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1.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tags/tag8.xml" ContentType="application/vnd.openxmlformats-officedocument.presentationml.tags+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4.xml" ContentType="application/vnd.openxmlformats-officedocument.theme+xml"/>
  <Override PartName="/ppt/tags/tag11.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9.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0.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2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2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24.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2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2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2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30.xml" ContentType="application/vnd.openxmlformats-officedocument.presentationml.tags+xml"/>
  <Override PartName="/ppt/notesSlides/notesSlide77.xml" ContentType="application/vnd.openxmlformats-officedocument.presentationml.notesSlide+xml"/>
  <Override PartName="/ppt/tags/tag31.xml" ContentType="application/vnd.openxmlformats-officedocument.presentationml.tags+xml"/>
  <Override PartName="/ppt/notesSlides/notesSlide78.xml" ContentType="application/vnd.openxmlformats-officedocument.presentationml.notesSlide+xml"/>
  <Override PartName="/ppt/tags/tag32.xml" ContentType="application/vnd.openxmlformats-officedocument.presentationml.tags+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58" r:id="rId56"/>
    <p:sldMasterId id="2147485183" r:id="rId57"/>
    <p:sldMasterId id="2147485197" r:id="rId58"/>
    <p:sldMasterId id="2147485251" r:id="rId59"/>
    <p:sldMasterId id="2147485264" r:id="rId60"/>
    <p:sldMasterId id="2147485289" r:id="rId61"/>
    <p:sldMasterId id="2147485315" r:id="rId62"/>
    <p:sldMasterId id="2147485344" r:id="rId63"/>
    <p:sldMasterId id="2147485365" r:id="rId64"/>
    <p:sldMasterId id="2147485381" r:id="rId65"/>
    <p:sldMasterId id="2147485395" r:id="rId66"/>
    <p:sldMasterId id="2147485407" r:id="rId67"/>
    <p:sldMasterId id="2147485420" r:id="rId68"/>
    <p:sldMasterId id="2147485428" r:id="rId69"/>
    <p:sldMasterId id="2147485438" r:id="rId70"/>
    <p:sldMasterId id="2147485463" r:id="rId71"/>
    <p:sldMasterId id="2147485475" r:id="rId72"/>
    <p:sldMasterId id="2147485487" r:id="rId73"/>
    <p:sldMasterId id="2147485500" r:id="rId74"/>
    <p:sldMasterId id="2147485513" r:id="rId75"/>
    <p:sldMasterId id="2147485539" r:id="rId76"/>
  </p:sldMasterIdLst>
  <p:notesMasterIdLst>
    <p:notesMasterId r:id="rId254"/>
  </p:notesMasterIdLst>
  <p:handoutMasterIdLst>
    <p:handoutMasterId r:id="rId255"/>
  </p:handoutMasterIdLst>
  <p:sldIdLst>
    <p:sldId id="260" r:id="rId77"/>
    <p:sldId id="2147480008" r:id="rId78"/>
    <p:sldId id="266" r:id="rId79"/>
    <p:sldId id="2147483573" r:id="rId80"/>
    <p:sldId id="258" r:id="rId81"/>
    <p:sldId id="262" r:id="rId82"/>
    <p:sldId id="261" r:id="rId83"/>
    <p:sldId id="263" r:id="rId84"/>
    <p:sldId id="267" r:id="rId85"/>
    <p:sldId id="2147471659" r:id="rId86"/>
    <p:sldId id="13407" r:id="rId87"/>
    <p:sldId id="2147483567" r:id="rId88"/>
    <p:sldId id="2147472720" r:id="rId89"/>
    <p:sldId id="2147483539" r:id="rId90"/>
    <p:sldId id="2147483594" r:id="rId91"/>
    <p:sldId id="2147480097" r:id="rId92"/>
    <p:sldId id="264" r:id="rId93"/>
    <p:sldId id="2147483642" r:id="rId94"/>
    <p:sldId id="268" r:id="rId95"/>
    <p:sldId id="280" r:id="rId96"/>
    <p:sldId id="281" r:id="rId97"/>
    <p:sldId id="282" r:id="rId98"/>
    <p:sldId id="2147483388" r:id="rId99"/>
    <p:sldId id="845" r:id="rId100"/>
    <p:sldId id="283" r:id="rId101"/>
    <p:sldId id="2147483394" r:id="rId102"/>
    <p:sldId id="377" r:id="rId103"/>
    <p:sldId id="839" r:id="rId104"/>
    <p:sldId id="2147483395" r:id="rId105"/>
    <p:sldId id="2147483397" r:id="rId106"/>
    <p:sldId id="671" r:id="rId107"/>
    <p:sldId id="2147481103" r:id="rId108"/>
    <p:sldId id="284" r:id="rId109"/>
    <p:sldId id="285" r:id="rId110"/>
    <p:sldId id="286" r:id="rId111"/>
    <p:sldId id="287" r:id="rId112"/>
    <p:sldId id="2147483400" r:id="rId113"/>
    <p:sldId id="2147481104" r:id="rId114"/>
    <p:sldId id="288" r:id="rId115"/>
    <p:sldId id="289" r:id="rId116"/>
    <p:sldId id="290" r:id="rId117"/>
    <p:sldId id="2147483402" r:id="rId118"/>
    <p:sldId id="291" r:id="rId119"/>
    <p:sldId id="292" r:id="rId120"/>
    <p:sldId id="293" r:id="rId121"/>
    <p:sldId id="2147481107" r:id="rId122"/>
    <p:sldId id="2135715287" r:id="rId123"/>
    <p:sldId id="2135715284" r:id="rId124"/>
    <p:sldId id="2135715288" r:id="rId125"/>
    <p:sldId id="2135715285" r:id="rId126"/>
    <p:sldId id="2135715279" r:id="rId127"/>
    <p:sldId id="2135715290" r:id="rId128"/>
    <p:sldId id="257" r:id="rId129"/>
    <p:sldId id="2147472847" r:id="rId130"/>
    <p:sldId id="2147472848" r:id="rId131"/>
    <p:sldId id="2141414493" r:id="rId132"/>
    <p:sldId id="2147472749" r:id="rId133"/>
    <p:sldId id="2147472645" r:id="rId134"/>
    <p:sldId id="2147472578" r:id="rId135"/>
    <p:sldId id="2147472580" r:id="rId136"/>
    <p:sldId id="2147472582" r:id="rId137"/>
    <p:sldId id="2147472598" r:id="rId138"/>
    <p:sldId id="2147472857" r:id="rId139"/>
    <p:sldId id="2147472850" r:id="rId140"/>
    <p:sldId id="2147472658" r:id="rId141"/>
    <p:sldId id="2147472659" r:id="rId142"/>
    <p:sldId id="2147472856" r:id="rId143"/>
    <p:sldId id="2147472849" r:id="rId144"/>
    <p:sldId id="294" r:id="rId145"/>
    <p:sldId id="295" r:id="rId146"/>
    <p:sldId id="2147472853" r:id="rId147"/>
    <p:sldId id="307" r:id="rId148"/>
    <p:sldId id="2147472854" r:id="rId149"/>
    <p:sldId id="2147472851" r:id="rId150"/>
    <p:sldId id="2147472855" r:id="rId151"/>
    <p:sldId id="2147472852" r:id="rId152"/>
    <p:sldId id="2135715293" r:id="rId153"/>
    <p:sldId id="2135715280" r:id="rId154"/>
    <p:sldId id="2135715291" r:id="rId155"/>
    <p:sldId id="2135715295" r:id="rId156"/>
    <p:sldId id="2135715296" r:id="rId157"/>
    <p:sldId id="269" r:id="rId158"/>
    <p:sldId id="272" r:id="rId159"/>
    <p:sldId id="273" r:id="rId160"/>
    <p:sldId id="274" r:id="rId161"/>
    <p:sldId id="275" r:id="rId162"/>
    <p:sldId id="276" r:id="rId163"/>
    <p:sldId id="277" r:id="rId164"/>
    <p:sldId id="278" r:id="rId165"/>
    <p:sldId id="2147483639" r:id="rId166"/>
    <p:sldId id="279" r:id="rId167"/>
    <p:sldId id="2147471840" r:id="rId168"/>
    <p:sldId id="2147483624" r:id="rId169"/>
    <p:sldId id="296" r:id="rId170"/>
    <p:sldId id="373" r:id="rId171"/>
    <p:sldId id="2147483625" r:id="rId172"/>
    <p:sldId id="2147483628" r:id="rId173"/>
    <p:sldId id="2147483308" r:id="rId174"/>
    <p:sldId id="2147483630" r:id="rId175"/>
    <p:sldId id="2147483631" r:id="rId176"/>
    <p:sldId id="2147483635" r:id="rId177"/>
    <p:sldId id="2147483636" r:id="rId178"/>
    <p:sldId id="2147483637" r:id="rId179"/>
    <p:sldId id="2147483638" r:id="rId180"/>
    <p:sldId id="2135715298" r:id="rId181"/>
    <p:sldId id="2135715300" r:id="rId182"/>
    <p:sldId id="2135715301" r:id="rId183"/>
    <p:sldId id="2135715303" r:id="rId184"/>
    <p:sldId id="2135715305" r:id="rId185"/>
    <p:sldId id="270" r:id="rId186"/>
    <p:sldId id="565" r:id="rId187"/>
    <p:sldId id="2147483606" r:id="rId188"/>
    <p:sldId id="305" r:id="rId189"/>
    <p:sldId id="2147483104" r:id="rId190"/>
    <p:sldId id="2147483035" r:id="rId191"/>
    <p:sldId id="2147483106" r:id="rId192"/>
    <p:sldId id="2147483038" r:id="rId193"/>
    <p:sldId id="306" r:id="rId194"/>
    <p:sldId id="2147483619" r:id="rId195"/>
    <p:sldId id="2147482316" r:id="rId196"/>
    <p:sldId id="322" r:id="rId197"/>
    <p:sldId id="308" r:id="rId198"/>
    <p:sldId id="310" r:id="rId199"/>
    <p:sldId id="312" r:id="rId200"/>
    <p:sldId id="315" r:id="rId201"/>
    <p:sldId id="2147483620" r:id="rId202"/>
    <p:sldId id="2147483613" r:id="rId203"/>
    <p:sldId id="2147483370" r:id="rId204"/>
    <p:sldId id="2147483615" r:id="rId205"/>
    <p:sldId id="2147481116" r:id="rId206"/>
    <p:sldId id="2147483616" r:id="rId207"/>
    <p:sldId id="2147482149" r:id="rId208"/>
    <p:sldId id="2147483614" r:id="rId209"/>
    <p:sldId id="2147483617" r:id="rId210"/>
    <p:sldId id="2135715306" r:id="rId211"/>
    <p:sldId id="2135715307" r:id="rId212"/>
    <p:sldId id="2135715308" r:id="rId213"/>
    <p:sldId id="2135715292" r:id="rId214"/>
    <p:sldId id="2135715310" r:id="rId215"/>
    <p:sldId id="271" r:id="rId216"/>
    <p:sldId id="332" r:id="rId217"/>
    <p:sldId id="704" r:id="rId218"/>
    <p:sldId id="707" r:id="rId219"/>
    <p:sldId id="3514" r:id="rId220"/>
    <p:sldId id="6303" r:id="rId221"/>
    <p:sldId id="2146848211" r:id="rId222"/>
    <p:sldId id="343" r:id="rId223"/>
    <p:sldId id="297" r:id="rId224"/>
    <p:sldId id="2147483095" r:id="rId225"/>
    <p:sldId id="298" r:id="rId226"/>
    <p:sldId id="299" r:id="rId227"/>
    <p:sldId id="300" r:id="rId228"/>
    <p:sldId id="301" r:id="rId229"/>
    <p:sldId id="302" r:id="rId230"/>
    <p:sldId id="303" r:id="rId231"/>
    <p:sldId id="705" r:id="rId232"/>
    <p:sldId id="2147473692" r:id="rId233"/>
    <p:sldId id="2147473693" r:id="rId234"/>
    <p:sldId id="2147471016" r:id="rId235"/>
    <p:sldId id="2147473691" r:id="rId236"/>
    <p:sldId id="2147470961" r:id="rId237"/>
    <p:sldId id="706" r:id="rId238"/>
    <p:sldId id="2147473695" r:id="rId239"/>
    <p:sldId id="304" r:id="rId240"/>
    <p:sldId id="2147483093" r:id="rId241"/>
    <p:sldId id="708" r:id="rId242"/>
    <p:sldId id="418" r:id="rId243"/>
    <p:sldId id="2147483096" r:id="rId244"/>
    <p:sldId id="2135715315" r:id="rId245"/>
    <p:sldId id="2135715316" r:id="rId246"/>
    <p:sldId id="2135715319" r:id="rId247"/>
    <p:sldId id="2135715320" r:id="rId248"/>
    <p:sldId id="2135715321" r:id="rId249"/>
    <p:sldId id="256" r:id="rId250"/>
    <p:sldId id="259" r:id="rId251"/>
    <p:sldId id="265" r:id="rId252"/>
    <p:sldId id="2147483647" r:id="rId253"/>
  </p:sldIdLst>
  <p:sldSz cx="12192000" cy="6858000"/>
  <p:notesSz cx="7772400" cy="10058400"/>
  <p:custDataLst>
    <p:tags r:id="rId25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FA"/>
    <a:srgbClr val="FF40FF"/>
    <a:srgbClr val="0432FF"/>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41" autoAdjust="0"/>
    <p:restoredTop sz="96301" autoAdjust="0"/>
  </p:normalViewPr>
  <p:slideViewPr>
    <p:cSldViewPr>
      <p:cViewPr varScale="1">
        <p:scale>
          <a:sx n="180" d="100"/>
          <a:sy n="180" d="100"/>
        </p:scale>
        <p:origin x="312" y="184"/>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1.xml"/><Relationship Id="rId21" Type="http://schemas.openxmlformats.org/officeDocument/2006/relationships/customXml" Target="../customXml/item21.xml"/><Relationship Id="rId63" Type="http://schemas.openxmlformats.org/officeDocument/2006/relationships/slideMaster" Target="slideMasters/slideMaster15.xml"/><Relationship Id="rId159" Type="http://schemas.openxmlformats.org/officeDocument/2006/relationships/slide" Target="slides/slide83.xml"/><Relationship Id="rId170" Type="http://schemas.openxmlformats.org/officeDocument/2006/relationships/slide" Target="slides/slide94.xml"/><Relationship Id="rId191" Type="http://schemas.openxmlformats.org/officeDocument/2006/relationships/slide" Target="slides/slide115.xml"/><Relationship Id="rId205" Type="http://schemas.openxmlformats.org/officeDocument/2006/relationships/slide" Target="slides/slide129.xml"/><Relationship Id="rId226" Type="http://schemas.openxmlformats.org/officeDocument/2006/relationships/slide" Target="slides/slide150.xml"/><Relationship Id="rId247" Type="http://schemas.openxmlformats.org/officeDocument/2006/relationships/slide" Target="slides/slide171.xml"/><Relationship Id="rId107" Type="http://schemas.openxmlformats.org/officeDocument/2006/relationships/slide" Target="slides/slide31.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Master" Target="slideMasters/slideMaster26.xml"/><Relationship Id="rId128" Type="http://schemas.openxmlformats.org/officeDocument/2006/relationships/slide" Target="slides/slide52.xml"/><Relationship Id="rId149" Type="http://schemas.openxmlformats.org/officeDocument/2006/relationships/slide" Target="slides/slide73.xml"/><Relationship Id="rId5" Type="http://schemas.openxmlformats.org/officeDocument/2006/relationships/customXml" Target="../customXml/item5.xml"/><Relationship Id="rId95" Type="http://schemas.openxmlformats.org/officeDocument/2006/relationships/slide" Target="slides/slide19.xml"/><Relationship Id="rId160" Type="http://schemas.openxmlformats.org/officeDocument/2006/relationships/slide" Target="slides/slide84.xml"/><Relationship Id="rId181" Type="http://schemas.openxmlformats.org/officeDocument/2006/relationships/slide" Target="slides/slide105.xml"/><Relationship Id="rId216" Type="http://schemas.openxmlformats.org/officeDocument/2006/relationships/slide" Target="slides/slide140.xml"/><Relationship Id="rId237" Type="http://schemas.openxmlformats.org/officeDocument/2006/relationships/slide" Target="slides/slide161.xml"/><Relationship Id="rId258" Type="http://schemas.openxmlformats.org/officeDocument/2006/relationships/presProps" Target="presProps.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Master" Target="slideMasters/slideMaster16.xml"/><Relationship Id="rId118" Type="http://schemas.openxmlformats.org/officeDocument/2006/relationships/slide" Target="slides/slide42.xml"/><Relationship Id="rId139" Type="http://schemas.openxmlformats.org/officeDocument/2006/relationships/slide" Target="slides/slide63.xml"/><Relationship Id="rId85" Type="http://schemas.openxmlformats.org/officeDocument/2006/relationships/slide" Target="slides/slide9.xml"/><Relationship Id="rId150" Type="http://schemas.openxmlformats.org/officeDocument/2006/relationships/slide" Target="slides/slide74.xml"/><Relationship Id="rId171" Type="http://schemas.openxmlformats.org/officeDocument/2006/relationships/slide" Target="slides/slide95.xml"/><Relationship Id="rId192" Type="http://schemas.openxmlformats.org/officeDocument/2006/relationships/slide" Target="slides/slide116.xml"/><Relationship Id="rId206" Type="http://schemas.openxmlformats.org/officeDocument/2006/relationships/slide" Target="slides/slide130.xml"/><Relationship Id="rId227" Type="http://schemas.openxmlformats.org/officeDocument/2006/relationships/slide" Target="slides/slide151.xml"/><Relationship Id="rId248" Type="http://schemas.openxmlformats.org/officeDocument/2006/relationships/slide" Target="slides/slide172.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32.xml"/><Relationship Id="rId129" Type="http://schemas.openxmlformats.org/officeDocument/2006/relationships/slide" Target="slides/slide53.xml"/><Relationship Id="rId54" Type="http://schemas.openxmlformats.org/officeDocument/2006/relationships/slideMaster" Target="slideMasters/slideMaster6.xml"/><Relationship Id="rId75" Type="http://schemas.openxmlformats.org/officeDocument/2006/relationships/slideMaster" Target="slideMasters/slideMaster27.xml"/><Relationship Id="rId96" Type="http://schemas.openxmlformats.org/officeDocument/2006/relationships/slide" Target="slides/slide20.xml"/><Relationship Id="rId140" Type="http://schemas.openxmlformats.org/officeDocument/2006/relationships/slide" Target="slides/slide64.xml"/><Relationship Id="rId161" Type="http://schemas.openxmlformats.org/officeDocument/2006/relationships/slide" Target="slides/slide85.xml"/><Relationship Id="rId182" Type="http://schemas.openxmlformats.org/officeDocument/2006/relationships/slide" Target="slides/slide106.xml"/><Relationship Id="rId217" Type="http://schemas.openxmlformats.org/officeDocument/2006/relationships/slide" Target="slides/slide141.xml"/><Relationship Id="rId6" Type="http://schemas.openxmlformats.org/officeDocument/2006/relationships/customXml" Target="../customXml/item6.xml"/><Relationship Id="rId238" Type="http://schemas.openxmlformats.org/officeDocument/2006/relationships/slide" Target="slides/slide162.xml"/><Relationship Id="rId259" Type="http://schemas.openxmlformats.org/officeDocument/2006/relationships/viewProps" Target="viewProps.xml"/><Relationship Id="rId23" Type="http://schemas.openxmlformats.org/officeDocument/2006/relationships/customXml" Target="../customXml/item23.xml"/><Relationship Id="rId119" Type="http://schemas.openxmlformats.org/officeDocument/2006/relationships/slide" Target="slides/slide43.xml"/><Relationship Id="rId44" Type="http://schemas.openxmlformats.org/officeDocument/2006/relationships/customXml" Target="../customXml/item44.xml"/><Relationship Id="rId65" Type="http://schemas.openxmlformats.org/officeDocument/2006/relationships/slideMaster" Target="slideMasters/slideMaster17.xml"/><Relationship Id="rId86" Type="http://schemas.openxmlformats.org/officeDocument/2006/relationships/slide" Target="slides/slide10.xml"/><Relationship Id="rId130" Type="http://schemas.openxmlformats.org/officeDocument/2006/relationships/slide" Target="slides/slide54.xml"/><Relationship Id="rId151" Type="http://schemas.openxmlformats.org/officeDocument/2006/relationships/slide" Target="slides/slide75.xml"/><Relationship Id="rId172" Type="http://schemas.openxmlformats.org/officeDocument/2006/relationships/slide" Target="slides/slide96.xml"/><Relationship Id="rId193" Type="http://schemas.openxmlformats.org/officeDocument/2006/relationships/slide" Target="slides/slide117.xml"/><Relationship Id="rId207" Type="http://schemas.openxmlformats.org/officeDocument/2006/relationships/slide" Target="slides/slide131.xml"/><Relationship Id="rId228" Type="http://schemas.openxmlformats.org/officeDocument/2006/relationships/slide" Target="slides/slide152.xml"/><Relationship Id="rId249" Type="http://schemas.openxmlformats.org/officeDocument/2006/relationships/slide" Target="slides/slide173.xml"/><Relationship Id="rId13" Type="http://schemas.openxmlformats.org/officeDocument/2006/relationships/customXml" Target="../customXml/item13.xml"/><Relationship Id="rId109" Type="http://schemas.openxmlformats.org/officeDocument/2006/relationships/slide" Target="slides/slide33.xml"/><Relationship Id="rId260" Type="http://schemas.openxmlformats.org/officeDocument/2006/relationships/theme" Target="theme/theme1.xml"/><Relationship Id="rId34" Type="http://schemas.openxmlformats.org/officeDocument/2006/relationships/customXml" Target="../customXml/item34.xml"/><Relationship Id="rId55" Type="http://schemas.openxmlformats.org/officeDocument/2006/relationships/slideMaster" Target="slideMasters/slideMaster7.xml"/><Relationship Id="rId76" Type="http://schemas.openxmlformats.org/officeDocument/2006/relationships/slideMaster" Target="slideMasters/slideMaster28.xml"/><Relationship Id="rId97" Type="http://schemas.openxmlformats.org/officeDocument/2006/relationships/slide" Target="slides/slide21.xml"/><Relationship Id="rId120" Type="http://schemas.openxmlformats.org/officeDocument/2006/relationships/slide" Target="slides/slide44.xml"/><Relationship Id="rId141" Type="http://schemas.openxmlformats.org/officeDocument/2006/relationships/slide" Target="slides/slide65.xml"/><Relationship Id="rId7" Type="http://schemas.openxmlformats.org/officeDocument/2006/relationships/customXml" Target="../customXml/item7.xml"/><Relationship Id="rId162" Type="http://schemas.openxmlformats.org/officeDocument/2006/relationships/slide" Target="slides/slide86.xml"/><Relationship Id="rId183" Type="http://schemas.openxmlformats.org/officeDocument/2006/relationships/slide" Target="slides/slide107.xml"/><Relationship Id="rId218" Type="http://schemas.openxmlformats.org/officeDocument/2006/relationships/slide" Target="slides/slide142.xml"/><Relationship Id="rId239" Type="http://schemas.openxmlformats.org/officeDocument/2006/relationships/slide" Target="slides/slide163.xml"/><Relationship Id="rId250" Type="http://schemas.openxmlformats.org/officeDocument/2006/relationships/slide" Target="slides/slide174.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slideMaster" Target="slideMasters/slideMaster18.xml"/><Relationship Id="rId87" Type="http://schemas.openxmlformats.org/officeDocument/2006/relationships/slide" Target="slides/slide11.xml"/><Relationship Id="rId110" Type="http://schemas.openxmlformats.org/officeDocument/2006/relationships/slide" Target="slides/slide34.xml"/><Relationship Id="rId131" Type="http://schemas.openxmlformats.org/officeDocument/2006/relationships/slide" Target="slides/slide55.xml"/><Relationship Id="rId152" Type="http://schemas.openxmlformats.org/officeDocument/2006/relationships/slide" Target="slides/slide76.xml"/><Relationship Id="rId173" Type="http://schemas.openxmlformats.org/officeDocument/2006/relationships/slide" Target="slides/slide97.xml"/><Relationship Id="rId194" Type="http://schemas.openxmlformats.org/officeDocument/2006/relationships/slide" Target="slides/slide118.xml"/><Relationship Id="rId208" Type="http://schemas.openxmlformats.org/officeDocument/2006/relationships/slide" Target="slides/slide132.xml"/><Relationship Id="rId229" Type="http://schemas.openxmlformats.org/officeDocument/2006/relationships/slide" Target="slides/slide153.xml"/><Relationship Id="rId240" Type="http://schemas.openxmlformats.org/officeDocument/2006/relationships/slide" Target="slides/slide164.xml"/><Relationship Id="rId261" Type="http://schemas.openxmlformats.org/officeDocument/2006/relationships/tableStyles" Target="tableStyles.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1.xml"/><Relationship Id="rId100" Type="http://schemas.openxmlformats.org/officeDocument/2006/relationships/slide" Target="slides/slide24.xml"/><Relationship Id="rId8" Type="http://schemas.openxmlformats.org/officeDocument/2006/relationships/customXml" Target="../customXml/item8.xml"/><Relationship Id="rId98" Type="http://schemas.openxmlformats.org/officeDocument/2006/relationships/slide" Target="slides/slide22.xml"/><Relationship Id="rId121" Type="http://schemas.openxmlformats.org/officeDocument/2006/relationships/slide" Target="slides/slide45.xml"/><Relationship Id="rId142" Type="http://schemas.openxmlformats.org/officeDocument/2006/relationships/slide" Target="slides/slide66.xml"/><Relationship Id="rId163" Type="http://schemas.openxmlformats.org/officeDocument/2006/relationships/slide" Target="slides/slide87.xml"/><Relationship Id="rId184" Type="http://schemas.openxmlformats.org/officeDocument/2006/relationships/slide" Target="slides/slide108.xml"/><Relationship Id="rId219" Type="http://schemas.openxmlformats.org/officeDocument/2006/relationships/slide" Target="slides/slide143.xml"/><Relationship Id="rId230" Type="http://schemas.openxmlformats.org/officeDocument/2006/relationships/slide" Target="slides/slide154.xml"/><Relationship Id="rId251" Type="http://schemas.openxmlformats.org/officeDocument/2006/relationships/slide" Target="slides/slide175.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Master" Target="slideMasters/slideMaster19.xml"/><Relationship Id="rId88" Type="http://schemas.openxmlformats.org/officeDocument/2006/relationships/slide" Target="slides/slide12.xml"/><Relationship Id="rId111" Type="http://schemas.openxmlformats.org/officeDocument/2006/relationships/slide" Target="slides/slide35.xml"/><Relationship Id="rId132" Type="http://schemas.openxmlformats.org/officeDocument/2006/relationships/slide" Target="slides/slide56.xml"/><Relationship Id="rId153" Type="http://schemas.openxmlformats.org/officeDocument/2006/relationships/slide" Target="slides/slide77.xml"/><Relationship Id="rId174" Type="http://schemas.openxmlformats.org/officeDocument/2006/relationships/slide" Target="slides/slide98.xml"/><Relationship Id="rId195" Type="http://schemas.openxmlformats.org/officeDocument/2006/relationships/slide" Target="slides/slide119.xml"/><Relationship Id="rId209" Type="http://schemas.openxmlformats.org/officeDocument/2006/relationships/slide" Target="slides/slide133.xml"/><Relationship Id="rId220" Type="http://schemas.openxmlformats.org/officeDocument/2006/relationships/slide" Target="slides/slide144.xml"/><Relationship Id="rId241" Type="http://schemas.openxmlformats.org/officeDocument/2006/relationships/slide" Target="slides/slide165.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78" Type="http://schemas.openxmlformats.org/officeDocument/2006/relationships/slide" Target="slides/slide2.xml"/><Relationship Id="rId99" Type="http://schemas.openxmlformats.org/officeDocument/2006/relationships/slide" Target="slides/slide23.xml"/><Relationship Id="rId101" Type="http://schemas.openxmlformats.org/officeDocument/2006/relationships/slide" Target="slides/slide25.xml"/><Relationship Id="rId122" Type="http://schemas.openxmlformats.org/officeDocument/2006/relationships/slide" Target="slides/slide46.xml"/><Relationship Id="rId143" Type="http://schemas.openxmlformats.org/officeDocument/2006/relationships/slide" Target="slides/slide67.xml"/><Relationship Id="rId164" Type="http://schemas.openxmlformats.org/officeDocument/2006/relationships/slide" Target="slides/slide88.xml"/><Relationship Id="rId185" Type="http://schemas.openxmlformats.org/officeDocument/2006/relationships/slide" Target="slides/slide109.xml"/><Relationship Id="rId9" Type="http://schemas.openxmlformats.org/officeDocument/2006/relationships/customXml" Target="../customXml/item9.xml"/><Relationship Id="rId210" Type="http://schemas.openxmlformats.org/officeDocument/2006/relationships/slide" Target="slides/slide134.xml"/><Relationship Id="rId26" Type="http://schemas.openxmlformats.org/officeDocument/2006/relationships/customXml" Target="../customXml/item26.xml"/><Relationship Id="rId231" Type="http://schemas.openxmlformats.org/officeDocument/2006/relationships/slide" Target="slides/slide155.xml"/><Relationship Id="rId252" Type="http://schemas.openxmlformats.org/officeDocument/2006/relationships/slide" Target="slides/slide176.xml"/><Relationship Id="rId47" Type="http://schemas.openxmlformats.org/officeDocument/2006/relationships/customXml" Target="../customXml/item47.xml"/><Relationship Id="rId68" Type="http://schemas.openxmlformats.org/officeDocument/2006/relationships/slideMaster" Target="slideMasters/slideMaster20.xml"/><Relationship Id="rId89" Type="http://schemas.openxmlformats.org/officeDocument/2006/relationships/slide" Target="slides/slide13.xml"/><Relationship Id="rId112" Type="http://schemas.openxmlformats.org/officeDocument/2006/relationships/slide" Target="slides/slide36.xml"/><Relationship Id="rId133" Type="http://schemas.openxmlformats.org/officeDocument/2006/relationships/slide" Target="slides/slide57.xml"/><Relationship Id="rId154" Type="http://schemas.openxmlformats.org/officeDocument/2006/relationships/slide" Target="slides/slide78.xml"/><Relationship Id="rId175" Type="http://schemas.openxmlformats.org/officeDocument/2006/relationships/slide" Target="slides/slide99.xml"/><Relationship Id="rId196" Type="http://schemas.openxmlformats.org/officeDocument/2006/relationships/slide" Target="slides/slide120.xml"/><Relationship Id="rId200" Type="http://schemas.openxmlformats.org/officeDocument/2006/relationships/slide" Target="slides/slide124.xml"/><Relationship Id="rId16" Type="http://schemas.openxmlformats.org/officeDocument/2006/relationships/customXml" Target="../customXml/item16.xml"/><Relationship Id="rId221" Type="http://schemas.openxmlformats.org/officeDocument/2006/relationships/slide" Target="slides/slide145.xml"/><Relationship Id="rId242" Type="http://schemas.openxmlformats.org/officeDocument/2006/relationships/slide" Target="slides/slide166.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3.xml"/><Relationship Id="rId102" Type="http://schemas.openxmlformats.org/officeDocument/2006/relationships/slide" Target="slides/slide26.xml"/><Relationship Id="rId123" Type="http://schemas.openxmlformats.org/officeDocument/2006/relationships/slide" Target="slides/slide47.xml"/><Relationship Id="rId144" Type="http://schemas.openxmlformats.org/officeDocument/2006/relationships/slide" Target="slides/slide68.xml"/><Relationship Id="rId90" Type="http://schemas.openxmlformats.org/officeDocument/2006/relationships/slide" Target="slides/slide14.xml"/><Relationship Id="rId165" Type="http://schemas.openxmlformats.org/officeDocument/2006/relationships/slide" Target="slides/slide89.xml"/><Relationship Id="rId186" Type="http://schemas.openxmlformats.org/officeDocument/2006/relationships/slide" Target="slides/slide110.xml"/><Relationship Id="rId211" Type="http://schemas.openxmlformats.org/officeDocument/2006/relationships/slide" Target="slides/slide135.xml"/><Relationship Id="rId232" Type="http://schemas.openxmlformats.org/officeDocument/2006/relationships/slide" Target="slides/slide156.xml"/><Relationship Id="rId253" Type="http://schemas.openxmlformats.org/officeDocument/2006/relationships/slide" Target="slides/slide177.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Master" Target="slideMasters/slideMaster21.xml"/><Relationship Id="rId113" Type="http://schemas.openxmlformats.org/officeDocument/2006/relationships/slide" Target="slides/slide37.xml"/><Relationship Id="rId134" Type="http://schemas.openxmlformats.org/officeDocument/2006/relationships/slide" Target="slides/slide58.xml"/><Relationship Id="rId80" Type="http://schemas.openxmlformats.org/officeDocument/2006/relationships/slide" Target="slides/slide4.xml"/><Relationship Id="rId155" Type="http://schemas.openxmlformats.org/officeDocument/2006/relationships/slide" Target="slides/slide79.xml"/><Relationship Id="rId176" Type="http://schemas.openxmlformats.org/officeDocument/2006/relationships/slide" Target="slides/slide100.xml"/><Relationship Id="rId197" Type="http://schemas.openxmlformats.org/officeDocument/2006/relationships/slide" Target="slides/slide121.xml"/><Relationship Id="rId201" Type="http://schemas.openxmlformats.org/officeDocument/2006/relationships/slide" Target="slides/slide125.xml"/><Relationship Id="rId222" Type="http://schemas.openxmlformats.org/officeDocument/2006/relationships/slide" Target="slides/slide146.xml"/><Relationship Id="rId243" Type="http://schemas.openxmlformats.org/officeDocument/2006/relationships/slide" Target="slides/slide167.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27.xml"/><Relationship Id="rId124" Type="http://schemas.openxmlformats.org/officeDocument/2006/relationships/slide" Target="slides/slide48.xml"/><Relationship Id="rId70" Type="http://schemas.openxmlformats.org/officeDocument/2006/relationships/slideMaster" Target="slideMasters/slideMaster22.xml"/><Relationship Id="rId91" Type="http://schemas.openxmlformats.org/officeDocument/2006/relationships/slide" Target="slides/slide15.xml"/><Relationship Id="rId145" Type="http://schemas.openxmlformats.org/officeDocument/2006/relationships/slide" Target="slides/slide69.xml"/><Relationship Id="rId166" Type="http://schemas.openxmlformats.org/officeDocument/2006/relationships/slide" Target="slides/slide90.xml"/><Relationship Id="rId187" Type="http://schemas.openxmlformats.org/officeDocument/2006/relationships/slide" Target="slides/slide111.xml"/><Relationship Id="rId1" Type="http://schemas.openxmlformats.org/officeDocument/2006/relationships/customXml" Target="../customXml/item1.xml"/><Relationship Id="rId212" Type="http://schemas.openxmlformats.org/officeDocument/2006/relationships/slide" Target="slides/slide136.xml"/><Relationship Id="rId233" Type="http://schemas.openxmlformats.org/officeDocument/2006/relationships/slide" Target="slides/slide157.xml"/><Relationship Id="rId254" Type="http://schemas.openxmlformats.org/officeDocument/2006/relationships/notesMaster" Target="notesMasters/notesMaster1.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38.xml"/><Relationship Id="rId60" Type="http://schemas.openxmlformats.org/officeDocument/2006/relationships/slideMaster" Target="slideMasters/slideMaster12.xml"/><Relationship Id="rId81" Type="http://schemas.openxmlformats.org/officeDocument/2006/relationships/slide" Target="slides/slide5.xml"/><Relationship Id="rId135" Type="http://schemas.openxmlformats.org/officeDocument/2006/relationships/slide" Target="slides/slide59.xml"/><Relationship Id="rId156" Type="http://schemas.openxmlformats.org/officeDocument/2006/relationships/slide" Target="slides/slide80.xml"/><Relationship Id="rId177" Type="http://schemas.openxmlformats.org/officeDocument/2006/relationships/slide" Target="slides/slide101.xml"/><Relationship Id="rId198" Type="http://schemas.openxmlformats.org/officeDocument/2006/relationships/slide" Target="slides/slide122.xml"/><Relationship Id="rId202" Type="http://schemas.openxmlformats.org/officeDocument/2006/relationships/slide" Target="slides/slide126.xml"/><Relationship Id="rId223" Type="http://schemas.openxmlformats.org/officeDocument/2006/relationships/slide" Target="slides/slide147.xml"/><Relationship Id="rId244" Type="http://schemas.openxmlformats.org/officeDocument/2006/relationships/slide" Target="slides/slide168.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slideMaster" Target="slideMasters/slideMaster2.xml"/><Relationship Id="rId104" Type="http://schemas.openxmlformats.org/officeDocument/2006/relationships/slide" Target="slides/slide28.xml"/><Relationship Id="rId125" Type="http://schemas.openxmlformats.org/officeDocument/2006/relationships/slide" Target="slides/slide49.xml"/><Relationship Id="rId146" Type="http://schemas.openxmlformats.org/officeDocument/2006/relationships/slide" Target="slides/slide70.xml"/><Relationship Id="rId167" Type="http://schemas.openxmlformats.org/officeDocument/2006/relationships/slide" Target="slides/slide91.xml"/><Relationship Id="rId188" Type="http://schemas.openxmlformats.org/officeDocument/2006/relationships/slide" Target="slides/slide112.xml"/><Relationship Id="rId71" Type="http://schemas.openxmlformats.org/officeDocument/2006/relationships/slideMaster" Target="slideMasters/slideMaster23.xml"/><Relationship Id="rId92" Type="http://schemas.openxmlformats.org/officeDocument/2006/relationships/slide" Target="slides/slide16.xml"/><Relationship Id="rId213" Type="http://schemas.openxmlformats.org/officeDocument/2006/relationships/slide" Target="slides/slide137.xml"/><Relationship Id="rId234"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handoutMaster" Target="handoutMasters/handoutMaster1.xml"/><Relationship Id="rId40" Type="http://schemas.openxmlformats.org/officeDocument/2006/relationships/customXml" Target="../customXml/item40.xml"/><Relationship Id="rId115" Type="http://schemas.openxmlformats.org/officeDocument/2006/relationships/slide" Target="slides/slide39.xml"/><Relationship Id="rId136" Type="http://schemas.openxmlformats.org/officeDocument/2006/relationships/slide" Target="slides/slide60.xml"/><Relationship Id="rId157" Type="http://schemas.openxmlformats.org/officeDocument/2006/relationships/slide" Target="slides/slide81.xml"/><Relationship Id="rId178" Type="http://schemas.openxmlformats.org/officeDocument/2006/relationships/slide" Target="slides/slide102.xml"/><Relationship Id="rId61" Type="http://schemas.openxmlformats.org/officeDocument/2006/relationships/slideMaster" Target="slideMasters/slideMaster13.xml"/><Relationship Id="rId82" Type="http://schemas.openxmlformats.org/officeDocument/2006/relationships/slide" Target="slides/slide6.xml"/><Relationship Id="rId199" Type="http://schemas.openxmlformats.org/officeDocument/2006/relationships/slide" Target="slides/slide123.xml"/><Relationship Id="rId203" Type="http://schemas.openxmlformats.org/officeDocument/2006/relationships/slide" Target="slides/slide127.xml"/><Relationship Id="rId19" Type="http://schemas.openxmlformats.org/officeDocument/2006/relationships/customXml" Target="../customXml/item19.xml"/><Relationship Id="rId224" Type="http://schemas.openxmlformats.org/officeDocument/2006/relationships/slide" Target="slides/slide148.xml"/><Relationship Id="rId245" Type="http://schemas.openxmlformats.org/officeDocument/2006/relationships/slide" Target="slides/slide169.xml"/><Relationship Id="rId30" Type="http://schemas.openxmlformats.org/officeDocument/2006/relationships/customXml" Target="../customXml/item30.xml"/><Relationship Id="rId105" Type="http://schemas.openxmlformats.org/officeDocument/2006/relationships/slide" Target="slides/slide29.xml"/><Relationship Id="rId126" Type="http://schemas.openxmlformats.org/officeDocument/2006/relationships/slide" Target="slides/slide50.xml"/><Relationship Id="rId147" Type="http://schemas.openxmlformats.org/officeDocument/2006/relationships/slide" Target="slides/slide71.xml"/><Relationship Id="rId168" Type="http://schemas.openxmlformats.org/officeDocument/2006/relationships/slide" Target="slides/slide92.xml"/><Relationship Id="rId51" Type="http://schemas.openxmlformats.org/officeDocument/2006/relationships/slideMaster" Target="slideMasters/slideMaster3.xml"/><Relationship Id="rId72" Type="http://schemas.openxmlformats.org/officeDocument/2006/relationships/slideMaster" Target="slideMasters/slideMaster24.xml"/><Relationship Id="rId93" Type="http://schemas.openxmlformats.org/officeDocument/2006/relationships/slide" Target="slides/slide17.xml"/><Relationship Id="rId189" Type="http://schemas.openxmlformats.org/officeDocument/2006/relationships/slide" Target="slides/slide113.xml"/><Relationship Id="rId3" Type="http://schemas.openxmlformats.org/officeDocument/2006/relationships/customXml" Target="../customXml/item3.xml"/><Relationship Id="rId214" Type="http://schemas.openxmlformats.org/officeDocument/2006/relationships/slide" Target="slides/slide138.xml"/><Relationship Id="rId235" Type="http://schemas.openxmlformats.org/officeDocument/2006/relationships/slide" Target="slides/slide159.xml"/><Relationship Id="rId256" Type="http://schemas.openxmlformats.org/officeDocument/2006/relationships/tags" Target="tags/tag1.xml"/><Relationship Id="rId116" Type="http://schemas.openxmlformats.org/officeDocument/2006/relationships/slide" Target="slides/slide40.xml"/><Relationship Id="rId137" Type="http://schemas.openxmlformats.org/officeDocument/2006/relationships/slide" Target="slides/slide61.xml"/><Relationship Id="rId158" Type="http://schemas.openxmlformats.org/officeDocument/2006/relationships/slide" Target="slides/slide82.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7.xml"/><Relationship Id="rId179" Type="http://schemas.openxmlformats.org/officeDocument/2006/relationships/slide" Target="slides/slide103.xml"/><Relationship Id="rId190" Type="http://schemas.openxmlformats.org/officeDocument/2006/relationships/slide" Target="slides/slide114.xml"/><Relationship Id="rId204" Type="http://schemas.openxmlformats.org/officeDocument/2006/relationships/slide" Target="slides/slide128.xml"/><Relationship Id="rId225" Type="http://schemas.openxmlformats.org/officeDocument/2006/relationships/slide" Target="slides/slide149.xml"/><Relationship Id="rId246" Type="http://schemas.openxmlformats.org/officeDocument/2006/relationships/slide" Target="slides/slide170.xml"/><Relationship Id="rId106" Type="http://schemas.openxmlformats.org/officeDocument/2006/relationships/slide" Target="slides/slide30.xml"/><Relationship Id="rId127" Type="http://schemas.openxmlformats.org/officeDocument/2006/relationships/slide" Target="slides/slide5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Master" Target="slideMasters/slideMaster25.xml"/><Relationship Id="rId94" Type="http://schemas.openxmlformats.org/officeDocument/2006/relationships/slide" Target="slides/slide18.xml"/><Relationship Id="rId148" Type="http://schemas.openxmlformats.org/officeDocument/2006/relationships/slide" Target="slides/slide72.xml"/><Relationship Id="rId169" Type="http://schemas.openxmlformats.org/officeDocument/2006/relationships/slide" Target="slides/slide93.xml"/><Relationship Id="rId4" Type="http://schemas.openxmlformats.org/officeDocument/2006/relationships/customXml" Target="../customXml/item4.xml"/><Relationship Id="rId180" Type="http://schemas.openxmlformats.org/officeDocument/2006/relationships/slide" Target="slides/slide104.xml"/><Relationship Id="rId215" Type="http://schemas.openxmlformats.org/officeDocument/2006/relationships/slide" Target="slides/slide139.xml"/><Relationship Id="rId236" Type="http://schemas.openxmlformats.org/officeDocument/2006/relationships/slide" Target="slides/slide160.xml"/><Relationship Id="rId257" Type="http://schemas.openxmlformats.org/officeDocument/2006/relationships/commentAuthors" Target="commentAuthors.xml"/><Relationship Id="rId42" Type="http://schemas.openxmlformats.org/officeDocument/2006/relationships/customXml" Target="../customXml/item42.xml"/><Relationship Id="rId84" Type="http://schemas.openxmlformats.org/officeDocument/2006/relationships/slide" Target="slides/slide8.xml"/><Relationship Id="rId138"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olabglo.sharepoint.com/sites/CLIENTS/DSI/Congresses/2025/ESMO/Presentations/DAI1125109_REJOICE-OV01_Oral_Presentation/04_Drafts/02_D2/BICRWaterfall%20data_14Aug25.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093988156376406E-2"/>
          <c:y val="2.9091814780664107E-2"/>
          <c:w val="0.89973731859224892"/>
          <c:h val="0.88607639287751272"/>
        </c:manualLayout>
      </c:layout>
      <c:scatterChart>
        <c:scatterStyle val="lineMarker"/>
        <c:varyColors val="0"/>
        <c:ser>
          <c:idx val="0"/>
          <c:order val="0"/>
          <c:tx>
            <c:v>5.6 mg/kg SD</c:v>
          </c:tx>
          <c:spPr>
            <a:ln w="28575" cap="rnd">
              <a:noFill/>
              <a:round/>
            </a:ln>
            <a:effectLst/>
          </c:spPr>
          <c:marker>
            <c:symbol val="triangle"/>
            <c:size val="11"/>
            <c:spPr>
              <a:solidFill>
                <a:schemeClr val="accent6">
                  <a:lumMod val="40000"/>
                  <a:lumOff val="60000"/>
                </a:schemeClr>
              </a:solidFill>
              <a:ln w="9525">
                <a:solidFill>
                  <a:schemeClr val="accent6">
                    <a:lumMod val="75000"/>
                  </a:schemeClr>
                </a:solidFill>
              </a:ln>
              <a:effectLst/>
            </c:spPr>
          </c:marker>
          <c:xVal>
            <c:numRef>
              <c:f>Sheet1!$J$22:$J$36</c:f>
              <c:numCache>
                <c:formatCode>General</c:formatCode>
                <c:ptCount val="15"/>
                <c:pt idx="0">
                  <c:v>97</c:v>
                </c:pt>
                <c:pt idx="1">
                  <c:v>60</c:v>
                </c:pt>
                <c:pt idx="2">
                  <c:v>4</c:v>
                </c:pt>
                <c:pt idx="3">
                  <c:v>77</c:v>
                </c:pt>
                <c:pt idx="5">
                  <c:v>80</c:v>
                </c:pt>
                <c:pt idx="6">
                  <c:v>18</c:v>
                </c:pt>
                <c:pt idx="7">
                  <c:v>90</c:v>
                </c:pt>
                <c:pt idx="8">
                  <c:v>98</c:v>
                </c:pt>
                <c:pt idx="9">
                  <c:v>0</c:v>
                </c:pt>
                <c:pt idx="10">
                  <c:v>44</c:v>
                </c:pt>
                <c:pt idx="11">
                  <c:v>70</c:v>
                </c:pt>
                <c:pt idx="12">
                  <c:v>0</c:v>
                </c:pt>
                <c:pt idx="13">
                  <c:v>100</c:v>
                </c:pt>
                <c:pt idx="14">
                  <c:v>60</c:v>
                </c:pt>
              </c:numCache>
            </c:numRef>
          </c:xVal>
          <c:yVal>
            <c:numRef>
              <c:f>Sheet1!$L$22:$L$36</c:f>
              <c:numCache>
                <c:formatCode>General</c:formatCode>
                <c:ptCount val="15"/>
                <c:pt idx="0">
                  <c:v>-8</c:v>
                </c:pt>
                <c:pt idx="1">
                  <c:v>-25</c:v>
                </c:pt>
                <c:pt idx="2">
                  <c:v>-20</c:v>
                </c:pt>
                <c:pt idx="3">
                  <c:v>-32</c:v>
                </c:pt>
                <c:pt idx="4">
                  <c:v>-53</c:v>
                </c:pt>
                <c:pt idx="5">
                  <c:v>-1</c:v>
                </c:pt>
                <c:pt idx="6">
                  <c:v>-29</c:v>
                </c:pt>
                <c:pt idx="7">
                  <c:v>-36</c:v>
                </c:pt>
                <c:pt idx="8">
                  <c:v>-32</c:v>
                </c:pt>
                <c:pt idx="9">
                  <c:v>-31</c:v>
                </c:pt>
                <c:pt idx="10">
                  <c:v>-34</c:v>
                </c:pt>
                <c:pt idx="11">
                  <c:v>-14</c:v>
                </c:pt>
                <c:pt idx="12">
                  <c:v>-2</c:v>
                </c:pt>
                <c:pt idx="13">
                  <c:v>-29</c:v>
                </c:pt>
                <c:pt idx="14">
                  <c:v>-23</c:v>
                </c:pt>
              </c:numCache>
            </c:numRef>
          </c:yVal>
          <c:smooth val="0"/>
          <c:extLst>
            <c:ext xmlns:c16="http://schemas.microsoft.com/office/drawing/2014/chart" uri="{C3380CC4-5D6E-409C-BE32-E72D297353CC}">
              <c16:uniqueId val="{00000000-C640-4894-95AE-61A7E73F78DD}"/>
            </c:ext>
          </c:extLst>
        </c:ser>
        <c:ser>
          <c:idx val="1"/>
          <c:order val="1"/>
          <c:tx>
            <c:v>5.6 mg/kg PR</c:v>
          </c:tx>
          <c:spPr>
            <a:ln w="25400" cap="rnd">
              <a:noFill/>
              <a:round/>
            </a:ln>
            <a:effectLst/>
          </c:spPr>
          <c:marker>
            <c:symbol val="triangle"/>
            <c:size val="11"/>
            <c:spPr>
              <a:solidFill>
                <a:schemeClr val="tx2">
                  <a:lumMod val="75000"/>
                  <a:lumOff val="25000"/>
                </a:schemeClr>
              </a:solidFill>
              <a:ln w="9525">
                <a:solidFill>
                  <a:schemeClr val="tx2">
                    <a:lumMod val="90000"/>
                    <a:lumOff val="10000"/>
                  </a:schemeClr>
                </a:solidFill>
              </a:ln>
              <a:effectLst/>
            </c:spPr>
          </c:marker>
          <c:xVal>
            <c:numRef>
              <c:f>Sheet1!$J$6:$J$21</c:f>
              <c:numCache>
                <c:formatCode>General</c:formatCode>
                <c:ptCount val="16"/>
                <c:pt idx="0">
                  <c:v>95</c:v>
                </c:pt>
                <c:pt idx="1">
                  <c:v>4</c:v>
                </c:pt>
                <c:pt idx="2">
                  <c:v>90</c:v>
                </c:pt>
                <c:pt idx="3">
                  <c:v>3</c:v>
                </c:pt>
                <c:pt idx="4">
                  <c:v>100</c:v>
                </c:pt>
                <c:pt idx="5">
                  <c:v>90</c:v>
                </c:pt>
                <c:pt idx="6">
                  <c:v>99</c:v>
                </c:pt>
                <c:pt idx="7">
                  <c:v>85</c:v>
                </c:pt>
                <c:pt idx="8">
                  <c:v>90</c:v>
                </c:pt>
                <c:pt idx="9">
                  <c:v>99</c:v>
                </c:pt>
                <c:pt idx="10">
                  <c:v>60</c:v>
                </c:pt>
                <c:pt idx="11">
                  <c:v>75</c:v>
                </c:pt>
                <c:pt idx="12">
                  <c:v>85</c:v>
                </c:pt>
                <c:pt idx="13">
                  <c:v>77</c:v>
                </c:pt>
                <c:pt idx="14">
                  <c:v>93</c:v>
                </c:pt>
                <c:pt idx="15">
                  <c:v>80</c:v>
                </c:pt>
              </c:numCache>
            </c:numRef>
          </c:xVal>
          <c:yVal>
            <c:numRef>
              <c:f>Sheet1!$L$6:$L$21</c:f>
              <c:numCache>
                <c:formatCode>General</c:formatCode>
                <c:ptCount val="16"/>
                <c:pt idx="0">
                  <c:v>-63</c:v>
                </c:pt>
                <c:pt idx="1">
                  <c:v>-66</c:v>
                </c:pt>
                <c:pt idx="2">
                  <c:v>-40</c:v>
                </c:pt>
                <c:pt idx="3">
                  <c:v>-45</c:v>
                </c:pt>
                <c:pt idx="4">
                  <c:v>-65</c:v>
                </c:pt>
                <c:pt idx="5">
                  <c:v>-40</c:v>
                </c:pt>
                <c:pt idx="6">
                  <c:v>-100</c:v>
                </c:pt>
                <c:pt idx="7">
                  <c:v>-42</c:v>
                </c:pt>
                <c:pt idx="8">
                  <c:v>-88</c:v>
                </c:pt>
                <c:pt idx="9">
                  <c:v>-100</c:v>
                </c:pt>
                <c:pt idx="10">
                  <c:v>-51</c:v>
                </c:pt>
                <c:pt idx="11">
                  <c:v>-100</c:v>
                </c:pt>
                <c:pt idx="12">
                  <c:v>-86</c:v>
                </c:pt>
                <c:pt idx="13">
                  <c:v>-64</c:v>
                </c:pt>
                <c:pt idx="14">
                  <c:v>-100</c:v>
                </c:pt>
                <c:pt idx="15">
                  <c:v>-79</c:v>
                </c:pt>
              </c:numCache>
            </c:numRef>
          </c:yVal>
          <c:smooth val="0"/>
          <c:extLst>
            <c:ext xmlns:c16="http://schemas.microsoft.com/office/drawing/2014/chart" uri="{C3380CC4-5D6E-409C-BE32-E72D297353CC}">
              <c16:uniqueId val="{00000001-C640-4894-95AE-61A7E73F78DD}"/>
            </c:ext>
          </c:extLst>
        </c:ser>
        <c:ser>
          <c:idx val="2"/>
          <c:order val="2"/>
          <c:tx>
            <c:v>5.6 mg/kg PD</c:v>
          </c:tx>
          <c:spPr>
            <a:ln w="25400" cap="rnd">
              <a:noFill/>
              <a:round/>
            </a:ln>
            <a:effectLst/>
          </c:spPr>
          <c:marker>
            <c:symbol val="triangle"/>
            <c:size val="11"/>
            <c:spPr>
              <a:solidFill>
                <a:srgbClr val="C8ADB9"/>
              </a:solidFill>
              <a:ln w="9525">
                <a:solidFill>
                  <a:schemeClr val="accent3"/>
                </a:solidFill>
              </a:ln>
              <a:effectLst/>
            </c:spPr>
          </c:marker>
          <c:xVal>
            <c:numRef>
              <c:f>Sheet1!$J$4:$J$5</c:f>
              <c:numCache>
                <c:formatCode>General</c:formatCode>
                <c:ptCount val="2"/>
                <c:pt idx="0">
                  <c:v>70</c:v>
                </c:pt>
                <c:pt idx="1">
                  <c:v>70</c:v>
                </c:pt>
              </c:numCache>
            </c:numRef>
          </c:xVal>
          <c:yVal>
            <c:numRef>
              <c:f>Sheet1!$L$4:$L$5</c:f>
              <c:numCache>
                <c:formatCode>General</c:formatCode>
                <c:ptCount val="2"/>
                <c:pt idx="0">
                  <c:v>-31</c:v>
                </c:pt>
                <c:pt idx="1">
                  <c:v>-13</c:v>
                </c:pt>
              </c:numCache>
            </c:numRef>
          </c:yVal>
          <c:smooth val="0"/>
          <c:extLst>
            <c:ext xmlns:c16="http://schemas.microsoft.com/office/drawing/2014/chart" uri="{C3380CC4-5D6E-409C-BE32-E72D297353CC}">
              <c16:uniqueId val="{00000002-C640-4894-95AE-61A7E73F78DD}"/>
            </c:ext>
          </c:extLst>
        </c:ser>
        <c:ser>
          <c:idx val="3"/>
          <c:order val="3"/>
          <c:tx>
            <c:v>5.6 mg/kg CR</c:v>
          </c:tx>
          <c:spPr>
            <a:ln w="25400" cap="rnd">
              <a:noFill/>
              <a:round/>
            </a:ln>
            <a:effectLst/>
          </c:spPr>
          <c:marker>
            <c:symbol val="triangle"/>
            <c:size val="11"/>
            <c:spPr>
              <a:solidFill>
                <a:schemeClr val="accent4">
                  <a:lumMod val="25000"/>
                </a:schemeClr>
              </a:solidFill>
              <a:ln w="9525">
                <a:solidFill>
                  <a:schemeClr val="accent4">
                    <a:lumMod val="25000"/>
                  </a:schemeClr>
                </a:solidFill>
              </a:ln>
              <a:effectLst/>
            </c:spPr>
          </c:marker>
          <c:xVal>
            <c:numRef>
              <c:f>Sheet1!$J$2:$J$3</c:f>
              <c:numCache>
                <c:formatCode>General</c:formatCode>
                <c:ptCount val="2"/>
                <c:pt idx="0">
                  <c:v>60</c:v>
                </c:pt>
                <c:pt idx="1">
                  <c:v>40</c:v>
                </c:pt>
              </c:numCache>
            </c:numRef>
          </c:xVal>
          <c:yVal>
            <c:numRef>
              <c:f>Sheet1!$L$2:$L$3</c:f>
              <c:numCache>
                <c:formatCode>General</c:formatCode>
                <c:ptCount val="2"/>
                <c:pt idx="0">
                  <c:v>-92</c:v>
                </c:pt>
                <c:pt idx="1">
                  <c:v>-100</c:v>
                </c:pt>
              </c:numCache>
            </c:numRef>
          </c:yVal>
          <c:smooth val="0"/>
          <c:extLst>
            <c:ext xmlns:c16="http://schemas.microsoft.com/office/drawing/2014/chart" uri="{C3380CC4-5D6E-409C-BE32-E72D297353CC}">
              <c16:uniqueId val="{00000003-C640-4894-95AE-61A7E73F78DD}"/>
            </c:ext>
          </c:extLst>
        </c:ser>
        <c:ser>
          <c:idx val="4"/>
          <c:order val="4"/>
          <c:tx>
            <c:v>4.8 mg/kg PD</c:v>
          </c:tx>
          <c:spPr>
            <a:ln w="25400" cap="rnd">
              <a:noFill/>
              <a:round/>
            </a:ln>
            <a:effectLst/>
          </c:spPr>
          <c:marker>
            <c:symbol val="diamond"/>
            <c:size val="12"/>
            <c:spPr>
              <a:solidFill>
                <a:srgbClr val="C8ADB9"/>
              </a:solidFill>
              <a:ln w="9525">
                <a:solidFill>
                  <a:schemeClr val="accent3"/>
                </a:solidFill>
              </a:ln>
              <a:effectLst/>
            </c:spPr>
          </c:marker>
          <c:xVal>
            <c:numRef>
              <c:f>Sheet1!$C$2:$C$3</c:f>
              <c:numCache>
                <c:formatCode>General</c:formatCode>
                <c:ptCount val="2"/>
                <c:pt idx="0">
                  <c:v>80</c:v>
                </c:pt>
                <c:pt idx="1">
                  <c:v>0</c:v>
                </c:pt>
              </c:numCache>
            </c:numRef>
          </c:xVal>
          <c:yVal>
            <c:numRef>
              <c:f>Sheet1!$E$2:$E$3</c:f>
              <c:numCache>
                <c:formatCode>General</c:formatCode>
                <c:ptCount val="2"/>
                <c:pt idx="0">
                  <c:v>-7</c:v>
                </c:pt>
                <c:pt idx="1">
                  <c:v>5</c:v>
                </c:pt>
              </c:numCache>
            </c:numRef>
          </c:yVal>
          <c:smooth val="0"/>
          <c:extLst>
            <c:ext xmlns:c16="http://schemas.microsoft.com/office/drawing/2014/chart" uri="{C3380CC4-5D6E-409C-BE32-E72D297353CC}">
              <c16:uniqueId val="{00000004-C640-4894-95AE-61A7E73F78DD}"/>
            </c:ext>
          </c:extLst>
        </c:ser>
        <c:ser>
          <c:idx val="5"/>
          <c:order val="5"/>
          <c:tx>
            <c:v>4.8 mg/kg PR</c:v>
          </c:tx>
          <c:spPr>
            <a:ln w="25400" cap="rnd">
              <a:noFill/>
              <a:round/>
            </a:ln>
            <a:effectLst/>
          </c:spPr>
          <c:marker>
            <c:symbol val="diamond"/>
            <c:size val="12"/>
            <c:spPr>
              <a:solidFill>
                <a:schemeClr val="tx2">
                  <a:lumMod val="75000"/>
                  <a:lumOff val="25000"/>
                </a:schemeClr>
              </a:solidFill>
              <a:ln w="9525">
                <a:solidFill>
                  <a:schemeClr val="tx2">
                    <a:lumMod val="90000"/>
                    <a:lumOff val="10000"/>
                  </a:schemeClr>
                </a:solidFill>
              </a:ln>
              <a:effectLst/>
            </c:spPr>
          </c:marker>
          <c:xVal>
            <c:numRef>
              <c:f>Sheet1!$C$5:$C$18</c:f>
              <c:numCache>
                <c:formatCode>General</c:formatCode>
                <c:ptCount val="14"/>
                <c:pt idx="0">
                  <c:v>95</c:v>
                </c:pt>
                <c:pt idx="1">
                  <c:v>100</c:v>
                </c:pt>
                <c:pt idx="2">
                  <c:v>95</c:v>
                </c:pt>
                <c:pt idx="3">
                  <c:v>45</c:v>
                </c:pt>
                <c:pt idx="4">
                  <c:v>99</c:v>
                </c:pt>
                <c:pt idx="5">
                  <c:v>85</c:v>
                </c:pt>
                <c:pt idx="6">
                  <c:v>80</c:v>
                </c:pt>
                <c:pt idx="7">
                  <c:v>10</c:v>
                </c:pt>
                <c:pt idx="8">
                  <c:v>95</c:v>
                </c:pt>
                <c:pt idx="9">
                  <c:v>25</c:v>
                </c:pt>
                <c:pt idx="10">
                  <c:v>85</c:v>
                </c:pt>
                <c:pt idx="11">
                  <c:v>2</c:v>
                </c:pt>
                <c:pt idx="12">
                  <c:v>99</c:v>
                </c:pt>
                <c:pt idx="13">
                  <c:v>30</c:v>
                </c:pt>
              </c:numCache>
            </c:numRef>
          </c:xVal>
          <c:yVal>
            <c:numRef>
              <c:f>Sheet1!$E$5:$E$18</c:f>
              <c:numCache>
                <c:formatCode>General</c:formatCode>
                <c:ptCount val="14"/>
                <c:pt idx="0">
                  <c:v>-40</c:v>
                </c:pt>
                <c:pt idx="1">
                  <c:v>-100</c:v>
                </c:pt>
                <c:pt idx="2">
                  <c:v>-79</c:v>
                </c:pt>
                <c:pt idx="3">
                  <c:v>-67</c:v>
                </c:pt>
                <c:pt idx="4">
                  <c:v>-100</c:v>
                </c:pt>
                <c:pt idx="5">
                  <c:v>-40</c:v>
                </c:pt>
                <c:pt idx="6">
                  <c:v>-70</c:v>
                </c:pt>
                <c:pt idx="7">
                  <c:v>-60</c:v>
                </c:pt>
                <c:pt idx="8">
                  <c:v>-35</c:v>
                </c:pt>
                <c:pt idx="9">
                  <c:v>-62</c:v>
                </c:pt>
                <c:pt idx="10">
                  <c:v>-40</c:v>
                </c:pt>
                <c:pt idx="11">
                  <c:v>-44</c:v>
                </c:pt>
                <c:pt idx="12">
                  <c:v>-48</c:v>
                </c:pt>
                <c:pt idx="13">
                  <c:v>-38</c:v>
                </c:pt>
              </c:numCache>
            </c:numRef>
          </c:yVal>
          <c:smooth val="0"/>
          <c:extLst>
            <c:ext xmlns:c16="http://schemas.microsoft.com/office/drawing/2014/chart" uri="{C3380CC4-5D6E-409C-BE32-E72D297353CC}">
              <c16:uniqueId val="{00000005-C640-4894-95AE-61A7E73F78DD}"/>
            </c:ext>
          </c:extLst>
        </c:ser>
        <c:ser>
          <c:idx val="6"/>
          <c:order val="6"/>
          <c:tx>
            <c:v>4.8 mg/kg SD</c:v>
          </c:tx>
          <c:spPr>
            <a:ln w="25400" cap="rnd">
              <a:noFill/>
              <a:round/>
            </a:ln>
            <a:effectLst/>
          </c:spPr>
          <c:marker>
            <c:symbol val="diamond"/>
            <c:size val="12"/>
            <c:spPr>
              <a:solidFill>
                <a:schemeClr val="accent6">
                  <a:lumMod val="40000"/>
                  <a:lumOff val="60000"/>
                </a:schemeClr>
              </a:solidFill>
              <a:ln w="9525">
                <a:solidFill>
                  <a:schemeClr val="accent6">
                    <a:lumMod val="75000"/>
                  </a:schemeClr>
                </a:solidFill>
              </a:ln>
              <a:effectLst/>
            </c:spPr>
          </c:marker>
          <c:xVal>
            <c:numRef>
              <c:f>(Sheet1!$C$19:$C$23,Sheet1!$C$25:$C$28,Sheet1!$C$30:$C$31)</c:f>
              <c:numCache>
                <c:formatCode>General</c:formatCode>
                <c:ptCount val="11"/>
                <c:pt idx="0">
                  <c:v>95</c:v>
                </c:pt>
                <c:pt idx="1">
                  <c:v>95</c:v>
                </c:pt>
                <c:pt idx="2">
                  <c:v>0</c:v>
                </c:pt>
                <c:pt idx="3">
                  <c:v>80</c:v>
                </c:pt>
                <c:pt idx="4">
                  <c:v>99</c:v>
                </c:pt>
                <c:pt idx="5">
                  <c:v>95</c:v>
                </c:pt>
                <c:pt idx="6">
                  <c:v>93</c:v>
                </c:pt>
                <c:pt idx="7">
                  <c:v>99</c:v>
                </c:pt>
                <c:pt idx="8">
                  <c:v>55</c:v>
                </c:pt>
                <c:pt idx="9">
                  <c:v>65</c:v>
                </c:pt>
                <c:pt idx="10">
                  <c:v>87</c:v>
                </c:pt>
              </c:numCache>
            </c:numRef>
          </c:xVal>
          <c:yVal>
            <c:numRef>
              <c:f>(Sheet1!$E$19:$E$23,Sheet1!$E$25,Sheet1!$E$26,Sheet1!$E$27,Sheet1!$E$28,Sheet1!$E$30,Sheet1!$E$31)</c:f>
              <c:numCache>
                <c:formatCode>General</c:formatCode>
                <c:ptCount val="11"/>
                <c:pt idx="0">
                  <c:v>-10</c:v>
                </c:pt>
                <c:pt idx="1">
                  <c:v>-31</c:v>
                </c:pt>
                <c:pt idx="2">
                  <c:v>13</c:v>
                </c:pt>
                <c:pt idx="3">
                  <c:v>-13</c:v>
                </c:pt>
                <c:pt idx="4">
                  <c:v>-33</c:v>
                </c:pt>
                <c:pt idx="5">
                  <c:v>-3</c:v>
                </c:pt>
                <c:pt idx="6">
                  <c:v>-9</c:v>
                </c:pt>
                <c:pt idx="7">
                  <c:v>-19</c:v>
                </c:pt>
                <c:pt idx="8">
                  <c:v>-11</c:v>
                </c:pt>
                <c:pt idx="9">
                  <c:v>-23</c:v>
                </c:pt>
                <c:pt idx="10">
                  <c:v>-26</c:v>
                </c:pt>
              </c:numCache>
            </c:numRef>
          </c:yVal>
          <c:smooth val="0"/>
          <c:extLst>
            <c:ext xmlns:c16="http://schemas.microsoft.com/office/drawing/2014/chart" uri="{C3380CC4-5D6E-409C-BE32-E72D297353CC}">
              <c16:uniqueId val="{00000006-C640-4894-95AE-61A7E73F78DD}"/>
            </c:ext>
          </c:extLst>
        </c:ser>
        <c:ser>
          <c:idx val="7"/>
          <c:order val="7"/>
          <c:tx>
            <c:v>6.4 mg/kg PD</c:v>
          </c:tx>
          <c:spPr>
            <a:ln w="25400" cap="rnd">
              <a:noFill/>
              <a:round/>
            </a:ln>
            <a:effectLst/>
          </c:spPr>
          <c:marker>
            <c:symbol val="square"/>
            <c:size val="10"/>
            <c:spPr>
              <a:solidFill>
                <a:srgbClr val="C8ADB9"/>
              </a:solidFill>
              <a:ln w="9525">
                <a:solidFill>
                  <a:schemeClr val="accent3"/>
                </a:solidFill>
              </a:ln>
              <a:effectLst/>
            </c:spPr>
          </c:marker>
          <c:xVal>
            <c:numRef>
              <c:f>Sheet1!$P$2:$P$5</c:f>
              <c:numCache>
                <c:formatCode>General</c:formatCode>
                <c:ptCount val="4"/>
                <c:pt idx="0">
                  <c:v>70</c:v>
                </c:pt>
                <c:pt idx="1">
                  <c:v>95</c:v>
                </c:pt>
                <c:pt idx="2">
                  <c:v>40</c:v>
                </c:pt>
                <c:pt idx="3">
                  <c:v>2</c:v>
                </c:pt>
              </c:numCache>
            </c:numRef>
          </c:xVal>
          <c:yVal>
            <c:numRef>
              <c:f>Sheet1!$R$2:$R$5</c:f>
              <c:numCache>
                <c:formatCode>General</c:formatCode>
                <c:ptCount val="4"/>
                <c:pt idx="0">
                  <c:v>96</c:v>
                </c:pt>
                <c:pt idx="1">
                  <c:v>13</c:v>
                </c:pt>
                <c:pt idx="2">
                  <c:v>27</c:v>
                </c:pt>
                <c:pt idx="3">
                  <c:v>-9</c:v>
                </c:pt>
              </c:numCache>
            </c:numRef>
          </c:yVal>
          <c:smooth val="0"/>
          <c:extLst>
            <c:ext xmlns:c16="http://schemas.microsoft.com/office/drawing/2014/chart" uri="{C3380CC4-5D6E-409C-BE32-E72D297353CC}">
              <c16:uniqueId val="{00000007-C640-4894-95AE-61A7E73F78DD}"/>
            </c:ext>
          </c:extLst>
        </c:ser>
        <c:ser>
          <c:idx val="8"/>
          <c:order val="8"/>
          <c:tx>
            <c:v>6.4 mg/kg PR</c:v>
          </c:tx>
          <c:spPr>
            <a:ln w="25400" cap="rnd">
              <a:noFill/>
              <a:round/>
            </a:ln>
            <a:effectLst/>
          </c:spPr>
          <c:marker>
            <c:symbol val="square"/>
            <c:size val="10"/>
            <c:spPr>
              <a:solidFill>
                <a:schemeClr val="tx2">
                  <a:lumMod val="75000"/>
                  <a:lumOff val="25000"/>
                </a:schemeClr>
              </a:solidFill>
              <a:ln w="9525">
                <a:solidFill>
                  <a:schemeClr val="tx2">
                    <a:lumMod val="90000"/>
                    <a:lumOff val="10000"/>
                  </a:schemeClr>
                </a:solidFill>
              </a:ln>
              <a:effectLst/>
            </c:spPr>
          </c:marker>
          <c:xVal>
            <c:numRef>
              <c:f>Sheet1!$P$6:$P$25</c:f>
              <c:numCache>
                <c:formatCode>General</c:formatCode>
                <c:ptCount val="20"/>
                <c:pt idx="0">
                  <c:v>90</c:v>
                </c:pt>
                <c:pt idx="1">
                  <c:v>100</c:v>
                </c:pt>
                <c:pt idx="2">
                  <c:v>4</c:v>
                </c:pt>
                <c:pt idx="3">
                  <c:v>80</c:v>
                </c:pt>
                <c:pt idx="4">
                  <c:v>75</c:v>
                </c:pt>
                <c:pt idx="5">
                  <c:v>85</c:v>
                </c:pt>
                <c:pt idx="6">
                  <c:v>100</c:v>
                </c:pt>
                <c:pt idx="7">
                  <c:v>95</c:v>
                </c:pt>
                <c:pt idx="8">
                  <c:v>65</c:v>
                </c:pt>
                <c:pt idx="9">
                  <c:v>85</c:v>
                </c:pt>
                <c:pt idx="10">
                  <c:v>40</c:v>
                </c:pt>
                <c:pt idx="11">
                  <c:v>100</c:v>
                </c:pt>
                <c:pt idx="12">
                  <c:v>95</c:v>
                </c:pt>
                <c:pt idx="13">
                  <c:v>21</c:v>
                </c:pt>
                <c:pt idx="14">
                  <c:v>21</c:v>
                </c:pt>
                <c:pt idx="15">
                  <c:v>98</c:v>
                </c:pt>
                <c:pt idx="16">
                  <c:v>93</c:v>
                </c:pt>
                <c:pt idx="17">
                  <c:v>2</c:v>
                </c:pt>
                <c:pt idx="18">
                  <c:v>75</c:v>
                </c:pt>
                <c:pt idx="19">
                  <c:v>92</c:v>
                </c:pt>
              </c:numCache>
            </c:numRef>
          </c:xVal>
          <c:yVal>
            <c:numRef>
              <c:f>Sheet1!$R$6:$R$25</c:f>
              <c:numCache>
                <c:formatCode>General</c:formatCode>
                <c:ptCount val="20"/>
                <c:pt idx="0">
                  <c:v>-69</c:v>
                </c:pt>
                <c:pt idx="1">
                  <c:v>-33</c:v>
                </c:pt>
                <c:pt idx="2">
                  <c:v>-80</c:v>
                </c:pt>
                <c:pt idx="3">
                  <c:v>-82</c:v>
                </c:pt>
                <c:pt idx="4">
                  <c:v>-44</c:v>
                </c:pt>
                <c:pt idx="5">
                  <c:v>-38</c:v>
                </c:pt>
                <c:pt idx="6">
                  <c:v>-39</c:v>
                </c:pt>
                <c:pt idx="7">
                  <c:v>-82</c:v>
                </c:pt>
                <c:pt idx="8">
                  <c:v>-100</c:v>
                </c:pt>
                <c:pt idx="9">
                  <c:v>-32</c:v>
                </c:pt>
                <c:pt idx="10">
                  <c:v>-43</c:v>
                </c:pt>
                <c:pt idx="11">
                  <c:v>-43</c:v>
                </c:pt>
                <c:pt idx="12">
                  <c:v>-49</c:v>
                </c:pt>
                <c:pt idx="13">
                  <c:v>-65</c:v>
                </c:pt>
                <c:pt idx="14">
                  <c:v>-83</c:v>
                </c:pt>
                <c:pt idx="15">
                  <c:v>-56</c:v>
                </c:pt>
                <c:pt idx="16">
                  <c:v>-100</c:v>
                </c:pt>
                <c:pt idx="17">
                  <c:v>-54</c:v>
                </c:pt>
                <c:pt idx="18">
                  <c:v>-47</c:v>
                </c:pt>
                <c:pt idx="19">
                  <c:v>-100</c:v>
                </c:pt>
              </c:numCache>
            </c:numRef>
          </c:yVal>
          <c:smooth val="0"/>
          <c:extLst>
            <c:ext xmlns:c16="http://schemas.microsoft.com/office/drawing/2014/chart" uri="{C3380CC4-5D6E-409C-BE32-E72D297353CC}">
              <c16:uniqueId val="{00000008-C640-4894-95AE-61A7E73F78DD}"/>
            </c:ext>
          </c:extLst>
        </c:ser>
        <c:ser>
          <c:idx val="9"/>
          <c:order val="9"/>
          <c:tx>
            <c:v>6.4 mg/kg SD</c:v>
          </c:tx>
          <c:spPr>
            <a:ln w="25400" cap="rnd">
              <a:noFill/>
              <a:round/>
            </a:ln>
            <a:effectLst/>
          </c:spPr>
          <c:marker>
            <c:symbol val="square"/>
            <c:size val="10"/>
            <c:spPr>
              <a:solidFill>
                <a:schemeClr val="accent6">
                  <a:lumMod val="40000"/>
                  <a:lumOff val="60000"/>
                </a:schemeClr>
              </a:solidFill>
              <a:ln w="9525">
                <a:solidFill>
                  <a:schemeClr val="accent6">
                    <a:lumMod val="75000"/>
                  </a:schemeClr>
                </a:solidFill>
              </a:ln>
              <a:effectLst/>
            </c:spPr>
          </c:marker>
          <c:xVal>
            <c:numRef>
              <c:f>(Sheet1!$P$26:$P$31,Sheet1!$P$33,Sheet1!$P$34,Sheet1!$P$35)</c:f>
              <c:numCache>
                <c:formatCode>General</c:formatCode>
                <c:ptCount val="9"/>
                <c:pt idx="0">
                  <c:v>0</c:v>
                </c:pt>
                <c:pt idx="1">
                  <c:v>0</c:v>
                </c:pt>
                <c:pt idx="2">
                  <c:v>95</c:v>
                </c:pt>
                <c:pt idx="3">
                  <c:v>95</c:v>
                </c:pt>
                <c:pt idx="4">
                  <c:v>20</c:v>
                </c:pt>
                <c:pt idx="5">
                  <c:v>95</c:v>
                </c:pt>
                <c:pt idx="6">
                  <c:v>75</c:v>
                </c:pt>
                <c:pt idx="7">
                  <c:v>10</c:v>
                </c:pt>
                <c:pt idx="8">
                  <c:v>12</c:v>
                </c:pt>
              </c:numCache>
            </c:numRef>
          </c:xVal>
          <c:yVal>
            <c:numRef>
              <c:f>(Sheet1!$R$26:$R$31,Sheet1!$R$33,Sheet1!$R$34,Sheet1!$R$35)</c:f>
              <c:numCache>
                <c:formatCode>General</c:formatCode>
                <c:ptCount val="9"/>
                <c:pt idx="0">
                  <c:v>-12</c:v>
                </c:pt>
                <c:pt idx="1">
                  <c:v>-14</c:v>
                </c:pt>
                <c:pt idx="2">
                  <c:v>-20</c:v>
                </c:pt>
                <c:pt idx="3">
                  <c:v>10</c:v>
                </c:pt>
                <c:pt idx="4">
                  <c:v>-2</c:v>
                </c:pt>
                <c:pt idx="5">
                  <c:v>-62</c:v>
                </c:pt>
                <c:pt idx="6">
                  <c:v>2</c:v>
                </c:pt>
                <c:pt idx="7">
                  <c:v>-26</c:v>
                </c:pt>
                <c:pt idx="8">
                  <c:v>-4</c:v>
                </c:pt>
              </c:numCache>
            </c:numRef>
          </c:yVal>
          <c:smooth val="0"/>
          <c:extLst>
            <c:ext xmlns:c16="http://schemas.microsoft.com/office/drawing/2014/chart" uri="{C3380CC4-5D6E-409C-BE32-E72D297353CC}">
              <c16:uniqueId val="{00000009-C640-4894-95AE-61A7E73F78DD}"/>
            </c:ext>
          </c:extLst>
        </c:ser>
        <c:dLbls>
          <c:showLegendKey val="0"/>
          <c:showVal val="0"/>
          <c:showCatName val="0"/>
          <c:showSerName val="0"/>
          <c:showPercent val="0"/>
          <c:showBubbleSize val="0"/>
        </c:dLbls>
        <c:axId val="106541967"/>
        <c:axId val="106545327"/>
      </c:scatterChart>
      <c:valAx>
        <c:axId val="106541967"/>
        <c:scaling>
          <c:orientation val="minMax"/>
          <c:max val="100"/>
          <c:min val="0"/>
        </c:scaling>
        <c:delete val="0"/>
        <c:axPos val="b"/>
        <c:numFmt formatCode="General" sourceLinked="1"/>
        <c:majorTickMark val="out"/>
        <c:minorTickMark val="none"/>
        <c:tickLblPos val="low"/>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106545327"/>
        <c:crossesAt val="-100"/>
        <c:crossBetween val="midCat"/>
        <c:majorUnit val="10"/>
        <c:minorUnit val="10"/>
      </c:valAx>
      <c:valAx>
        <c:axId val="106545327"/>
        <c:scaling>
          <c:orientation val="minMax"/>
          <c:max val="100"/>
          <c:min val="-100"/>
        </c:scaling>
        <c:delete val="0"/>
        <c:axPos val="l"/>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106541967"/>
        <c:crossesAt val="-2"/>
        <c:crossBetween val="midCat"/>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66515474141709E-2"/>
          <c:y val="2.929423076923077E-2"/>
          <c:w val="0.9070070260770644"/>
          <c:h val="0.93598418803418804"/>
        </c:manualLayout>
      </c:layout>
      <c:barChart>
        <c:barDir val="col"/>
        <c:grouping val="stacked"/>
        <c:varyColors val="0"/>
        <c:ser>
          <c:idx val="3"/>
          <c:order val="3"/>
          <c:tx>
            <c:strRef>
              <c:f>Dose!$F$1</c:f>
              <c:strCache>
                <c:ptCount val="1"/>
                <c:pt idx="0">
                  <c:v>6.4 mg/kg</c:v>
                </c:pt>
              </c:strCache>
            </c:strRef>
          </c:tx>
          <c:spPr>
            <a:solidFill>
              <a:schemeClr val="accent1"/>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Dose!$F$2:$F$101</c:f>
              <c:numCache>
                <c:formatCode>General</c:formatCode>
                <c:ptCount val="100"/>
                <c:pt idx="0">
                  <c:v>96</c:v>
                </c:pt>
                <c:pt idx="1">
                  <c:v>27</c:v>
                </c:pt>
                <c:pt idx="2">
                  <c:v>0</c:v>
                </c:pt>
                <c:pt idx="3">
                  <c:v>13</c:v>
                </c:pt>
                <c:pt idx="4">
                  <c:v>10</c:v>
                </c:pt>
                <c:pt idx="5">
                  <c:v>0</c:v>
                </c:pt>
                <c:pt idx="6">
                  <c:v>2</c:v>
                </c:pt>
                <c:pt idx="7">
                  <c:v>0</c:v>
                </c:pt>
                <c:pt idx="8">
                  <c:v>0</c:v>
                </c:pt>
                <c:pt idx="9">
                  <c:v>0</c:v>
                </c:pt>
                <c:pt idx="10">
                  <c:v>-2</c:v>
                </c:pt>
                <c:pt idx="11">
                  <c:v>0</c:v>
                </c:pt>
                <c:pt idx="12">
                  <c:v>-4</c:v>
                </c:pt>
                <c:pt idx="13">
                  <c:v>0</c:v>
                </c:pt>
                <c:pt idx="14">
                  <c:v>0</c:v>
                </c:pt>
                <c:pt idx="15">
                  <c:v>0</c:v>
                </c:pt>
                <c:pt idx="16">
                  <c:v>0</c:v>
                </c:pt>
                <c:pt idx="17">
                  <c:v>-9</c:v>
                </c:pt>
                <c:pt idx="18">
                  <c:v>0</c:v>
                </c:pt>
                <c:pt idx="19">
                  <c:v>0</c:v>
                </c:pt>
                <c:pt idx="20">
                  <c:v>-12</c:v>
                </c:pt>
                <c:pt idx="21">
                  <c:v>0</c:v>
                </c:pt>
                <c:pt idx="22">
                  <c:v>0</c:v>
                </c:pt>
                <c:pt idx="23">
                  <c:v>0</c:v>
                </c:pt>
                <c:pt idx="24">
                  <c:v>-14</c:v>
                </c:pt>
                <c:pt idx="25">
                  <c:v>-15</c:v>
                </c:pt>
                <c:pt idx="26">
                  <c:v>0</c:v>
                </c:pt>
                <c:pt idx="27">
                  <c:v>0</c:v>
                </c:pt>
                <c:pt idx="28">
                  <c:v>-20</c:v>
                </c:pt>
                <c:pt idx="29">
                  <c:v>0</c:v>
                </c:pt>
                <c:pt idx="30">
                  <c:v>0</c:v>
                </c:pt>
                <c:pt idx="31">
                  <c:v>0</c:v>
                </c:pt>
                <c:pt idx="32">
                  <c:v>0</c:v>
                </c:pt>
                <c:pt idx="33">
                  <c:v>0</c:v>
                </c:pt>
                <c:pt idx="34">
                  <c:v>-26</c:v>
                </c:pt>
                <c:pt idx="35">
                  <c:v>0</c:v>
                </c:pt>
                <c:pt idx="36">
                  <c:v>0</c:v>
                </c:pt>
                <c:pt idx="37">
                  <c:v>0</c:v>
                </c:pt>
                <c:pt idx="38">
                  <c:v>0</c:v>
                </c:pt>
                <c:pt idx="39">
                  <c:v>0</c:v>
                </c:pt>
                <c:pt idx="40">
                  <c:v>0</c:v>
                </c:pt>
                <c:pt idx="41">
                  <c:v>0</c:v>
                </c:pt>
                <c:pt idx="42">
                  <c:v>-32</c:v>
                </c:pt>
                <c:pt idx="43">
                  <c:v>0</c:v>
                </c:pt>
                <c:pt idx="44">
                  <c:v>-33</c:v>
                </c:pt>
                <c:pt idx="45">
                  <c:v>0</c:v>
                </c:pt>
                <c:pt idx="46">
                  <c:v>0</c:v>
                </c:pt>
                <c:pt idx="47">
                  <c:v>0</c:v>
                </c:pt>
                <c:pt idx="48">
                  <c:v>0</c:v>
                </c:pt>
                <c:pt idx="49">
                  <c:v>-38</c:v>
                </c:pt>
                <c:pt idx="50">
                  <c:v>-39</c:v>
                </c:pt>
                <c:pt idx="51">
                  <c:v>0</c:v>
                </c:pt>
                <c:pt idx="52">
                  <c:v>0</c:v>
                </c:pt>
                <c:pt idx="53">
                  <c:v>0</c:v>
                </c:pt>
                <c:pt idx="54">
                  <c:v>0</c:v>
                </c:pt>
                <c:pt idx="55">
                  <c:v>0</c:v>
                </c:pt>
                <c:pt idx="56">
                  <c:v>0</c:v>
                </c:pt>
                <c:pt idx="57">
                  <c:v>-43</c:v>
                </c:pt>
                <c:pt idx="58">
                  <c:v>-43</c:v>
                </c:pt>
                <c:pt idx="59">
                  <c:v>0</c:v>
                </c:pt>
                <c:pt idx="60">
                  <c:v>-44</c:v>
                </c:pt>
                <c:pt idx="61">
                  <c:v>0</c:v>
                </c:pt>
                <c:pt idx="62">
                  <c:v>-47</c:v>
                </c:pt>
                <c:pt idx="63">
                  <c:v>0</c:v>
                </c:pt>
                <c:pt idx="64">
                  <c:v>-49</c:v>
                </c:pt>
                <c:pt idx="65">
                  <c:v>0</c:v>
                </c:pt>
                <c:pt idx="66">
                  <c:v>0</c:v>
                </c:pt>
                <c:pt idx="67">
                  <c:v>-54</c:v>
                </c:pt>
                <c:pt idx="68">
                  <c:v>0</c:v>
                </c:pt>
                <c:pt idx="69">
                  <c:v>-56</c:v>
                </c:pt>
                <c:pt idx="70">
                  <c:v>0</c:v>
                </c:pt>
                <c:pt idx="71">
                  <c:v>0</c:v>
                </c:pt>
                <c:pt idx="72">
                  <c:v>-62</c:v>
                </c:pt>
                <c:pt idx="73">
                  <c:v>0</c:v>
                </c:pt>
                <c:pt idx="74">
                  <c:v>0</c:v>
                </c:pt>
                <c:pt idx="75">
                  <c:v>0</c:v>
                </c:pt>
                <c:pt idx="76">
                  <c:v>-65</c:v>
                </c:pt>
                <c:pt idx="77">
                  <c:v>0</c:v>
                </c:pt>
                <c:pt idx="78">
                  <c:v>0</c:v>
                </c:pt>
                <c:pt idx="79">
                  <c:v>-69</c:v>
                </c:pt>
                <c:pt idx="80">
                  <c:v>0</c:v>
                </c:pt>
                <c:pt idx="81">
                  <c:v>0</c:v>
                </c:pt>
                <c:pt idx="82">
                  <c:v>0</c:v>
                </c:pt>
                <c:pt idx="83">
                  <c:v>-80</c:v>
                </c:pt>
                <c:pt idx="84">
                  <c:v>-82</c:v>
                </c:pt>
                <c:pt idx="85">
                  <c:v>-82</c:v>
                </c:pt>
                <c:pt idx="86">
                  <c:v>-83</c:v>
                </c:pt>
                <c:pt idx="87">
                  <c:v>0</c:v>
                </c:pt>
                <c:pt idx="88">
                  <c:v>0</c:v>
                </c:pt>
                <c:pt idx="89">
                  <c:v>0</c:v>
                </c:pt>
                <c:pt idx="90">
                  <c:v>0</c:v>
                </c:pt>
                <c:pt idx="91">
                  <c:v>0</c:v>
                </c:pt>
                <c:pt idx="92">
                  <c:v>0</c:v>
                </c:pt>
                <c:pt idx="93">
                  <c:v>0</c:v>
                </c:pt>
                <c:pt idx="94">
                  <c:v>0</c:v>
                </c:pt>
                <c:pt idx="95">
                  <c:v>0</c:v>
                </c:pt>
                <c:pt idx="96">
                  <c:v>0</c:v>
                </c:pt>
                <c:pt idx="97">
                  <c:v>-100</c:v>
                </c:pt>
                <c:pt idx="98">
                  <c:v>-100</c:v>
                </c:pt>
                <c:pt idx="99">
                  <c:v>-100</c:v>
                </c:pt>
              </c:numCache>
            </c:numRef>
          </c:val>
          <c:extLst>
            <c:ext xmlns:c16="http://schemas.microsoft.com/office/drawing/2014/chart" uri="{C3380CC4-5D6E-409C-BE32-E72D297353CC}">
              <c16:uniqueId val="{00000000-2C9C-4031-95EA-AD548FE437F4}"/>
            </c:ext>
          </c:extLst>
        </c:ser>
        <c:ser>
          <c:idx val="4"/>
          <c:order val="4"/>
          <c:tx>
            <c:strRef>
              <c:f>Dose!$G$1</c:f>
              <c:strCache>
                <c:ptCount val="1"/>
                <c:pt idx="0">
                  <c:v>5.6 mg/kg</c:v>
                </c:pt>
              </c:strCache>
            </c:strRef>
          </c:tx>
          <c:spPr>
            <a:solidFill>
              <a:schemeClr val="accent4"/>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Dose!$G$2:$G$101</c:f>
              <c:numCache>
                <c:formatCode>General</c:formatCode>
                <c:ptCount val="100"/>
                <c:pt idx="0">
                  <c:v>0</c:v>
                </c:pt>
                <c:pt idx="1">
                  <c:v>0</c:v>
                </c:pt>
                <c:pt idx="2">
                  <c:v>0</c:v>
                </c:pt>
                <c:pt idx="3">
                  <c:v>0</c:v>
                </c:pt>
                <c:pt idx="4">
                  <c:v>0</c:v>
                </c:pt>
                <c:pt idx="5">
                  <c:v>0</c:v>
                </c:pt>
                <c:pt idx="6">
                  <c:v>0</c:v>
                </c:pt>
                <c:pt idx="7">
                  <c:v>0</c:v>
                </c:pt>
                <c:pt idx="8">
                  <c:v>-1</c:v>
                </c:pt>
                <c:pt idx="9">
                  <c:v>-2</c:v>
                </c:pt>
                <c:pt idx="10">
                  <c:v>0</c:v>
                </c:pt>
                <c:pt idx="11">
                  <c:v>0</c:v>
                </c:pt>
                <c:pt idx="12">
                  <c:v>0</c:v>
                </c:pt>
                <c:pt idx="13">
                  <c:v>0</c:v>
                </c:pt>
                <c:pt idx="14">
                  <c:v>-8</c:v>
                </c:pt>
                <c:pt idx="15">
                  <c:v>0</c:v>
                </c:pt>
                <c:pt idx="16">
                  <c:v>0</c:v>
                </c:pt>
                <c:pt idx="17">
                  <c:v>0</c:v>
                </c:pt>
                <c:pt idx="18">
                  <c:v>0</c:v>
                </c:pt>
                <c:pt idx="19">
                  <c:v>0</c:v>
                </c:pt>
                <c:pt idx="20">
                  <c:v>0</c:v>
                </c:pt>
                <c:pt idx="21">
                  <c:v>0</c:v>
                </c:pt>
                <c:pt idx="22">
                  <c:v>-13</c:v>
                </c:pt>
                <c:pt idx="23">
                  <c:v>-14</c:v>
                </c:pt>
                <c:pt idx="24">
                  <c:v>0</c:v>
                </c:pt>
                <c:pt idx="25">
                  <c:v>0</c:v>
                </c:pt>
                <c:pt idx="26">
                  <c:v>0</c:v>
                </c:pt>
                <c:pt idx="27">
                  <c:v>-20</c:v>
                </c:pt>
                <c:pt idx="28">
                  <c:v>0</c:v>
                </c:pt>
                <c:pt idx="29">
                  <c:v>0</c:v>
                </c:pt>
                <c:pt idx="30">
                  <c:v>-23</c:v>
                </c:pt>
                <c:pt idx="31">
                  <c:v>0</c:v>
                </c:pt>
                <c:pt idx="32">
                  <c:v>-25</c:v>
                </c:pt>
                <c:pt idx="33">
                  <c:v>0</c:v>
                </c:pt>
                <c:pt idx="34">
                  <c:v>0</c:v>
                </c:pt>
                <c:pt idx="35">
                  <c:v>-29</c:v>
                </c:pt>
                <c:pt idx="36">
                  <c:v>-29</c:v>
                </c:pt>
                <c:pt idx="37">
                  <c:v>0</c:v>
                </c:pt>
                <c:pt idx="38">
                  <c:v>-31</c:v>
                </c:pt>
                <c:pt idx="39">
                  <c:v>-31</c:v>
                </c:pt>
                <c:pt idx="40">
                  <c:v>-32</c:v>
                </c:pt>
                <c:pt idx="41">
                  <c:v>-32</c:v>
                </c:pt>
                <c:pt idx="42">
                  <c:v>0</c:v>
                </c:pt>
                <c:pt idx="43">
                  <c:v>0</c:v>
                </c:pt>
                <c:pt idx="44">
                  <c:v>0</c:v>
                </c:pt>
                <c:pt idx="45">
                  <c:v>-34</c:v>
                </c:pt>
                <c:pt idx="46">
                  <c:v>0</c:v>
                </c:pt>
                <c:pt idx="47">
                  <c:v>-36</c:v>
                </c:pt>
                <c:pt idx="48">
                  <c:v>0</c:v>
                </c:pt>
                <c:pt idx="49">
                  <c:v>0</c:v>
                </c:pt>
                <c:pt idx="50">
                  <c:v>0</c:v>
                </c:pt>
                <c:pt idx="51">
                  <c:v>0</c:v>
                </c:pt>
                <c:pt idx="52">
                  <c:v>0</c:v>
                </c:pt>
                <c:pt idx="53">
                  <c:v>0</c:v>
                </c:pt>
                <c:pt idx="54">
                  <c:v>-40</c:v>
                </c:pt>
                <c:pt idx="55">
                  <c:v>-40</c:v>
                </c:pt>
                <c:pt idx="56">
                  <c:v>-42</c:v>
                </c:pt>
                <c:pt idx="57">
                  <c:v>0</c:v>
                </c:pt>
                <c:pt idx="58">
                  <c:v>0</c:v>
                </c:pt>
                <c:pt idx="59">
                  <c:v>0</c:v>
                </c:pt>
                <c:pt idx="60">
                  <c:v>0</c:v>
                </c:pt>
                <c:pt idx="61">
                  <c:v>-45</c:v>
                </c:pt>
                <c:pt idx="62">
                  <c:v>0</c:v>
                </c:pt>
                <c:pt idx="63">
                  <c:v>0</c:v>
                </c:pt>
                <c:pt idx="64">
                  <c:v>0</c:v>
                </c:pt>
                <c:pt idx="65">
                  <c:v>-51</c:v>
                </c:pt>
                <c:pt idx="66">
                  <c:v>-53</c:v>
                </c:pt>
                <c:pt idx="67">
                  <c:v>0</c:v>
                </c:pt>
                <c:pt idx="68">
                  <c:v>0</c:v>
                </c:pt>
                <c:pt idx="69">
                  <c:v>0</c:v>
                </c:pt>
                <c:pt idx="70">
                  <c:v>0</c:v>
                </c:pt>
                <c:pt idx="71">
                  <c:v>0</c:v>
                </c:pt>
                <c:pt idx="72">
                  <c:v>0</c:v>
                </c:pt>
                <c:pt idx="73">
                  <c:v>-63</c:v>
                </c:pt>
                <c:pt idx="74">
                  <c:v>-64</c:v>
                </c:pt>
                <c:pt idx="75">
                  <c:v>-65</c:v>
                </c:pt>
                <c:pt idx="76">
                  <c:v>0</c:v>
                </c:pt>
                <c:pt idx="77">
                  <c:v>-66</c:v>
                </c:pt>
                <c:pt idx="78">
                  <c:v>0</c:v>
                </c:pt>
                <c:pt idx="79">
                  <c:v>0</c:v>
                </c:pt>
                <c:pt idx="80">
                  <c:v>0</c:v>
                </c:pt>
                <c:pt idx="81">
                  <c:v>0</c:v>
                </c:pt>
                <c:pt idx="82">
                  <c:v>-79</c:v>
                </c:pt>
                <c:pt idx="83">
                  <c:v>0</c:v>
                </c:pt>
                <c:pt idx="84">
                  <c:v>0</c:v>
                </c:pt>
                <c:pt idx="85">
                  <c:v>0</c:v>
                </c:pt>
                <c:pt idx="86">
                  <c:v>0</c:v>
                </c:pt>
                <c:pt idx="87">
                  <c:v>-86</c:v>
                </c:pt>
                <c:pt idx="88">
                  <c:v>-88</c:v>
                </c:pt>
                <c:pt idx="89">
                  <c:v>-92</c:v>
                </c:pt>
                <c:pt idx="90">
                  <c:v>0</c:v>
                </c:pt>
                <c:pt idx="91">
                  <c:v>0</c:v>
                </c:pt>
                <c:pt idx="92">
                  <c:v>-100</c:v>
                </c:pt>
                <c:pt idx="93">
                  <c:v>-100</c:v>
                </c:pt>
                <c:pt idx="94">
                  <c:v>-100</c:v>
                </c:pt>
                <c:pt idx="95">
                  <c:v>-100</c:v>
                </c:pt>
                <c:pt idx="96">
                  <c:v>-100</c:v>
                </c:pt>
                <c:pt idx="97">
                  <c:v>0</c:v>
                </c:pt>
                <c:pt idx="98">
                  <c:v>0</c:v>
                </c:pt>
                <c:pt idx="99">
                  <c:v>0</c:v>
                </c:pt>
              </c:numCache>
            </c:numRef>
          </c:val>
          <c:extLst>
            <c:ext xmlns:c16="http://schemas.microsoft.com/office/drawing/2014/chart" uri="{C3380CC4-5D6E-409C-BE32-E72D297353CC}">
              <c16:uniqueId val="{00000001-2C9C-4031-95EA-AD548FE437F4}"/>
            </c:ext>
          </c:extLst>
        </c:ser>
        <c:ser>
          <c:idx val="5"/>
          <c:order val="5"/>
          <c:tx>
            <c:strRef>
              <c:f>Dose!$H$1</c:f>
              <c:strCache>
                <c:ptCount val="1"/>
                <c:pt idx="0">
                  <c:v>4.8 mg/kg</c:v>
                </c:pt>
              </c:strCache>
            </c:strRef>
          </c:tx>
          <c:spPr>
            <a:solidFill>
              <a:schemeClr val="accent3"/>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Dose!$H$2:$H$101</c:f>
              <c:numCache>
                <c:formatCode>General</c:formatCode>
                <c:ptCount val="100"/>
                <c:pt idx="0">
                  <c:v>0</c:v>
                </c:pt>
                <c:pt idx="1">
                  <c:v>0</c:v>
                </c:pt>
                <c:pt idx="2">
                  <c:v>13</c:v>
                </c:pt>
                <c:pt idx="3">
                  <c:v>0</c:v>
                </c:pt>
                <c:pt idx="4">
                  <c:v>0</c:v>
                </c:pt>
                <c:pt idx="5">
                  <c:v>5</c:v>
                </c:pt>
                <c:pt idx="6">
                  <c:v>0</c:v>
                </c:pt>
                <c:pt idx="7">
                  <c:v>1</c:v>
                </c:pt>
                <c:pt idx="8">
                  <c:v>0</c:v>
                </c:pt>
                <c:pt idx="9">
                  <c:v>0</c:v>
                </c:pt>
                <c:pt idx="10">
                  <c:v>0</c:v>
                </c:pt>
                <c:pt idx="11">
                  <c:v>-3</c:v>
                </c:pt>
                <c:pt idx="12">
                  <c:v>0</c:v>
                </c:pt>
                <c:pt idx="13">
                  <c:v>-7</c:v>
                </c:pt>
                <c:pt idx="14">
                  <c:v>0</c:v>
                </c:pt>
                <c:pt idx="15">
                  <c:v>-9</c:v>
                </c:pt>
                <c:pt idx="16">
                  <c:v>-9</c:v>
                </c:pt>
                <c:pt idx="17">
                  <c:v>0</c:v>
                </c:pt>
                <c:pt idx="18">
                  <c:v>-10</c:v>
                </c:pt>
                <c:pt idx="19">
                  <c:v>-11</c:v>
                </c:pt>
                <c:pt idx="20">
                  <c:v>0</c:v>
                </c:pt>
                <c:pt idx="21">
                  <c:v>-13</c:v>
                </c:pt>
                <c:pt idx="22">
                  <c:v>0</c:v>
                </c:pt>
                <c:pt idx="23">
                  <c:v>0</c:v>
                </c:pt>
                <c:pt idx="24">
                  <c:v>0</c:v>
                </c:pt>
                <c:pt idx="25">
                  <c:v>0</c:v>
                </c:pt>
                <c:pt idx="26">
                  <c:v>-19</c:v>
                </c:pt>
                <c:pt idx="27">
                  <c:v>0</c:v>
                </c:pt>
                <c:pt idx="28">
                  <c:v>0</c:v>
                </c:pt>
                <c:pt idx="29">
                  <c:v>-23</c:v>
                </c:pt>
                <c:pt idx="30">
                  <c:v>0</c:v>
                </c:pt>
                <c:pt idx="31">
                  <c:v>-24</c:v>
                </c:pt>
                <c:pt idx="32">
                  <c:v>0</c:v>
                </c:pt>
                <c:pt idx="33">
                  <c:v>-26</c:v>
                </c:pt>
                <c:pt idx="34">
                  <c:v>0</c:v>
                </c:pt>
                <c:pt idx="35">
                  <c:v>0</c:v>
                </c:pt>
                <c:pt idx="36">
                  <c:v>0</c:v>
                </c:pt>
                <c:pt idx="37">
                  <c:v>-31</c:v>
                </c:pt>
                <c:pt idx="38">
                  <c:v>0</c:v>
                </c:pt>
                <c:pt idx="39">
                  <c:v>0</c:v>
                </c:pt>
                <c:pt idx="40">
                  <c:v>0</c:v>
                </c:pt>
                <c:pt idx="41">
                  <c:v>0</c:v>
                </c:pt>
                <c:pt idx="42">
                  <c:v>0</c:v>
                </c:pt>
                <c:pt idx="43">
                  <c:v>-33</c:v>
                </c:pt>
                <c:pt idx="44">
                  <c:v>0</c:v>
                </c:pt>
                <c:pt idx="45">
                  <c:v>0</c:v>
                </c:pt>
                <c:pt idx="46">
                  <c:v>-35</c:v>
                </c:pt>
                <c:pt idx="47">
                  <c:v>0</c:v>
                </c:pt>
                <c:pt idx="48">
                  <c:v>-38</c:v>
                </c:pt>
                <c:pt idx="49">
                  <c:v>0</c:v>
                </c:pt>
                <c:pt idx="50">
                  <c:v>0</c:v>
                </c:pt>
                <c:pt idx="51">
                  <c:v>-40</c:v>
                </c:pt>
                <c:pt idx="52">
                  <c:v>-40</c:v>
                </c:pt>
                <c:pt idx="53">
                  <c:v>-40</c:v>
                </c:pt>
                <c:pt idx="54">
                  <c:v>0</c:v>
                </c:pt>
                <c:pt idx="55">
                  <c:v>0</c:v>
                </c:pt>
                <c:pt idx="56">
                  <c:v>0</c:v>
                </c:pt>
                <c:pt idx="57">
                  <c:v>0</c:v>
                </c:pt>
                <c:pt idx="58">
                  <c:v>0</c:v>
                </c:pt>
                <c:pt idx="59">
                  <c:v>-44</c:v>
                </c:pt>
                <c:pt idx="60">
                  <c:v>0</c:v>
                </c:pt>
                <c:pt idx="61">
                  <c:v>0</c:v>
                </c:pt>
                <c:pt idx="62">
                  <c:v>0</c:v>
                </c:pt>
                <c:pt idx="63">
                  <c:v>-48</c:v>
                </c:pt>
                <c:pt idx="64">
                  <c:v>0</c:v>
                </c:pt>
                <c:pt idx="65">
                  <c:v>0</c:v>
                </c:pt>
                <c:pt idx="66">
                  <c:v>0</c:v>
                </c:pt>
                <c:pt idx="67">
                  <c:v>0</c:v>
                </c:pt>
                <c:pt idx="68">
                  <c:v>-55</c:v>
                </c:pt>
                <c:pt idx="69">
                  <c:v>0</c:v>
                </c:pt>
                <c:pt idx="70">
                  <c:v>-60</c:v>
                </c:pt>
                <c:pt idx="71">
                  <c:v>-62</c:v>
                </c:pt>
                <c:pt idx="72">
                  <c:v>0</c:v>
                </c:pt>
                <c:pt idx="73">
                  <c:v>0</c:v>
                </c:pt>
                <c:pt idx="74">
                  <c:v>0</c:v>
                </c:pt>
                <c:pt idx="75">
                  <c:v>0</c:v>
                </c:pt>
                <c:pt idx="76">
                  <c:v>0</c:v>
                </c:pt>
                <c:pt idx="77">
                  <c:v>0</c:v>
                </c:pt>
                <c:pt idx="78">
                  <c:v>-67</c:v>
                </c:pt>
                <c:pt idx="79">
                  <c:v>0</c:v>
                </c:pt>
                <c:pt idx="80">
                  <c:v>-70</c:v>
                </c:pt>
                <c:pt idx="81">
                  <c:v>-79</c:v>
                </c:pt>
                <c:pt idx="82">
                  <c:v>0</c:v>
                </c:pt>
                <c:pt idx="83">
                  <c:v>0</c:v>
                </c:pt>
                <c:pt idx="84">
                  <c:v>0</c:v>
                </c:pt>
                <c:pt idx="85">
                  <c:v>0</c:v>
                </c:pt>
                <c:pt idx="86">
                  <c:v>0</c:v>
                </c:pt>
                <c:pt idx="87">
                  <c:v>0</c:v>
                </c:pt>
                <c:pt idx="88">
                  <c:v>0</c:v>
                </c:pt>
                <c:pt idx="89">
                  <c:v>0</c:v>
                </c:pt>
                <c:pt idx="90">
                  <c:v>-100</c:v>
                </c:pt>
                <c:pt idx="91">
                  <c:v>-100</c:v>
                </c:pt>
                <c:pt idx="92">
                  <c:v>0</c:v>
                </c:pt>
                <c:pt idx="93">
                  <c:v>0</c:v>
                </c:pt>
                <c:pt idx="94">
                  <c:v>0</c:v>
                </c:pt>
                <c:pt idx="95">
                  <c:v>0</c:v>
                </c:pt>
                <c:pt idx="96">
                  <c:v>0</c:v>
                </c:pt>
                <c:pt idx="97">
                  <c:v>0</c:v>
                </c:pt>
                <c:pt idx="98">
                  <c:v>0</c:v>
                </c:pt>
                <c:pt idx="99">
                  <c:v>0</c:v>
                </c:pt>
              </c:numCache>
            </c:numRef>
          </c:val>
          <c:extLst>
            <c:ext xmlns:c16="http://schemas.microsoft.com/office/drawing/2014/chart" uri="{C3380CC4-5D6E-409C-BE32-E72D297353CC}">
              <c16:uniqueId val="{00000002-2C9C-4031-95EA-AD548FE437F4}"/>
            </c:ext>
          </c:extLst>
        </c:ser>
        <c:dLbls>
          <c:showLegendKey val="0"/>
          <c:showVal val="0"/>
          <c:showCatName val="0"/>
          <c:showSerName val="0"/>
          <c:showPercent val="0"/>
          <c:showBubbleSize val="0"/>
        </c:dLbls>
        <c:gapWidth val="11"/>
        <c:overlap val="100"/>
        <c:axId val="329450495"/>
        <c:axId val="329445695"/>
        <c:extLst>
          <c:ext xmlns:c15="http://schemas.microsoft.com/office/drawing/2012/chart" uri="{02D57815-91ED-43cb-92C2-25804820EDAC}">
            <c15:filteredBarSeries>
              <c15:ser>
                <c:idx val="0"/>
                <c:order val="0"/>
                <c:tx>
                  <c:strRef>
                    <c:extLst>
                      <c:ext uri="{02D57815-91ED-43cb-92C2-25804820EDAC}">
                        <c15:formulaRef>
                          <c15:sqref>Dose!$C$1</c15:sqref>
                        </c15:formulaRef>
                      </c:ext>
                    </c:extLst>
                    <c:strCache>
                      <c:ptCount val="1"/>
                      <c:pt idx="0">
                        <c:v>Best % change of SoD from BL</c:v>
                      </c:pt>
                    </c:strCache>
                  </c:strRef>
                </c:tx>
                <c:spPr>
                  <a:solidFill>
                    <a:schemeClr val="accent1"/>
                  </a:solidFill>
                  <a:ln>
                    <a:noFill/>
                  </a:ln>
                  <a:effectLst/>
                </c:spPr>
                <c:invertIfNegative val="0"/>
                <c:cat>
                  <c:strRef>
                    <c:extLst>
                      <c:ex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c:ext uri="{02D57815-91ED-43cb-92C2-25804820EDAC}">
                        <c15:formulaRef>
                          <c15:sqref>Dose!$C$2:$C$101</c15:sqref>
                        </c15:formulaRef>
                      </c:ext>
                    </c:extLst>
                    <c:numCache>
                      <c:formatCode>General</c:formatCode>
                      <c:ptCount val="100"/>
                      <c:pt idx="0">
                        <c:v>96</c:v>
                      </c:pt>
                      <c:pt idx="1">
                        <c:v>27</c:v>
                      </c:pt>
                      <c:pt idx="2">
                        <c:v>13</c:v>
                      </c:pt>
                      <c:pt idx="3">
                        <c:v>13</c:v>
                      </c:pt>
                      <c:pt idx="4">
                        <c:v>10</c:v>
                      </c:pt>
                      <c:pt idx="5">
                        <c:v>5</c:v>
                      </c:pt>
                      <c:pt idx="6">
                        <c:v>2</c:v>
                      </c:pt>
                      <c:pt idx="7">
                        <c:v>1</c:v>
                      </c:pt>
                      <c:pt idx="8">
                        <c:v>-1</c:v>
                      </c:pt>
                      <c:pt idx="9">
                        <c:v>-2</c:v>
                      </c:pt>
                      <c:pt idx="10">
                        <c:v>-2</c:v>
                      </c:pt>
                      <c:pt idx="11">
                        <c:v>-3</c:v>
                      </c:pt>
                      <c:pt idx="12">
                        <c:v>-4</c:v>
                      </c:pt>
                      <c:pt idx="13">
                        <c:v>-7</c:v>
                      </c:pt>
                      <c:pt idx="14">
                        <c:v>-8</c:v>
                      </c:pt>
                      <c:pt idx="15">
                        <c:v>-9</c:v>
                      </c:pt>
                      <c:pt idx="16">
                        <c:v>-9</c:v>
                      </c:pt>
                      <c:pt idx="17">
                        <c:v>-9</c:v>
                      </c:pt>
                      <c:pt idx="18">
                        <c:v>-10</c:v>
                      </c:pt>
                      <c:pt idx="19">
                        <c:v>-11</c:v>
                      </c:pt>
                      <c:pt idx="20">
                        <c:v>-12</c:v>
                      </c:pt>
                      <c:pt idx="21">
                        <c:v>-13</c:v>
                      </c:pt>
                      <c:pt idx="22">
                        <c:v>-13</c:v>
                      </c:pt>
                      <c:pt idx="23">
                        <c:v>-14</c:v>
                      </c:pt>
                      <c:pt idx="24">
                        <c:v>-14</c:v>
                      </c:pt>
                      <c:pt idx="25">
                        <c:v>-15</c:v>
                      </c:pt>
                      <c:pt idx="26">
                        <c:v>-19</c:v>
                      </c:pt>
                      <c:pt idx="27">
                        <c:v>-20</c:v>
                      </c:pt>
                      <c:pt idx="28">
                        <c:v>-20</c:v>
                      </c:pt>
                      <c:pt idx="29">
                        <c:v>-23</c:v>
                      </c:pt>
                      <c:pt idx="30">
                        <c:v>-23</c:v>
                      </c:pt>
                      <c:pt idx="31">
                        <c:v>-24</c:v>
                      </c:pt>
                      <c:pt idx="32">
                        <c:v>-25</c:v>
                      </c:pt>
                      <c:pt idx="33">
                        <c:v>-26</c:v>
                      </c:pt>
                      <c:pt idx="34">
                        <c:v>-26</c:v>
                      </c:pt>
                      <c:pt idx="35">
                        <c:v>-29</c:v>
                      </c:pt>
                      <c:pt idx="36">
                        <c:v>-29</c:v>
                      </c:pt>
                      <c:pt idx="37">
                        <c:v>-31</c:v>
                      </c:pt>
                      <c:pt idx="38">
                        <c:v>-31</c:v>
                      </c:pt>
                      <c:pt idx="39">
                        <c:v>-31</c:v>
                      </c:pt>
                      <c:pt idx="40">
                        <c:v>-32</c:v>
                      </c:pt>
                      <c:pt idx="41">
                        <c:v>-32</c:v>
                      </c:pt>
                      <c:pt idx="42">
                        <c:v>-32</c:v>
                      </c:pt>
                      <c:pt idx="43">
                        <c:v>-33</c:v>
                      </c:pt>
                      <c:pt idx="44">
                        <c:v>-33</c:v>
                      </c:pt>
                      <c:pt idx="45">
                        <c:v>-34</c:v>
                      </c:pt>
                      <c:pt idx="46">
                        <c:v>-35</c:v>
                      </c:pt>
                      <c:pt idx="47">
                        <c:v>-36</c:v>
                      </c:pt>
                      <c:pt idx="48">
                        <c:v>-38</c:v>
                      </c:pt>
                      <c:pt idx="49">
                        <c:v>-38</c:v>
                      </c:pt>
                      <c:pt idx="50">
                        <c:v>-39</c:v>
                      </c:pt>
                      <c:pt idx="51">
                        <c:v>-40</c:v>
                      </c:pt>
                      <c:pt idx="52">
                        <c:v>-40</c:v>
                      </c:pt>
                      <c:pt idx="53">
                        <c:v>-40</c:v>
                      </c:pt>
                      <c:pt idx="54">
                        <c:v>-40</c:v>
                      </c:pt>
                      <c:pt idx="55">
                        <c:v>-40</c:v>
                      </c:pt>
                      <c:pt idx="56">
                        <c:v>-42</c:v>
                      </c:pt>
                      <c:pt idx="57">
                        <c:v>-43</c:v>
                      </c:pt>
                      <c:pt idx="58">
                        <c:v>-43</c:v>
                      </c:pt>
                      <c:pt idx="59">
                        <c:v>-44</c:v>
                      </c:pt>
                      <c:pt idx="60">
                        <c:v>-44</c:v>
                      </c:pt>
                      <c:pt idx="61">
                        <c:v>-45</c:v>
                      </c:pt>
                      <c:pt idx="62">
                        <c:v>-47</c:v>
                      </c:pt>
                      <c:pt idx="63">
                        <c:v>-48</c:v>
                      </c:pt>
                      <c:pt idx="64">
                        <c:v>-49</c:v>
                      </c:pt>
                      <c:pt idx="65">
                        <c:v>-51</c:v>
                      </c:pt>
                      <c:pt idx="66">
                        <c:v>-53</c:v>
                      </c:pt>
                      <c:pt idx="67">
                        <c:v>-54</c:v>
                      </c:pt>
                      <c:pt idx="68">
                        <c:v>-55</c:v>
                      </c:pt>
                      <c:pt idx="69">
                        <c:v>-56</c:v>
                      </c:pt>
                      <c:pt idx="70">
                        <c:v>-60</c:v>
                      </c:pt>
                      <c:pt idx="71">
                        <c:v>-62</c:v>
                      </c:pt>
                      <c:pt idx="72">
                        <c:v>-62</c:v>
                      </c:pt>
                      <c:pt idx="73">
                        <c:v>-63</c:v>
                      </c:pt>
                      <c:pt idx="74">
                        <c:v>-64</c:v>
                      </c:pt>
                      <c:pt idx="75">
                        <c:v>-65</c:v>
                      </c:pt>
                      <c:pt idx="76">
                        <c:v>-65</c:v>
                      </c:pt>
                      <c:pt idx="77">
                        <c:v>-66</c:v>
                      </c:pt>
                      <c:pt idx="78">
                        <c:v>-67</c:v>
                      </c:pt>
                      <c:pt idx="79">
                        <c:v>-69</c:v>
                      </c:pt>
                      <c:pt idx="80">
                        <c:v>-70</c:v>
                      </c:pt>
                      <c:pt idx="81">
                        <c:v>-79</c:v>
                      </c:pt>
                      <c:pt idx="82">
                        <c:v>-79</c:v>
                      </c:pt>
                      <c:pt idx="83">
                        <c:v>-80</c:v>
                      </c:pt>
                      <c:pt idx="84">
                        <c:v>-82</c:v>
                      </c:pt>
                      <c:pt idx="85">
                        <c:v>-82</c:v>
                      </c:pt>
                      <c:pt idx="86">
                        <c:v>-83</c:v>
                      </c:pt>
                      <c:pt idx="87">
                        <c:v>-86</c:v>
                      </c:pt>
                      <c:pt idx="88">
                        <c:v>-88</c:v>
                      </c:pt>
                      <c:pt idx="89">
                        <c:v>-92</c:v>
                      </c:pt>
                      <c:pt idx="90">
                        <c:v>-100</c:v>
                      </c:pt>
                      <c:pt idx="91">
                        <c:v>-100</c:v>
                      </c:pt>
                      <c:pt idx="92">
                        <c:v>-100</c:v>
                      </c:pt>
                      <c:pt idx="93">
                        <c:v>-100</c:v>
                      </c:pt>
                      <c:pt idx="94">
                        <c:v>-100</c:v>
                      </c:pt>
                      <c:pt idx="95">
                        <c:v>-100</c:v>
                      </c:pt>
                      <c:pt idx="96">
                        <c:v>-100</c:v>
                      </c:pt>
                      <c:pt idx="97">
                        <c:v>-100</c:v>
                      </c:pt>
                      <c:pt idx="98">
                        <c:v>-100</c:v>
                      </c:pt>
                      <c:pt idx="99">
                        <c:v>-100</c:v>
                      </c:pt>
                    </c:numCache>
                  </c:numRef>
                </c:val>
                <c:extLst>
                  <c:ext xmlns:c16="http://schemas.microsoft.com/office/drawing/2014/chart" uri="{C3380CC4-5D6E-409C-BE32-E72D297353CC}">
                    <c16:uniqueId val="{00000003-2C9C-4031-95EA-AD548FE437F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Dose!$D$1</c15:sqref>
                        </c15:formulaRef>
                      </c:ext>
                    </c:extLst>
                    <c:strCache>
                      <c:ptCount val="1"/>
                      <c:pt idx="0">
                        <c:v>CDH6 expression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Dose!$D$2:$D$101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4-2C9C-4031-95EA-AD548FE437F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Dose!$E$1</c15:sqref>
                        </c15:formulaRef>
                      </c:ext>
                    </c:extLst>
                    <c:strCache>
                      <c:ptCount val="1"/>
                      <c:pt idx="0">
                        <c:v>Dose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Dose!$E$2:$E$101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5-2C9C-4031-95EA-AD548FE437F4}"/>
                  </c:ext>
                </c:extLst>
              </c15:ser>
            </c15:filteredBarSeries>
          </c:ext>
        </c:extLst>
      </c:barChart>
      <c:catAx>
        <c:axId val="329450495"/>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en-NL"/>
          </a:p>
        </c:txPr>
        <c:crossAx val="329445695"/>
        <c:crosses val="autoZero"/>
        <c:auto val="1"/>
        <c:lblAlgn val="ctr"/>
        <c:lblOffset val="100"/>
        <c:noMultiLvlLbl val="0"/>
      </c:catAx>
      <c:valAx>
        <c:axId val="329445695"/>
        <c:scaling>
          <c:orientation val="minMax"/>
          <c:max val="100"/>
          <c:min val="-100"/>
        </c:scaling>
        <c:delete val="0"/>
        <c:axPos val="l"/>
        <c:numFmt formatCode="General" sourceLinked="1"/>
        <c:majorTickMark val="out"/>
        <c:minorTickMark val="out"/>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NL"/>
          </a:p>
        </c:txPr>
        <c:crossAx val="32945049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NL"/>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67044818691771E-2"/>
          <c:y val="2.9083912587818745E-2"/>
          <c:w val="0.93288944745822089"/>
          <c:h val="0.93639848857952535"/>
        </c:manualLayout>
      </c:layout>
      <c:barChart>
        <c:barDir val="col"/>
        <c:grouping val="stacked"/>
        <c:varyColors val="0"/>
        <c:ser>
          <c:idx val="0"/>
          <c:order val="0"/>
          <c:tx>
            <c:strRef>
              <c:f>Sheet1!$A$1</c:f>
              <c:strCache>
                <c:ptCount val="1"/>
                <c:pt idx="0">
                  <c:v> </c:v>
                </c:pt>
              </c:strCache>
            </c:strRef>
          </c:tx>
          <c:spPr>
            <a:solidFill>
              <a:schemeClr val="accent1"/>
            </a:solidFill>
            <a:ln>
              <a:noFill/>
            </a:ln>
            <a:effectLst>
              <a:outerShdw blurRad="50800" dist="38100" dir="2700000" algn="tl" rotWithShape="0">
                <a:prstClr val="black">
                  <a:alpha val="40000"/>
                </a:prstClr>
              </a:outerShdw>
            </a:effectLst>
          </c:spPr>
          <c:invertIfNegative val="0"/>
          <c:dPt>
            <c:idx val="1"/>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844-41A2-86BA-352A12AD9673}"/>
              </c:ext>
            </c:extLst>
          </c:dPt>
          <c:dPt>
            <c:idx val="4"/>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6844-41A2-86BA-352A12AD9673}"/>
              </c:ext>
            </c:extLst>
          </c:dPt>
          <c:dPt>
            <c:idx val="7"/>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6844-41A2-86BA-352A12AD9673}"/>
              </c:ext>
            </c:extLst>
          </c:dPt>
          <c:dPt>
            <c:idx val="10"/>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6844-41A2-86BA-352A12AD9673}"/>
              </c:ext>
            </c:extLst>
          </c:dPt>
          <c:dPt>
            <c:idx val="13"/>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6844-41A2-86BA-352A12AD9673}"/>
              </c:ext>
            </c:extLst>
          </c:dPt>
          <c:dPt>
            <c:idx val="16"/>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6844-41A2-86BA-352A12AD9673}"/>
              </c:ext>
            </c:extLst>
          </c:dPt>
          <c:dPt>
            <c:idx val="19"/>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6844-41A2-86BA-352A12AD9673}"/>
              </c:ext>
            </c:extLst>
          </c:dPt>
          <c:dPt>
            <c:idx val="22"/>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6844-41A2-86BA-352A12AD9673}"/>
              </c:ext>
            </c:extLst>
          </c:dPt>
          <c:dPt>
            <c:idx val="25"/>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1-6844-41A2-86BA-352A12AD9673}"/>
              </c:ext>
            </c:extLst>
          </c:dPt>
          <c:dPt>
            <c:idx val="28"/>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3-6844-41A2-86BA-352A12AD9673}"/>
              </c:ext>
            </c:extLst>
          </c:dPt>
          <c:dPt>
            <c:idx val="31"/>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5-6844-41A2-86BA-352A12AD9673}"/>
              </c:ext>
            </c:extLst>
          </c:dPt>
          <c:dPt>
            <c:idx val="34"/>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7-6844-41A2-86BA-352A12AD9673}"/>
              </c:ext>
            </c:extLst>
          </c:dPt>
          <c:dPt>
            <c:idx val="37"/>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9-6844-41A2-86BA-352A12AD9673}"/>
              </c:ext>
            </c:extLst>
          </c:dPt>
          <c:dPt>
            <c:idx val="40"/>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B-6844-41A2-86BA-352A12AD9673}"/>
              </c:ext>
            </c:extLst>
          </c:dPt>
          <c:dPt>
            <c:idx val="43"/>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D-6844-41A2-86BA-352A12AD9673}"/>
              </c:ext>
            </c:extLst>
          </c:dPt>
          <c:dPt>
            <c:idx val="46"/>
            <c:invertIfNegative val="0"/>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F-6844-41A2-86BA-352A12AD9673}"/>
              </c:ext>
            </c:extLst>
          </c:dPt>
          <c:cat>
            <c:strRef>
              <c:f>Sheet1!$A$1:$A$26</c:f>
              <c:strCache>
                <c:ptCount val="25"/>
                <c:pt idx="0">
                  <c:v> </c:v>
                </c:pt>
                <c:pt idx="2">
                  <c:v>Hypo Pem</c:v>
                </c:pt>
                <c:pt idx="3">
                  <c:v>Hypo Pbo</c:v>
                </c:pt>
                <c:pt idx="5">
                  <c:v>Infusion Rxn Pem</c:v>
                </c:pt>
                <c:pt idx="6">
                  <c:v>Infusion Rxn Pbo</c:v>
                </c:pt>
                <c:pt idx="8">
                  <c:v>Hyper Pem</c:v>
                </c:pt>
                <c:pt idx="9">
                  <c:v>Hyper Pbo</c:v>
                </c:pt>
                <c:pt idx="11">
                  <c:v>Adrenal insuff Pem</c:v>
                </c:pt>
                <c:pt idx="12">
                  <c:v>Adrenal insuff Pbo</c:v>
                </c:pt>
                <c:pt idx="14">
                  <c:v>Pneumonitis Pem</c:v>
                </c:pt>
                <c:pt idx="15">
                  <c:v>Pneumonitis Pbo</c:v>
                </c:pt>
                <c:pt idx="17">
                  <c:v>Colitis Pem</c:v>
                </c:pt>
                <c:pt idx="18">
                  <c:v>Colitis Pbo</c:v>
                </c:pt>
                <c:pt idx="20">
                  <c:v>Gastritis Pem</c:v>
                </c:pt>
                <c:pt idx="21">
                  <c:v>Gastritis Pbo</c:v>
                </c:pt>
                <c:pt idx="23">
                  <c:v>Skin rxn Pem</c:v>
                </c:pt>
                <c:pt idx="24">
                  <c:v>Skin rxn Pbo</c:v>
                </c:pt>
              </c:strCache>
            </c:strRef>
          </c:cat>
          <c:val>
            <c:numRef>
              <c:f>Sheet1!$A$2:$A$26</c:f>
              <c:numCache>
                <c:formatCode>General</c:formatCode>
                <c:ptCount val="25"/>
                <c:pt idx="1">
                  <c:v>0</c:v>
                </c:pt>
                <c:pt idx="2">
                  <c:v>0</c:v>
                </c:pt>
                <c:pt idx="4">
                  <c:v>0</c:v>
                </c:pt>
                <c:pt idx="5">
                  <c:v>0</c:v>
                </c:pt>
                <c:pt idx="7">
                  <c:v>0</c:v>
                </c:pt>
                <c:pt idx="8">
                  <c:v>0</c:v>
                </c:pt>
                <c:pt idx="10">
                  <c:v>0</c:v>
                </c:pt>
                <c:pt idx="11">
                  <c:v>0</c:v>
                </c:pt>
                <c:pt idx="13">
                  <c:v>0</c:v>
                </c:pt>
                <c:pt idx="14">
                  <c:v>0</c:v>
                </c:pt>
                <c:pt idx="16">
                  <c:v>0</c:v>
                </c:pt>
                <c:pt idx="17">
                  <c:v>0</c:v>
                </c:pt>
                <c:pt idx="19">
                  <c:v>0</c:v>
                </c:pt>
                <c:pt idx="20">
                  <c:v>0</c:v>
                </c:pt>
                <c:pt idx="22">
                  <c:v>0</c:v>
                </c:pt>
                <c:pt idx="23">
                  <c:v>0</c:v>
                </c:pt>
              </c:numCache>
            </c:numRef>
          </c:val>
          <c:extLst>
            <c:ext xmlns:c16="http://schemas.microsoft.com/office/drawing/2014/chart" uri="{C3380CC4-5D6E-409C-BE32-E72D297353CC}">
              <c16:uniqueId val="{00000020-6844-41A2-86BA-352A12AD9673}"/>
            </c:ext>
          </c:extLst>
        </c:ser>
        <c:ser>
          <c:idx val="2"/>
          <c:order val="1"/>
          <c:tx>
            <c:strRef>
              <c:f>Sheet1!$B$1</c:f>
              <c:strCache>
                <c:ptCount val="1"/>
                <c:pt idx="0">
                  <c:v>Grade 3-5</c:v>
                </c:pt>
              </c:strCache>
            </c:strRef>
          </c:tx>
          <c:spPr>
            <a:solidFill>
              <a:schemeClr val="accent1"/>
            </a:solidFill>
            <a:ln>
              <a:noFill/>
            </a:ln>
            <a:effectLst/>
          </c:spPr>
          <c:invertIfNegative val="0"/>
          <c:dPt>
            <c:idx val="1"/>
            <c:invertIfNegative val="0"/>
            <c:bubble3D val="0"/>
            <c:spPr>
              <a:solidFill>
                <a:srgbClr val="00857C"/>
              </a:solidFill>
              <a:ln>
                <a:noFill/>
              </a:ln>
              <a:effectLst/>
            </c:spPr>
            <c:extLst>
              <c:ext xmlns:c16="http://schemas.microsoft.com/office/drawing/2014/chart" uri="{C3380CC4-5D6E-409C-BE32-E72D297353CC}">
                <c16:uniqueId val="{00000022-6844-41A2-86BA-352A12AD9673}"/>
              </c:ext>
            </c:extLst>
          </c:dPt>
          <c:dPt>
            <c:idx val="2"/>
            <c:invertIfNegative val="0"/>
            <c:bubble3D val="0"/>
            <c:spPr>
              <a:solidFill>
                <a:srgbClr val="610F0F"/>
              </a:solidFill>
              <a:ln>
                <a:noFill/>
              </a:ln>
              <a:effectLst/>
            </c:spPr>
            <c:extLst>
              <c:ext xmlns:c16="http://schemas.microsoft.com/office/drawing/2014/chart" uri="{C3380CC4-5D6E-409C-BE32-E72D297353CC}">
                <c16:uniqueId val="{00000024-6844-41A2-86BA-352A12AD9673}"/>
              </c:ext>
            </c:extLst>
          </c:dPt>
          <c:dPt>
            <c:idx val="4"/>
            <c:invertIfNegative val="0"/>
            <c:bubble3D val="0"/>
            <c:spPr>
              <a:solidFill>
                <a:srgbClr val="00857C"/>
              </a:solidFill>
              <a:ln>
                <a:noFill/>
              </a:ln>
              <a:effectLst/>
            </c:spPr>
            <c:extLst>
              <c:ext xmlns:c16="http://schemas.microsoft.com/office/drawing/2014/chart" uri="{C3380CC4-5D6E-409C-BE32-E72D297353CC}">
                <c16:uniqueId val="{00000026-6844-41A2-86BA-352A12AD9673}"/>
              </c:ext>
            </c:extLst>
          </c:dPt>
          <c:dPt>
            <c:idx val="5"/>
            <c:invertIfNegative val="0"/>
            <c:bubble3D val="0"/>
            <c:spPr>
              <a:solidFill>
                <a:srgbClr val="610F0F"/>
              </a:solidFill>
              <a:ln>
                <a:noFill/>
              </a:ln>
              <a:effectLst/>
            </c:spPr>
            <c:extLst>
              <c:ext xmlns:c16="http://schemas.microsoft.com/office/drawing/2014/chart" uri="{C3380CC4-5D6E-409C-BE32-E72D297353CC}">
                <c16:uniqueId val="{00000028-6844-41A2-86BA-352A12AD9673}"/>
              </c:ext>
            </c:extLst>
          </c:dPt>
          <c:dPt>
            <c:idx val="7"/>
            <c:invertIfNegative val="0"/>
            <c:bubble3D val="0"/>
            <c:spPr>
              <a:solidFill>
                <a:srgbClr val="00857C"/>
              </a:solidFill>
              <a:ln>
                <a:noFill/>
              </a:ln>
              <a:effectLst/>
            </c:spPr>
            <c:extLst>
              <c:ext xmlns:c16="http://schemas.microsoft.com/office/drawing/2014/chart" uri="{C3380CC4-5D6E-409C-BE32-E72D297353CC}">
                <c16:uniqueId val="{0000002A-6844-41A2-86BA-352A12AD9673}"/>
              </c:ext>
            </c:extLst>
          </c:dPt>
          <c:dPt>
            <c:idx val="8"/>
            <c:invertIfNegative val="0"/>
            <c:bubble3D val="0"/>
            <c:spPr>
              <a:solidFill>
                <a:srgbClr val="610F0F"/>
              </a:solidFill>
              <a:ln>
                <a:noFill/>
              </a:ln>
              <a:effectLst/>
            </c:spPr>
            <c:extLst>
              <c:ext xmlns:c16="http://schemas.microsoft.com/office/drawing/2014/chart" uri="{C3380CC4-5D6E-409C-BE32-E72D297353CC}">
                <c16:uniqueId val="{0000002C-6844-41A2-86BA-352A12AD9673}"/>
              </c:ext>
            </c:extLst>
          </c:dPt>
          <c:dPt>
            <c:idx val="10"/>
            <c:invertIfNegative val="0"/>
            <c:bubble3D val="0"/>
            <c:spPr>
              <a:solidFill>
                <a:srgbClr val="00857C"/>
              </a:solidFill>
              <a:ln>
                <a:noFill/>
              </a:ln>
              <a:effectLst/>
            </c:spPr>
            <c:extLst>
              <c:ext xmlns:c16="http://schemas.microsoft.com/office/drawing/2014/chart" uri="{C3380CC4-5D6E-409C-BE32-E72D297353CC}">
                <c16:uniqueId val="{0000002E-6844-41A2-86BA-352A12AD9673}"/>
              </c:ext>
            </c:extLst>
          </c:dPt>
          <c:dPt>
            <c:idx val="11"/>
            <c:invertIfNegative val="0"/>
            <c:bubble3D val="0"/>
            <c:spPr>
              <a:solidFill>
                <a:srgbClr val="610F0F"/>
              </a:solidFill>
              <a:ln>
                <a:noFill/>
              </a:ln>
              <a:effectLst/>
            </c:spPr>
            <c:extLst>
              <c:ext xmlns:c16="http://schemas.microsoft.com/office/drawing/2014/chart" uri="{C3380CC4-5D6E-409C-BE32-E72D297353CC}">
                <c16:uniqueId val="{00000030-6844-41A2-86BA-352A12AD9673}"/>
              </c:ext>
            </c:extLst>
          </c:dPt>
          <c:dPt>
            <c:idx val="13"/>
            <c:invertIfNegative val="0"/>
            <c:bubble3D val="0"/>
            <c:spPr>
              <a:solidFill>
                <a:srgbClr val="00857C"/>
              </a:solidFill>
              <a:ln>
                <a:noFill/>
              </a:ln>
              <a:effectLst/>
            </c:spPr>
            <c:extLst>
              <c:ext xmlns:c16="http://schemas.microsoft.com/office/drawing/2014/chart" uri="{C3380CC4-5D6E-409C-BE32-E72D297353CC}">
                <c16:uniqueId val="{00000032-6844-41A2-86BA-352A12AD9673}"/>
              </c:ext>
            </c:extLst>
          </c:dPt>
          <c:dPt>
            <c:idx val="14"/>
            <c:invertIfNegative val="0"/>
            <c:bubble3D val="0"/>
            <c:spPr>
              <a:solidFill>
                <a:srgbClr val="610F0F"/>
              </a:solidFill>
              <a:ln>
                <a:noFill/>
              </a:ln>
              <a:effectLst/>
            </c:spPr>
            <c:extLst>
              <c:ext xmlns:c16="http://schemas.microsoft.com/office/drawing/2014/chart" uri="{C3380CC4-5D6E-409C-BE32-E72D297353CC}">
                <c16:uniqueId val="{00000034-6844-41A2-86BA-352A12AD9673}"/>
              </c:ext>
            </c:extLst>
          </c:dPt>
          <c:dPt>
            <c:idx val="16"/>
            <c:invertIfNegative val="0"/>
            <c:bubble3D val="0"/>
            <c:spPr>
              <a:solidFill>
                <a:srgbClr val="00857C"/>
              </a:solidFill>
              <a:ln>
                <a:noFill/>
              </a:ln>
              <a:effectLst/>
            </c:spPr>
            <c:extLst>
              <c:ext xmlns:c16="http://schemas.microsoft.com/office/drawing/2014/chart" uri="{C3380CC4-5D6E-409C-BE32-E72D297353CC}">
                <c16:uniqueId val="{00000036-6844-41A2-86BA-352A12AD9673}"/>
              </c:ext>
            </c:extLst>
          </c:dPt>
          <c:dPt>
            <c:idx val="17"/>
            <c:invertIfNegative val="0"/>
            <c:bubble3D val="0"/>
            <c:spPr>
              <a:solidFill>
                <a:srgbClr val="610F0F"/>
              </a:solidFill>
              <a:ln>
                <a:noFill/>
              </a:ln>
              <a:effectLst/>
            </c:spPr>
            <c:extLst>
              <c:ext xmlns:c16="http://schemas.microsoft.com/office/drawing/2014/chart" uri="{C3380CC4-5D6E-409C-BE32-E72D297353CC}">
                <c16:uniqueId val="{00000038-6844-41A2-86BA-352A12AD9673}"/>
              </c:ext>
            </c:extLst>
          </c:dPt>
          <c:dPt>
            <c:idx val="19"/>
            <c:invertIfNegative val="0"/>
            <c:bubble3D val="0"/>
            <c:spPr>
              <a:solidFill>
                <a:srgbClr val="00857C"/>
              </a:solidFill>
              <a:ln>
                <a:noFill/>
              </a:ln>
              <a:effectLst/>
            </c:spPr>
            <c:extLst>
              <c:ext xmlns:c16="http://schemas.microsoft.com/office/drawing/2014/chart" uri="{C3380CC4-5D6E-409C-BE32-E72D297353CC}">
                <c16:uniqueId val="{0000003A-6844-41A2-86BA-352A12AD9673}"/>
              </c:ext>
            </c:extLst>
          </c:dPt>
          <c:dPt>
            <c:idx val="20"/>
            <c:invertIfNegative val="0"/>
            <c:bubble3D val="0"/>
            <c:spPr>
              <a:solidFill>
                <a:srgbClr val="610F0F"/>
              </a:solidFill>
              <a:ln>
                <a:noFill/>
              </a:ln>
              <a:effectLst/>
            </c:spPr>
            <c:extLst>
              <c:ext xmlns:c16="http://schemas.microsoft.com/office/drawing/2014/chart" uri="{C3380CC4-5D6E-409C-BE32-E72D297353CC}">
                <c16:uniqueId val="{0000003C-6844-41A2-86BA-352A12AD9673}"/>
              </c:ext>
            </c:extLst>
          </c:dPt>
          <c:dPt>
            <c:idx val="22"/>
            <c:invertIfNegative val="0"/>
            <c:bubble3D val="0"/>
            <c:spPr>
              <a:solidFill>
                <a:srgbClr val="00857C"/>
              </a:solidFill>
              <a:ln>
                <a:noFill/>
              </a:ln>
              <a:effectLst/>
            </c:spPr>
            <c:extLst>
              <c:ext xmlns:c16="http://schemas.microsoft.com/office/drawing/2014/chart" uri="{C3380CC4-5D6E-409C-BE32-E72D297353CC}">
                <c16:uniqueId val="{0000003E-6844-41A2-86BA-352A12AD9673}"/>
              </c:ext>
            </c:extLst>
          </c:dPt>
          <c:dPt>
            <c:idx val="23"/>
            <c:invertIfNegative val="0"/>
            <c:bubble3D val="0"/>
            <c:spPr>
              <a:solidFill>
                <a:srgbClr val="610F0F"/>
              </a:solidFill>
              <a:ln>
                <a:noFill/>
              </a:ln>
              <a:effectLst/>
            </c:spPr>
            <c:extLst>
              <c:ext xmlns:c16="http://schemas.microsoft.com/office/drawing/2014/chart" uri="{C3380CC4-5D6E-409C-BE32-E72D297353CC}">
                <c16:uniqueId val="{00000040-6844-41A2-86BA-352A12AD9673}"/>
              </c:ext>
            </c:extLst>
          </c:dPt>
          <c:dPt>
            <c:idx val="25"/>
            <c:invertIfNegative val="0"/>
            <c:bubble3D val="0"/>
            <c:spPr>
              <a:solidFill>
                <a:srgbClr val="00857C"/>
              </a:solidFill>
              <a:ln>
                <a:noFill/>
              </a:ln>
              <a:effectLst/>
            </c:spPr>
            <c:extLst>
              <c:ext xmlns:c16="http://schemas.microsoft.com/office/drawing/2014/chart" uri="{C3380CC4-5D6E-409C-BE32-E72D297353CC}">
                <c16:uniqueId val="{00000042-6844-41A2-86BA-352A12AD9673}"/>
              </c:ext>
            </c:extLst>
          </c:dPt>
          <c:dPt>
            <c:idx val="26"/>
            <c:invertIfNegative val="0"/>
            <c:bubble3D val="0"/>
            <c:spPr>
              <a:solidFill>
                <a:srgbClr val="610F0F"/>
              </a:solidFill>
              <a:ln>
                <a:noFill/>
              </a:ln>
              <a:effectLst/>
            </c:spPr>
            <c:extLst>
              <c:ext xmlns:c16="http://schemas.microsoft.com/office/drawing/2014/chart" uri="{C3380CC4-5D6E-409C-BE32-E72D297353CC}">
                <c16:uniqueId val="{00000044-6844-41A2-86BA-352A12AD9673}"/>
              </c:ext>
            </c:extLst>
          </c:dPt>
          <c:dPt>
            <c:idx val="28"/>
            <c:invertIfNegative val="0"/>
            <c:bubble3D val="0"/>
            <c:spPr>
              <a:solidFill>
                <a:srgbClr val="00857C"/>
              </a:solidFill>
              <a:ln>
                <a:noFill/>
              </a:ln>
              <a:effectLst/>
            </c:spPr>
            <c:extLst>
              <c:ext xmlns:c16="http://schemas.microsoft.com/office/drawing/2014/chart" uri="{C3380CC4-5D6E-409C-BE32-E72D297353CC}">
                <c16:uniqueId val="{00000046-6844-41A2-86BA-352A12AD9673}"/>
              </c:ext>
            </c:extLst>
          </c:dPt>
          <c:dPt>
            <c:idx val="29"/>
            <c:invertIfNegative val="0"/>
            <c:bubble3D val="0"/>
            <c:spPr>
              <a:solidFill>
                <a:srgbClr val="F09E9E"/>
              </a:solidFill>
              <a:ln>
                <a:noFill/>
              </a:ln>
              <a:effectLst/>
            </c:spPr>
            <c:extLst>
              <c:ext xmlns:c16="http://schemas.microsoft.com/office/drawing/2014/chart" uri="{C3380CC4-5D6E-409C-BE32-E72D297353CC}">
                <c16:uniqueId val="{00000048-6844-41A2-86BA-352A12AD9673}"/>
              </c:ext>
            </c:extLst>
          </c:dPt>
          <c:dPt>
            <c:idx val="31"/>
            <c:invertIfNegative val="0"/>
            <c:bubble3D val="0"/>
            <c:spPr>
              <a:solidFill>
                <a:schemeClr val="accent2"/>
              </a:solidFill>
              <a:ln>
                <a:noFill/>
              </a:ln>
              <a:effectLst/>
            </c:spPr>
            <c:extLst>
              <c:ext xmlns:c16="http://schemas.microsoft.com/office/drawing/2014/chart" uri="{C3380CC4-5D6E-409C-BE32-E72D297353CC}">
                <c16:uniqueId val="{0000004A-6844-41A2-86BA-352A12AD9673}"/>
              </c:ext>
            </c:extLst>
          </c:dPt>
          <c:dPt>
            <c:idx val="32"/>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4C-6844-41A2-86BA-352A12AD9673}"/>
              </c:ext>
            </c:extLst>
          </c:dPt>
          <c:dPt>
            <c:idx val="34"/>
            <c:invertIfNegative val="0"/>
            <c:bubble3D val="0"/>
            <c:spPr>
              <a:solidFill>
                <a:schemeClr val="accent2"/>
              </a:solidFill>
              <a:ln>
                <a:noFill/>
              </a:ln>
              <a:effectLst/>
            </c:spPr>
            <c:extLst>
              <c:ext xmlns:c16="http://schemas.microsoft.com/office/drawing/2014/chart" uri="{C3380CC4-5D6E-409C-BE32-E72D297353CC}">
                <c16:uniqueId val="{0000004E-6844-41A2-86BA-352A12AD9673}"/>
              </c:ext>
            </c:extLst>
          </c:dPt>
          <c:dPt>
            <c:idx val="35"/>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50-6844-41A2-86BA-352A12AD9673}"/>
              </c:ext>
            </c:extLst>
          </c:dPt>
          <c:dPt>
            <c:idx val="37"/>
            <c:invertIfNegative val="0"/>
            <c:bubble3D val="0"/>
            <c:spPr>
              <a:solidFill>
                <a:schemeClr val="accent2"/>
              </a:solidFill>
              <a:ln>
                <a:noFill/>
              </a:ln>
              <a:effectLst/>
            </c:spPr>
            <c:extLst>
              <c:ext xmlns:c16="http://schemas.microsoft.com/office/drawing/2014/chart" uri="{C3380CC4-5D6E-409C-BE32-E72D297353CC}">
                <c16:uniqueId val="{00000052-6844-41A2-86BA-352A12AD9673}"/>
              </c:ext>
            </c:extLst>
          </c:dPt>
          <c:dPt>
            <c:idx val="38"/>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54-6844-41A2-86BA-352A12AD9673}"/>
              </c:ext>
            </c:extLst>
          </c:dPt>
          <c:dPt>
            <c:idx val="40"/>
            <c:invertIfNegative val="0"/>
            <c:bubble3D val="0"/>
            <c:spPr>
              <a:solidFill>
                <a:schemeClr val="accent2"/>
              </a:solidFill>
              <a:ln>
                <a:noFill/>
              </a:ln>
              <a:effectLst/>
            </c:spPr>
            <c:extLst>
              <c:ext xmlns:c16="http://schemas.microsoft.com/office/drawing/2014/chart" uri="{C3380CC4-5D6E-409C-BE32-E72D297353CC}">
                <c16:uniqueId val="{00000056-6844-41A2-86BA-352A12AD9673}"/>
              </c:ext>
            </c:extLst>
          </c:dPt>
          <c:dPt>
            <c:idx val="41"/>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58-6844-41A2-86BA-352A12AD9673}"/>
              </c:ext>
            </c:extLst>
          </c:dPt>
          <c:dPt>
            <c:idx val="43"/>
            <c:invertIfNegative val="0"/>
            <c:bubble3D val="0"/>
            <c:spPr>
              <a:solidFill>
                <a:schemeClr val="accent2"/>
              </a:solidFill>
              <a:ln>
                <a:noFill/>
              </a:ln>
              <a:effectLst/>
            </c:spPr>
            <c:extLst>
              <c:ext xmlns:c16="http://schemas.microsoft.com/office/drawing/2014/chart" uri="{C3380CC4-5D6E-409C-BE32-E72D297353CC}">
                <c16:uniqueId val="{0000005A-6844-41A2-86BA-352A12AD9673}"/>
              </c:ext>
            </c:extLst>
          </c:dPt>
          <c:dPt>
            <c:idx val="44"/>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5C-6844-41A2-86BA-352A12AD9673}"/>
              </c:ext>
            </c:extLst>
          </c:dPt>
          <c:cat>
            <c:strRef>
              <c:f>Sheet1!$A$1:$A$26</c:f>
              <c:strCache>
                <c:ptCount val="25"/>
                <c:pt idx="0">
                  <c:v> </c:v>
                </c:pt>
                <c:pt idx="2">
                  <c:v>Hypo Pem</c:v>
                </c:pt>
                <c:pt idx="3">
                  <c:v>Hypo Pbo</c:v>
                </c:pt>
                <c:pt idx="5">
                  <c:v>Infusion Rxn Pem</c:v>
                </c:pt>
                <c:pt idx="6">
                  <c:v>Infusion Rxn Pbo</c:v>
                </c:pt>
                <c:pt idx="8">
                  <c:v>Hyper Pem</c:v>
                </c:pt>
                <c:pt idx="9">
                  <c:v>Hyper Pbo</c:v>
                </c:pt>
                <c:pt idx="11">
                  <c:v>Adrenal insuff Pem</c:v>
                </c:pt>
                <c:pt idx="12">
                  <c:v>Adrenal insuff Pbo</c:v>
                </c:pt>
                <c:pt idx="14">
                  <c:v>Pneumonitis Pem</c:v>
                </c:pt>
                <c:pt idx="15">
                  <c:v>Pneumonitis Pbo</c:v>
                </c:pt>
                <c:pt idx="17">
                  <c:v>Colitis Pem</c:v>
                </c:pt>
                <c:pt idx="18">
                  <c:v>Colitis Pbo</c:v>
                </c:pt>
                <c:pt idx="20">
                  <c:v>Gastritis Pem</c:v>
                </c:pt>
                <c:pt idx="21">
                  <c:v>Gastritis Pbo</c:v>
                </c:pt>
                <c:pt idx="23">
                  <c:v>Skin rxn Pem</c:v>
                </c:pt>
                <c:pt idx="24">
                  <c:v>Skin rxn Pbo</c:v>
                </c:pt>
              </c:strCache>
            </c:strRef>
          </c:cat>
          <c:val>
            <c:numRef>
              <c:f>Sheet1!$B$2:$B$26</c:f>
              <c:numCache>
                <c:formatCode>General</c:formatCode>
                <c:ptCount val="25"/>
                <c:pt idx="1">
                  <c:v>0</c:v>
                </c:pt>
                <c:pt idx="2">
                  <c:v>0</c:v>
                </c:pt>
                <c:pt idx="4">
                  <c:v>1.9</c:v>
                </c:pt>
                <c:pt idx="5">
                  <c:v>0.6</c:v>
                </c:pt>
                <c:pt idx="7">
                  <c:v>0</c:v>
                </c:pt>
                <c:pt idx="8">
                  <c:v>0</c:v>
                </c:pt>
                <c:pt idx="10">
                  <c:v>2.2000000000000002</c:v>
                </c:pt>
                <c:pt idx="11">
                  <c:v>0</c:v>
                </c:pt>
                <c:pt idx="13">
                  <c:v>0.6</c:v>
                </c:pt>
                <c:pt idx="14">
                  <c:v>0.9</c:v>
                </c:pt>
                <c:pt idx="16">
                  <c:v>3.1</c:v>
                </c:pt>
                <c:pt idx="17">
                  <c:v>0.3</c:v>
                </c:pt>
                <c:pt idx="19">
                  <c:v>0.6</c:v>
                </c:pt>
                <c:pt idx="20">
                  <c:v>0</c:v>
                </c:pt>
                <c:pt idx="22">
                  <c:v>0.3</c:v>
                </c:pt>
                <c:pt idx="23">
                  <c:v>0.6</c:v>
                </c:pt>
              </c:numCache>
            </c:numRef>
          </c:val>
          <c:extLst>
            <c:ext xmlns:c16="http://schemas.microsoft.com/office/drawing/2014/chart" uri="{C3380CC4-5D6E-409C-BE32-E72D297353CC}">
              <c16:uniqueId val="{0000005D-6844-41A2-86BA-352A12AD9673}"/>
            </c:ext>
          </c:extLst>
        </c:ser>
        <c:ser>
          <c:idx val="1"/>
          <c:order val="2"/>
          <c:tx>
            <c:strRef>
              <c:f>Sheet1!$C$1</c:f>
              <c:strCache>
                <c:ptCount val="1"/>
                <c:pt idx="0">
                  <c:v>Grade 1-2</c:v>
                </c:pt>
              </c:strCache>
            </c:strRef>
          </c:tx>
          <c:spPr>
            <a:solidFill>
              <a:schemeClr val="accent1"/>
            </a:solidFill>
            <a:ln>
              <a:solidFill>
                <a:srgbClr val="6ECEB2"/>
              </a:solidFill>
            </a:ln>
            <a:effectLst/>
          </c:spPr>
          <c:invertIfNegative val="0"/>
          <c:dPt>
            <c:idx val="1"/>
            <c:invertIfNegative val="0"/>
            <c:bubble3D val="0"/>
            <c:spPr>
              <a:solidFill>
                <a:srgbClr val="6ECEB2"/>
              </a:solidFill>
              <a:ln>
                <a:noFill/>
              </a:ln>
              <a:effectLst/>
            </c:spPr>
            <c:extLst>
              <c:ext xmlns:c16="http://schemas.microsoft.com/office/drawing/2014/chart" uri="{C3380CC4-5D6E-409C-BE32-E72D297353CC}">
                <c16:uniqueId val="{0000005F-6844-41A2-86BA-352A12AD9673}"/>
              </c:ext>
            </c:extLst>
          </c:dPt>
          <c:dPt>
            <c:idx val="2"/>
            <c:invertIfNegative val="0"/>
            <c:bubble3D val="0"/>
            <c:spPr>
              <a:solidFill>
                <a:srgbClr val="F09E9E"/>
              </a:solidFill>
              <a:ln>
                <a:noFill/>
              </a:ln>
              <a:effectLst/>
            </c:spPr>
            <c:extLst>
              <c:ext xmlns:c16="http://schemas.microsoft.com/office/drawing/2014/chart" uri="{C3380CC4-5D6E-409C-BE32-E72D297353CC}">
                <c16:uniqueId val="{00000061-6844-41A2-86BA-352A12AD9673}"/>
              </c:ext>
            </c:extLst>
          </c:dPt>
          <c:dPt>
            <c:idx val="4"/>
            <c:invertIfNegative val="0"/>
            <c:bubble3D val="0"/>
            <c:spPr>
              <a:solidFill>
                <a:srgbClr val="6ECEB2"/>
              </a:solidFill>
              <a:ln>
                <a:noFill/>
              </a:ln>
              <a:effectLst/>
            </c:spPr>
            <c:extLst>
              <c:ext xmlns:c16="http://schemas.microsoft.com/office/drawing/2014/chart" uri="{C3380CC4-5D6E-409C-BE32-E72D297353CC}">
                <c16:uniqueId val="{00000063-6844-41A2-86BA-352A12AD9673}"/>
              </c:ext>
            </c:extLst>
          </c:dPt>
          <c:dPt>
            <c:idx val="5"/>
            <c:invertIfNegative val="0"/>
            <c:bubble3D val="0"/>
            <c:spPr>
              <a:solidFill>
                <a:srgbClr val="F09E9E"/>
              </a:solidFill>
              <a:ln>
                <a:noFill/>
              </a:ln>
              <a:effectLst/>
            </c:spPr>
            <c:extLst>
              <c:ext xmlns:c16="http://schemas.microsoft.com/office/drawing/2014/chart" uri="{C3380CC4-5D6E-409C-BE32-E72D297353CC}">
                <c16:uniqueId val="{00000065-6844-41A2-86BA-352A12AD9673}"/>
              </c:ext>
            </c:extLst>
          </c:dPt>
          <c:dPt>
            <c:idx val="7"/>
            <c:invertIfNegative val="0"/>
            <c:bubble3D val="0"/>
            <c:spPr>
              <a:solidFill>
                <a:srgbClr val="6ECEB2"/>
              </a:solidFill>
              <a:ln>
                <a:noFill/>
              </a:ln>
              <a:effectLst/>
            </c:spPr>
            <c:extLst>
              <c:ext xmlns:c16="http://schemas.microsoft.com/office/drawing/2014/chart" uri="{C3380CC4-5D6E-409C-BE32-E72D297353CC}">
                <c16:uniqueId val="{00000067-6844-41A2-86BA-352A12AD9673}"/>
              </c:ext>
            </c:extLst>
          </c:dPt>
          <c:dPt>
            <c:idx val="8"/>
            <c:invertIfNegative val="0"/>
            <c:bubble3D val="0"/>
            <c:spPr>
              <a:solidFill>
                <a:srgbClr val="F09E9E"/>
              </a:solidFill>
              <a:ln>
                <a:noFill/>
              </a:ln>
              <a:effectLst/>
            </c:spPr>
            <c:extLst>
              <c:ext xmlns:c16="http://schemas.microsoft.com/office/drawing/2014/chart" uri="{C3380CC4-5D6E-409C-BE32-E72D297353CC}">
                <c16:uniqueId val="{00000069-6844-41A2-86BA-352A12AD9673}"/>
              </c:ext>
            </c:extLst>
          </c:dPt>
          <c:dPt>
            <c:idx val="10"/>
            <c:invertIfNegative val="0"/>
            <c:bubble3D val="0"/>
            <c:spPr>
              <a:solidFill>
                <a:srgbClr val="6ECEB2"/>
              </a:solidFill>
              <a:ln>
                <a:noFill/>
              </a:ln>
              <a:effectLst/>
            </c:spPr>
            <c:extLst>
              <c:ext xmlns:c16="http://schemas.microsoft.com/office/drawing/2014/chart" uri="{C3380CC4-5D6E-409C-BE32-E72D297353CC}">
                <c16:uniqueId val="{0000006B-6844-41A2-86BA-352A12AD9673}"/>
              </c:ext>
            </c:extLst>
          </c:dPt>
          <c:dPt>
            <c:idx val="11"/>
            <c:invertIfNegative val="0"/>
            <c:bubble3D val="0"/>
            <c:spPr>
              <a:solidFill>
                <a:srgbClr val="F09E9E"/>
              </a:solidFill>
              <a:ln>
                <a:noFill/>
              </a:ln>
              <a:effectLst/>
            </c:spPr>
            <c:extLst>
              <c:ext xmlns:c16="http://schemas.microsoft.com/office/drawing/2014/chart" uri="{C3380CC4-5D6E-409C-BE32-E72D297353CC}">
                <c16:uniqueId val="{0000006D-6844-41A2-86BA-352A12AD9673}"/>
              </c:ext>
            </c:extLst>
          </c:dPt>
          <c:dPt>
            <c:idx val="13"/>
            <c:invertIfNegative val="0"/>
            <c:bubble3D val="0"/>
            <c:spPr>
              <a:solidFill>
                <a:srgbClr val="6ECEB2"/>
              </a:solidFill>
              <a:ln>
                <a:noFill/>
              </a:ln>
              <a:effectLst/>
            </c:spPr>
            <c:extLst>
              <c:ext xmlns:c16="http://schemas.microsoft.com/office/drawing/2014/chart" uri="{C3380CC4-5D6E-409C-BE32-E72D297353CC}">
                <c16:uniqueId val="{0000006F-6844-41A2-86BA-352A12AD9673}"/>
              </c:ext>
            </c:extLst>
          </c:dPt>
          <c:dPt>
            <c:idx val="14"/>
            <c:invertIfNegative val="0"/>
            <c:bubble3D val="0"/>
            <c:spPr>
              <a:solidFill>
                <a:srgbClr val="F09E9E"/>
              </a:solidFill>
              <a:ln>
                <a:noFill/>
              </a:ln>
              <a:effectLst/>
            </c:spPr>
            <c:extLst>
              <c:ext xmlns:c16="http://schemas.microsoft.com/office/drawing/2014/chart" uri="{C3380CC4-5D6E-409C-BE32-E72D297353CC}">
                <c16:uniqueId val="{00000071-6844-41A2-86BA-352A12AD9673}"/>
              </c:ext>
            </c:extLst>
          </c:dPt>
          <c:dPt>
            <c:idx val="16"/>
            <c:invertIfNegative val="0"/>
            <c:bubble3D val="0"/>
            <c:spPr>
              <a:solidFill>
                <a:srgbClr val="6ECEB2"/>
              </a:solidFill>
              <a:ln>
                <a:noFill/>
              </a:ln>
              <a:effectLst/>
            </c:spPr>
            <c:extLst>
              <c:ext xmlns:c16="http://schemas.microsoft.com/office/drawing/2014/chart" uri="{C3380CC4-5D6E-409C-BE32-E72D297353CC}">
                <c16:uniqueId val="{00000073-6844-41A2-86BA-352A12AD9673}"/>
              </c:ext>
            </c:extLst>
          </c:dPt>
          <c:dPt>
            <c:idx val="17"/>
            <c:invertIfNegative val="0"/>
            <c:bubble3D val="0"/>
            <c:spPr>
              <a:solidFill>
                <a:srgbClr val="F09E9E"/>
              </a:solidFill>
              <a:ln>
                <a:noFill/>
              </a:ln>
              <a:effectLst/>
            </c:spPr>
            <c:extLst>
              <c:ext xmlns:c16="http://schemas.microsoft.com/office/drawing/2014/chart" uri="{C3380CC4-5D6E-409C-BE32-E72D297353CC}">
                <c16:uniqueId val="{00000075-6844-41A2-86BA-352A12AD9673}"/>
              </c:ext>
            </c:extLst>
          </c:dPt>
          <c:dPt>
            <c:idx val="19"/>
            <c:invertIfNegative val="0"/>
            <c:bubble3D val="0"/>
            <c:spPr>
              <a:solidFill>
                <a:srgbClr val="6ECEB2"/>
              </a:solidFill>
              <a:ln>
                <a:noFill/>
              </a:ln>
              <a:effectLst/>
            </c:spPr>
            <c:extLst>
              <c:ext xmlns:c16="http://schemas.microsoft.com/office/drawing/2014/chart" uri="{C3380CC4-5D6E-409C-BE32-E72D297353CC}">
                <c16:uniqueId val="{00000077-6844-41A2-86BA-352A12AD9673}"/>
              </c:ext>
            </c:extLst>
          </c:dPt>
          <c:dPt>
            <c:idx val="20"/>
            <c:invertIfNegative val="0"/>
            <c:bubble3D val="0"/>
            <c:spPr>
              <a:solidFill>
                <a:srgbClr val="F09E9E"/>
              </a:solidFill>
              <a:ln>
                <a:noFill/>
              </a:ln>
              <a:effectLst/>
            </c:spPr>
            <c:extLst>
              <c:ext xmlns:c16="http://schemas.microsoft.com/office/drawing/2014/chart" uri="{C3380CC4-5D6E-409C-BE32-E72D297353CC}">
                <c16:uniqueId val="{00000079-6844-41A2-86BA-352A12AD9673}"/>
              </c:ext>
            </c:extLst>
          </c:dPt>
          <c:dPt>
            <c:idx val="22"/>
            <c:invertIfNegative val="0"/>
            <c:bubble3D val="0"/>
            <c:spPr>
              <a:solidFill>
                <a:srgbClr val="6ECEB2"/>
              </a:solidFill>
              <a:ln>
                <a:noFill/>
              </a:ln>
              <a:effectLst/>
            </c:spPr>
            <c:extLst>
              <c:ext xmlns:c16="http://schemas.microsoft.com/office/drawing/2014/chart" uri="{C3380CC4-5D6E-409C-BE32-E72D297353CC}">
                <c16:uniqueId val="{0000007B-6844-41A2-86BA-352A12AD9673}"/>
              </c:ext>
            </c:extLst>
          </c:dPt>
          <c:dPt>
            <c:idx val="23"/>
            <c:invertIfNegative val="0"/>
            <c:bubble3D val="0"/>
            <c:spPr>
              <a:solidFill>
                <a:srgbClr val="F09E9E"/>
              </a:solidFill>
              <a:ln>
                <a:noFill/>
              </a:ln>
              <a:effectLst/>
            </c:spPr>
            <c:extLst>
              <c:ext xmlns:c16="http://schemas.microsoft.com/office/drawing/2014/chart" uri="{C3380CC4-5D6E-409C-BE32-E72D297353CC}">
                <c16:uniqueId val="{0000007D-6844-41A2-86BA-352A12AD9673}"/>
              </c:ext>
            </c:extLst>
          </c:dPt>
          <c:dPt>
            <c:idx val="25"/>
            <c:invertIfNegative val="0"/>
            <c:bubble3D val="0"/>
            <c:spPr>
              <a:solidFill>
                <a:srgbClr val="6ECEB2"/>
              </a:solidFill>
              <a:ln>
                <a:noFill/>
              </a:ln>
              <a:effectLst/>
            </c:spPr>
            <c:extLst>
              <c:ext xmlns:c16="http://schemas.microsoft.com/office/drawing/2014/chart" uri="{C3380CC4-5D6E-409C-BE32-E72D297353CC}">
                <c16:uniqueId val="{0000007F-6844-41A2-86BA-352A12AD9673}"/>
              </c:ext>
            </c:extLst>
          </c:dPt>
          <c:dPt>
            <c:idx val="26"/>
            <c:invertIfNegative val="0"/>
            <c:bubble3D val="0"/>
            <c:spPr>
              <a:solidFill>
                <a:srgbClr val="F09E9E"/>
              </a:solidFill>
              <a:ln>
                <a:noFill/>
              </a:ln>
              <a:effectLst/>
            </c:spPr>
            <c:extLst>
              <c:ext xmlns:c16="http://schemas.microsoft.com/office/drawing/2014/chart" uri="{C3380CC4-5D6E-409C-BE32-E72D297353CC}">
                <c16:uniqueId val="{00000081-6844-41A2-86BA-352A12AD9673}"/>
              </c:ext>
            </c:extLst>
          </c:dPt>
          <c:dPt>
            <c:idx val="28"/>
            <c:invertIfNegative val="0"/>
            <c:bubble3D val="0"/>
            <c:spPr>
              <a:solidFill>
                <a:srgbClr val="6ECEB2"/>
              </a:solidFill>
              <a:ln>
                <a:noFill/>
              </a:ln>
              <a:effectLst/>
            </c:spPr>
            <c:extLst>
              <c:ext xmlns:c16="http://schemas.microsoft.com/office/drawing/2014/chart" uri="{C3380CC4-5D6E-409C-BE32-E72D297353CC}">
                <c16:uniqueId val="{00000083-6844-41A2-86BA-352A12AD9673}"/>
              </c:ext>
            </c:extLst>
          </c:dPt>
          <c:dPt>
            <c:idx val="29"/>
            <c:invertIfNegative val="0"/>
            <c:bubble3D val="0"/>
            <c:spPr>
              <a:solidFill>
                <a:schemeClr val="accent5"/>
              </a:solidFill>
              <a:ln>
                <a:solidFill>
                  <a:srgbClr val="6ECEB2"/>
                </a:solidFill>
              </a:ln>
              <a:effectLst/>
            </c:spPr>
            <c:extLst>
              <c:ext xmlns:c16="http://schemas.microsoft.com/office/drawing/2014/chart" uri="{C3380CC4-5D6E-409C-BE32-E72D297353CC}">
                <c16:uniqueId val="{00000085-6844-41A2-86BA-352A12AD9673}"/>
              </c:ext>
            </c:extLst>
          </c:dPt>
          <c:dPt>
            <c:idx val="32"/>
            <c:invertIfNegative val="0"/>
            <c:bubble3D val="0"/>
            <c:spPr>
              <a:solidFill>
                <a:schemeClr val="accent5"/>
              </a:solidFill>
              <a:ln>
                <a:solidFill>
                  <a:srgbClr val="6ECEB2"/>
                </a:solidFill>
              </a:ln>
              <a:effectLst/>
            </c:spPr>
            <c:extLst>
              <c:ext xmlns:c16="http://schemas.microsoft.com/office/drawing/2014/chart" uri="{C3380CC4-5D6E-409C-BE32-E72D297353CC}">
                <c16:uniqueId val="{00000087-6844-41A2-86BA-352A12AD9673}"/>
              </c:ext>
            </c:extLst>
          </c:dPt>
          <c:dPt>
            <c:idx val="35"/>
            <c:invertIfNegative val="0"/>
            <c:bubble3D val="0"/>
            <c:spPr>
              <a:solidFill>
                <a:schemeClr val="accent5"/>
              </a:solidFill>
              <a:ln>
                <a:solidFill>
                  <a:srgbClr val="6ECEB2"/>
                </a:solidFill>
              </a:ln>
              <a:effectLst/>
            </c:spPr>
            <c:extLst>
              <c:ext xmlns:c16="http://schemas.microsoft.com/office/drawing/2014/chart" uri="{C3380CC4-5D6E-409C-BE32-E72D297353CC}">
                <c16:uniqueId val="{00000089-6844-41A2-86BA-352A12AD9673}"/>
              </c:ext>
            </c:extLst>
          </c:dPt>
          <c:dPt>
            <c:idx val="38"/>
            <c:invertIfNegative val="0"/>
            <c:bubble3D val="0"/>
            <c:spPr>
              <a:solidFill>
                <a:schemeClr val="accent5"/>
              </a:solidFill>
              <a:ln>
                <a:solidFill>
                  <a:srgbClr val="6ECEB2"/>
                </a:solidFill>
              </a:ln>
              <a:effectLst/>
            </c:spPr>
            <c:extLst>
              <c:ext xmlns:c16="http://schemas.microsoft.com/office/drawing/2014/chart" uri="{C3380CC4-5D6E-409C-BE32-E72D297353CC}">
                <c16:uniqueId val="{0000008B-6844-41A2-86BA-352A12AD9673}"/>
              </c:ext>
            </c:extLst>
          </c:dPt>
          <c:dPt>
            <c:idx val="41"/>
            <c:invertIfNegative val="0"/>
            <c:bubble3D val="0"/>
            <c:spPr>
              <a:solidFill>
                <a:schemeClr val="accent5"/>
              </a:solidFill>
              <a:ln>
                <a:solidFill>
                  <a:srgbClr val="6ECEB2"/>
                </a:solidFill>
              </a:ln>
              <a:effectLst/>
            </c:spPr>
            <c:extLst>
              <c:ext xmlns:c16="http://schemas.microsoft.com/office/drawing/2014/chart" uri="{C3380CC4-5D6E-409C-BE32-E72D297353CC}">
                <c16:uniqueId val="{0000008D-6844-41A2-86BA-352A12AD9673}"/>
              </c:ext>
            </c:extLst>
          </c:dPt>
          <c:dPt>
            <c:idx val="44"/>
            <c:invertIfNegative val="0"/>
            <c:bubble3D val="0"/>
            <c:spPr>
              <a:solidFill>
                <a:schemeClr val="accent5"/>
              </a:solidFill>
              <a:ln>
                <a:solidFill>
                  <a:srgbClr val="6ECEB2"/>
                </a:solidFill>
              </a:ln>
              <a:effectLst/>
            </c:spPr>
            <c:extLst>
              <c:ext xmlns:c16="http://schemas.microsoft.com/office/drawing/2014/chart" uri="{C3380CC4-5D6E-409C-BE32-E72D297353CC}">
                <c16:uniqueId val="{0000008F-6844-41A2-86BA-352A12AD9673}"/>
              </c:ext>
            </c:extLst>
          </c:dPt>
          <c:cat>
            <c:strRef>
              <c:f>Sheet1!$A$1:$A$26</c:f>
              <c:strCache>
                <c:ptCount val="25"/>
                <c:pt idx="0">
                  <c:v> </c:v>
                </c:pt>
                <c:pt idx="2">
                  <c:v>Hypo Pem</c:v>
                </c:pt>
                <c:pt idx="3">
                  <c:v>Hypo Pbo</c:v>
                </c:pt>
                <c:pt idx="5">
                  <c:v>Infusion Rxn Pem</c:v>
                </c:pt>
                <c:pt idx="6">
                  <c:v>Infusion Rxn Pbo</c:v>
                </c:pt>
                <c:pt idx="8">
                  <c:v>Hyper Pem</c:v>
                </c:pt>
                <c:pt idx="9">
                  <c:v>Hyper Pbo</c:v>
                </c:pt>
                <c:pt idx="11">
                  <c:v>Adrenal insuff Pem</c:v>
                </c:pt>
                <c:pt idx="12">
                  <c:v>Adrenal insuff Pbo</c:v>
                </c:pt>
                <c:pt idx="14">
                  <c:v>Pneumonitis Pem</c:v>
                </c:pt>
                <c:pt idx="15">
                  <c:v>Pneumonitis Pbo</c:v>
                </c:pt>
                <c:pt idx="17">
                  <c:v>Colitis Pem</c:v>
                </c:pt>
                <c:pt idx="18">
                  <c:v>Colitis Pbo</c:v>
                </c:pt>
                <c:pt idx="20">
                  <c:v>Gastritis Pem</c:v>
                </c:pt>
                <c:pt idx="21">
                  <c:v>Gastritis Pbo</c:v>
                </c:pt>
                <c:pt idx="23">
                  <c:v>Skin rxn Pem</c:v>
                </c:pt>
                <c:pt idx="24">
                  <c:v>Skin rxn Pbo</c:v>
                </c:pt>
              </c:strCache>
            </c:strRef>
          </c:cat>
          <c:val>
            <c:numRef>
              <c:f>Sheet1!$C$2:$C$26</c:f>
              <c:numCache>
                <c:formatCode>General</c:formatCode>
                <c:ptCount val="25"/>
                <c:pt idx="1">
                  <c:v>18.100000000000001</c:v>
                </c:pt>
                <c:pt idx="2">
                  <c:v>6</c:v>
                </c:pt>
                <c:pt idx="4">
                  <c:v>4</c:v>
                </c:pt>
                <c:pt idx="5">
                  <c:v>4.0999999999999996</c:v>
                </c:pt>
                <c:pt idx="7">
                  <c:v>5</c:v>
                </c:pt>
                <c:pt idx="8">
                  <c:v>0.6</c:v>
                </c:pt>
                <c:pt idx="10">
                  <c:v>2.5</c:v>
                </c:pt>
                <c:pt idx="11">
                  <c:v>0</c:v>
                </c:pt>
                <c:pt idx="13">
                  <c:v>4.0999999999999996</c:v>
                </c:pt>
                <c:pt idx="14">
                  <c:v>1</c:v>
                </c:pt>
                <c:pt idx="16">
                  <c:v>1.3</c:v>
                </c:pt>
                <c:pt idx="17">
                  <c:v>1</c:v>
                </c:pt>
                <c:pt idx="19">
                  <c:v>1.6</c:v>
                </c:pt>
                <c:pt idx="20">
                  <c:v>1.6</c:v>
                </c:pt>
                <c:pt idx="22">
                  <c:v>1.3</c:v>
                </c:pt>
                <c:pt idx="23">
                  <c:v>1</c:v>
                </c:pt>
              </c:numCache>
            </c:numRef>
          </c:val>
          <c:extLst>
            <c:ext xmlns:c16="http://schemas.microsoft.com/office/drawing/2014/chart" uri="{C3380CC4-5D6E-409C-BE32-E72D297353CC}">
              <c16:uniqueId val="{00000090-6844-41A2-86BA-352A12AD9673}"/>
            </c:ext>
          </c:extLst>
        </c:ser>
        <c:dLbls>
          <c:showLegendKey val="0"/>
          <c:showVal val="0"/>
          <c:showCatName val="0"/>
          <c:showSerName val="0"/>
          <c:showPercent val="0"/>
          <c:showBubbleSize val="0"/>
        </c:dLbls>
        <c:gapWidth val="6"/>
        <c:overlap val="100"/>
        <c:axId val="1048704944"/>
        <c:axId val="1048697728"/>
      </c:barChart>
      <c:catAx>
        <c:axId val="1048704944"/>
        <c:scaling>
          <c:orientation val="minMax"/>
        </c:scaling>
        <c:delete val="0"/>
        <c:axPos val="b"/>
        <c:numFmt formatCode="General" sourceLinked="1"/>
        <c:majorTickMark val="none"/>
        <c:minorTickMark val="none"/>
        <c:tickLblPos val="none"/>
        <c:spPr>
          <a:noFill/>
          <a:ln w="25400" cap="flat" cmpd="sng" algn="ctr">
            <a:solidFill>
              <a:sysClr val="windowText" lastClr="000000"/>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crossAx val="1048697728"/>
        <c:crosses val="autoZero"/>
        <c:auto val="1"/>
        <c:lblAlgn val="ctr"/>
        <c:lblOffset val="100"/>
        <c:noMultiLvlLbl val="0"/>
      </c:catAx>
      <c:valAx>
        <c:axId val="1048697728"/>
        <c:scaling>
          <c:orientation val="minMax"/>
          <c:max val="25"/>
          <c:min val="0"/>
        </c:scaling>
        <c:delete val="0"/>
        <c:axPos val="l"/>
        <c:title>
          <c:tx>
            <c:rich>
              <a:bodyPr rot="-5400000" spcFirstLastPara="1" vertOverflow="ellipsis" vert="horz" wrap="square" anchor="ctr" anchorCtr="1"/>
              <a:lstStyle/>
              <a:p>
                <a:pPr>
                  <a:defRPr sz="240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rPr>
                  <a:t>Incidence, %</a:t>
                </a:r>
              </a:p>
            </c:rich>
          </c:tx>
          <c:layout>
            <c:manualLayout>
              <c:xMode val="edge"/>
              <c:yMode val="edge"/>
              <c:x val="3.5974877638204903E-3"/>
              <c:y val="0.27419025062634578"/>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title>
        <c:numFmt formatCode="General" sourceLinked="1"/>
        <c:majorTickMark val="out"/>
        <c:minorTickMark val="out"/>
        <c:tickLblPos val="nextTo"/>
        <c:spPr>
          <a:noFill/>
          <a:ln w="25400">
            <a:solidFill>
              <a:sysClr val="windowText" lastClr="000000"/>
            </a:solid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1048704944"/>
        <c:crosses val="autoZero"/>
        <c:crossBetween val="between"/>
        <c:min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latin typeface="Arial" panose="020B0604020202020204" pitchFamily="34" charset="0"/>
          <a:cs typeface="Arial" panose="020B0604020202020204" pitchFamily="34" charset="0"/>
        </a:defRPr>
      </a:pPr>
      <a:endParaRPr lang="it-IT"/>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446110446132624E-2"/>
          <c:y val="4.7361727994510515E-2"/>
          <c:w val="0.8667361989857828"/>
          <c:h val="0.85054476157929837"/>
        </c:manualLayout>
      </c:layout>
      <c:barChart>
        <c:barDir val="bar"/>
        <c:grouping val="clustered"/>
        <c:varyColors val="0"/>
        <c:ser>
          <c:idx val="0"/>
          <c:order val="0"/>
          <c:tx>
            <c:strRef>
              <c:f>Sheet1!$B$1</c:f>
              <c:strCache>
                <c:ptCount val="1"/>
                <c:pt idx="0">
                  <c:v>Placebo</c:v>
                </c:pt>
              </c:strCache>
            </c:strRef>
          </c:tx>
          <c:spPr>
            <a:solidFill>
              <a:schemeClr val="accent1">
                <a:lumMod val="40000"/>
                <a:lumOff val="60000"/>
              </a:schemeClr>
            </a:solidFill>
            <a:ln>
              <a:noFill/>
            </a:ln>
            <a:effectLst/>
          </c:spPr>
          <c:invertIfNegative val="0"/>
          <c:dLbls>
            <c:dLbl>
              <c:idx val="0"/>
              <c:tx>
                <c:rich>
                  <a:bodyPr/>
                  <a:lstStyle/>
                  <a:p>
                    <a:r>
                      <a:rPr lang="en-US"/>
                      <a:t>11.5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75E-4000-B453-567994B19670}"/>
                </c:ext>
              </c:extLst>
            </c:dLbl>
            <c:dLbl>
              <c:idx val="1"/>
              <c:tx>
                <c:rich>
                  <a:bodyPr/>
                  <a:lstStyle/>
                  <a:p>
                    <a:r>
                      <a:rPr lang="en-US"/>
                      <a:t>26.9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75E-4000-B453-567994B19670}"/>
                </c:ext>
              </c:extLst>
            </c:dLbl>
            <c:dLbl>
              <c:idx val="2"/>
              <c:tx>
                <c:rich>
                  <a:bodyPr/>
                  <a:lstStyle/>
                  <a:p>
                    <a:r>
                      <a:rPr lang="en-US"/>
                      <a:t>3.8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75E-4000-B453-567994B19670}"/>
                </c:ext>
              </c:extLst>
            </c:dLbl>
            <c:dLbl>
              <c:idx val="3"/>
              <c:tx>
                <c:rich>
                  <a:bodyPr/>
                  <a:lstStyle/>
                  <a:p>
                    <a:r>
                      <a:rPr lang="en-US"/>
                      <a:t>19.2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75E-4000-B453-567994B19670}"/>
                </c:ext>
              </c:extLst>
            </c:dLbl>
            <c:dLbl>
              <c:idx val="4"/>
              <c:tx>
                <c:rich>
                  <a:bodyPr/>
                  <a:lstStyle/>
                  <a:p>
                    <a:r>
                      <a:rPr lang="en-US"/>
                      <a:t>24.6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75E-4000-B453-567994B19670}"/>
                </c:ext>
              </c:extLst>
            </c:dLbl>
            <c:dLbl>
              <c:idx val="6"/>
              <c:tx>
                <c:rich>
                  <a:bodyPr/>
                  <a:lstStyle/>
                  <a:p>
                    <a:r>
                      <a:rPr lang="en-US"/>
                      <a:t>14.6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75E-4000-B453-567994B19670}"/>
                </c:ext>
              </c:extLst>
            </c:dLbl>
            <c:dLbl>
              <c:idx val="7"/>
              <c:tx>
                <c:rich>
                  <a:bodyPr/>
                  <a:lstStyle/>
                  <a:p>
                    <a:r>
                      <a:rPr lang="en-US"/>
                      <a:t>41.5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75E-4000-B453-567994B19670}"/>
                </c:ext>
              </c:extLst>
            </c:dLbl>
            <c:dLbl>
              <c:idx val="8"/>
              <c:tx>
                <c:rich>
                  <a:bodyPr/>
                  <a:lstStyle/>
                  <a:p>
                    <a:r>
                      <a:rPr lang="en-US"/>
                      <a:t>37.7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75E-4000-B453-567994B196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Neutropenia</c:v>
                </c:pt>
                <c:pt idx="1">
                  <c:v>Arthralgia</c:v>
                </c:pt>
                <c:pt idx="2">
                  <c:v>Dysgeusia</c:v>
                </c:pt>
                <c:pt idx="3">
                  <c:v>Constipation</c:v>
                </c:pt>
                <c:pt idx="4">
                  <c:v>Diarrhoea</c:v>
                </c:pt>
                <c:pt idx="5">
                  <c:v>Anaemia</c:v>
                </c:pt>
                <c:pt idx="6">
                  <c:v>Vomiting</c:v>
                </c:pt>
                <c:pt idx="7">
                  <c:v>Fatigue</c:v>
                </c:pt>
                <c:pt idx="8">
                  <c:v>Nausea</c:v>
                </c:pt>
              </c:strCache>
            </c:strRef>
          </c:cat>
          <c:val>
            <c:numRef>
              <c:f>Sheet1!$B$2:$B$10</c:f>
              <c:numCache>
                <c:formatCode>General</c:formatCode>
                <c:ptCount val="9"/>
                <c:pt idx="0">
                  <c:v>11.5</c:v>
                </c:pt>
                <c:pt idx="1">
                  <c:v>26.9</c:v>
                </c:pt>
                <c:pt idx="2">
                  <c:v>3.8</c:v>
                </c:pt>
                <c:pt idx="3">
                  <c:v>19.2</c:v>
                </c:pt>
                <c:pt idx="4">
                  <c:v>24.6</c:v>
                </c:pt>
                <c:pt idx="5">
                  <c:v>10</c:v>
                </c:pt>
                <c:pt idx="6">
                  <c:v>14.6</c:v>
                </c:pt>
                <c:pt idx="7">
                  <c:v>41.5</c:v>
                </c:pt>
                <c:pt idx="8">
                  <c:v>37.700000000000003</c:v>
                </c:pt>
              </c:numCache>
            </c:numRef>
          </c:val>
          <c:extLst>
            <c:ext xmlns:c16="http://schemas.microsoft.com/office/drawing/2014/chart" uri="{C3380CC4-5D6E-409C-BE32-E72D297353CC}">
              <c16:uniqueId val="{00000000-B748-4935-9BE0-5D669AD7179A}"/>
            </c:ext>
          </c:extLst>
        </c:ser>
        <c:dLbls>
          <c:showLegendKey val="0"/>
          <c:showVal val="0"/>
          <c:showCatName val="0"/>
          <c:showSerName val="0"/>
          <c:showPercent val="0"/>
          <c:showBubbleSize val="0"/>
        </c:dLbls>
        <c:gapWidth val="50"/>
        <c:axId val="245240576"/>
        <c:axId val="245242112"/>
      </c:barChart>
      <c:catAx>
        <c:axId val="245240576"/>
        <c:scaling>
          <c:orientation val="minMax"/>
        </c:scaling>
        <c:delete val="1"/>
        <c:axPos val="l"/>
        <c:numFmt formatCode="General" sourceLinked="1"/>
        <c:majorTickMark val="none"/>
        <c:minorTickMark val="none"/>
        <c:tickLblPos val="nextTo"/>
        <c:crossAx val="245242112"/>
        <c:crosses val="autoZero"/>
        <c:auto val="1"/>
        <c:lblAlgn val="ctr"/>
        <c:lblOffset val="100"/>
        <c:noMultiLvlLbl val="0"/>
      </c:catAx>
      <c:valAx>
        <c:axId val="245242112"/>
        <c:scaling>
          <c:orientation val="minMax"/>
          <c:max val="100"/>
        </c:scaling>
        <c:delete val="0"/>
        <c:axPos val="b"/>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45240576"/>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nchor="t" anchorCtr="1"/>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76332276009064E-2"/>
          <c:y val="4.7576817659206946E-2"/>
          <c:w val="0.86697827688824092"/>
          <c:h val="0.84986602204676354"/>
        </c:manualLayout>
      </c:layout>
      <c:barChart>
        <c:barDir val="bar"/>
        <c:grouping val="clustered"/>
        <c:varyColors val="0"/>
        <c:ser>
          <c:idx val="0"/>
          <c:order val="0"/>
          <c:tx>
            <c:strRef>
              <c:f>Sheet1!$B$1</c:f>
              <c:strCache>
                <c:ptCount val="1"/>
                <c:pt idx="0">
                  <c:v>Olaparib</c:v>
                </c:pt>
              </c:strCache>
            </c:strRef>
          </c:tx>
          <c:spPr>
            <a:solidFill>
              <a:schemeClr val="tx2">
                <a:lumMod val="40000"/>
                <a:lumOff val="60000"/>
              </a:schemeClr>
            </a:solidFill>
            <a:ln>
              <a:noFill/>
            </a:ln>
            <a:effectLst/>
          </c:spPr>
          <c:invertIfNegative val="0"/>
          <c:dLbls>
            <c:dLbl>
              <c:idx val="0"/>
              <c:tx>
                <c:rich>
                  <a:bodyPr/>
                  <a:lstStyle/>
                  <a:p>
                    <a:r>
                      <a:rPr lang="en-US"/>
                      <a:t>23.1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A82-4ECA-9CE0-2E73BBE883A1}"/>
                </c:ext>
              </c:extLst>
            </c:dLbl>
            <c:dLbl>
              <c:idx val="1"/>
              <c:tx>
                <c:rich>
                  <a:bodyPr/>
                  <a:lstStyle/>
                  <a:p>
                    <a:r>
                      <a:rPr lang="en-US"/>
                      <a:t>25.4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A82-4ECA-9CE0-2E73BBE883A1}"/>
                </c:ext>
              </c:extLst>
            </c:dLbl>
            <c:dLbl>
              <c:idx val="2"/>
              <c:tx>
                <c:rich>
                  <a:bodyPr/>
                  <a:lstStyle/>
                  <a:p>
                    <a:r>
                      <a:rPr lang="en-US"/>
                      <a:t>26.2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A82-4ECA-9CE0-2E73BBE883A1}"/>
                </c:ext>
              </c:extLst>
            </c:dLbl>
            <c:dLbl>
              <c:idx val="3"/>
              <c:tx>
                <c:rich>
                  <a:bodyPr/>
                  <a:lstStyle/>
                  <a:p>
                    <a:r>
                      <a:rPr lang="en-US"/>
                      <a:t>27.7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A82-4ECA-9CE0-2E73BBE883A1}"/>
                </c:ext>
              </c:extLst>
            </c:dLbl>
            <c:dLbl>
              <c:idx val="4"/>
              <c:tx>
                <c:rich>
                  <a:bodyPr/>
                  <a:lstStyle/>
                  <a:p>
                    <a:r>
                      <a:rPr lang="en-US"/>
                      <a:t>34.2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A82-4ECA-9CE0-2E73BBE883A1}"/>
                </c:ext>
              </c:extLst>
            </c:dLbl>
            <c:dLbl>
              <c:idx val="5"/>
              <c:tx>
                <c:rich>
                  <a:bodyPr/>
                  <a:lstStyle/>
                  <a:p>
                    <a:r>
                      <a:rPr lang="en-US"/>
                      <a:t>38.8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A82-4ECA-9CE0-2E73BBE883A1}"/>
                </c:ext>
              </c:extLst>
            </c:dLbl>
            <c:dLbl>
              <c:idx val="6"/>
              <c:tx>
                <c:rich>
                  <a:bodyPr/>
                  <a:lstStyle/>
                  <a:p>
                    <a:fld id="{3CB1B20A-179E-48AB-B8B7-9BCB3E998859}"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759-4604-9B38-FE8900BC3C6F}"/>
                </c:ext>
              </c:extLst>
            </c:dLbl>
            <c:dLbl>
              <c:idx val="7"/>
              <c:tx>
                <c:rich>
                  <a:bodyPr/>
                  <a:lstStyle/>
                  <a:p>
                    <a:r>
                      <a:rPr lang="en-US"/>
                      <a:t>63.5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A82-4ECA-9CE0-2E73BBE883A1}"/>
                </c:ext>
              </c:extLst>
            </c:dLbl>
            <c:dLbl>
              <c:idx val="8"/>
              <c:tx>
                <c:rich>
                  <a:bodyPr/>
                  <a:lstStyle/>
                  <a:p>
                    <a:r>
                      <a:rPr lang="en-US"/>
                      <a:t>77.3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A82-4ECA-9CE0-2E73BBE883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Neutropenia</c:v>
                </c:pt>
                <c:pt idx="1">
                  <c:v>Arthralgia</c:v>
                </c:pt>
                <c:pt idx="2">
                  <c:v>Dysgeusia</c:v>
                </c:pt>
                <c:pt idx="3">
                  <c:v>Constipation</c:v>
                </c:pt>
                <c:pt idx="4">
                  <c:v>Diarrhoea</c:v>
                </c:pt>
                <c:pt idx="5">
                  <c:v>Anaemia</c:v>
                </c:pt>
                <c:pt idx="6">
                  <c:v>Vomiting</c:v>
                </c:pt>
                <c:pt idx="7">
                  <c:v>Fatigue/asthenia</c:v>
                </c:pt>
                <c:pt idx="8">
                  <c:v>Nausea</c:v>
                </c:pt>
              </c:strCache>
            </c:strRef>
          </c:cat>
          <c:val>
            <c:numRef>
              <c:f>Sheet1!$B$2:$B$10</c:f>
              <c:numCache>
                <c:formatCode>General</c:formatCode>
                <c:ptCount val="9"/>
                <c:pt idx="0">
                  <c:v>23.1</c:v>
                </c:pt>
                <c:pt idx="1">
                  <c:v>25.4</c:v>
                </c:pt>
                <c:pt idx="2">
                  <c:v>26.2</c:v>
                </c:pt>
                <c:pt idx="3">
                  <c:v>27.7</c:v>
                </c:pt>
                <c:pt idx="4">
                  <c:v>34.200000000000003</c:v>
                </c:pt>
                <c:pt idx="5">
                  <c:v>38.799999999999997</c:v>
                </c:pt>
                <c:pt idx="6">
                  <c:v>40</c:v>
                </c:pt>
                <c:pt idx="7">
                  <c:v>63.5</c:v>
                </c:pt>
                <c:pt idx="8">
                  <c:v>77.3</c:v>
                </c:pt>
              </c:numCache>
            </c:numRef>
          </c:val>
          <c:extLst>
            <c:ext xmlns:c16="http://schemas.microsoft.com/office/drawing/2014/chart" uri="{C3380CC4-5D6E-409C-BE32-E72D297353CC}">
              <c16:uniqueId val="{00000001-C759-4604-9B38-FE8900BC3C6F}"/>
            </c:ext>
          </c:extLst>
        </c:ser>
        <c:dLbls>
          <c:showLegendKey val="0"/>
          <c:showVal val="0"/>
          <c:showCatName val="0"/>
          <c:showSerName val="0"/>
          <c:showPercent val="0"/>
          <c:showBubbleSize val="0"/>
        </c:dLbls>
        <c:gapWidth val="50"/>
        <c:axId val="214712704"/>
        <c:axId val="245277056"/>
      </c:barChart>
      <c:catAx>
        <c:axId val="214712704"/>
        <c:scaling>
          <c:orientation val="minMax"/>
        </c:scaling>
        <c:delete val="1"/>
        <c:axPos val="r"/>
        <c:numFmt formatCode="General" sourceLinked="1"/>
        <c:majorTickMark val="none"/>
        <c:minorTickMark val="none"/>
        <c:tickLblPos val="nextTo"/>
        <c:crossAx val="245277056"/>
        <c:crosses val="autoZero"/>
        <c:auto val="1"/>
        <c:lblAlgn val="ctr"/>
        <c:lblOffset val="100"/>
        <c:noMultiLvlLbl val="0"/>
      </c:catAx>
      <c:valAx>
        <c:axId val="245277056"/>
        <c:scaling>
          <c:orientation val="maxMin"/>
          <c:max val="100"/>
        </c:scaling>
        <c:delete val="0"/>
        <c:axPos val="b"/>
        <c:numFmt formatCode="General" sourceLinked="1"/>
        <c:majorTickMark val="none"/>
        <c:minorTickMark val="none"/>
        <c:tickLblPos val="none"/>
        <c:spPr>
          <a:noFill/>
          <a:ln w="11176">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471270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43619527714445E-2"/>
          <c:y val="4.7576669551765489E-2"/>
          <c:w val="0.86697827688824092"/>
          <c:h val="0.84986602204676354"/>
        </c:manualLayout>
      </c:layout>
      <c:barChart>
        <c:barDir val="bar"/>
        <c:grouping val="clustered"/>
        <c:varyColors val="0"/>
        <c:ser>
          <c:idx val="0"/>
          <c:order val="0"/>
          <c:tx>
            <c:strRef>
              <c:f>Sheet1!$B$1</c:f>
              <c:strCache>
                <c:ptCount val="1"/>
                <c:pt idx="0">
                  <c:v>Olaparib</c:v>
                </c:pt>
              </c:strCache>
            </c:strRef>
          </c:tx>
          <c:spPr>
            <a:solidFill>
              <a:schemeClr val="tx2"/>
            </a:solidFill>
            <a:ln>
              <a:noFill/>
            </a:ln>
            <a:effectLst/>
          </c:spPr>
          <c:invertIfNegative val="0"/>
          <c:cat>
            <c:strRef>
              <c:f>Sheet1!$A$2:$A$10</c:f>
              <c:strCache>
                <c:ptCount val="9"/>
                <c:pt idx="0">
                  <c:v>Neutropenia</c:v>
                </c:pt>
                <c:pt idx="1">
                  <c:v>Arthralgia</c:v>
                </c:pt>
                <c:pt idx="2">
                  <c:v>Dysgeusia</c:v>
                </c:pt>
                <c:pt idx="3">
                  <c:v>Constipation</c:v>
                </c:pt>
                <c:pt idx="4">
                  <c:v>Diarrhoea</c:v>
                </c:pt>
                <c:pt idx="5">
                  <c:v>Anaemia</c:v>
                </c:pt>
                <c:pt idx="6">
                  <c:v>Vomiting</c:v>
                </c:pt>
                <c:pt idx="7">
                  <c:v>Fatigue/asthenia</c:v>
                </c:pt>
                <c:pt idx="8">
                  <c:v>Nausea</c:v>
                </c:pt>
              </c:strCache>
            </c:strRef>
          </c:cat>
          <c:val>
            <c:numRef>
              <c:f>Sheet1!$B$2:$B$10</c:f>
              <c:numCache>
                <c:formatCode>General</c:formatCode>
                <c:ptCount val="9"/>
                <c:pt idx="0">
                  <c:v>8.5</c:v>
                </c:pt>
                <c:pt idx="1">
                  <c:v>0</c:v>
                </c:pt>
                <c:pt idx="2">
                  <c:v>0</c:v>
                </c:pt>
                <c:pt idx="3">
                  <c:v>0</c:v>
                </c:pt>
                <c:pt idx="4">
                  <c:v>3.1</c:v>
                </c:pt>
                <c:pt idx="5">
                  <c:v>21.5</c:v>
                </c:pt>
                <c:pt idx="6">
                  <c:v>0.4</c:v>
                </c:pt>
                <c:pt idx="7">
                  <c:v>3.8</c:v>
                </c:pt>
                <c:pt idx="8">
                  <c:v>0.8</c:v>
                </c:pt>
              </c:numCache>
            </c:numRef>
          </c:val>
          <c:extLst>
            <c:ext xmlns:c16="http://schemas.microsoft.com/office/drawing/2014/chart" uri="{C3380CC4-5D6E-409C-BE32-E72D297353CC}">
              <c16:uniqueId val="{00000000-5789-42AC-845F-D87932F3E7D9}"/>
            </c:ext>
          </c:extLst>
        </c:ser>
        <c:dLbls>
          <c:showLegendKey val="0"/>
          <c:showVal val="0"/>
          <c:showCatName val="0"/>
          <c:showSerName val="0"/>
          <c:showPercent val="0"/>
          <c:showBubbleSize val="0"/>
        </c:dLbls>
        <c:gapWidth val="50"/>
        <c:axId val="245345280"/>
        <c:axId val="245351168"/>
      </c:barChart>
      <c:catAx>
        <c:axId val="245345280"/>
        <c:scaling>
          <c:orientation val="minMax"/>
        </c:scaling>
        <c:delete val="1"/>
        <c:axPos val="r"/>
        <c:numFmt formatCode="General" sourceLinked="1"/>
        <c:majorTickMark val="none"/>
        <c:minorTickMark val="none"/>
        <c:tickLblPos val="nextTo"/>
        <c:crossAx val="245351168"/>
        <c:crosses val="autoZero"/>
        <c:auto val="1"/>
        <c:lblAlgn val="ctr"/>
        <c:lblOffset val="100"/>
        <c:noMultiLvlLbl val="0"/>
      </c:catAx>
      <c:valAx>
        <c:axId val="245351168"/>
        <c:scaling>
          <c:orientation val="maxMin"/>
          <c:max val="100"/>
        </c:scaling>
        <c:delete val="0"/>
        <c:axPos val="b"/>
        <c:numFmt formatCode="General" sourceLinked="1"/>
        <c:majorTickMark val="none"/>
        <c:minorTickMark val="none"/>
        <c:tickLblPos val="none"/>
        <c:spPr>
          <a:noFill/>
          <a:ln w="11176">
            <a:noFill/>
          </a:ln>
          <a:effectLst/>
        </c:spPr>
        <c:txPr>
          <a:bodyPr rot="-60000000" spcFirstLastPara="1" vertOverflow="ellipsis" vert="horz" wrap="square" anchor="ctr" anchorCtr="1"/>
          <a:lstStyle/>
          <a:p>
            <a:pPr>
              <a:defRPr kumimoji="0" lang="en-US" sz="1200" b="1" i="0" u="none" strike="noStrike" kern="1200" cap="none" normalizeH="0" baseline="0">
                <a:ln>
                  <a:noFill/>
                </a:ln>
                <a:solidFill>
                  <a:schemeClr val="tx1"/>
                </a:solidFill>
                <a:effectLst/>
                <a:latin typeface="+mn-lt"/>
                <a:ea typeface="Ebrima" panose="02000000000000000000" pitchFamily="2" charset="0"/>
                <a:cs typeface="Ebrima" panose="02000000000000000000" pitchFamily="2" charset="0"/>
              </a:defRPr>
            </a:pPr>
            <a:endParaRPr lang="en-US"/>
          </a:p>
        </c:txPr>
        <c:crossAx val="245345280"/>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kumimoji="0" lang="en-US" sz="1200" b="1" i="0" u="none" strike="noStrike" kern="1200" cap="none" normalizeH="0" baseline="0">
          <a:ln>
            <a:noFill/>
          </a:ln>
          <a:solidFill>
            <a:schemeClr val="tx1"/>
          </a:solidFill>
          <a:effectLst/>
          <a:latin typeface="+mn-lt"/>
          <a:ea typeface="Ebrima" panose="02000000000000000000" pitchFamily="2" charset="0"/>
          <a:cs typeface="Ebrima" panose="02000000000000000000"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26380101421717"/>
          <c:y val="0.14945523842070166"/>
          <c:w val="0.8667361989857828"/>
          <c:h val="0.85054476157929837"/>
        </c:manualLayout>
      </c:layout>
      <c:barChart>
        <c:barDir val="bar"/>
        <c:grouping val="clustered"/>
        <c:varyColors val="0"/>
        <c:ser>
          <c:idx val="0"/>
          <c:order val="0"/>
          <c:tx>
            <c:strRef>
              <c:f>Sheet1!$B$1</c:f>
              <c:strCache>
                <c:ptCount val="1"/>
                <c:pt idx="0">
                  <c:v>Placebo</c:v>
                </c:pt>
              </c:strCache>
            </c:strRef>
          </c:tx>
          <c:spPr>
            <a:solidFill>
              <a:schemeClr val="accent1"/>
            </a:solidFill>
            <a:ln>
              <a:noFill/>
            </a:ln>
            <a:effectLst/>
          </c:spPr>
          <c:invertIfNegative val="0"/>
          <c:cat>
            <c:strRef>
              <c:f>Sheet1!$A$2:$A$10</c:f>
              <c:strCache>
                <c:ptCount val="9"/>
                <c:pt idx="0">
                  <c:v>Neutropenia</c:v>
                </c:pt>
                <c:pt idx="1">
                  <c:v>Arthralgia</c:v>
                </c:pt>
                <c:pt idx="2">
                  <c:v>Dysgeusia</c:v>
                </c:pt>
                <c:pt idx="3">
                  <c:v>Constipation</c:v>
                </c:pt>
                <c:pt idx="4">
                  <c:v>Diarrhoea</c:v>
                </c:pt>
                <c:pt idx="5">
                  <c:v>Anaemia</c:v>
                </c:pt>
                <c:pt idx="6">
                  <c:v>Vomiting</c:v>
                </c:pt>
                <c:pt idx="7">
                  <c:v>Fatigue</c:v>
                </c:pt>
                <c:pt idx="8">
                  <c:v>Nausea</c:v>
                </c:pt>
              </c:strCache>
            </c:strRef>
          </c:cat>
          <c:val>
            <c:numRef>
              <c:f>Sheet1!$B$2:$B$10</c:f>
              <c:numCache>
                <c:formatCode>General</c:formatCode>
                <c:ptCount val="9"/>
                <c:pt idx="0">
                  <c:v>4.5999999999999996</c:v>
                </c:pt>
                <c:pt idx="1">
                  <c:v>0</c:v>
                </c:pt>
                <c:pt idx="2">
                  <c:v>0</c:v>
                </c:pt>
                <c:pt idx="3">
                  <c:v>0</c:v>
                </c:pt>
                <c:pt idx="4">
                  <c:v>0</c:v>
                </c:pt>
                <c:pt idx="5">
                  <c:v>1.5</c:v>
                </c:pt>
                <c:pt idx="6">
                  <c:v>0.8</c:v>
                </c:pt>
                <c:pt idx="7">
                  <c:v>1.5</c:v>
                </c:pt>
                <c:pt idx="8">
                  <c:v>0</c:v>
                </c:pt>
              </c:numCache>
            </c:numRef>
          </c:val>
          <c:extLst>
            <c:ext xmlns:c16="http://schemas.microsoft.com/office/drawing/2014/chart" uri="{C3380CC4-5D6E-409C-BE32-E72D297353CC}">
              <c16:uniqueId val="{00000000-E324-4CB3-B51F-CB1AF779097B}"/>
            </c:ext>
          </c:extLst>
        </c:ser>
        <c:dLbls>
          <c:showLegendKey val="0"/>
          <c:showVal val="0"/>
          <c:showCatName val="0"/>
          <c:showSerName val="0"/>
          <c:showPercent val="0"/>
          <c:showBubbleSize val="0"/>
        </c:dLbls>
        <c:gapWidth val="50"/>
        <c:axId val="257500288"/>
        <c:axId val="257501824"/>
      </c:barChart>
      <c:catAx>
        <c:axId val="257500288"/>
        <c:scaling>
          <c:orientation val="minMax"/>
        </c:scaling>
        <c:delete val="1"/>
        <c:axPos val="l"/>
        <c:numFmt formatCode="General" sourceLinked="1"/>
        <c:majorTickMark val="none"/>
        <c:minorTickMark val="none"/>
        <c:tickLblPos val="nextTo"/>
        <c:crossAx val="257501824"/>
        <c:crosses val="autoZero"/>
        <c:auto val="1"/>
        <c:lblAlgn val="ctr"/>
        <c:lblOffset val="100"/>
        <c:noMultiLvlLbl val="0"/>
      </c:catAx>
      <c:valAx>
        <c:axId val="257501824"/>
        <c:scaling>
          <c:orientation val="minMax"/>
          <c:max val="100"/>
        </c:scaling>
        <c:delete val="0"/>
        <c:axPos val="b"/>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7500288"/>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nchor="t" anchorCtr="1"/>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37941826839096"/>
          <c:y val="3.8725254437672989E-2"/>
          <c:w val="0.7466038450019874"/>
          <c:h val="0.77311131223726359"/>
        </c:manualLayout>
      </c:layout>
      <c:barChart>
        <c:barDir val="bar"/>
        <c:grouping val="clustered"/>
        <c:varyColors val="0"/>
        <c:ser>
          <c:idx val="0"/>
          <c:order val="0"/>
          <c:tx>
            <c:strRef>
              <c:f>Sheet1!$B$1</c:f>
              <c:strCache>
                <c:ptCount val="1"/>
                <c:pt idx="0">
                  <c:v>Grade 1 or 2</c:v>
                </c:pt>
              </c:strCache>
            </c:strRef>
          </c:tx>
          <c:spPr>
            <a:solidFill>
              <a:schemeClr val="accent1">
                <a:lumMod val="40000"/>
                <a:lumOff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2">
                        <a:lumMod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Nausea</c:v>
                </c:pt>
                <c:pt idx="1">
                  <c:v>Fatigue</c:v>
                </c:pt>
                <c:pt idx="2">
                  <c:v>Neutropenia</c:v>
                </c:pt>
                <c:pt idx="3">
                  <c:v>Anemia</c:v>
                </c:pt>
                <c:pt idx="4">
                  <c:v>Diarrhea</c:v>
                </c:pt>
                <c:pt idx="5">
                  <c:v>Vomiting</c:v>
                </c:pt>
                <c:pt idx="6">
                  <c:v>Decreased appetite</c:v>
                </c:pt>
                <c:pt idx="7">
                  <c:v>Thrombocytopenia</c:v>
                </c:pt>
                <c:pt idx="8">
                  <c:v>Alopecia</c:v>
                </c:pt>
                <c:pt idx="9">
                  <c:v>Leukopenia</c:v>
                </c:pt>
              </c:strCache>
            </c:strRef>
          </c:cat>
          <c:val>
            <c:numRef>
              <c:f>Sheet1!$B$2:$B$11</c:f>
              <c:numCache>
                <c:formatCode>General</c:formatCode>
                <c:ptCount val="10"/>
                <c:pt idx="0">
                  <c:v>54.3</c:v>
                </c:pt>
                <c:pt idx="1">
                  <c:v>37.799999999999997</c:v>
                </c:pt>
                <c:pt idx="2">
                  <c:v>32.6</c:v>
                </c:pt>
                <c:pt idx="3">
                  <c:v>25.8</c:v>
                </c:pt>
                <c:pt idx="4">
                  <c:v>25.5</c:v>
                </c:pt>
                <c:pt idx="5">
                  <c:v>24.3</c:v>
                </c:pt>
                <c:pt idx="6">
                  <c:v>16.5</c:v>
                </c:pt>
                <c:pt idx="7">
                  <c:v>16.5</c:v>
                </c:pt>
                <c:pt idx="8">
                  <c:v>16.100000000000001</c:v>
                </c:pt>
                <c:pt idx="9">
                  <c:v>10.1</c:v>
                </c:pt>
              </c:numCache>
            </c:numRef>
          </c:val>
          <c:extLst>
            <c:ext xmlns:c16="http://schemas.microsoft.com/office/drawing/2014/chart" uri="{C3380CC4-5D6E-409C-BE32-E72D297353CC}">
              <c16:uniqueId val="{00000000-D6F5-43F7-B025-333F599A9F9C}"/>
            </c:ext>
          </c:extLst>
        </c:ser>
        <c:ser>
          <c:idx val="1"/>
          <c:order val="1"/>
          <c:tx>
            <c:strRef>
              <c:f>Sheet1!$C$1</c:f>
              <c:strCache>
                <c:ptCount val="1"/>
                <c:pt idx="0">
                  <c:v>Grade &gt;=32</c:v>
                </c:pt>
              </c:strCache>
            </c:strRef>
          </c:tx>
          <c:spPr>
            <a:solidFill>
              <a:srgbClr val="002557"/>
            </a:solidFill>
            <a:ln>
              <a:noFill/>
            </a:ln>
            <a:effectLst/>
          </c:spPr>
          <c:invertIfNegative val="0"/>
          <c:cat>
            <c:strRef>
              <c:f>Sheet1!$A$2:$A$11</c:f>
              <c:strCache>
                <c:ptCount val="10"/>
                <c:pt idx="0">
                  <c:v>Nausea</c:v>
                </c:pt>
                <c:pt idx="1">
                  <c:v>Fatigue</c:v>
                </c:pt>
                <c:pt idx="2">
                  <c:v>Neutropenia</c:v>
                </c:pt>
                <c:pt idx="3">
                  <c:v>Anemia</c:v>
                </c:pt>
                <c:pt idx="4">
                  <c:v>Diarrhea</c:v>
                </c:pt>
                <c:pt idx="5">
                  <c:v>Vomiting</c:v>
                </c:pt>
                <c:pt idx="6">
                  <c:v>Decreased appetite</c:v>
                </c:pt>
                <c:pt idx="7">
                  <c:v>Thrombocytopenia</c:v>
                </c:pt>
                <c:pt idx="8">
                  <c:v>Alopecia</c:v>
                </c:pt>
                <c:pt idx="9">
                  <c:v>Leukopenia</c:v>
                </c:pt>
              </c:strCache>
            </c:strRef>
          </c:cat>
          <c:val>
            <c:numRef>
              <c:f>Sheet1!$C$2:$C$11</c:f>
              <c:numCache>
                <c:formatCode>General</c:formatCode>
                <c:ptCount val="10"/>
                <c:pt idx="0">
                  <c:v>3.4</c:v>
                </c:pt>
                <c:pt idx="1">
                  <c:v>6</c:v>
                </c:pt>
                <c:pt idx="2">
                  <c:v>19.100000000000001</c:v>
                </c:pt>
                <c:pt idx="3">
                  <c:v>8.6</c:v>
                </c:pt>
                <c:pt idx="4">
                  <c:v>3.7</c:v>
                </c:pt>
                <c:pt idx="5">
                  <c:v>1.5</c:v>
                </c:pt>
                <c:pt idx="6">
                  <c:v>1.5</c:v>
                </c:pt>
                <c:pt idx="7">
                  <c:v>5.2</c:v>
                </c:pt>
                <c:pt idx="8">
                  <c:v>0</c:v>
                </c:pt>
                <c:pt idx="9">
                  <c:v>2.6</c:v>
                </c:pt>
              </c:numCache>
            </c:numRef>
          </c:val>
          <c:extLst>
            <c:ext xmlns:c16="http://schemas.microsoft.com/office/drawing/2014/chart" uri="{C3380CC4-5D6E-409C-BE32-E72D297353CC}">
              <c16:uniqueId val="{00000001-D6F5-43F7-B025-333F599A9F9C}"/>
            </c:ext>
          </c:extLst>
        </c:ser>
        <c:ser>
          <c:idx val="2"/>
          <c:order val="2"/>
          <c:tx>
            <c:strRef>
              <c:f>Sheet1!$D$1</c:f>
              <c:strCache>
                <c:ptCount val="1"/>
                <c:pt idx="0">
                  <c:v>Column1</c:v>
                </c:pt>
              </c:strCache>
            </c:strRef>
          </c:tx>
          <c:spPr>
            <a:solidFill>
              <a:schemeClr val="accent3"/>
            </a:solidFill>
            <a:ln>
              <a:noFill/>
            </a:ln>
            <a:effectLst/>
          </c:spPr>
          <c:invertIfNegative val="0"/>
          <c:cat>
            <c:strRef>
              <c:f>Sheet1!$A$2:$A$11</c:f>
              <c:strCache>
                <c:ptCount val="10"/>
                <c:pt idx="0">
                  <c:v>Nausea</c:v>
                </c:pt>
                <c:pt idx="1">
                  <c:v>Fatigue</c:v>
                </c:pt>
                <c:pt idx="2">
                  <c:v>Neutropenia</c:v>
                </c:pt>
                <c:pt idx="3">
                  <c:v>Anemia</c:v>
                </c:pt>
                <c:pt idx="4">
                  <c:v>Diarrhea</c:v>
                </c:pt>
                <c:pt idx="5">
                  <c:v>Vomiting</c:v>
                </c:pt>
                <c:pt idx="6">
                  <c:v>Decreased appetite</c:v>
                </c:pt>
                <c:pt idx="7">
                  <c:v>Thrombocytopenia</c:v>
                </c:pt>
                <c:pt idx="8">
                  <c:v>Alopecia</c:v>
                </c:pt>
                <c:pt idx="9">
                  <c:v>Leukopenia</c:v>
                </c:pt>
              </c:strCache>
            </c:strRef>
          </c:cat>
          <c:val>
            <c:numRef>
              <c:f>Sheet1!$D$2:$D$11</c:f>
              <c:numCache>
                <c:formatCode>General</c:formatCode>
                <c:ptCount val="10"/>
              </c:numCache>
            </c:numRef>
          </c:val>
          <c:extLst>
            <c:ext xmlns:c16="http://schemas.microsoft.com/office/drawing/2014/chart" uri="{C3380CC4-5D6E-409C-BE32-E72D297353CC}">
              <c16:uniqueId val="{00000000-BA1D-4BB8-B2DD-F9F622F079D6}"/>
            </c:ext>
          </c:extLst>
        </c:ser>
        <c:ser>
          <c:idx val="3"/>
          <c:order val="3"/>
          <c:tx>
            <c:strRef>
              <c:f>Sheet1!$E$1</c:f>
              <c:strCache>
                <c:ptCount val="1"/>
                <c:pt idx="0">
                  <c:v>Total</c:v>
                </c:pt>
              </c:strCache>
            </c:strRef>
          </c:tx>
          <c:spPr>
            <a:solidFill>
              <a:srgbClr val="B4C7E7"/>
            </a:solidFill>
            <a:ln>
              <a:noFill/>
            </a:ln>
            <a:effectLst/>
          </c:spPr>
          <c:invertIfNegative val="0"/>
          <c:cat>
            <c:strRef>
              <c:f>Sheet1!$A$2:$A$11</c:f>
              <c:strCache>
                <c:ptCount val="10"/>
                <c:pt idx="0">
                  <c:v>Nausea</c:v>
                </c:pt>
                <c:pt idx="1">
                  <c:v>Fatigue</c:v>
                </c:pt>
                <c:pt idx="2">
                  <c:v>Neutropenia</c:v>
                </c:pt>
                <c:pt idx="3">
                  <c:v>Anemia</c:v>
                </c:pt>
                <c:pt idx="4">
                  <c:v>Diarrhea</c:v>
                </c:pt>
                <c:pt idx="5">
                  <c:v>Vomiting</c:v>
                </c:pt>
                <c:pt idx="6">
                  <c:v>Decreased appetite</c:v>
                </c:pt>
                <c:pt idx="7">
                  <c:v>Thrombocytopenia</c:v>
                </c:pt>
                <c:pt idx="8">
                  <c:v>Alopecia</c:v>
                </c:pt>
                <c:pt idx="9">
                  <c:v>Leukopenia</c:v>
                </c:pt>
              </c:strCache>
            </c:strRef>
          </c:cat>
          <c:val>
            <c:numRef>
              <c:f>Sheet1!$E$2:$E$11</c:f>
              <c:numCache>
                <c:formatCode>General</c:formatCode>
                <c:ptCount val="10"/>
                <c:pt idx="0">
                  <c:v>54.3</c:v>
                </c:pt>
                <c:pt idx="1">
                  <c:v>37.799999999999997</c:v>
                </c:pt>
                <c:pt idx="2">
                  <c:v>32.6</c:v>
                </c:pt>
                <c:pt idx="3">
                  <c:v>25.8</c:v>
                </c:pt>
                <c:pt idx="4">
                  <c:v>25.5</c:v>
                </c:pt>
                <c:pt idx="5">
                  <c:v>24.3</c:v>
                </c:pt>
                <c:pt idx="6">
                  <c:v>16.5</c:v>
                </c:pt>
                <c:pt idx="7">
                  <c:v>16.5</c:v>
                </c:pt>
                <c:pt idx="8">
                  <c:v>16.100000000000001</c:v>
                </c:pt>
                <c:pt idx="9">
                  <c:v>10.1</c:v>
                </c:pt>
              </c:numCache>
            </c:numRef>
          </c:val>
          <c:extLst>
            <c:ext xmlns:c16="http://schemas.microsoft.com/office/drawing/2014/chart" uri="{C3380CC4-5D6E-409C-BE32-E72D297353CC}">
              <c16:uniqueId val="{00000001-BA1D-4BB8-B2DD-F9F622F079D6}"/>
            </c:ext>
          </c:extLst>
        </c:ser>
        <c:ser>
          <c:idx val="4"/>
          <c:order val="4"/>
          <c:tx>
            <c:strRef>
              <c:f>Sheet1!$F$1</c:f>
              <c:strCache>
                <c:ptCount val="1"/>
                <c:pt idx="0">
                  <c:v>Column3</c:v>
                </c:pt>
              </c:strCache>
            </c:strRef>
          </c:tx>
          <c:spPr>
            <a:solidFill>
              <a:schemeClr val="accent5"/>
            </a:solidFill>
            <a:ln>
              <a:noFill/>
            </a:ln>
            <a:effectLst/>
          </c:spPr>
          <c:invertIfNegative val="0"/>
          <c:cat>
            <c:strRef>
              <c:f>Sheet1!$A$2:$A$11</c:f>
              <c:strCache>
                <c:ptCount val="10"/>
                <c:pt idx="0">
                  <c:v>Nausea</c:v>
                </c:pt>
                <c:pt idx="1">
                  <c:v>Fatigue</c:v>
                </c:pt>
                <c:pt idx="2">
                  <c:v>Neutropenia</c:v>
                </c:pt>
                <c:pt idx="3">
                  <c:v>Anemia</c:v>
                </c:pt>
                <c:pt idx="4">
                  <c:v>Diarrhea</c:v>
                </c:pt>
                <c:pt idx="5">
                  <c:v>Vomiting</c:v>
                </c:pt>
                <c:pt idx="6">
                  <c:v>Decreased appetite</c:v>
                </c:pt>
                <c:pt idx="7">
                  <c:v>Thrombocytopenia</c:v>
                </c:pt>
                <c:pt idx="8">
                  <c:v>Alopecia</c:v>
                </c:pt>
                <c:pt idx="9">
                  <c:v>Leukopenia</c:v>
                </c:pt>
              </c:strCache>
            </c:strRef>
          </c:cat>
          <c:val>
            <c:numRef>
              <c:f>Sheet1!$F$2:$F$11</c:f>
              <c:numCache>
                <c:formatCode>General</c:formatCode>
                <c:ptCount val="10"/>
              </c:numCache>
            </c:numRef>
          </c:val>
          <c:extLst>
            <c:ext xmlns:c16="http://schemas.microsoft.com/office/drawing/2014/chart" uri="{C3380CC4-5D6E-409C-BE32-E72D297353CC}">
              <c16:uniqueId val="{00000002-BA1D-4BB8-B2DD-F9F622F079D6}"/>
            </c:ext>
          </c:extLst>
        </c:ser>
        <c:ser>
          <c:idx val="5"/>
          <c:order val="5"/>
          <c:tx>
            <c:strRef>
              <c:f>Sheet1!$G$1</c:f>
              <c:strCache>
                <c:ptCount val="1"/>
                <c:pt idx="0">
                  <c:v>Column4</c:v>
                </c:pt>
              </c:strCache>
            </c:strRef>
          </c:tx>
          <c:spPr>
            <a:solidFill>
              <a:schemeClr val="accent6"/>
            </a:solidFill>
            <a:ln>
              <a:noFill/>
            </a:ln>
            <a:effectLst/>
          </c:spPr>
          <c:invertIfNegative val="0"/>
          <c:cat>
            <c:strRef>
              <c:f>Sheet1!$A$2:$A$11</c:f>
              <c:strCache>
                <c:ptCount val="10"/>
                <c:pt idx="0">
                  <c:v>Nausea</c:v>
                </c:pt>
                <c:pt idx="1">
                  <c:v>Fatigue</c:v>
                </c:pt>
                <c:pt idx="2">
                  <c:v>Neutropenia</c:v>
                </c:pt>
                <c:pt idx="3">
                  <c:v>Anemia</c:v>
                </c:pt>
                <c:pt idx="4">
                  <c:v>Diarrhea</c:v>
                </c:pt>
                <c:pt idx="5">
                  <c:v>Vomiting</c:v>
                </c:pt>
                <c:pt idx="6">
                  <c:v>Decreased appetite</c:v>
                </c:pt>
                <c:pt idx="7">
                  <c:v>Thrombocytopenia</c:v>
                </c:pt>
                <c:pt idx="8">
                  <c:v>Alopecia</c:v>
                </c:pt>
                <c:pt idx="9">
                  <c:v>Leukopenia</c:v>
                </c:pt>
              </c:strCache>
            </c:strRef>
          </c:cat>
          <c:val>
            <c:numRef>
              <c:f>Sheet1!$G$2:$G$11</c:f>
              <c:numCache>
                <c:formatCode>General</c:formatCode>
                <c:ptCount val="10"/>
              </c:numCache>
            </c:numRef>
          </c:val>
          <c:extLst>
            <c:ext xmlns:c16="http://schemas.microsoft.com/office/drawing/2014/chart" uri="{C3380CC4-5D6E-409C-BE32-E72D297353CC}">
              <c16:uniqueId val="{00000003-BA1D-4BB8-B2DD-F9F622F079D6}"/>
            </c:ext>
          </c:extLst>
        </c:ser>
        <c:ser>
          <c:idx val="6"/>
          <c:order val="6"/>
          <c:tx>
            <c:strRef>
              <c:f>Sheet1!$H$1</c:f>
              <c:strCache>
                <c:ptCount val="1"/>
                <c:pt idx="0">
                  <c:v>Grade &gt;=322</c:v>
                </c:pt>
              </c:strCache>
            </c:strRef>
          </c:tx>
          <c:spPr>
            <a:solidFill>
              <a:srgbClr val="002557"/>
            </a:solidFill>
            <a:ln>
              <a:noFill/>
            </a:ln>
            <a:effectLst/>
          </c:spPr>
          <c:invertIfNegative val="0"/>
          <c:dLbls>
            <c:dLbl>
              <c:idx val="0"/>
              <c:layout>
                <c:manualLayout>
                  <c:x val="-1.462699212146438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0B-7047-99BB-F76ECC91B64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92D8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Nausea</c:v>
                </c:pt>
                <c:pt idx="1">
                  <c:v>Fatigue</c:v>
                </c:pt>
                <c:pt idx="2">
                  <c:v>Neutropenia</c:v>
                </c:pt>
                <c:pt idx="3">
                  <c:v>Anemia</c:v>
                </c:pt>
                <c:pt idx="4">
                  <c:v>Diarrhea</c:v>
                </c:pt>
                <c:pt idx="5">
                  <c:v>Vomiting</c:v>
                </c:pt>
                <c:pt idx="6">
                  <c:v>Decreased appetite</c:v>
                </c:pt>
                <c:pt idx="7">
                  <c:v>Thrombocytopenia</c:v>
                </c:pt>
                <c:pt idx="8">
                  <c:v>Alopecia</c:v>
                </c:pt>
                <c:pt idx="9">
                  <c:v>Leukopenia</c:v>
                </c:pt>
              </c:strCache>
            </c:strRef>
          </c:cat>
          <c:val>
            <c:numRef>
              <c:f>Sheet1!$H$2:$H$11</c:f>
              <c:numCache>
                <c:formatCode>General</c:formatCode>
                <c:ptCount val="10"/>
                <c:pt idx="0">
                  <c:v>3.4</c:v>
                </c:pt>
                <c:pt idx="1">
                  <c:v>6</c:v>
                </c:pt>
                <c:pt idx="2">
                  <c:v>19.100000000000001</c:v>
                </c:pt>
                <c:pt idx="3">
                  <c:v>8.6</c:v>
                </c:pt>
                <c:pt idx="4">
                  <c:v>3.7</c:v>
                </c:pt>
                <c:pt idx="5">
                  <c:v>1.5</c:v>
                </c:pt>
                <c:pt idx="6">
                  <c:v>1.5</c:v>
                </c:pt>
                <c:pt idx="7">
                  <c:v>5.2</c:v>
                </c:pt>
                <c:pt idx="8">
                  <c:v>0</c:v>
                </c:pt>
                <c:pt idx="9">
                  <c:v>2.6</c:v>
                </c:pt>
              </c:numCache>
            </c:numRef>
          </c:val>
          <c:extLst>
            <c:ext xmlns:c16="http://schemas.microsoft.com/office/drawing/2014/chart" uri="{C3380CC4-5D6E-409C-BE32-E72D297353CC}">
              <c16:uniqueId val="{00000004-BA1D-4BB8-B2DD-F9F622F079D6}"/>
            </c:ext>
          </c:extLst>
        </c:ser>
        <c:dLbls>
          <c:showLegendKey val="0"/>
          <c:showVal val="0"/>
          <c:showCatName val="0"/>
          <c:showSerName val="0"/>
          <c:showPercent val="0"/>
          <c:showBubbleSize val="0"/>
        </c:dLbls>
        <c:gapWidth val="24"/>
        <c:overlap val="100"/>
        <c:axId val="1136243680"/>
        <c:axId val="1136264896"/>
      </c:barChart>
      <c:catAx>
        <c:axId val="1136243680"/>
        <c:scaling>
          <c:orientation val="maxMin"/>
        </c:scaling>
        <c:delete val="0"/>
        <c:axPos val="l"/>
        <c:numFmt formatCode="General" sourceLinked="1"/>
        <c:majorTickMark val="out"/>
        <c:minorTickMark val="none"/>
        <c:tickLblPos val="none"/>
        <c:spPr>
          <a:noFill/>
          <a:ln w="31750"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6264896"/>
        <c:crosses val="autoZero"/>
        <c:auto val="1"/>
        <c:lblAlgn val="ctr"/>
        <c:lblOffset val="100"/>
        <c:noMultiLvlLbl val="0"/>
      </c:catAx>
      <c:valAx>
        <c:axId val="1136264896"/>
        <c:scaling>
          <c:orientation val="minMax"/>
          <c:max val="70"/>
        </c:scaling>
        <c:delete val="0"/>
        <c:axPos val="b"/>
        <c:numFmt formatCode="General" sourceLinked="1"/>
        <c:majorTickMark val="out"/>
        <c:minorTickMark val="none"/>
        <c:tickLblPos val="nextTo"/>
        <c:spPr>
          <a:noFill/>
          <a:ln w="31750">
            <a:solidFill>
              <a:srgbClr val="000000"/>
            </a:solidFill>
          </a:ln>
          <a:effectLst/>
        </c:spPr>
        <c:txPr>
          <a:bodyPr rot="-60000000" spcFirstLastPara="1" vertOverflow="ellipsis" vert="horz" wrap="square" anchor="ctr" anchorCtr="1"/>
          <a:lstStyle/>
          <a:p>
            <a:pPr>
              <a:defRPr sz="2400" b="0" i="0" u="none" strike="noStrike" kern="1200" baseline="0">
                <a:solidFill>
                  <a:srgbClr val="000000"/>
                </a:solidFill>
                <a:latin typeface="+mn-lt"/>
                <a:ea typeface="+mn-ea"/>
                <a:cs typeface="+mn-cs"/>
              </a:defRPr>
            </a:pPr>
            <a:endParaRPr lang="en-US"/>
          </a:p>
        </c:txPr>
        <c:crossAx val="1136243680"/>
        <c:crosses val="max"/>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0.35674</cdr:x>
      <cdr:y>0.88661</cdr:y>
    </cdr:from>
    <cdr:to>
      <cdr:x>0.62694</cdr:x>
      <cdr:y>0.95847</cdr:y>
    </cdr:to>
    <cdr:grpSp>
      <cdr:nvGrpSpPr>
        <cdr:cNvPr id="14" name="Group 13">
          <a:extLst xmlns:a="http://schemas.openxmlformats.org/drawingml/2006/main">
            <a:ext uri="{FF2B5EF4-FFF2-40B4-BE49-F238E27FC236}">
              <a16:creationId xmlns:a16="http://schemas.microsoft.com/office/drawing/2014/main" id="{43E31C49-DD3F-F414-0446-8A7EB22E44DE}"/>
            </a:ext>
          </a:extLst>
        </cdr:cNvPr>
        <cdr:cNvGrpSpPr/>
      </cdr:nvGrpSpPr>
      <cdr:grpSpPr>
        <a:xfrm xmlns:a="http://schemas.openxmlformats.org/drawingml/2006/main">
          <a:off x="3486814" y="3982004"/>
          <a:ext cx="2640963" cy="322743"/>
          <a:chOff x="4231154" y="4149334"/>
          <a:chExt cx="2646703" cy="336284"/>
        </a:xfrm>
      </cdr:grpSpPr>
      <cdr:sp macro="" textlink="">
        <cdr:nvSpPr>
          <cdr:cNvPr id="8" name="Rectangle 7">
            <a:extLst xmlns:a="http://schemas.openxmlformats.org/drawingml/2006/main">
              <a:ext uri="{FF2B5EF4-FFF2-40B4-BE49-F238E27FC236}">
                <a16:creationId xmlns:a16="http://schemas.microsoft.com/office/drawing/2014/main" id="{57C6B9FA-8E3A-8BE3-2B01-F90EA0F94427}"/>
              </a:ext>
            </a:extLst>
          </cdr:cNvPr>
          <cdr:cNvSpPr/>
        </cdr:nvSpPr>
        <cdr:spPr>
          <a:xfrm xmlns:a="http://schemas.openxmlformats.org/drawingml/2006/main">
            <a:off x="4231154" y="4234282"/>
            <a:ext cx="128575" cy="143991"/>
          </a:xfrm>
          <a:prstGeom xmlns:a="http://schemas.openxmlformats.org/drawingml/2006/main" prst="rect">
            <a:avLst/>
          </a:prstGeom>
          <a:solidFill xmlns:a="http://schemas.openxmlformats.org/drawingml/2006/main">
            <a:schemeClr val="accent3"/>
          </a:solidFill>
          <a:ln xmlns:a="http://schemas.openxmlformats.org/drawingml/2006/main">
            <a:solidFill>
              <a:schemeClr val="accent3"/>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dirty="0"/>
          </a:p>
        </cdr:txBody>
      </cdr:sp>
      <cdr:sp macro="" textlink="">
        <cdr:nvSpPr>
          <cdr:cNvPr id="9" name="Rectangle 8">
            <a:extLst xmlns:a="http://schemas.openxmlformats.org/drawingml/2006/main">
              <a:ext uri="{FF2B5EF4-FFF2-40B4-BE49-F238E27FC236}">
                <a16:creationId xmlns:a16="http://schemas.microsoft.com/office/drawing/2014/main" id="{B207B2C8-4A83-1D08-CAC9-8A53B713D441}"/>
              </a:ext>
            </a:extLst>
          </cdr:cNvPr>
          <cdr:cNvSpPr/>
        </cdr:nvSpPr>
        <cdr:spPr>
          <a:xfrm xmlns:a="http://schemas.openxmlformats.org/drawingml/2006/main">
            <a:off x="5080818" y="4234282"/>
            <a:ext cx="128575" cy="143991"/>
          </a:xfrm>
          <a:prstGeom xmlns:a="http://schemas.openxmlformats.org/drawingml/2006/main" prst="rect">
            <a:avLst/>
          </a:prstGeom>
          <a:solidFill xmlns:a="http://schemas.openxmlformats.org/drawingml/2006/main">
            <a:schemeClr val="accent4"/>
          </a:solidFill>
          <a:ln xmlns:a="http://schemas.openxmlformats.org/drawingml/2006/main">
            <a:solidFill>
              <a:schemeClr val="accent4"/>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dirty="0"/>
          </a:p>
        </cdr:txBody>
      </cdr:sp>
      <cdr:sp macro="" textlink="">
        <cdr:nvSpPr>
          <cdr:cNvPr id="10" name="Rectangle 9">
            <a:extLst xmlns:a="http://schemas.openxmlformats.org/drawingml/2006/main">
              <a:ext uri="{FF2B5EF4-FFF2-40B4-BE49-F238E27FC236}">
                <a16:creationId xmlns:a16="http://schemas.microsoft.com/office/drawing/2014/main" id="{B0551C08-2622-4986-EFF4-A8EA33966108}"/>
              </a:ext>
            </a:extLst>
          </cdr:cNvPr>
          <cdr:cNvSpPr/>
        </cdr:nvSpPr>
        <cdr:spPr>
          <a:xfrm xmlns:a="http://schemas.openxmlformats.org/drawingml/2006/main">
            <a:off x="5972304" y="4243764"/>
            <a:ext cx="128575" cy="143991"/>
          </a:xfrm>
          <a:prstGeom xmlns:a="http://schemas.openxmlformats.org/drawingml/2006/main" prst="rect">
            <a:avLst/>
          </a:prstGeom>
          <a:solidFill xmlns:a="http://schemas.openxmlformats.org/drawingml/2006/main">
            <a:schemeClr val="accent1"/>
          </a:solidFill>
          <a:ln xmlns:a="http://schemas.openxmlformats.org/drawingml/2006/main">
            <a:solidFill>
              <a:schemeClr val="accent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dirty="0"/>
          </a:p>
        </cdr:txBody>
      </cdr:sp>
      <cdr:sp macro="" textlink="">
        <cdr:nvSpPr>
          <cdr:cNvPr id="11" name="TextBox 1">
            <a:extLst xmlns:a="http://schemas.openxmlformats.org/drawingml/2006/main">
              <a:ext uri="{FF2B5EF4-FFF2-40B4-BE49-F238E27FC236}">
                <a16:creationId xmlns:a16="http://schemas.microsoft.com/office/drawing/2014/main" id="{538A29B6-4703-BB12-B228-63769E6F9C34}"/>
              </a:ext>
            </a:extLst>
          </cdr:cNvPr>
          <cdr:cNvSpPr txBox="1"/>
        </cdr:nvSpPr>
        <cdr:spPr>
          <a:xfrm xmlns:a="http://schemas.openxmlformats.org/drawingml/2006/main">
            <a:off x="4308304"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4.8 mg/kg</a:t>
            </a:r>
          </a:p>
        </cdr:txBody>
      </cdr:sp>
      <cdr:sp macro="" textlink="">
        <cdr:nvSpPr>
          <cdr:cNvPr id="12" name="TextBox 2">
            <a:extLst xmlns:a="http://schemas.openxmlformats.org/drawingml/2006/main">
              <a:ext uri="{FF2B5EF4-FFF2-40B4-BE49-F238E27FC236}">
                <a16:creationId xmlns:a16="http://schemas.microsoft.com/office/drawing/2014/main" id="{414EC166-A77A-843C-F888-8BE6D7B667A2}"/>
              </a:ext>
            </a:extLst>
          </cdr:cNvPr>
          <cdr:cNvSpPr txBox="1"/>
        </cdr:nvSpPr>
        <cdr:spPr>
          <a:xfrm xmlns:a="http://schemas.openxmlformats.org/drawingml/2006/main">
            <a:off x="5170955"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5.6 mg/kg</a:t>
            </a:r>
          </a:p>
        </cdr:txBody>
      </cdr:sp>
      <cdr:sp macro="" textlink="">
        <cdr:nvSpPr>
          <cdr:cNvPr id="13" name="TextBox 3">
            <a:extLst xmlns:a="http://schemas.openxmlformats.org/drawingml/2006/main">
              <a:ext uri="{FF2B5EF4-FFF2-40B4-BE49-F238E27FC236}">
                <a16:creationId xmlns:a16="http://schemas.microsoft.com/office/drawing/2014/main" id="{3154C2B8-9F80-2E76-2B79-B294530B2F7A}"/>
              </a:ext>
            </a:extLst>
          </cdr:cNvPr>
          <cdr:cNvSpPr txBox="1"/>
        </cdr:nvSpPr>
        <cdr:spPr>
          <a:xfrm xmlns:a="http://schemas.openxmlformats.org/drawingml/2006/main">
            <a:off x="6065690" y="4158816"/>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6.4 mg/kg</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0.66159</cdr:x>
      <cdr:y>0.73994</cdr:y>
    </cdr:from>
    <cdr:to>
      <cdr:x>0.68318</cdr:x>
      <cdr:y>0.7851</cdr:y>
    </cdr:to>
    <cdr:sp macro="" textlink="">
      <cdr:nvSpPr>
        <cdr:cNvPr id="3" name="TextBox 118">
          <a:extLst xmlns:a="http://schemas.openxmlformats.org/drawingml/2006/main">
            <a:ext uri="{FF2B5EF4-FFF2-40B4-BE49-F238E27FC236}">
              <a16:creationId xmlns:a16="http://schemas.microsoft.com/office/drawing/2014/main" id="{AFD1EDCB-812A-F0BC-98A0-0CC4613E85F1}"/>
            </a:ext>
          </a:extLst>
        </cdr:cNvPr>
        <cdr:cNvSpPr txBox="1"/>
      </cdr:nvSpPr>
      <cdr:spPr>
        <a:xfrm xmlns:a="http://schemas.openxmlformats.org/drawingml/2006/main">
          <a:off x="7006749" y="3025461"/>
          <a:ext cx="228589" cy="184666"/>
        </a:xfrm>
        <a:prstGeom xmlns:a="http://schemas.openxmlformats.org/drawingml/2006/main" prst="rect">
          <a:avLst/>
        </a:prstGeom>
        <a:noFill xmlns:a="http://schemas.openxmlformats.org/drawingml/2006/main"/>
      </cdr:spPr>
      <cdr:txBody>
        <a:bodyPr xmlns:a="http://schemas.openxmlformats.org/drawingml/2006/main" wrap="none" lIns="0" tIns="0" rIns="0" bIns="0" rtlCol="0" anchor="t" anchorCtr="0">
          <a:spAutoFit/>
        </a:bodyPr>
        <a:lstStyle xmlns:a="http://schemas.openxmlformats.org/drawingml/2006/main">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xmlns:a="http://schemas.openxmlformats.org/drawingml/2006/main">
          <a:pPr algn="ctr"/>
          <a:r>
            <a:rPr lang="en-US" sz="1200" kern="600" spc="40" dirty="0">
              <a:latin typeface="Arial" panose="020B0604020202020204" pitchFamily="34" charset="0"/>
              <a:cs typeface="Arial" panose="020B0604020202020204" pitchFamily="34" charset="0"/>
            </a:rPr>
            <a:t>4.4</a:t>
          </a:r>
        </a:p>
      </cdr:txBody>
    </cdr:sp>
  </cdr:relSizeAnchor>
  <cdr:relSizeAnchor xmlns:cdr="http://schemas.openxmlformats.org/drawingml/2006/chartDrawing">
    <cdr:from>
      <cdr:x>0.88451</cdr:x>
      <cdr:y>0.84334</cdr:y>
    </cdr:from>
    <cdr:to>
      <cdr:x>0.90943</cdr:x>
      <cdr:y>0.89603</cdr:y>
    </cdr:to>
    <cdr:sp macro="" textlink="">
      <cdr:nvSpPr>
        <cdr:cNvPr id="21" name="TextBox 45">
          <a:extLst xmlns:a="http://schemas.openxmlformats.org/drawingml/2006/main">
            <a:ext uri="{FF2B5EF4-FFF2-40B4-BE49-F238E27FC236}">
              <a16:creationId xmlns:a16="http://schemas.microsoft.com/office/drawing/2014/main" id="{D72C6CB7-4F2B-48CE-A114-9897A5869E80}"/>
            </a:ext>
          </a:extLst>
        </cdr:cNvPr>
        <cdr:cNvSpPr txBox="1"/>
      </cdr:nvSpPr>
      <cdr:spPr>
        <a:xfrm xmlns:a="http://schemas.openxmlformats.org/drawingml/2006/main">
          <a:off x="9367634" y="3448241"/>
          <a:ext cx="263855" cy="215444"/>
        </a:xfrm>
        <a:prstGeom xmlns:a="http://schemas.openxmlformats.org/drawingml/2006/main" prst="rect">
          <a:avLst/>
        </a:prstGeom>
        <a:noFill xmlns:a="http://schemas.openxmlformats.org/drawingml/2006/main"/>
      </cdr:spPr>
      <cdr:txBody>
        <a:bodyPr xmlns:a="http://schemas.openxmlformats.org/drawingml/2006/main" wrap="none" lIns="0" tIns="0" rIns="0" bIns="0" rtlCol="0" anchor="t" anchorCtr="0">
          <a:spAutoFit/>
        </a:bodyPr>
        <a:lstStyle xmlns:a="http://schemas.openxmlformats.org/drawingml/2006/main">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xmlns:a="http://schemas.openxmlformats.org/drawingml/2006/main">
          <a:pPr algn="ctr"/>
          <a:r>
            <a:rPr lang="en-US" sz="1400" kern="600" spc="40" dirty="0">
              <a:latin typeface="Arial" panose="020B0604020202020204" pitchFamily="34" charset="0"/>
              <a:cs typeface="Arial" panose="020B0604020202020204" pitchFamily="34" charset="0"/>
            </a:rPr>
            <a:t>1.6</a:t>
          </a:r>
        </a:p>
      </cdr:txBody>
    </cdr:sp>
  </cdr:relSizeAnchor>
  <cdr:relSizeAnchor xmlns:cdr="http://schemas.openxmlformats.org/drawingml/2006/chartDrawing">
    <cdr:from>
      <cdr:x>0.92127</cdr:x>
      <cdr:y>0.84544</cdr:y>
    </cdr:from>
    <cdr:to>
      <cdr:x>0.94619</cdr:x>
      <cdr:y>0.89813</cdr:y>
    </cdr:to>
    <cdr:sp macro="" textlink="">
      <cdr:nvSpPr>
        <cdr:cNvPr id="22" name="TextBox 46">
          <a:extLst xmlns:a="http://schemas.openxmlformats.org/drawingml/2006/main">
            <a:ext uri="{FF2B5EF4-FFF2-40B4-BE49-F238E27FC236}">
              <a16:creationId xmlns:a16="http://schemas.microsoft.com/office/drawing/2014/main" id="{174077C9-21A7-4184-B959-6A77A4CDE410}"/>
            </a:ext>
          </a:extLst>
        </cdr:cNvPr>
        <cdr:cNvSpPr txBox="1"/>
      </cdr:nvSpPr>
      <cdr:spPr>
        <a:xfrm xmlns:a="http://schemas.openxmlformats.org/drawingml/2006/main">
          <a:off x="9756950" y="3456827"/>
          <a:ext cx="263854" cy="215444"/>
        </a:xfrm>
        <a:prstGeom xmlns:a="http://schemas.openxmlformats.org/drawingml/2006/main" prst="rect">
          <a:avLst/>
        </a:prstGeom>
        <a:noFill xmlns:a="http://schemas.openxmlformats.org/drawingml/2006/main"/>
      </cdr:spPr>
      <cdr:txBody>
        <a:bodyPr xmlns:a="http://schemas.openxmlformats.org/drawingml/2006/main" wrap="none" lIns="0" tIns="0" rIns="0" bIns="0" rtlCol="0" anchor="t" anchorCtr="0">
          <a:spAutoFit/>
        </a:bodyPr>
        <a:lstStyle xmlns:a="http://schemas.openxmlformats.org/drawingml/2006/main">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xmlns:a="http://schemas.openxmlformats.org/drawingml/2006/main">
          <a:pPr algn="ctr"/>
          <a:r>
            <a:rPr lang="en-US" sz="1400" kern="600" spc="40" dirty="0"/>
            <a:t>1.6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5/30/26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25CA4-0EE2-DC4D-18D3-61E290E8EF6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7CD65EC-0138-D470-9739-B1799860126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EFE77D4-4F56-A0BE-78DC-BFCB2160547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250BEB4-F253-1C6E-4F8E-121E1BCD8F6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7291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AE905-E495-EEC3-F220-237D6643BD0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A4E285D-EDA1-7A6E-67C7-168C2049BCA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6B77CA2-D7A6-9D99-7CB4-1432B689EDE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0844F124-0C5E-F0E7-918E-977A78CD756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83062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2121569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4276160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2608659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190CD5F-3449-45EA-9EE6-85A80391EE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223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2811370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004499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437240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977523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893058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504731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213591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8109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289276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175949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B3683-A4BF-4AA2-B7DB-3579345837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3A335E-1921-4C26-8355-80E72DB8B8AD}"/>
              </a:ext>
            </a:extLst>
          </p:cNvPr>
          <p:cNvSpPr txBox="1"/>
          <p:nvPr/>
        </p:nvSpPr>
        <p:spPr>
          <a:xfrm>
            <a:off x="6939079" y="1021308"/>
            <a:ext cx="2197509" cy="80945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Callout box 1, MIRV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Matulonis</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ASCO 2022/Conclusions/Bullet1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Matulonis</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2022/pg16/bullet 1</a:t>
            </a: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Bullet 1, Treatment options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Indini 2021/pg4/P2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McClung 2016/pg60/col1/P3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Bullet 1.1, Single-agent</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Pujade-Lauraine</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2021/pg1040/col2/P1</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Pujade-Lauraine</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2021/pg1041/col1/P2</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Gaillard 2021/pg239/col2/P5</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Gaillard 2021/pg240/col1/P2</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Hamanishi</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2021/pg3674/col1/P1</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Pujade-Lauraine</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2014/pg1304/col2/P4</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Pujade-Lauraine</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2014/pg1305/col2/P3-4</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Bullet 2, FR</a:t>
            </a: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Birrer</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2019 </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pg</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425/col1/P2</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Zamarin</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2020 </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pg</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1/col2/P3 to </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pg</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2/col1/P1 [supports FOLR1 = folate receptor-alpha]</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Bullet 3, MIRV is</a:t>
            </a:r>
            <a:endParaRPr kumimoji="0" lang="en-US" sz="800" b="0" i="0" u="none" strike="sngStrike" kern="1200" cap="none" spc="0" normalizeH="0" baseline="0" noProof="0" dirty="0">
              <a:ln>
                <a:noFill/>
              </a:ln>
              <a:solidFill>
                <a:prstClr val="black"/>
              </a:solidFill>
              <a:effectLst/>
              <a:highlight>
                <a:srgbClr val="00FFFF"/>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Moore 2017/pg3081/col1/P2-3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Bullet 4, SORAYA is a global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Matulonis</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SGO 2022/pg5/callout SORAYA</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Matulonis</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SGO 2022/pg6/col1/Patient population/Bullet1</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Matulonis</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SGO 2022/pg6/col1/Patient population/Bullet3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Matulonis</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2022/introduction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NCT04296890</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Bullet 5, Treatment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Matulonis</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SGO 2022/pg5/callout SORAYA</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Matulonis</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2022/conclusion/bullet1.2</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Bullet 5.1.1, Previous data for 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Matulonis</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2022/Table 3 and footnote</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Bullet 5.1.2, Previous data for </a:t>
            </a:r>
            <a:r>
              <a:rPr kumimoji="0" lang="en-US" sz="800" b="1" i="0" u="none" strike="noStrike" kern="1200" cap="none" spc="0" normalizeH="0" baseline="0" noProof="0" dirty="0" err="1">
                <a:ln>
                  <a:noFill/>
                </a:ln>
                <a:solidFill>
                  <a:prstClr val="black"/>
                </a:solidFill>
                <a:effectLst/>
                <a:uLnTx/>
                <a:uFillTx/>
                <a:latin typeface="Calibri" panose="020F0502020204030204"/>
                <a:ea typeface="+mn-ea"/>
                <a:cs typeface="+mn-cs"/>
              </a:rPr>
              <a:t>mDOR</a:t>
            </a: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Matulonis</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2022/Table 3 and footnote</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Callout box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Tumor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DOF allTables04May2022/pg25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DOF t-tumor-</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reduc</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-inv-</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subgrp</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(subgroups)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DCR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DOF allTables04May2022/pg22/DCR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DOF allTables04May2022/pg23/DCR (No prior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PARPi</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DOF allTables04May2022/pg23/DCR (Prior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PARPi</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DOF allTables04May2022/pg24/DCR (1 or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DOF allTables04May2022/pg24/DCR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Footnote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Matulonis</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2022/pg13/footnote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Footnote 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Matulonis</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2022/pg13/footnote</a:t>
            </a: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Footnote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DOF f-waterfall-all/data cutoff</a:t>
            </a:r>
          </a:p>
        </p:txBody>
      </p:sp>
    </p:spTree>
    <p:extLst>
      <p:ext uri="{BB962C8B-B14F-4D97-AF65-F5344CB8AC3E}">
        <p14:creationId xmlns:p14="http://schemas.microsoft.com/office/powerpoint/2010/main" val="2115784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A97F4-C8E1-48ED-B2B1-8B24B8013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B35B4E6-7EF3-4930-8106-C9870CC02BA7}"/>
              </a:ext>
            </a:extLst>
          </p:cNvPr>
          <p:cNvSpPr txBox="1"/>
          <p:nvPr/>
        </p:nvSpPr>
        <p:spPr>
          <a:xfrm>
            <a:off x="7060624" y="1284416"/>
            <a:ext cx="4788476" cy="535531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Description, MIRASOL is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NCT04209855/pg2/Study Design/Official title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MIRASOL Patient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NCT04209855/pg2/Study Design/Estimated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Point 1, platinum-resistant…</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NCT04209855/pg7/Eligibility Criteria/Inclusion Criteria/Bullet 3</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Point 2, </a:t>
            </a:r>
            <a:r>
              <a:rPr kumimoji="0" lang="en-US" sz="900" b="1" i="0" u="none" strike="noStrike" kern="1200" cap="none" spc="0" normalizeH="0" baseline="0" noProof="0" err="1">
                <a:ln>
                  <a:noFill/>
                </a:ln>
                <a:solidFill>
                  <a:prstClr val="black"/>
                </a:solidFill>
                <a:effectLst/>
                <a:uLnTx/>
                <a:uFillTx/>
                <a:latin typeface="Calibri" panose="020F0502020204030204"/>
                <a:ea typeface="+mn-ea"/>
                <a:cs typeface="+mn-cs"/>
              </a:rPr>
              <a:t>FRalpha</a:t>
            </a: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 detected</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NCT04209855/pg7/Eligibility Criteria/Inclusion Criteria/Bullet 6</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Point 3, Primary platinum refractory…</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NCT04209855/pg8/Eligibility Criteria/Exclusion Criteria/Bullet 2</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Point 4, Prior BEV…</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NCT04209855/pg7/Eligibility Criteria/Inclusion Criteria/Bullet 8/Sub b</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Point 5, 1-3 prior…</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NCT04209855/pg7/Eligibility Criteria/Inclusion Criteria/Bullet 8</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Point 6, Patients with BRCA…</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Moore ASCO 2020/col2/Enrollment and Key Eligibility/Bullet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Treatment Regimens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NCT04209855/pg3/Arms and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Primary 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NCT04209855/pg4/Outcome Measures/Primary Outcome Measures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ASCO 2020/col2/Study Design/Primary Endpoint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Secondary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clinicaltrials.gov NCT04209855/pg4-5/Outcome Measures/Secondary Outcome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1:1 Randomization and Stratification Factors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Moore ASCO 2020/col2/Study Design/Between Study 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222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565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914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549737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018D0-AA5E-B5D0-7342-134945D41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3587E-A1BF-4CA9-03E5-46D2D5B7653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AEC0BC4-C032-1621-0AF7-64C82C691C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1E6AF2-2D5D-ECBF-B1A2-1635B602C9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17C98-329A-4D51-AFD7-E8FF7D954B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sym typeface="Helvetica Neue"/>
            </a:endParaRPr>
          </a:p>
        </p:txBody>
      </p:sp>
    </p:spTree>
    <p:extLst>
      <p:ext uri="{BB962C8B-B14F-4D97-AF65-F5344CB8AC3E}">
        <p14:creationId xmlns:p14="http://schemas.microsoft.com/office/powerpoint/2010/main" val="465558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48EC8-B6F5-F312-FF0B-C2F518217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9567D-33A3-DC01-AC36-C6CE3B7CC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348D9-CD85-D26C-4F8A-FE97A3A3CEA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954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BE1D3-459C-10EF-1B47-B86FAD918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4FB36-F599-88DC-FE20-8CF032E29E8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A45BA12-43CF-8A99-184A-79B8906EDD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6776FF-01FE-DFA8-77F4-FDBEE764D5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65EA1-25F1-4196-9B4E-60985BD7E6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9689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7E9A6-CF5B-D599-AE9F-B494C5C2A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FD4DD-E9E8-B915-0A70-1415B8381DD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F0D0BDF-BF3B-1363-BEBF-262A626D1D2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06E3FB-7CC7-99CF-1817-B74F1E8040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41554-5D9E-3444-84C8-DB07827AD956}" type="slidenum">
              <a:rPr kumimoji="0" lang="en-GB" sz="1200" b="0" i="0" u="none" strike="noStrike" kern="1200" cap="none" spc="0" normalizeH="0" baseline="0" noProof="0" smtClean="0">
                <a:ln>
                  <a:noFill/>
                </a:ln>
                <a:solidFill>
                  <a:prstClr val="black"/>
                </a:solidFill>
                <a:effectLst/>
                <a:uLnTx/>
                <a:uFillTx/>
                <a:latin typeface="Gotham"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Gotham" panose="020B0604020202020204" charset="0"/>
              <a:ea typeface="+mn-ea"/>
              <a:cs typeface="+mn-cs"/>
            </a:endParaRPr>
          </a:p>
        </p:txBody>
      </p:sp>
    </p:spTree>
    <p:extLst>
      <p:ext uri="{BB962C8B-B14F-4D97-AF65-F5344CB8AC3E}">
        <p14:creationId xmlns:p14="http://schemas.microsoft.com/office/powerpoint/2010/main" val="54494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F9450-B05C-2043-A7A6-DC184DBF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0117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F9450-B05C-2043-A7A6-DC184DBF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5210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F9450-B05C-2043-A7A6-DC184DBF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8539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0">
              <a:buFont typeface="Arial" panose="020B0604020202020204" pitchFamily="34" charset="0"/>
              <a:buNone/>
            </a:pPr>
            <a:endParaRPr lang="en-US"/>
          </a:p>
        </p:txBody>
      </p:sp>
      <p:sp>
        <p:nvSpPr>
          <p:cNvPr id="7" name="Slide Image Placeholder 6">
            <a:extLst>
              <a:ext uri="{FF2B5EF4-FFF2-40B4-BE49-F238E27FC236}">
                <a16:creationId xmlns:a16="http://schemas.microsoft.com/office/drawing/2014/main" id="{DFF52DD7-F506-678C-6564-EF0438F180FE}"/>
              </a:ext>
            </a:extLst>
          </p:cNvPr>
          <p:cNvSpPr>
            <a:spLocks noGrp="1" noRot="1" noChangeAspect="1"/>
          </p:cNvSpPr>
          <p:nvPr>
            <p:ph type="sldImg"/>
          </p:nvPr>
        </p:nvSpPr>
        <p:spPr/>
        <p:txBody>
          <a:bodyPr/>
          <a:lstStyle/>
          <a:p>
            <a:endParaRPr lang="en-US"/>
          </a:p>
        </p:txBody>
      </p:sp>
      <p:sp>
        <p:nvSpPr>
          <p:cNvPr id="8" name="Slide Number Placeholder 3">
            <a:extLst>
              <a:ext uri="{FF2B5EF4-FFF2-40B4-BE49-F238E27FC236}">
                <a16:creationId xmlns:a16="http://schemas.microsoft.com/office/drawing/2014/main" id="{77E128EF-07D6-E3BE-F1E9-69C63949E2FB}"/>
              </a:ext>
            </a:extLst>
          </p:cNvPr>
          <p:cNvSpPr>
            <a:spLocks noGrp="1"/>
          </p:cNvSpPr>
          <p:nvPr>
            <p:ph type="sldNum" idx="12"/>
          </p:nvPr>
        </p:nvSpPr>
        <p:spPr>
          <a:xfrm>
            <a:off x="3970938" y="8829967"/>
            <a:ext cx="3037840" cy="466433"/>
          </a:xfrm>
        </p:spPr>
        <p:txBody>
          <a:bodyPr/>
          <a:lstStyle/>
          <a:p>
            <a:pPr marL="0" marR="0" lvl="0" indent="0" algn="r" defTabSz="931774"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1774" rtl="0" eaLnBrk="1" fontAlgn="auto" latinLnBrk="0" hangingPunct="1">
                <a:lnSpc>
                  <a:spcPct val="100000"/>
                </a:lnSpc>
                <a:spcBef>
                  <a:spcPts val="0"/>
                </a:spcBef>
                <a:spcAft>
                  <a:spcPts val="0"/>
                </a:spcAft>
                <a:buClr>
                  <a:srgbClr val="000000"/>
                </a:buClr>
                <a:buSzTx/>
                <a:buFont typeface="Arial"/>
                <a:buNone/>
                <a:tabLst/>
                <a:defRPr/>
              </a:pPr>
              <a:t>114</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96121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115</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03042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2B27D-54E2-48F8-395A-1C7185278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24A94-86A5-40DC-EB06-0CEA5AD7E7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181C65-2AB5-2EAB-0600-9E7C1D908C54}"/>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4" name="Slide Number Placeholder 3">
            <a:extLst>
              <a:ext uri="{FF2B5EF4-FFF2-40B4-BE49-F238E27FC236}">
                <a16:creationId xmlns:a16="http://schemas.microsoft.com/office/drawing/2014/main" id="{20491AD2-614A-249D-6341-85BFC0F8E2D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116</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34327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1C5A8-C849-B49D-DA71-D0FE5686D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4A692-9738-D26D-E8D6-7D0CA0F098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680912A-483E-AE77-9703-18B7C1A7BFF0}"/>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4" name="Slide Number Placeholder 3">
            <a:extLst>
              <a:ext uri="{FF2B5EF4-FFF2-40B4-BE49-F238E27FC236}">
                <a16:creationId xmlns:a16="http://schemas.microsoft.com/office/drawing/2014/main" id="{E670076A-8D35-C10A-F562-946B99C54A7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117</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07411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C5D8-E077-4151-BF0C-7E841492B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0986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F9450-B05C-2043-A7A6-DC184DBF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2797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C6F80-B894-4AB6-75A7-2CD0E51AD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CCF15-E288-D3BE-D8E4-746E33C0ACC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2797F09-99A9-53D1-7ED2-6998098CA5BF}"/>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775DECD-5B14-E26C-FA7C-4FB24C0D7E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101A9-E330-4247-9224-21856067CD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7542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B8922-4810-5BA1-57C3-2FF7F4A99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49F8B-8FA3-9EF8-70FD-E826A355436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E91C538-B406-FCC7-5656-43D7FAABCEC8}"/>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4A1302B-6561-AA87-EF15-7043773B73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101A9-E330-4247-9224-21856067CD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33309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D40A-4B32-A6A0-7640-7ACCCCB39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A1316-9484-457C-EFCF-2AE50DCF812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11172BC-D10E-C2A7-7B73-18968F866BFA}"/>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D66995B-BBA3-1436-FC84-ABFB94CE9A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101A9-E330-4247-9224-21856067CD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7764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EFE4-9AED-1057-3A69-71C818107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08C10-F1EB-A6A6-298D-7A133D3FB73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92A5280-EDC6-7AAB-99AA-EAF0D187B2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1745B8-B880-C223-FBF2-E1A3A20B71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101A9-E330-4247-9224-21856067CD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5174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D12C9-C79B-462A-04FB-3A48FBEA2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E026E-213F-6202-339E-A953AD1E100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BCA9DD2-FFDE-31CF-9E2A-E1E764CCEA3A}"/>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7DD95D3-1ED8-F3A1-036C-7BA7752DB9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101A9-E330-4247-9224-21856067CD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02240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7A583-B0FF-75A8-9F8B-4A589674D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4DF5E-DCCB-1463-9601-29674C252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335C8-AED5-589F-918A-7A5C6FB5E6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DE8E8B-A6A7-B059-8900-360E0390D7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30805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F9450-B05C-2043-A7A6-DC184DBF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3863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F9450-B05C-2043-A7A6-DC184DBF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6045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F2B9-52ED-6C55-944A-6EEAF54DC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9B2F7-8367-4979-3881-E3132E868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101D8-95AE-E29A-38DA-5EE740FAF9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561CBD-A877-F641-C412-F3A35928A906}"/>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E5991A4-E734-4B19-8668-C313DF74BFC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93892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F9450-B05C-2043-A7A6-DC184DBF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7219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BEF7D-40AE-8297-E8E2-A096EFEBB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EB5AC-91AA-199A-F311-FBF99B186C28}"/>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82E09EAE-D265-1615-F115-C79177B924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36539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F9450-B05C-2043-A7A6-DC184DBF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818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F9450-B05C-2043-A7A6-DC184DBF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14890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144</a:t>
            </a:fld>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0160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026B53C8-14E4-49A7-A1A5-3BF810B81EB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7212943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896423-0000-2642-B194-8854D7A00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8066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9738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1"/>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4002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6977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C5D8-E077-4151-BF0C-7E841492B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09865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540D0-5780-4446-A04E-EEAD589B6EC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09354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A22C-1ECC-5D84-5CA9-AA394546CA3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0CC7786-2E88-124F-9216-9A41F32873F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0A0B5F8-04A4-251F-504F-CD4E41240AB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7B25D0D-E4CD-814E-A622-B9E2CF09207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508128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A22C-1ECC-5D84-5CA9-AA394546CA3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0CC7786-2E88-124F-9216-9A41F32873F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0A0B5F8-04A4-251F-504F-CD4E41240AB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7B25D0D-E4CD-814E-A622-B9E2CF09207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309109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A22C-1ECC-5D84-5CA9-AA394546CA3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0CC7786-2E88-124F-9216-9A41F32873F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0A0B5F8-04A4-251F-504F-CD4E41240AB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7B25D0D-E4CD-814E-A622-B9E2CF09207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31676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4.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Master" Target="../slideMasters/slideMaster15.xml"/><Relationship Id="rId4" Type="http://schemas.openxmlformats.org/officeDocument/2006/relationships/image" Target="../media/image51.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Master" Target="../slideMasters/slideMaster15.xml"/><Relationship Id="rId4" Type="http://schemas.openxmlformats.org/officeDocument/2006/relationships/image" Target="../media/image5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Master" Target="../slideMasters/slideMaster15.xml"/><Relationship Id="rId4" Type="http://schemas.openxmlformats.org/officeDocument/2006/relationships/image" Target="../media/image51.png"/></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59.emf"/><Relationship Id="rId4" Type="http://schemas.openxmlformats.org/officeDocument/2006/relationships/oleObject" Target="../embeddings/oleObject2.bin"/></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59.emf"/><Relationship Id="rId4" Type="http://schemas.openxmlformats.org/officeDocument/2006/relationships/oleObject" Target="../embeddings/oleObject3.bin"/></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66.svg"/><Relationship Id="rId1" Type="http://schemas.openxmlformats.org/officeDocument/2006/relationships/slideMaster" Target="../slideMasters/slideMaster2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4.emf"/><Relationship Id="rId2" Type="http://schemas.openxmlformats.org/officeDocument/2006/relationships/image" Target="../media/image67.jpg"/><Relationship Id="rId1" Type="http://schemas.openxmlformats.org/officeDocument/2006/relationships/slideMaster" Target="../slideMasters/slideMaster2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Master" Target="../slideMasters/slideMaster28.xml"/><Relationship Id="rId4" Type="http://schemas.openxmlformats.org/officeDocument/2006/relationships/image" Target="../media/image5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Master" Target="../slideMasters/slideMaster28.xml"/><Relationship Id="rId4" Type="http://schemas.openxmlformats.org/officeDocument/2006/relationships/image" Target="../media/image51.pn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Master" Target="../slideMasters/slideMaster28.xml"/><Relationship Id="rId4" Type="http://schemas.openxmlformats.org/officeDocument/2006/relationships/image" Target="../media/image51.png"/></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8.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8.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8.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8.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0311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81033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0832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058099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596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4617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76519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055064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3887505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448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203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4123912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39520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02031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0433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5836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2012202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5394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6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671637"/>
            <a:ext cx="12192000" cy="2138363"/>
          </a:xfrm>
          <a:prstGeom prst="rect">
            <a:avLst/>
          </a:prstGeom>
          <a:solidFill>
            <a:srgbClr val="449AAC"/>
          </a:solid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4189445"/>
            <a:ext cx="10972800" cy="431108"/>
          </a:xfrm>
          <a:prstGeom prst="rect">
            <a:avLst/>
          </a:prstGeom>
        </p:spPr>
        <p:txBody>
          <a:bodyPr anchor="ctr"/>
          <a:lstStyle>
            <a:lvl1pPr marL="0" indent="0">
              <a:buNone/>
              <a:defRPr b="1">
                <a:solidFill>
                  <a:srgbClr val="449AAC"/>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pic>
        <p:nvPicPr>
          <p:cNvPr id="3" name="Picture 2" descr="A close up of a sign&#10;&#10;Description automatically generated">
            <a:extLst>
              <a:ext uri="{FF2B5EF4-FFF2-40B4-BE49-F238E27FC236}">
                <a16:creationId xmlns:a16="http://schemas.microsoft.com/office/drawing/2014/main" id="{19CDB3E9-C9E2-B84A-A04E-91A6B20A03D6}"/>
              </a:ext>
            </a:extLst>
          </p:cNvPr>
          <p:cNvPicPr>
            <a:picLocks noChangeAspect="1"/>
          </p:cNvPicPr>
          <p:nvPr userDrawn="1"/>
        </p:nvPicPr>
        <p:blipFill>
          <a:blip r:embed="rId2"/>
          <a:stretch>
            <a:fillRect/>
          </a:stretch>
        </p:blipFill>
        <p:spPr>
          <a:xfrm>
            <a:off x="8566727" y="376238"/>
            <a:ext cx="3096768" cy="778423"/>
          </a:xfrm>
          <a:prstGeom prst="rect">
            <a:avLst/>
          </a:prstGeom>
        </p:spPr>
      </p:pic>
    </p:spTree>
    <p:extLst>
      <p:ext uri="{BB962C8B-B14F-4D97-AF65-F5344CB8AC3E}">
        <p14:creationId xmlns:p14="http://schemas.microsoft.com/office/powerpoint/2010/main" val="393805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4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07390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1"/>
            <a:ext cx="1532659" cy="457200"/>
          </a:xfrm>
          <a:prstGeom prst="rect">
            <a:avLst/>
          </a:prstGeom>
        </p:spPr>
      </p:pic>
    </p:spTree>
    <p:extLst>
      <p:ext uri="{BB962C8B-B14F-4D97-AF65-F5344CB8AC3E}">
        <p14:creationId xmlns:p14="http://schemas.microsoft.com/office/powerpoint/2010/main" val="359382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66635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07062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425533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8482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67681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9784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094629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020118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149670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5416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053803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51812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291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5444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31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263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7241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41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4182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22447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296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312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583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6848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1253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80338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3143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546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8941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3630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61164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694296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74229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99435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7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84857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1414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89735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1558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61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2123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170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102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35918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630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83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50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002473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32509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57072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45493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86620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0511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58619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638531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831103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138585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69066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98572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864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773370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00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04203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522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85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2541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93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15993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38932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83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722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547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67198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82573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10471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449121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1352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4591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59404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02029"/>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008736"/>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828555"/>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448888"/>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01207"/>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48374"/>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29293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9955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9955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08733"/>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08733"/>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52624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99610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99610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99610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293096"/>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293096"/>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293096"/>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2140931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61D4FC23-9FE6-E1FA-B02C-6DA5D3FDDB2B}"/>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294C22F9-3FAA-4F50-707E-1FC4CBB72E56}"/>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FDFEE0C8-031E-F4E8-E6AF-0E436F5EFCC3}"/>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645F3948-58A8-5888-4AFE-235D1C14E3BC}"/>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570054A-B353-C3F8-E06B-6B6736BE2B8D}"/>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220113F-CA75-F5B0-8A4A-192497EC80DD}"/>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A3FE2B4E-751A-70E6-1EFE-94474424536E}"/>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4334C7B1-A77C-0B10-5EA2-9DE6922159CA}"/>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224F21F-A5AA-4240-3980-0A6ABC84FC1F}"/>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B86A794-AE27-01CB-64B6-73781A4D1CEB}"/>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C77FA390-6911-2BE6-060A-39E156180AC2}"/>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2D3C77E8-D5FE-38A6-24B8-6FD3CEE5033C}"/>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E437AF90-D084-5C39-C886-6132406E6C43}"/>
              </a:ext>
            </a:extLst>
          </p:cNvPr>
          <p:cNvSpPr>
            <a:spLocks noGrp="1"/>
          </p:cNvSpPr>
          <p:nvPr>
            <p:ph idx="84" hasCustomPrompt="1"/>
          </p:nvPr>
        </p:nvSpPr>
        <p:spPr>
          <a:xfrm>
            <a:off x="2971800" y="495152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A3C9C5BD-362F-2DDC-EAA8-0650E2EAE3DF}"/>
              </a:ext>
            </a:extLst>
          </p:cNvPr>
          <p:cNvSpPr>
            <a:spLocks noGrp="1"/>
          </p:cNvSpPr>
          <p:nvPr>
            <p:ph idx="85" hasCustomPrompt="1"/>
          </p:nvPr>
        </p:nvSpPr>
        <p:spPr>
          <a:xfrm>
            <a:off x="7295827" y="495152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D70EC187-780F-1773-3C22-5EFC11F10904}"/>
              </a:ext>
            </a:extLst>
          </p:cNvPr>
          <p:cNvSpPr>
            <a:spLocks noGrp="1"/>
          </p:cNvSpPr>
          <p:nvPr>
            <p:ph idx="86" hasCustomPrompt="1"/>
          </p:nvPr>
        </p:nvSpPr>
        <p:spPr>
          <a:xfrm>
            <a:off x="9494278" y="495152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97DD2C52-A721-C79E-9D40-FD3EA20017EB}"/>
              </a:ext>
            </a:extLst>
          </p:cNvPr>
          <p:cNvSpPr>
            <a:spLocks noGrp="1"/>
          </p:cNvSpPr>
          <p:nvPr>
            <p:ph idx="87" hasCustomPrompt="1"/>
          </p:nvPr>
        </p:nvSpPr>
        <p:spPr>
          <a:xfrm>
            <a:off x="5136286" y="495152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B02120A6-E61B-85B7-17BC-7D1B1922FF90}"/>
              </a:ext>
            </a:extLst>
          </p:cNvPr>
          <p:cNvSpPr>
            <a:spLocks noGrp="1"/>
          </p:cNvSpPr>
          <p:nvPr>
            <p:ph idx="88" hasCustomPrompt="1"/>
          </p:nvPr>
        </p:nvSpPr>
        <p:spPr>
          <a:xfrm>
            <a:off x="2971800" y="428776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EC32EC4E-1C07-2A49-A2CB-22A2C85F7188}"/>
              </a:ext>
            </a:extLst>
          </p:cNvPr>
          <p:cNvSpPr>
            <a:spLocks noGrp="1"/>
          </p:cNvSpPr>
          <p:nvPr>
            <p:ph idx="89" hasCustomPrompt="1"/>
          </p:nvPr>
        </p:nvSpPr>
        <p:spPr>
          <a:xfrm>
            <a:off x="7295827" y="428776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BD966B73-D151-D795-9D1A-B0691C549B34}"/>
              </a:ext>
            </a:extLst>
          </p:cNvPr>
          <p:cNvSpPr>
            <a:spLocks noGrp="1"/>
          </p:cNvSpPr>
          <p:nvPr>
            <p:ph idx="90" hasCustomPrompt="1"/>
          </p:nvPr>
        </p:nvSpPr>
        <p:spPr>
          <a:xfrm>
            <a:off x="9494278" y="428776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0157A834-BC12-F146-836B-D544009B96E4}"/>
              </a:ext>
            </a:extLst>
          </p:cNvPr>
          <p:cNvSpPr>
            <a:spLocks noGrp="1"/>
          </p:cNvSpPr>
          <p:nvPr>
            <p:ph idx="91" hasCustomPrompt="1"/>
          </p:nvPr>
        </p:nvSpPr>
        <p:spPr>
          <a:xfrm>
            <a:off x="5136286" y="428776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1950D4F8-7272-C2BF-F122-D1416F7E30FD}"/>
              </a:ext>
            </a:extLst>
          </p:cNvPr>
          <p:cNvSpPr>
            <a:spLocks noGrp="1"/>
          </p:cNvSpPr>
          <p:nvPr>
            <p:ph idx="96" hasCustomPrompt="1"/>
          </p:nvPr>
        </p:nvSpPr>
        <p:spPr>
          <a:xfrm>
            <a:off x="2971800"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D69038CB-4497-433C-E354-B762E7D258BD}"/>
              </a:ext>
            </a:extLst>
          </p:cNvPr>
          <p:cNvSpPr>
            <a:spLocks noGrp="1"/>
          </p:cNvSpPr>
          <p:nvPr>
            <p:ph idx="97" hasCustomPrompt="1"/>
          </p:nvPr>
        </p:nvSpPr>
        <p:spPr>
          <a:xfrm>
            <a:off x="7295827"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351D67FE-A3FD-33E9-6FCB-F65871F6C618}"/>
              </a:ext>
            </a:extLst>
          </p:cNvPr>
          <p:cNvSpPr>
            <a:spLocks noGrp="1"/>
          </p:cNvSpPr>
          <p:nvPr>
            <p:ph idx="98" hasCustomPrompt="1"/>
          </p:nvPr>
        </p:nvSpPr>
        <p:spPr>
          <a:xfrm>
            <a:off x="9494278"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0CAA7CD1-B37A-9BEC-B503-D61C744FE261}"/>
              </a:ext>
            </a:extLst>
          </p:cNvPr>
          <p:cNvSpPr>
            <a:spLocks noGrp="1"/>
          </p:cNvSpPr>
          <p:nvPr>
            <p:ph idx="99" hasCustomPrompt="1"/>
          </p:nvPr>
        </p:nvSpPr>
        <p:spPr>
          <a:xfrm>
            <a:off x="5136286"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792280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BEBDF627-841C-BD47-924A-0F07ED0F51B2}"/>
              </a:ext>
            </a:extLst>
          </p:cNvPr>
          <p:cNvSpPr>
            <a:spLocks noGrp="1"/>
          </p:cNvSpPr>
          <p:nvPr>
            <p:ph idx="59" hasCustomPrompt="1"/>
          </p:nvPr>
        </p:nvSpPr>
        <p:spPr>
          <a:xfrm>
            <a:off x="7300732"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497785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497785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497785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4977850"/>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54232" y="4294452"/>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78259" y="4294452"/>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76710" y="4294452"/>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18718" y="4294452"/>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6444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E2CCDAF8-8E8C-9D20-32BB-04472044A843}"/>
              </a:ext>
            </a:extLst>
          </p:cNvPr>
          <p:cNvSpPr>
            <a:spLocks noGrp="1"/>
          </p:cNvSpPr>
          <p:nvPr>
            <p:ph idx="96" hasCustomPrompt="1"/>
          </p:nvPr>
        </p:nvSpPr>
        <p:spPr>
          <a:xfrm>
            <a:off x="2971800"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80D3A7B0-4F9F-5C22-296F-2420C819AE5F}"/>
              </a:ext>
            </a:extLst>
          </p:cNvPr>
          <p:cNvSpPr>
            <a:spLocks noGrp="1"/>
          </p:cNvSpPr>
          <p:nvPr>
            <p:ph idx="97" hasCustomPrompt="1"/>
          </p:nvPr>
        </p:nvSpPr>
        <p:spPr>
          <a:xfrm>
            <a:off x="7295827"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D43D7DCD-E2B8-628B-C9B8-3CF7519A220A}"/>
              </a:ext>
            </a:extLst>
          </p:cNvPr>
          <p:cNvSpPr>
            <a:spLocks noGrp="1"/>
          </p:cNvSpPr>
          <p:nvPr>
            <p:ph idx="98" hasCustomPrompt="1"/>
          </p:nvPr>
        </p:nvSpPr>
        <p:spPr>
          <a:xfrm>
            <a:off x="9494278"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317154D3-49E2-F9F3-833D-126C8336175E}"/>
              </a:ext>
            </a:extLst>
          </p:cNvPr>
          <p:cNvSpPr>
            <a:spLocks noGrp="1"/>
          </p:cNvSpPr>
          <p:nvPr>
            <p:ph idx="99" hasCustomPrompt="1"/>
          </p:nvPr>
        </p:nvSpPr>
        <p:spPr>
          <a:xfrm>
            <a:off x="5136286" y="289464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76538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31562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60400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12874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44292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88258C1-ACB2-3045-B060-C58DBE8899E0}"/>
              </a:ext>
            </a:extLst>
          </p:cNvPr>
          <p:cNvGrpSpPr/>
          <p:nvPr userDrawn="1"/>
        </p:nvGrpSpPr>
        <p:grpSpPr>
          <a:xfrm>
            <a:off x="-1" y="0"/>
            <a:ext cx="12192001" cy="6858000"/>
            <a:chOff x="-1" y="0"/>
            <a:chExt cx="9144001" cy="5143500"/>
          </a:xfrm>
        </p:grpSpPr>
        <p:pic>
          <p:nvPicPr>
            <p:cNvPr id="7" name="Picture 6">
              <a:extLst>
                <a:ext uri="{FF2B5EF4-FFF2-40B4-BE49-F238E27FC236}">
                  <a16:creationId xmlns:a16="http://schemas.microsoft.com/office/drawing/2014/main" id="{188013D9-AE45-F247-9726-EC36D50329D3}"/>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8" name="Picture 7">
              <a:extLst>
                <a:ext uri="{FF2B5EF4-FFF2-40B4-BE49-F238E27FC236}">
                  <a16:creationId xmlns:a16="http://schemas.microsoft.com/office/drawing/2014/main" id="{457D1E32-E224-D344-B7E4-9F326B0E1277}"/>
                </a:ext>
              </a:extLst>
            </p:cNvPr>
            <p:cNvPicPr>
              <a:picLocks noChangeAspect="1"/>
            </p:cNvPicPr>
            <p:nvPr userDrawn="1"/>
          </p:nvPicPr>
          <p:blipFill>
            <a:blip r:embed="rId3"/>
            <a:stretch>
              <a:fillRect/>
            </a:stretch>
          </p:blipFill>
          <p:spPr>
            <a:xfrm>
              <a:off x="0" y="272223"/>
              <a:ext cx="9144000" cy="1088908"/>
            </a:xfrm>
            <a:prstGeom prst="rect">
              <a:avLst/>
            </a:prstGeom>
          </p:spPr>
        </p:pic>
        <p:sp>
          <p:nvSpPr>
            <p:cNvPr id="9" name="Rectangle 8">
              <a:extLst>
                <a:ext uri="{FF2B5EF4-FFF2-40B4-BE49-F238E27FC236}">
                  <a16:creationId xmlns:a16="http://schemas.microsoft.com/office/drawing/2014/main" id="{E406B3C5-2D20-7C42-BD33-AF3E9D158878}"/>
                </a:ext>
              </a:extLst>
            </p:cNvPr>
            <p:cNvSpPr/>
            <p:nvPr userDrawn="1"/>
          </p:nvSpPr>
          <p:spPr>
            <a:xfrm>
              <a:off x="0" y="391274"/>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solidFill>
                  <a:srgbClr val="63666A"/>
                </a:solidFill>
              </a:endParaRPr>
            </a:p>
          </p:txBody>
        </p:sp>
        <p:pic>
          <p:nvPicPr>
            <p:cNvPr id="10" name="Picture 9">
              <a:extLst>
                <a:ext uri="{FF2B5EF4-FFF2-40B4-BE49-F238E27FC236}">
                  <a16:creationId xmlns:a16="http://schemas.microsoft.com/office/drawing/2014/main" id="{9E324F32-7176-6C43-94B3-A80CEDCEEA58}"/>
                </a:ext>
              </a:extLst>
            </p:cNvPr>
            <p:cNvPicPr>
              <a:picLocks noChangeAspect="1"/>
            </p:cNvPicPr>
            <p:nvPr userDrawn="1"/>
          </p:nvPicPr>
          <p:blipFill>
            <a:blip r:embed="rId4"/>
            <a:stretch>
              <a:fillRect/>
            </a:stretch>
          </p:blipFill>
          <p:spPr>
            <a:xfrm>
              <a:off x="6148074" y="519119"/>
              <a:ext cx="2338893" cy="572030"/>
            </a:xfrm>
            <a:prstGeom prst="rect">
              <a:avLst/>
            </a:prstGeom>
          </p:spPr>
        </p:pic>
      </p:gr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7" y="4456644"/>
            <a:ext cx="10820401" cy="1451877"/>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4" y="5954325"/>
            <a:ext cx="10820400" cy="499147"/>
          </a:xfrm>
          <a:prstGeom prst="rect">
            <a:avLst/>
          </a:prstGeom>
        </p:spPr>
        <p:txBody>
          <a:bodyPr anchor="t">
            <a:normAutofit/>
          </a:bodyPr>
          <a:lstStyle>
            <a:lvl1pPr marL="0" indent="0" algn="l">
              <a:buNone/>
              <a:defRPr sz="2000" b="0">
                <a:solidFill>
                  <a:srgbClr val="FFA3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spTree>
    <p:extLst>
      <p:ext uri="{BB962C8B-B14F-4D97-AF65-F5344CB8AC3E}">
        <p14:creationId xmlns:p14="http://schemas.microsoft.com/office/powerpoint/2010/main" val="1625915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4259262"/>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397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573213"/>
            <a:ext cx="10820400" cy="4205287"/>
          </a:xfrm>
          <a:prstGeom prst="rect">
            <a:avLst/>
          </a:prstGeom>
        </p:spPr>
        <p:txBody>
          <a:bodyPr>
            <a:normAutofit/>
          </a:bodyPr>
          <a:lstStyle/>
          <a:p>
            <a:pPr lvl="0"/>
            <a:r>
              <a:rPr lang="en-US"/>
              <a:t>Click to edit Master text styles</a:t>
            </a:r>
          </a:p>
        </p:txBody>
      </p:sp>
    </p:spTree>
    <p:extLst>
      <p:ext uri="{BB962C8B-B14F-4D97-AF65-F5344CB8AC3E}">
        <p14:creationId xmlns:p14="http://schemas.microsoft.com/office/powerpoint/2010/main" val="753986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67665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360989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1495568"/>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8" y="3242684"/>
            <a:ext cx="5280025" cy="247231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242684"/>
            <a:ext cx="5334000" cy="247231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8097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477259"/>
          </a:xfrm>
          <a:prstGeom prst="rect">
            <a:avLst/>
          </a:prstGeom>
        </p:spPr>
        <p:txBody>
          <a:bodyPr>
            <a:normAutofit/>
          </a:bodyPr>
          <a:lstStyle>
            <a:lvl1pPr marL="0" indent="0">
              <a:spcBef>
                <a:spcPts val="1200"/>
              </a:spcBef>
              <a:buNone/>
              <a:defRPr sz="2400" b="1">
                <a:solidFill>
                  <a:schemeClr val="accent3"/>
                </a:solidFill>
              </a:defRPr>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8" y="2265363"/>
            <a:ext cx="5791921" cy="3553546"/>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26536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198661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8"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4"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4"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343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7" y="1600923"/>
            <a:ext cx="5791921" cy="502197"/>
          </a:xfrm>
          <a:prstGeom prst="rect">
            <a:avLst/>
          </a:prstGeom>
        </p:spPr>
        <p:txBody>
          <a:bodyPr>
            <a:normAutofit/>
          </a:bodyPr>
          <a:lstStyle>
            <a:lvl1pPr marL="0" indent="0">
              <a:spcBef>
                <a:spcPts val="1200"/>
              </a:spcBef>
              <a:buNone/>
              <a:defRPr sz="2400" b="1">
                <a:solidFill>
                  <a:schemeClr val="accent3"/>
                </a:solidFill>
              </a:defRPr>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7" y="2265363"/>
            <a:ext cx="5791921" cy="3553546"/>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60092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4140768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1104838"/>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userDrawn="1"/>
        </p:nvGrpSpPr>
        <p:grpSpPr>
          <a:xfrm>
            <a:off x="689929" y="3126191"/>
            <a:ext cx="10803008" cy="2296787"/>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userDrawn="1"/>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userDrawn="1"/>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Rectangle 9">
                <a:extLst>
                  <a:ext uri="{FF2B5EF4-FFF2-40B4-BE49-F238E27FC236}">
                    <a16:creationId xmlns:a16="http://schemas.microsoft.com/office/drawing/2014/main" id="{877CCE8B-EF49-DC4E-A6E5-AFD5248B88BF}"/>
                  </a:ext>
                </a:extLst>
              </p:cNvPr>
              <p:cNvSpPr/>
              <p:nvPr userDrawn="1"/>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1" name="Triangle 10">
                <a:extLst>
                  <a:ext uri="{FF2B5EF4-FFF2-40B4-BE49-F238E27FC236}">
                    <a16:creationId xmlns:a16="http://schemas.microsoft.com/office/drawing/2014/main" id="{15FE7054-20A9-154F-A106-AA821961B158}"/>
                  </a:ext>
                </a:extLst>
              </p:cNvPr>
              <p:cNvSpPr/>
              <p:nvPr userDrawn="1"/>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2" name="Rectangle 11">
                <a:extLst>
                  <a:ext uri="{FF2B5EF4-FFF2-40B4-BE49-F238E27FC236}">
                    <a16:creationId xmlns:a16="http://schemas.microsoft.com/office/drawing/2014/main" id="{7A407B0A-EC50-AC4C-99BF-5BFEF1A9FEE7}"/>
                  </a:ext>
                </a:extLst>
              </p:cNvPr>
              <p:cNvSpPr/>
              <p:nvPr userDrawn="1"/>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3" name="Triangle 12">
                <a:extLst>
                  <a:ext uri="{FF2B5EF4-FFF2-40B4-BE49-F238E27FC236}">
                    <a16:creationId xmlns:a16="http://schemas.microsoft.com/office/drawing/2014/main" id="{9318B7BA-B216-614B-8D1A-819F9058314A}"/>
                  </a:ext>
                </a:extLst>
              </p:cNvPr>
              <p:cNvSpPr/>
              <p:nvPr userDrawn="1"/>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4" name="Rectangle 13">
                <a:extLst>
                  <a:ext uri="{FF2B5EF4-FFF2-40B4-BE49-F238E27FC236}">
                    <a16:creationId xmlns:a16="http://schemas.microsoft.com/office/drawing/2014/main" id="{D04729D5-84B8-9C4D-95A3-423F56EAA772}"/>
                  </a:ext>
                </a:extLst>
              </p:cNvPr>
              <p:cNvSpPr/>
              <p:nvPr userDrawn="1"/>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5" name="Triangle 14">
                <a:extLst>
                  <a:ext uri="{FF2B5EF4-FFF2-40B4-BE49-F238E27FC236}">
                    <a16:creationId xmlns:a16="http://schemas.microsoft.com/office/drawing/2014/main" id="{98CF6FB9-7F78-C240-A2C0-935EEFA1EB38}"/>
                  </a:ext>
                </a:extLst>
              </p:cNvPr>
              <p:cNvSpPr/>
              <p:nvPr userDrawn="1"/>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6" name="object 2">
                <a:extLst>
                  <a:ext uri="{FF2B5EF4-FFF2-40B4-BE49-F238E27FC236}">
                    <a16:creationId xmlns:a16="http://schemas.microsoft.com/office/drawing/2014/main" id="{76F91A32-5014-8F49-BB67-4C34C7438A93}"/>
                  </a:ext>
                </a:extLst>
              </p:cNvPr>
              <p:cNvSpPr txBox="1"/>
              <p:nvPr userDrawn="1"/>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userDrawn="1"/>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userDrawn="1"/>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userDrawn="1"/>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3382132"/>
            <a:ext cx="2331576"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76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userDrawn="1"/>
        </p:nvSpPr>
        <p:spPr>
          <a:xfrm>
            <a:off x="713512"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userDrawn="1"/>
        </p:nvSpPr>
        <p:spPr>
          <a:xfrm>
            <a:off x="1278699"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32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userDrawn="1"/>
        </p:nvSpPr>
        <p:spPr>
          <a:xfrm>
            <a:off x="2917451"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457200" rIns="0" bIns="0" rtlCol="0" anchor="t" anchorCtr="1">
            <a:normAutofit/>
          </a:bodyPr>
          <a:lstStyle/>
          <a:p>
            <a:pPr algn="ctr"/>
            <a:endParaRPr lang="en-US" sz="140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userDrawn="1"/>
        </p:nvSpPr>
        <p:spPr>
          <a:xfrm>
            <a:off x="3482638"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2</a:t>
            </a:r>
            <a:endParaRPr sz="32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userDrawn="1"/>
        </p:nvSpPr>
        <p:spPr>
          <a:xfrm>
            <a:off x="5097943"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457200" rIns="0" bIns="0" rtlCol="0" anchor="t" anchorCtr="1">
            <a:normAutofit/>
          </a:bodyPr>
          <a:lstStyle/>
          <a:p>
            <a:pPr algn="ctr"/>
            <a:endParaRPr lang="en-US" sz="140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userDrawn="1"/>
        </p:nvSpPr>
        <p:spPr>
          <a:xfrm>
            <a:off x="5663130"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3</a:t>
            </a:r>
            <a:endParaRPr sz="32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userDrawn="1"/>
        </p:nvSpPr>
        <p:spPr>
          <a:xfrm>
            <a:off x="7278435"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userDrawn="1"/>
        </p:nvSpPr>
        <p:spPr>
          <a:xfrm>
            <a:off x="7843622"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4</a:t>
            </a:r>
            <a:endParaRPr sz="32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userDrawn="1"/>
        </p:nvSpPr>
        <p:spPr>
          <a:xfrm>
            <a:off x="9458928"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userDrawn="1"/>
        </p:nvSpPr>
        <p:spPr>
          <a:xfrm>
            <a:off x="10024115"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5</a:t>
            </a:r>
            <a:endParaRPr sz="32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Tree>
    <p:extLst>
      <p:ext uri="{BB962C8B-B14F-4D97-AF65-F5344CB8AC3E}">
        <p14:creationId xmlns:p14="http://schemas.microsoft.com/office/powerpoint/2010/main" val="3007405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userDrawn="1"/>
        </p:nvGrpSpPr>
        <p:grpSpPr>
          <a:xfrm>
            <a:off x="0" y="2359377"/>
            <a:ext cx="12200746" cy="2781276"/>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userDrawn="1"/>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5" name="Rectangle 24">
              <a:extLst>
                <a:ext uri="{FF2B5EF4-FFF2-40B4-BE49-F238E27FC236}">
                  <a16:creationId xmlns:a16="http://schemas.microsoft.com/office/drawing/2014/main" id="{77A78F78-E166-DB4C-BAC1-D0965F345FE1}"/>
                </a:ext>
              </a:extLst>
            </p:cNvPr>
            <p:cNvSpPr/>
            <p:nvPr userDrawn="1"/>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6" name="Rectangle 25">
              <a:extLst>
                <a:ext uri="{FF2B5EF4-FFF2-40B4-BE49-F238E27FC236}">
                  <a16:creationId xmlns:a16="http://schemas.microsoft.com/office/drawing/2014/main" id="{AE6653D9-1DCF-7C42-9CF2-B7A90E6F7E5A}"/>
                </a:ext>
              </a:extLst>
            </p:cNvPr>
            <p:cNvSpPr/>
            <p:nvPr userDrawn="1"/>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7" name="Rectangle 26">
              <a:extLst>
                <a:ext uri="{FF2B5EF4-FFF2-40B4-BE49-F238E27FC236}">
                  <a16:creationId xmlns:a16="http://schemas.microsoft.com/office/drawing/2014/main" id="{DA3C1EA2-6262-4B4D-BFDB-372864B53E57}"/>
                </a:ext>
              </a:extLst>
            </p:cNvPr>
            <p:cNvSpPr/>
            <p:nvPr userDrawn="1"/>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8" name="Rectangle 27">
              <a:extLst>
                <a:ext uri="{FF2B5EF4-FFF2-40B4-BE49-F238E27FC236}">
                  <a16:creationId xmlns:a16="http://schemas.microsoft.com/office/drawing/2014/main" id="{614DC858-5BFD-0A46-ACB2-39AA1F3D801B}"/>
                </a:ext>
              </a:extLst>
            </p:cNvPr>
            <p:cNvSpPr/>
            <p:nvPr userDrawn="1"/>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9" name="Triangle 28">
              <a:extLst>
                <a:ext uri="{FF2B5EF4-FFF2-40B4-BE49-F238E27FC236}">
                  <a16:creationId xmlns:a16="http://schemas.microsoft.com/office/drawing/2014/main" id="{71F4E3CC-21AD-F945-8372-A18256CF23C7}"/>
                </a:ext>
              </a:extLst>
            </p:cNvPr>
            <p:cNvSpPr/>
            <p:nvPr userDrawn="1"/>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30" name="Triangle 29">
              <a:extLst>
                <a:ext uri="{FF2B5EF4-FFF2-40B4-BE49-F238E27FC236}">
                  <a16:creationId xmlns:a16="http://schemas.microsoft.com/office/drawing/2014/main" id="{C4A0F0EF-A058-A946-84D5-5634C06D5572}"/>
                </a:ext>
              </a:extLst>
            </p:cNvPr>
            <p:cNvSpPr/>
            <p:nvPr userDrawn="1"/>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31" name="Triangle 30">
              <a:extLst>
                <a:ext uri="{FF2B5EF4-FFF2-40B4-BE49-F238E27FC236}">
                  <a16:creationId xmlns:a16="http://schemas.microsoft.com/office/drawing/2014/main" id="{09A00FEA-B455-6246-AE45-F93A7AABE231}"/>
                </a:ext>
              </a:extLst>
            </p:cNvPr>
            <p:cNvSpPr/>
            <p:nvPr userDrawn="1"/>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44" name="Triangle 43">
              <a:extLst>
                <a:ext uri="{FF2B5EF4-FFF2-40B4-BE49-F238E27FC236}">
                  <a16:creationId xmlns:a16="http://schemas.microsoft.com/office/drawing/2014/main" id="{D708C2CE-884E-044C-932B-64794D7F7EFA}"/>
                </a:ext>
              </a:extLst>
            </p:cNvPr>
            <p:cNvSpPr/>
            <p:nvPr userDrawn="1"/>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49" name="Triangle 48">
              <a:extLst>
                <a:ext uri="{FF2B5EF4-FFF2-40B4-BE49-F238E27FC236}">
                  <a16:creationId xmlns:a16="http://schemas.microsoft.com/office/drawing/2014/main" id="{AA98A588-D7EC-E34B-ABBC-C812789AF089}"/>
                </a:ext>
              </a:extLst>
            </p:cNvPr>
            <p:cNvSpPr/>
            <p:nvPr userDrawn="1"/>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50" name="object 2">
              <a:extLst>
                <a:ext uri="{FF2B5EF4-FFF2-40B4-BE49-F238E27FC236}">
                  <a16:creationId xmlns:a16="http://schemas.microsoft.com/office/drawing/2014/main" id="{DDD0F621-D12F-B640-BDDB-0341446D0614}"/>
                </a:ext>
              </a:extLst>
            </p:cNvPr>
            <p:cNvSpPr txBox="1"/>
            <p:nvPr userDrawn="1"/>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userDrawn="1"/>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userDrawn="1"/>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userDrawn="1"/>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userDrawn="1"/>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54880"/>
            <a:ext cx="1993392" cy="1107960"/>
          </a:xfrm>
          <a:prstGeom prst="rect">
            <a:avLst/>
          </a:prstGeom>
        </p:spPr>
        <p:txBody>
          <a:bodyPr anchor="t">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54880"/>
            <a:ext cx="1993392" cy="1107960"/>
          </a:xfrm>
          <a:prstGeom prst="rect">
            <a:avLst/>
          </a:prstGeom>
        </p:spPr>
        <p:txBody>
          <a:bodyPr anchor="t">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284857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1D80B-A089-8847-B1FB-DF2EB49235C9}"/>
              </a:ext>
            </a:extLst>
          </p:cNvPr>
          <p:cNvGrpSpPr/>
          <p:nvPr userDrawn="1"/>
        </p:nvGrpSpPr>
        <p:grpSpPr>
          <a:xfrm>
            <a:off x="-1" y="0"/>
            <a:ext cx="12192001" cy="6858000"/>
            <a:chOff x="-1" y="0"/>
            <a:chExt cx="9144001" cy="5143500"/>
          </a:xfrm>
        </p:grpSpPr>
        <p:pic>
          <p:nvPicPr>
            <p:cNvPr id="3" name="Picture 2">
              <a:extLst>
                <a:ext uri="{FF2B5EF4-FFF2-40B4-BE49-F238E27FC236}">
                  <a16:creationId xmlns:a16="http://schemas.microsoft.com/office/drawing/2014/main" id="{C2750CA3-5E45-964B-AA6B-27D85A005CB9}"/>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4" name="Picture 3">
              <a:extLst>
                <a:ext uri="{FF2B5EF4-FFF2-40B4-BE49-F238E27FC236}">
                  <a16:creationId xmlns:a16="http://schemas.microsoft.com/office/drawing/2014/main" id="{A6950665-B48B-F947-B7EB-ED058D261ABC}"/>
                </a:ext>
              </a:extLst>
            </p:cNvPr>
            <p:cNvPicPr>
              <a:picLocks noChangeAspect="1"/>
            </p:cNvPicPr>
            <p:nvPr userDrawn="1"/>
          </p:nvPicPr>
          <p:blipFill>
            <a:blip r:embed="rId3"/>
            <a:stretch>
              <a:fillRect/>
            </a:stretch>
          </p:blipFill>
          <p:spPr>
            <a:xfrm>
              <a:off x="0" y="2565492"/>
              <a:ext cx="9144000" cy="1088908"/>
            </a:xfrm>
            <a:prstGeom prst="rect">
              <a:avLst/>
            </a:prstGeom>
          </p:spPr>
        </p:pic>
        <p:sp>
          <p:nvSpPr>
            <p:cNvPr id="6" name="Rectangle 5">
              <a:extLst>
                <a:ext uri="{FF2B5EF4-FFF2-40B4-BE49-F238E27FC236}">
                  <a16:creationId xmlns:a16="http://schemas.microsoft.com/office/drawing/2014/main" id="{9FCAAEDA-A9B2-E64E-B4BE-4ACCC0AC5457}"/>
                </a:ext>
              </a:extLst>
            </p:cNvPr>
            <p:cNvSpPr/>
            <p:nvPr userDrawn="1"/>
          </p:nvSpPr>
          <p:spPr>
            <a:xfrm>
              <a:off x="0" y="2684543"/>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666A"/>
                </a:solidFill>
              </a:endParaRPr>
            </a:p>
          </p:txBody>
        </p:sp>
        <p:pic>
          <p:nvPicPr>
            <p:cNvPr id="7" name="Picture 6">
              <a:extLst>
                <a:ext uri="{FF2B5EF4-FFF2-40B4-BE49-F238E27FC236}">
                  <a16:creationId xmlns:a16="http://schemas.microsoft.com/office/drawing/2014/main" id="{BFB9A60C-A876-034E-BA10-CF0A8D64BDBA}"/>
                </a:ext>
              </a:extLst>
            </p:cNvPr>
            <p:cNvPicPr>
              <a:picLocks noChangeAspect="1"/>
            </p:cNvPicPr>
            <p:nvPr userDrawn="1"/>
          </p:nvPicPr>
          <p:blipFill>
            <a:blip r:embed="rId4"/>
            <a:stretch>
              <a:fillRect/>
            </a:stretch>
          </p:blipFill>
          <p:spPr>
            <a:xfrm>
              <a:off x="445289" y="2812388"/>
              <a:ext cx="2338893" cy="572030"/>
            </a:xfrm>
            <a:prstGeom prst="rect">
              <a:avLst/>
            </a:prstGeom>
          </p:spPr>
        </p:pic>
      </p:grpSp>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24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1122555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1D80B-A089-8847-B1FB-DF2EB49235C9}"/>
              </a:ext>
            </a:extLst>
          </p:cNvPr>
          <p:cNvGrpSpPr/>
          <p:nvPr userDrawn="1"/>
        </p:nvGrpSpPr>
        <p:grpSpPr>
          <a:xfrm>
            <a:off x="-1" y="0"/>
            <a:ext cx="12192001" cy="6858000"/>
            <a:chOff x="-1" y="0"/>
            <a:chExt cx="9144001" cy="5143500"/>
          </a:xfrm>
        </p:grpSpPr>
        <p:pic>
          <p:nvPicPr>
            <p:cNvPr id="3" name="Picture 2">
              <a:extLst>
                <a:ext uri="{FF2B5EF4-FFF2-40B4-BE49-F238E27FC236}">
                  <a16:creationId xmlns:a16="http://schemas.microsoft.com/office/drawing/2014/main" id="{C2750CA3-5E45-964B-AA6B-27D85A005CB9}"/>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4" name="Picture 3">
              <a:extLst>
                <a:ext uri="{FF2B5EF4-FFF2-40B4-BE49-F238E27FC236}">
                  <a16:creationId xmlns:a16="http://schemas.microsoft.com/office/drawing/2014/main" id="{A6950665-B48B-F947-B7EB-ED058D261ABC}"/>
                </a:ext>
              </a:extLst>
            </p:cNvPr>
            <p:cNvPicPr>
              <a:picLocks noChangeAspect="1"/>
            </p:cNvPicPr>
            <p:nvPr userDrawn="1"/>
          </p:nvPicPr>
          <p:blipFill>
            <a:blip r:embed="rId3"/>
            <a:stretch>
              <a:fillRect/>
            </a:stretch>
          </p:blipFill>
          <p:spPr>
            <a:xfrm>
              <a:off x="0" y="2565492"/>
              <a:ext cx="9144000" cy="1088908"/>
            </a:xfrm>
            <a:prstGeom prst="rect">
              <a:avLst/>
            </a:prstGeom>
          </p:spPr>
        </p:pic>
        <p:sp>
          <p:nvSpPr>
            <p:cNvPr id="6" name="Rectangle 5">
              <a:extLst>
                <a:ext uri="{FF2B5EF4-FFF2-40B4-BE49-F238E27FC236}">
                  <a16:creationId xmlns:a16="http://schemas.microsoft.com/office/drawing/2014/main" id="{9FCAAEDA-A9B2-E64E-B4BE-4ACCC0AC5457}"/>
                </a:ext>
              </a:extLst>
            </p:cNvPr>
            <p:cNvSpPr/>
            <p:nvPr userDrawn="1"/>
          </p:nvSpPr>
          <p:spPr>
            <a:xfrm>
              <a:off x="0" y="2684543"/>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666A"/>
                </a:solidFill>
              </a:endParaRPr>
            </a:p>
          </p:txBody>
        </p:sp>
        <p:pic>
          <p:nvPicPr>
            <p:cNvPr id="7" name="Picture 6">
              <a:extLst>
                <a:ext uri="{FF2B5EF4-FFF2-40B4-BE49-F238E27FC236}">
                  <a16:creationId xmlns:a16="http://schemas.microsoft.com/office/drawing/2014/main" id="{BFB9A60C-A876-034E-BA10-CF0A8D64BDBA}"/>
                </a:ext>
              </a:extLst>
            </p:cNvPr>
            <p:cNvPicPr>
              <a:picLocks noChangeAspect="1"/>
            </p:cNvPicPr>
            <p:nvPr userDrawn="1"/>
          </p:nvPicPr>
          <p:blipFill>
            <a:blip r:embed="rId4"/>
            <a:stretch>
              <a:fillRect/>
            </a:stretch>
          </p:blipFill>
          <p:spPr>
            <a:xfrm>
              <a:off x="445289" y="2812388"/>
              <a:ext cx="2338893" cy="572030"/>
            </a:xfrm>
            <a:prstGeom prst="rect">
              <a:avLst/>
            </a:prstGeom>
          </p:spPr>
        </p:pic>
      </p:grpSp>
      <p:sp>
        <p:nvSpPr>
          <p:cNvPr id="8" name="Rectangle 7">
            <a:extLst>
              <a:ext uri="{FF2B5EF4-FFF2-40B4-BE49-F238E27FC236}">
                <a16:creationId xmlns:a16="http://schemas.microsoft.com/office/drawing/2014/main" id="{D6D8052D-5986-104C-991B-DC39F36DDBED}"/>
              </a:ext>
            </a:extLst>
          </p:cNvPr>
          <p:cNvSpPr/>
          <p:nvPr userDrawn="1"/>
        </p:nvSpPr>
        <p:spPr>
          <a:xfrm>
            <a:off x="8391077" y="3851664"/>
            <a:ext cx="2257349" cy="535531"/>
          </a:xfrm>
          <a:prstGeom prst="rect">
            <a:avLst/>
          </a:prstGeom>
        </p:spPr>
        <p:txBody>
          <a:bodyPr wrap="non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4114994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41E7F3-B2C2-4F6E-9CA7-87D1FEBBC7DA}" type="datetime1">
              <a:rPr lang="en-US" smtClean="0"/>
              <a:t>5/30/26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1EE3FF5-7987-4B5B-9F28-91848ED91C45}" type="slidenum">
              <a:rPr lang="en-US" smtClean="0"/>
              <a:pPr/>
              <a:t>‹#›</a:t>
            </a:fld>
            <a:endParaRPr lang="en-US" dirty="0"/>
          </a:p>
        </p:txBody>
      </p:sp>
      <p:pic>
        <p:nvPicPr>
          <p:cNvPr id="8" name="Picture 7" descr="Top bar3.jpg"/>
          <p:cNvPicPr>
            <a:picLocks noChangeAspect="1"/>
          </p:cNvPicPr>
          <p:nvPr userDrawn="1"/>
        </p:nvPicPr>
        <p:blipFill>
          <a:blip r:embed="rId2" cstate="print"/>
          <a:stretch>
            <a:fillRect/>
          </a:stretch>
        </p:blipFill>
        <p:spPr>
          <a:xfrm>
            <a:off x="0" y="0"/>
            <a:ext cx="12192000" cy="1121664"/>
          </a:xfrm>
          <a:prstGeom prst="rect">
            <a:avLst/>
          </a:prstGeom>
        </p:spPr>
      </p:pic>
    </p:spTree>
    <p:extLst>
      <p:ext uri="{BB962C8B-B14F-4D97-AF65-F5344CB8AC3E}">
        <p14:creationId xmlns:p14="http://schemas.microsoft.com/office/powerpoint/2010/main" val="66823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424972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89"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1701270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091299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4049511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71B57F-34DD-4265-944A-01863550F827}" type="datetimeFigureOut">
              <a:rPr lang="en-US" smtClean="0"/>
              <a:pPr/>
              <a:t>5/30/26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6AFC-46CE-443D-B0C4-28670E3E29A4}" type="slidenum">
              <a:rPr lang="en-US" smtClean="0"/>
              <a:pPr/>
              <a:t>‹#›</a:t>
            </a:fld>
            <a:endParaRPr lang="en-US"/>
          </a:p>
        </p:txBody>
      </p:sp>
    </p:spTree>
    <p:extLst>
      <p:ext uri="{BB962C8B-B14F-4D97-AF65-F5344CB8AC3E}">
        <p14:creationId xmlns:p14="http://schemas.microsoft.com/office/powerpoint/2010/main" val="2540113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62420"/>
            <a:ext cx="7026227" cy="281355"/>
          </a:xfrm>
        </p:spPr>
        <p:txBody>
          <a:bodyPr lIns="0" tIns="0" rIns="0" bIns="0" anchor="b" anchorCtr="0">
            <a:noAutofit/>
          </a:bodyPr>
          <a:lstStyle>
            <a:lvl1pPr marL="0" indent="0">
              <a:spcBef>
                <a:spcPts val="0"/>
              </a:spcBef>
              <a:buFontTx/>
              <a:buNone/>
              <a:defRPr sz="9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2" name="Footer Placeholder 1">
            <a:extLst>
              <a:ext uri="{FF2B5EF4-FFF2-40B4-BE49-F238E27FC236}">
                <a16:creationId xmlns:a16="http://schemas.microsoft.com/office/drawing/2014/main" id="{88D33231-DDA2-F510-CC67-07A82EFA73D3}"/>
              </a:ext>
            </a:extLst>
          </p:cNvPr>
          <p:cNvSpPr>
            <a:spLocks noGrp="1"/>
          </p:cNvSpPr>
          <p:nvPr>
            <p:ph type="ftr" sz="quarter" idx="16"/>
          </p:nvPr>
        </p:nvSpPr>
        <p:spPr/>
        <p:txBody>
          <a:bodyPr/>
          <a:lstStyle/>
          <a:p>
            <a:endParaRPr lang="en-US"/>
          </a:p>
        </p:txBody>
      </p:sp>
      <p:sp>
        <p:nvSpPr>
          <p:cNvPr id="3" name="Title 2">
            <a:extLst>
              <a:ext uri="{FF2B5EF4-FFF2-40B4-BE49-F238E27FC236}">
                <a16:creationId xmlns:a16="http://schemas.microsoft.com/office/drawing/2014/main" id="{C3ED7BAB-7AC3-3124-53B4-F849CF7BF0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5304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F3CC-7275-87B0-D908-AE86714F1F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91CFBC-B8AA-FF80-4C8B-DCA7D26C90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AA09BD-E424-F6D5-2216-A35DCB6C5189}"/>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5" name="Footer Placeholder 4">
            <a:extLst>
              <a:ext uri="{FF2B5EF4-FFF2-40B4-BE49-F238E27FC236}">
                <a16:creationId xmlns:a16="http://schemas.microsoft.com/office/drawing/2014/main" id="{B150206F-DD8A-5251-BA71-5032A00C5A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D690FA-C160-C29D-E6AB-B013061D0462}"/>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2727874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8729-154C-1677-C077-D9822A110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A81E6-EF7F-51BD-8179-CBB850C770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BA60D-4C71-A0EF-1B8E-9FA5B059C9F5}"/>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5" name="Footer Placeholder 4">
            <a:extLst>
              <a:ext uri="{FF2B5EF4-FFF2-40B4-BE49-F238E27FC236}">
                <a16:creationId xmlns:a16="http://schemas.microsoft.com/office/drawing/2014/main" id="{D90EB3A5-5647-5564-F275-A422F1C591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C46595-2167-F24C-5D61-337102806161}"/>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4128514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A290C-7B71-17EE-B215-B7E5C74813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E47B84-0AC3-64F8-789D-223A57E2A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C4F61-A71B-2601-562C-B82028D552F8}"/>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5" name="Footer Placeholder 4">
            <a:extLst>
              <a:ext uri="{FF2B5EF4-FFF2-40B4-BE49-F238E27FC236}">
                <a16:creationId xmlns:a16="http://schemas.microsoft.com/office/drawing/2014/main" id="{D43F45C9-CFC1-50F4-50BC-AAE919FBAA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FFA5CA-B137-967C-4595-95B5A98C2D19}"/>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4149230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33E8-CD92-6514-DDC3-56D0B5458F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380F4-3A6E-243F-F0F9-6F95830D6F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33341-F602-FAD2-5980-302630FA5D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48F181-1786-F798-9C74-C77D7F645FA0}"/>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6" name="Footer Placeholder 5">
            <a:extLst>
              <a:ext uri="{FF2B5EF4-FFF2-40B4-BE49-F238E27FC236}">
                <a16:creationId xmlns:a16="http://schemas.microsoft.com/office/drawing/2014/main" id="{6DB6A00C-8B68-50FA-B32C-9E499B1386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761768-0980-D952-29F7-78899CE74DD5}"/>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32883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2AEE8-6CD3-655D-50E6-ABEE2E9E73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47F561-136B-3506-78F2-2CDF8DE66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344F3D-D4AB-1801-0C3A-2989D4527C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1D331-4DA6-8FB8-2E59-946C473F1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43F894-56AC-1898-6953-3D6BA74740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301FA-097D-534E-BC2D-2C63497F1764}"/>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8" name="Footer Placeholder 7">
            <a:extLst>
              <a:ext uri="{FF2B5EF4-FFF2-40B4-BE49-F238E27FC236}">
                <a16:creationId xmlns:a16="http://schemas.microsoft.com/office/drawing/2014/main" id="{C21EF2D2-A8E4-EB95-949D-636C77DF4E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D760B21-7627-23FA-21FF-EB09F4BDE918}"/>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4275520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90E0-844C-A104-0648-926985FF7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80AAB4-9028-55BF-3CF0-F69829766427}"/>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4" name="Footer Placeholder 3">
            <a:extLst>
              <a:ext uri="{FF2B5EF4-FFF2-40B4-BE49-F238E27FC236}">
                <a16:creationId xmlns:a16="http://schemas.microsoft.com/office/drawing/2014/main" id="{A6EF512B-3E35-7E42-46E8-38DDBBA9D9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7BB094-D7C2-43EE-15D3-432D9F22A1C0}"/>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3198056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937A7B-A1EF-C0E8-C89B-2B16331C8BAF}"/>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3" name="Footer Placeholder 2">
            <a:extLst>
              <a:ext uri="{FF2B5EF4-FFF2-40B4-BE49-F238E27FC236}">
                <a16:creationId xmlns:a16="http://schemas.microsoft.com/office/drawing/2014/main" id="{3C28E3D3-8265-74E1-513C-3CE45BF6D3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FDA309-BEF1-56AE-D567-AAD02DF7E9E9}"/>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3220455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D380-53B4-00D2-50ED-58D6889FB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C2DEC-AF09-AC23-8A85-138135E255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96F76A-299C-2D57-1577-43E72E870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27144-8921-8383-46A2-F6C4468857A9}"/>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6" name="Footer Placeholder 5">
            <a:extLst>
              <a:ext uri="{FF2B5EF4-FFF2-40B4-BE49-F238E27FC236}">
                <a16:creationId xmlns:a16="http://schemas.microsoft.com/office/drawing/2014/main" id="{8119DBB3-69A0-EE25-32A7-B1FA85DD3D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3E2049-CA0E-17B6-EE06-ACB1AF352834}"/>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1838703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2DE0-8A5D-782B-4457-9DAF61A6E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B95269-2997-C68B-FE14-EF4971821B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D40AD3-0EBE-A4D9-DFDB-6E4FC2E4D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19C36-3ACC-56CE-74B0-697BFEC07E34}"/>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6" name="Footer Placeholder 5">
            <a:extLst>
              <a:ext uri="{FF2B5EF4-FFF2-40B4-BE49-F238E27FC236}">
                <a16:creationId xmlns:a16="http://schemas.microsoft.com/office/drawing/2014/main" id="{88202C56-CD36-1EC7-57DD-056CD5BE4A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31D6FE-BE00-5294-F312-740A71807F33}"/>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172971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EE9D-F5D0-D265-0A78-44CFDB4429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CC80E5-AE9E-DB00-DA88-1179D16681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46383-6285-B0F4-37A9-6D0B621A6F37}"/>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5" name="Footer Placeholder 4">
            <a:extLst>
              <a:ext uri="{FF2B5EF4-FFF2-40B4-BE49-F238E27FC236}">
                <a16:creationId xmlns:a16="http://schemas.microsoft.com/office/drawing/2014/main" id="{2524D1A9-ADA8-72A6-DFE0-7A92C05F54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0E54DE-2E2F-A69B-716B-F132091ADF27}"/>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1475772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FBEE77-D7D7-A865-FD8D-D7A953EAB5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11FEA6-8434-1E90-93D7-D6BEA95BA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E8DE1-7BA8-0BCF-D576-2520E4402954}"/>
              </a:ext>
            </a:extLst>
          </p:cNvPr>
          <p:cNvSpPr>
            <a:spLocks noGrp="1"/>
          </p:cNvSpPr>
          <p:nvPr>
            <p:ph type="dt" sz="half" idx="10"/>
          </p:nvPr>
        </p:nvSpPr>
        <p:spPr/>
        <p:txBody>
          <a:bodyPr/>
          <a:lstStyle/>
          <a:p>
            <a:fld id="{11609EC8-6736-4949-A07F-84C9D7429CE3}" type="datetimeFigureOut">
              <a:rPr lang="en-US" smtClean="0"/>
              <a:t>5/30/26</a:t>
            </a:fld>
            <a:endParaRPr lang="en-US" dirty="0"/>
          </a:p>
        </p:txBody>
      </p:sp>
      <p:sp>
        <p:nvSpPr>
          <p:cNvPr id="5" name="Footer Placeholder 4">
            <a:extLst>
              <a:ext uri="{FF2B5EF4-FFF2-40B4-BE49-F238E27FC236}">
                <a16:creationId xmlns:a16="http://schemas.microsoft.com/office/drawing/2014/main" id="{6B1593DF-BEC0-E121-A810-C80F914964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B8FFCB-94A6-1AD2-0AC0-DA21F4EE98E0}"/>
              </a:ext>
            </a:extLst>
          </p:cNvPr>
          <p:cNvSpPr>
            <a:spLocks noGrp="1"/>
          </p:cNvSpPr>
          <p:nvPr>
            <p:ph type="sldNum" sz="quarter" idx="12"/>
          </p:nvPr>
        </p:nvSpPr>
        <p:spPr/>
        <p:txBody>
          <a:bodyPr/>
          <a:lstStyle/>
          <a:p>
            <a:fld id="{AE8F5741-3C70-4AE2-A352-5BDCC6A7F19F}" type="slidenum">
              <a:rPr lang="en-US" smtClean="0"/>
              <a:t>‹#›</a:t>
            </a:fld>
            <a:endParaRPr lang="en-US" dirty="0"/>
          </a:p>
        </p:txBody>
      </p:sp>
    </p:spTree>
    <p:extLst>
      <p:ext uri="{BB962C8B-B14F-4D97-AF65-F5344CB8AC3E}">
        <p14:creationId xmlns:p14="http://schemas.microsoft.com/office/powerpoint/2010/main" val="3788420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Graph - Basic Slide Cente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7175EF-D198-8343-8221-FD0839CF802B}"/>
              </a:ext>
            </a:extLst>
          </p:cNvPr>
          <p:cNvSpPr>
            <a:spLocks noGrp="1"/>
          </p:cNvSpPr>
          <p:nvPr>
            <p:ph type="body" sz="quarter" idx="11" hasCustomPrompt="1"/>
          </p:nvPr>
        </p:nvSpPr>
        <p:spPr>
          <a:xfrm>
            <a:off x="0" y="1446030"/>
            <a:ext cx="12192000" cy="690563"/>
          </a:xfrm>
          <a:prstGeom prst="rect">
            <a:avLst/>
          </a:prstGeom>
        </p:spPr>
        <p:txBody>
          <a:bodyPr/>
          <a:lstStyle>
            <a:lvl1pPr marL="0" indent="0" algn="ctr">
              <a:buNone/>
              <a:defRPr sz="1600" b="1">
                <a:solidFill>
                  <a:schemeClr val="bg1">
                    <a:lumMod val="50000"/>
                  </a:schemeClr>
                </a:solidFill>
                <a:latin typeface="Arial" panose="020B0604020202020204" pitchFamily="34" charset="0"/>
                <a:cs typeface="Arial" panose="020B0604020202020204" pitchFamily="34" charset="0"/>
              </a:defRPr>
            </a:lvl1pPr>
            <a:lvl2pPr>
              <a:defRPr sz="1600" b="1">
                <a:latin typeface="Arial" panose="020B0604020202020204" pitchFamily="34" charset="0"/>
                <a:cs typeface="Arial" panose="020B0604020202020204" pitchFamily="34" charset="0"/>
              </a:defRPr>
            </a:lvl2pPr>
            <a:lvl3pPr>
              <a:defRPr sz="1600" b="1">
                <a:latin typeface="Arial" panose="020B0604020202020204" pitchFamily="34" charset="0"/>
                <a:cs typeface="Arial" panose="020B0604020202020204" pitchFamily="34" charset="0"/>
              </a:defRPr>
            </a:lvl3pPr>
            <a:lvl4pPr>
              <a:defRPr sz="1600" b="1">
                <a:latin typeface="Arial" panose="020B0604020202020204" pitchFamily="34" charset="0"/>
                <a:cs typeface="Arial" panose="020B0604020202020204" pitchFamily="34" charset="0"/>
              </a:defRPr>
            </a:lvl4pPr>
            <a:lvl5pPr>
              <a:defRPr sz="1600" b="1">
                <a:latin typeface="Arial" panose="020B0604020202020204" pitchFamily="34" charset="0"/>
                <a:cs typeface="Arial" panose="020B0604020202020204" pitchFamily="34" charset="0"/>
              </a:defRPr>
            </a:lvl5pPr>
          </a:lstStyle>
          <a:p>
            <a:pPr lvl="0"/>
            <a:r>
              <a:rPr lang="en-US"/>
              <a:t>Sub-headline when needed</a:t>
            </a:r>
          </a:p>
        </p:txBody>
      </p:sp>
      <p:sp>
        <p:nvSpPr>
          <p:cNvPr id="7" name="Text Placeholder 4">
            <a:extLst>
              <a:ext uri="{FF2B5EF4-FFF2-40B4-BE49-F238E27FC236}">
                <a16:creationId xmlns:a16="http://schemas.microsoft.com/office/drawing/2014/main" id="{27320A7F-FA01-A94D-86D4-9E7A6A61EA95}"/>
              </a:ext>
            </a:extLst>
          </p:cNvPr>
          <p:cNvSpPr>
            <a:spLocks noGrp="1"/>
          </p:cNvSpPr>
          <p:nvPr>
            <p:ph type="body" sz="quarter" idx="12" hasCustomPrompt="1"/>
          </p:nvPr>
        </p:nvSpPr>
        <p:spPr>
          <a:xfrm>
            <a:off x="0" y="648607"/>
            <a:ext cx="12192000" cy="797423"/>
          </a:xfrm>
          <a:prstGeom prst="rect">
            <a:avLst/>
          </a:prstGeom>
        </p:spPr>
        <p:txBody>
          <a:bodyPr/>
          <a:lstStyle>
            <a:lvl1pPr marL="0" indent="0" algn="ctr">
              <a:buNone/>
              <a:defRPr sz="4500" b="1">
                <a:solidFill>
                  <a:srgbClr val="29305A"/>
                </a:solidFill>
                <a:latin typeface="Arial" panose="020B0604020202020204" pitchFamily="34" charset="0"/>
                <a:cs typeface="Arial" panose="020B0604020202020204" pitchFamily="34" charset="0"/>
              </a:defRPr>
            </a:lvl1pPr>
          </a:lstStyle>
          <a:p>
            <a:pPr lvl="0"/>
            <a:r>
              <a:rPr lang="en-US"/>
              <a:t>Chapter Title</a:t>
            </a:r>
          </a:p>
        </p:txBody>
      </p:sp>
    </p:spTree>
    <p:extLst>
      <p:ext uri="{BB962C8B-B14F-4D97-AF65-F5344CB8AC3E}">
        <p14:creationId xmlns:p14="http://schemas.microsoft.com/office/powerpoint/2010/main" val="3828862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dirty="0"/>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977733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Slide White 2">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D81480"/>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991F6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34034" y="6562943"/>
            <a:ext cx="3834342" cy="240966"/>
          </a:xfrm>
          <a:prstGeom prst="rect">
            <a:avLst/>
          </a:prstGeom>
        </p:spPr>
        <p:txBody>
          <a:bodyPr/>
          <a:lstStyle>
            <a:lvl1pPr marL="0" indent="0">
              <a:buNone/>
              <a:defRPr sz="667" b="1" i="0" baseline="0">
                <a:solidFill>
                  <a:srgbClr val="991F6D"/>
                </a:solidFill>
                <a:latin typeface="Arial Narrow" panose="020B0604020202020204" pitchFamily="34" charset="0"/>
                <a:cs typeface="Arial Narrow" panose="020B0604020202020204" pitchFamily="34" charset="0"/>
              </a:defRPr>
            </a:lvl1pPr>
          </a:lstStyle>
          <a:p>
            <a:pPr lvl="0"/>
            <a:r>
              <a:rPr lang="fr-FR" dirty="0"/>
              <a:t>Kathleen N. Moore, MD, MS, FASCO</a:t>
            </a:r>
          </a:p>
        </p:txBody>
      </p:sp>
      <p:pic>
        <p:nvPicPr>
          <p:cNvPr id="5" name="Rectangle 95" descr="preencoded.png">
            <a:extLst>
              <a:ext uri="{FF2B5EF4-FFF2-40B4-BE49-F238E27FC236}">
                <a16:creationId xmlns:a16="http://schemas.microsoft.com/office/drawing/2014/main" id="{1C84E4BA-4616-DACA-CDF9-7D63DE1E8B6E}"/>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8" name="Group 399" descr="preencoded.png">
            <a:extLst>
              <a:ext uri="{FF2B5EF4-FFF2-40B4-BE49-F238E27FC236}">
                <a16:creationId xmlns:a16="http://schemas.microsoft.com/office/drawing/2014/main" id="{EE3131B0-8811-8EDD-09B2-4C125536C2C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148482" y="6434664"/>
            <a:ext cx="843845" cy="220134"/>
          </a:xfrm>
          <a:prstGeom prst="rect">
            <a:avLst/>
          </a:prstGeom>
        </p:spPr>
      </p:pic>
      <p:sp>
        <p:nvSpPr>
          <p:cNvPr id="3" name="Espace réservé du texte 2">
            <a:extLst>
              <a:ext uri="{FF2B5EF4-FFF2-40B4-BE49-F238E27FC236}">
                <a16:creationId xmlns:a16="http://schemas.microsoft.com/office/drawing/2014/main" id="{0FD90A7C-17E0-46E2-8893-BC81EADA63A9}"/>
              </a:ext>
            </a:extLst>
          </p:cNvPr>
          <p:cNvSpPr>
            <a:spLocks noGrp="1"/>
          </p:cNvSpPr>
          <p:nvPr>
            <p:ph type="body" sz="quarter" idx="13" hasCustomPrompt="1"/>
          </p:nvPr>
        </p:nvSpPr>
        <p:spPr>
          <a:xfrm>
            <a:off x="952500" y="2330444"/>
            <a:ext cx="9201694" cy="2817393"/>
          </a:xfrm>
          <a:prstGeom prst="rect">
            <a:avLst/>
          </a:prstGeom>
        </p:spPr>
        <p:txBody>
          <a:bodyPr/>
          <a:lstStyle>
            <a:lvl1pPr marL="0" indent="0">
              <a:lnSpc>
                <a:spcPts val="2600"/>
              </a:lnSpc>
              <a:spcBef>
                <a:spcPts val="200"/>
              </a:spcBef>
              <a:buNone/>
              <a:defRPr sz="2500">
                <a:solidFill>
                  <a:srgbClr val="991F6D"/>
                </a:solidFill>
              </a:defRPr>
            </a:lvl1pPr>
          </a:lstStyle>
          <a:p>
            <a:r>
              <a:rPr lang="fr-CH" dirty="0">
                <a:effectLst/>
                <a:latin typeface="Arial Narrow" panose="020B0604020202020204" pitchFamily="34" charset="0"/>
              </a:rPr>
              <a:t>In </a:t>
            </a:r>
            <a:r>
              <a:rPr lang="fr-CH" dirty="0" err="1">
                <a:effectLst/>
                <a:latin typeface="Arial Narrow" panose="020B0604020202020204" pitchFamily="34" charset="0"/>
              </a:rPr>
              <a:t>egestas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ipsum,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tempus</a:t>
            </a:r>
            <a:r>
              <a:rPr lang="fr-CH" dirty="0">
                <a:effectLst/>
                <a:latin typeface="Arial Narrow" panose="020B0604020202020204" pitchFamily="34" charset="0"/>
              </a:rPr>
              <a:t> </a:t>
            </a:r>
            <a:r>
              <a:rPr lang="fr-CH" dirty="0" err="1">
                <a:effectLst/>
                <a:latin typeface="Arial Narrow" panose="020B0604020202020204" pitchFamily="34" charset="0"/>
              </a:rPr>
              <a:t>arcu</a:t>
            </a:r>
            <a:r>
              <a:rPr lang="fr-CH" dirty="0">
                <a:effectLst/>
                <a:latin typeface="Arial Narrow" panose="020B0604020202020204" pitchFamily="34" charset="0"/>
              </a:rPr>
              <a:t> </a:t>
            </a:r>
            <a:r>
              <a:rPr lang="fr-CH" dirty="0" err="1">
                <a:effectLst/>
                <a:latin typeface="Arial Narrow" panose="020B0604020202020204" pitchFamily="34" charset="0"/>
              </a:rPr>
              <a:t>porttitor</a:t>
            </a:r>
            <a:r>
              <a:rPr lang="fr-CH" dirty="0">
                <a:effectLst/>
                <a:latin typeface="Arial Narrow" panose="020B0604020202020204" pitchFamily="34" charset="0"/>
              </a:rPr>
              <a:t> </a:t>
            </a:r>
            <a:r>
              <a:rPr lang="fr-CH" dirty="0" err="1">
                <a:effectLst/>
                <a:latin typeface="Arial Narrow" panose="020B0604020202020204" pitchFamily="34" charset="0"/>
              </a:rPr>
              <a:t>sit</a:t>
            </a:r>
            <a:r>
              <a:rPr lang="fr-CH" dirty="0">
                <a:effectLst/>
                <a:latin typeface="Arial Narrow" panose="020B0604020202020204" pitchFamily="34" charset="0"/>
              </a:rPr>
              <a:t> </a:t>
            </a:r>
            <a:r>
              <a:rPr lang="fr-CH" dirty="0" err="1">
                <a:effectLst/>
                <a:latin typeface="Arial Narrow" panose="020B0604020202020204" pitchFamily="34" charset="0"/>
              </a:rPr>
              <a:t>amet</a:t>
            </a:r>
            <a:r>
              <a:rPr lang="fr-CH" dirty="0">
                <a:effectLst/>
                <a:latin typeface="Arial Narrow" panose="020B0604020202020204" pitchFamily="34" charset="0"/>
              </a:rPr>
              <a:t>. Cras non </a:t>
            </a:r>
            <a:r>
              <a:rPr lang="fr-CH" dirty="0" err="1">
                <a:effectLst/>
                <a:latin typeface="Arial Narrow" panose="020B0604020202020204" pitchFamily="34" charset="0"/>
              </a:rPr>
              <a:t>sagittis</a:t>
            </a:r>
            <a:r>
              <a:rPr lang="fr-CH" dirty="0">
                <a:effectLst/>
                <a:latin typeface="Arial Narrow" panose="020B0604020202020204" pitchFamily="34" charset="0"/>
              </a:rPr>
              <a:t> </a:t>
            </a:r>
            <a:r>
              <a:rPr lang="fr-CH" dirty="0" err="1">
                <a:effectLst/>
                <a:latin typeface="Arial Narrow" panose="020B0604020202020204" pitchFamily="34" charset="0"/>
              </a:rPr>
              <a:t>felis</a:t>
            </a:r>
            <a:r>
              <a:rPr lang="fr-CH" dirty="0">
                <a:effectLst/>
                <a:latin typeface="Arial Narrow" panose="020B0604020202020204" pitchFamily="34" charset="0"/>
              </a:rPr>
              <a:t>. </a:t>
            </a:r>
            <a:r>
              <a:rPr lang="fr-CH" dirty="0" err="1">
                <a:effectLst/>
                <a:latin typeface="Arial Narrow" panose="020B0604020202020204" pitchFamily="34" charset="0"/>
              </a:rPr>
              <a:t>Phasellus</a:t>
            </a:r>
            <a:r>
              <a:rPr lang="fr-CH" dirty="0">
                <a:effectLst/>
                <a:latin typeface="Arial Narrow" panose="020B0604020202020204" pitchFamily="34" charset="0"/>
              </a:rPr>
              <a:t> </a:t>
            </a:r>
            <a:r>
              <a:rPr lang="fr-CH" dirty="0" err="1">
                <a:effectLst/>
                <a:latin typeface="Arial Narrow" panose="020B0604020202020204" pitchFamily="34" charset="0"/>
              </a:rPr>
              <a:t>mauris</a:t>
            </a:r>
            <a:r>
              <a:rPr lang="fr-CH" dirty="0">
                <a:effectLst/>
                <a:latin typeface="Arial Narrow" panose="020B0604020202020204" pitchFamily="34" charset="0"/>
              </a:rPr>
              <a:t> massa, </a:t>
            </a:r>
            <a:r>
              <a:rPr lang="fr-CH" dirty="0" err="1">
                <a:effectLst/>
                <a:latin typeface="Arial Narrow" panose="020B0604020202020204" pitchFamily="34" charset="0"/>
              </a:rPr>
              <a:t>ultrices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posuere</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vulputate</a:t>
            </a:r>
            <a:r>
              <a:rPr lang="fr-CH" dirty="0">
                <a:effectLst/>
                <a:latin typeface="Arial Narrow" panose="020B0604020202020204" pitchFamily="34" charset="0"/>
              </a:rPr>
              <a:t> </a:t>
            </a:r>
            <a:r>
              <a:rPr lang="fr-CH" dirty="0" err="1">
                <a:effectLst/>
                <a:latin typeface="Arial Narrow" panose="020B0604020202020204" pitchFamily="34" charset="0"/>
              </a:rPr>
              <a:t>eget</a:t>
            </a:r>
            <a:r>
              <a:rPr lang="fr-CH" dirty="0">
                <a:effectLst/>
                <a:latin typeface="Arial Narrow" panose="020B0604020202020204" pitchFamily="34" charset="0"/>
              </a:rPr>
              <a:t> nunc. Morbi </a:t>
            </a:r>
            <a:r>
              <a:rPr lang="fr-CH" dirty="0" err="1">
                <a:effectLst/>
                <a:latin typeface="Arial Narrow" panose="020B0604020202020204" pitchFamily="34" charset="0"/>
              </a:rPr>
              <a:t>faucibus</a:t>
            </a:r>
            <a:r>
              <a:rPr lang="fr-CH" dirty="0">
                <a:effectLst/>
                <a:latin typeface="Arial Narrow" panose="020B0604020202020204" pitchFamily="34" charset="0"/>
              </a:rPr>
              <a:t> </a:t>
            </a:r>
            <a:r>
              <a:rPr lang="fr-CH" dirty="0" err="1">
                <a:effectLst/>
                <a:latin typeface="Arial Narrow" panose="020B0604020202020204" pitchFamily="34" charset="0"/>
              </a:rPr>
              <a:t>odio</a:t>
            </a:r>
            <a:r>
              <a:rPr lang="fr-CH" dirty="0">
                <a:effectLst/>
                <a:latin typeface="Arial Narrow" panose="020B0604020202020204" pitchFamily="34" charset="0"/>
              </a:rPr>
              <a:t> non </a:t>
            </a:r>
            <a:r>
              <a:rPr lang="fr-CH" dirty="0" err="1">
                <a:effectLst/>
                <a:latin typeface="Arial Narrow" panose="020B0604020202020204" pitchFamily="34" charset="0"/>
              </a:rPr>
              <a:t>orci</a:t>
            </a:r>
            <a:r>
              <a:rPr lang="fr-CH" dirty="0">
                <a:effectLst/>
                <a:latin typeface="Arial Narrow" panose="020B0604020202020204" pitchFamily="34" charset="0"/>
              </a:rPr>
              <a:t> </a:t>
            </a:r>
            <a:r>
              <a:rPr lang="fr-CH" dirty="0" err="1">
                <a:effectLst/>
                <a:latin typeface="Arial Narrow" panose="020B0604020202020204" pitchFamily="34" charset="0"/>
              </a:rPr>
              <a:t>maximus</a:t>
            </a:r>
            <a:r>
              <a:rPr lang="fr-CH" dirty="0">
                <a:effectLst/>
                <a:latin typeface="Arial Narrow" panose="020B0604020202020204" pitchFamily="34" charset="0"/>
              </a:rPr>
              <a:t>, </a:t>
            </a:r>
            <a:r>
              <a:rPr lang="fr-CH" dirty="0" err="1">
                <a:effectLst/>
                <a:latin typeface="Arial Narrow" panose="020B0604020202020204" pitchFamily="34" charset="0"/>
              </a:rPr>
              <a:t>sed</a:t>
            </a:r>
            <a:r>
              <a:rPr lang="fr-CH" dirty="0">
                <a:effectLst/>
                <a:latin typeface="Arial Narrow" panose="020B0604020202020204" pitchFamily="34" charset="0"/>
              </a:rPr>
              <a:t> tristique </a:t>
            </a:r>
            <a:r>
              <a:rPr lang="fr-CH" dirty="0" err="1">
                <a:effectLst/>
                <a:latin typeface="Arial Narrow" panose="020B0604020202020204" pitchFamily="34" charset="0"/>
              </a:rPr>
              <a:t>enim</a:t>
            </a:r>
            <a:r>
              <a:rPr lang="fr-CH" dirty="0">
                <a:effectLst/>
                <a:latin typeface="Arial Narrow" panose="020B0604020202020204" pitchFamily="34" charset="0"/>
              </a:rPr>
              <a:t> </a:t>
            </a:r>
            <a:r>
              <a:rPr lang="fr-CH" dirty="0" err="1">
                <a:effectLst/>
                <a:latin typeface="Arial Narrow" panose="020B0604020202020204" pitchFamily="34" charset="0"/>
              </a:rPr>
              <a:t>sollicitudin</a:t>
            </a:r>
            <a:r>
              <a:rPr lang="fr-CH" dirty="0">
                <a:effectLst/>
                <a:latin typeface="Arial Narrow" panose="020B0604020202020204" pitchFamily="34" charset="0"/>
              </a:rPr>
              <a:t>. </a:t>
            </a:r>
            <a:r>
              <a:rPr lang="fr-CH" dirty="0" err="1">
                <a:effectLst/>
                <a:latin typeface="Arial Narrow" panose="020B0604020202020204" pitchFamily="34" charset="0"/>
              </a:rPr>
              <a:t>Pellentesque</a:t>
            </a:r>
            <a:r>
              <a:rPr lang="fr-CH" dirty="0">
                <a:effectLst/>
                <a:latin typeface="Arial Narrow" panose="020B0604020202020204" pitchFamily="34" charset="0"/>
              </a:rPr>
              <a:t> habitant morbi tristique </a:t>
            </a:r>
            <a:r>
              <a:rPr lang="fr-CH" dirty="0" err="1">
                <a:effectLst/>
                <a:latin typeface="Arial Narrow" panose="020B0604020202020204" pitchFamily="34" charset="0"/>
              </a:rPr>
              <a:t>senectus</a:t>
            </a:r>
            <a:r>
              <a:rPr lang="fr-CH" dirty="0">
                <a:effectLst/>
                <a:latin typeface="Arial Narrow" panose="020B0604020202020204" pitchFamily="34" charset="0"/>
              </a:rPr>
              <a:t> et </a:t>
            </a:r>
            <a:r>
              <a:rPr lang="fr-CH" dirty="0" err="1">
                <a:effectLst/>
                <a:latin typeface="Arial Narrow" panose="020B0604020202020204" pitchFamily="34" charset="0"/>
              </a:rPr>
              <a:t>netus</a:t>
            </a:r>
            <a:r>
              <a:rPr lang="fr-CH" dirty="0">
                <a:effectLst/>
                <a:latin typeface="Arial Narrow" panose="020B0604020202020204" pitchFamily="34" charset="0"/>
              </a:rPr>
              <a:t> et </a:t>
            </a:r>
            <a:r>
              <a:rPr lang="fr-CH" dirty="0" err="1">
                <a:effectLst/>
                <a:latin typeface="Arial Narrow" panose="020B0604020202020204" pitchFamily="34" charset="0"/>
              </a:rPr>
              <a:t>malesuada</a:t>
            </a:r>
            <a:r>
              <a:rPr lang="fr-CH" dirty="0">
                <a:effectLst/>
                <a:latin typeface="Arial Narrow" panose="020B0604020202020204" pitchFamily="34" charset="0"/>
              </a:rPr>
              <a:t> </a:t>
            </a:r>
            <a:r>
              <a:rPr lang="fr-CH" dirty="0" err="1">
                <a:effectLst/>
                <a:latin typeface="Arial Narrow" panose="020B0604020202020204" pitchFamily="34" charset="0"/>
              </a:rPr>
              <a:t>fames</a:t>
            </a:r>
            <a:r>
              <a:rPr lang="fr-CH" dirty="0">
                <a:effectLst/>
                <a:latin typeface="Arial Narrow" panose="020B0604020202020204" pitchFamily="34" charset="0"/>
              </a:rPr>
              <a:t> </a:t>
            </a:r>
            <a:r>
              <a:rPr lang="fr-CH" dirty="0" err="1">
                <a:effectLst/>
                <a:latin typeface="Arial Narrow" panose="020B0604020202020204" pitchFamily="34" charset="0"/>
              </a:rPr>
              <a:t>ac</a:t>
            </a:r>
            <a:r>
              <a:rPr lang="fr-CH" dirty="0">
                <a:effectLst/>
                <a:latin typeface="Arial Narrow" panose="020B0604020202020204" pitchFamily="34" charset="0"/>
              </a:rPr>
              <a:t> </a:t>
            </a:r>
            <a:r>
              <a:rPr lang="fr-CH" dirty="0" err="1">
                <a:effectLst/>
                <a:latin typeface="Arial Narrow" panose="020B0604020202020204" pitchFamily="34" charset="0"/>
              </a:rPr>
              <a:t>turpis</a:t>
            </a:r>
            <a:r>
              <a:rPr lang="fr-CH" dirty="0">
                <a:effectLst/>
                <a:latin typeface="Arial Narrow" panose="020B0604020202020204" pitchFamily="34" charset="0"/>
              </a:rPr>
              <a:t> </a:t>
            </a:r>
            <a:r>
              <a:rPr lang="fr-CH" dirty="0" err="1">
                <a:effectLst/>
                <a:latin typeface="Arial Narrow" panose="020B0604020202020204" pitchFamily="34" charset="0"/>
              </a:rPr>
              <a:t>egestas</a:t>
            </a:r>
            <a:r>
              <a:rPr lang="fr-CH" dirty="0">
                <a:effectLst/>
                <a:latin typeface="Arial Narrow" panose="020B0604020202020204" pitchFamily="34" charset="0"/>
              </a:rPr>
              <a:t>.</a:t>
            </a:r>
          </a:p>
        </p:txBody>
      </p:sp>
      <p:sp>
        <p:nvSpPr>
          <p:cNvPr id="11"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86134" y="6678892"/>
            <a:ext cx="4889500" cy="127000"/>
          </a:xfrm>
          <a:prstGeom prst="rect">
            <a:avLst/>
          </a:prstGeom>
          <a:noFill/>
          <a:ln/>
        </p:spPr>
        <p:txBody>
          <a:bodyPr wrap="square" lIns="0" tIns="0" rIns="0" bIns="0" rtlCol="0" anchor="t"/>
          <a:lstStyle/>
          <a:p>
            <a:pPr marL="0" indent="0" algn="l">
              <a:lnSpc>
                <a:spcPts val="1000"/>
              </a:lnSpc>
              <a:buNone/>
            </a:pPr>
            <a:r>
              <a:rPr lang="en-US" sz="667" dirty="0">
                <a:solidFill>
                  <a:srgbClr val="991F6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667" dirty="0">
              <a:solidFill>
                <a:srgbClr val="991F6D"/>
              </a:solidFill>
            </a:endParaRPr>
          </a:p>
        </p:txBody>
      </p:sp>
    </p:spTree>
    <p:extLst>
      <p:ext uri="{BB962C8B-B14F-4D97-AF65-F5344CB8AC3E}">
        <p14:creationId xmlns:p14="http://schemas.microsoft.com/office/powerpoint/2010/main" val="4071915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Footer Content Slide">
    <p:spTree>
      <p:nvGrpSpPr>
        <p:cNvPr id="1" name=""/>
        <p:cNvGrpSpPr/>
        <p:nvPr/>
      </p:nvGrpSpPr>
      <p:grpSpPr>
        <a:xfrm>
          <a:off x="0" y="0"/>
          <a:ext cx="0" cy="0"/>
          <a:chOff x="0" y="0"/>
          <a:chExt cx="0" cy="0"/>
        </a:xfrm>
      </p:grpSpPr>
      <p:pic>
        <p:nvPicPr>
          <p:cNvPr id="12" name="Picture 11" descr="A blue and purple gradient&#10;&#10;AI-generated content may be incorrect.">
            <a:extLst>
              <a:ext uri="{FF2B5EF4-FFF2-40B4-BE49-F238E27FC236}">
                <a16:creationId xmlns:a16="http://schemas.microsoft.com/office/drawing/2014/main" id="{D3C9E310-5C9E-ADD9-3176-5CB5B65DE689}"/>
              </a:ext>
            </a:extLst>
          </p:cNvPr>
          <p:cNvPicPr>
            <a:picLocks noChangeAspect="1"/>
          </p:cNvPicPr>
          <p:nvPr userDrawn="1"/>
        </p:nvPicPr>
        <p:blipFill>
          <a:blip r:embed="rId2"/>
          <a:stretch>
            <a:fillRect/>
          </a:stretch>
        </p:blipFill>
        <p:spPr>
          <a:xfrm>
            <a:off x="0" y="0"/>
            <a:ext cx="12193200" cy="6858675"/>
          </a:xfrm>
          <a:prstGeom prst="rect">
            <a:avLst/>
          </a:prstGeom>
        </p:spPr>
      </p:pic>
      <p:sp>
        <p:nvSpPr>
          <p:cNvPr id="10" name="Rounded Rectangle 1">
            <a:extLst>
              <a:ext uri="{FF2B5EF4-FFF2-40B4-BE49-F238E27FC236}">
                <a16:creationId xmlns:a16="http://schemas.microsoft.com/office/drawing/2014/main" id="{E63622D9-5E38-E19C-2DED-F24916B9DC68}"/>
              </a:ext>
            </a:extLst>
          </p:cNvPr>
          <p:cNvSpPr/>
          <p:nvPr userDrawn="1"/>
        </p:nvSpPr>
        <p:spPr>
          <a:xfrm>
            <a:off x="290187" y="266180"/>
            <a:ext cx="11611627" cy="5910784"/>
          </a:xfrm>
          <a:prstGeom prst="roundRect">
            <a:avLst>
              <a:gd name="adj" fmla="val 4533"/>
            </a:avLst>
          </a:prstGeom>
          <a:gradFill flip="none" rotWithShape="1">
            <a:gsLst>
              <a:gs pos="0">
                <a:schemeClr val="accent1">
                  <a:lumMod val="5000"/>
                  <a:lumOff val="95000"/>
                  <a:alpha val="73217"/>
                </a:schemeClr>
              </a:gs>
              <a:gs pos="99000">
                <a:schemeClr val="bg1">
                  <a:lumMod val="0"/>
                  <a:lumOff val="100000"/>
                  <a:alpha val="91160"/>
                </a:schemeClr>
              </a:gs>
            </a:gsLst>
            <a:lin ang="0" scaled="0"/>
            <a:tileRect/>
          </a:gradFill>
          <a:ln>
            <a:solidFill>
              <a:schemeClr val="bg1"/>
            </a:solidFill>
          </a:ln>
          <a:effectLst>
            <a:outerShdw blurRad="368300" dist="76200" dir="5400000" sx="102000" sy="102000" algn="ctr" rotWithShape="0">
              <a:schemeClr val="accent4">
                <a:alpha val="59777"/>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algn="ctr"/>
            <a:endParaRPr lang="en-US" sz="2400" b="0" i="0" dirty="0">
              <a:solidFill>
                <a:schemeClr val="accent4"/>
              </a:solidFill>
              <a:latin typeface="Gotham" panose="020B0604020202020204" charset="0"/>
              <a:cs typeface="Gotham" panose="020B0604020202020204" charset="0"/>
            </a:endParaRPr>
          </a:p>
        </p:txBody>
      </p:sp>
      <p:sp>
        <p:nvSpPr>
          <p:cNvPr id="13" name="Content Placeholder 3">
            <a:extLst>
              <a:ext uri="{FF2B5EF4-FFF2-40B4-BE49-F238E27FC236}">
                <a16:creationId xmlns:a16="http://schemas.microsoft.com/office/drawing/2014/main" id="{54497616-A30A-8FB2-1C4B-5D03FF8C527C}"/>
              </a:ext>
            </a:extLst>
          </p:cNvPr>
          <p:cNvSpPr>
            <a:spLocks noGrp="1"/>
          </p:cNvSpPr>
          <p:nvPr>
            <p:ph sz="half" idx="13"/>
          </p:nvPr>
        </p:nvSpPr>
        <p:spPr>
          <a:xfrm>
            <a:off x="840178" y="1270861"/>
            <a:ext cx="10513621" cy="4545739"/>
          </a:xfrm>
          <a:prstGeom prst="roundRect">
            <a:avLst>
              <a:gd name="adj" fmla="val 4113"/>
            </a:avLst>
          </a:prstGeom>
          <a:noFill/>
          <a:ln w="19050">
            <a:noFill/>
          </a:ln>
        </p:spPr>
        <p:txBody>
          <a:bodyPr/>
          <a:lstStyle>
            <a:lvl1pPr>
              <a:defRPr sz="2400" b="0" i="0">
                <a:solidFill>
                  <a:schemeClr val="accent4"/>
                </a:solidFill>
                <a:latin typeface="Gotham" pitchFamily="2" charset="0"/>
                <a:cs typeface="Gotham" pitchFamily="2" charset="0"/>
              </a:defRPr>
            </a:lvl1pPr>
            <a:lvl2pPr>
              <a:defRPr sz="2000" b="0" i="0">
                <a:solidFill>
                  <a:schemeClr val="accent4"/>
                </a:solidFill>
                <a:latin typeface="Gotham" pitchFamily="2" charset="0"/>
                <a:cs typeface="Gotham" pitchFamily="2" charset="0"/>
              </a:defRPr>
            </a:lvl2pPr>
            <a:lvl3pPr>
              <a:defRPr sz="1800" b="0" i="0">
                <a:solidFill>
                  <a:schemeClr val="accent4"/>
                </a:solidFill>
                <a:latin typeface="Gotham" pitchFamily="2" charset="0"/>
                <a:cs typeface="Gotham" pitchFamily="2" charset="0"/>
              </a:defRPr>
            </a:lvl3pPr>
            <a:lvl4pPr>
              <a:defRPr sz="1600" b="0" i="0">
                <a:solidFill>
                  <a:schemeClr val="accent4"/>
                </a:solidFill>
                <a:latin typeface="Gotham" pitchFamily="2" charset="0"/>
                <a:cs typeface="Gotham" pitchFamily="2" charset="0"/>
              </a:defRPr>
            </a:lvl4pPr>
            <a:lvl5pPr>
              <a:defRPr sz="1400" b="0" i="0">
                <a:solidFill>
                  <a:schemeClr val="accent4"/>
                </a:solidFill>
                <a:latin typeface="Gotham" pitchFamily="2" charset="0"/>
                <a:cs typeface="Gotha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7BA2181B-152D-BBAB-9F17-55F4B8D52DBD}"/>
              </a:ext>
            </a:extLst>
          </p:cNvPr>
          <p:cNvSpPr>
            <a:spLocks noGrp="1"/>
          </p:cNvSpPr>
          <p:nvPr>
            <p:ph type="body" sz="quarter" idx="14" hasCustomPrompt="1"/>
          </p:nvPr>
        </p:nvSpPr>
        <p:spPr>
          <a:xfrm>
            <a:off x="839787" y="527050"/>
            <a:ext cx="10513621" cy="495300"/>
          </a:xfrm>
        </p:spPr>
        <p:txBody>
          <a:bodyPr>
            <a:noAutofit/>
          </a:bodyPr>
          <a:lstStyle>
            <a:lvl1pPr marL="0" indent="0">
              <a:buNone/>
              <a:defRPr sz="3200" b="1" i="0">
                <a:solidFill>
                  <a:schemeClr val="tx1"/>
                </a:solidFill>
                <a:latin typeface="Gotham" pitchFamily="2" charset="0"/>
                <a:cs typeface="Gotham" pitchFamily="2" charset="0"/>
              </a:defRPr>
            </a:lvl1pPr>
            <a:lvl2pPr marL="457200" indent="0" algn="l">
              <a:buNone/>
              <a:defRPr/>
            </a:lvl2pPr>
            <a:lvl4pPr marL="1371600" indent="0">
              <a:buNone/>
              <a:defRPr/>
            </a:lvl4pPr>
          </a:lstStyle>
          <a:p>
            <a:pPr lvl="0"/>
            <a:r>
              <a:rPr lang="en-US"/>
              <a:t>SUB TITLE</a:t>
            </a:r>
          </a:p>
        </p:txBody>
      </p:sp>
      <p:sp>
        <p:nvSpPr>
          <p:cNvPr id="4" name="Footer Placeholder 4">
            <a:extLst>
              <a:ext uri="{FF2B5EF4-FFF2-40B4-BE49-F238E27FC236}">
                <a16:creationId xmlns:a16="http://schemas.microsoft.com/office/drawing/2014/main" id="{FADFE28E-C034-5261-5DA5-70EB18194A8A}"/>
              </a:ext>
            </a:extLst>
          </p:cNvPr>
          <p:cNvSpPr>
            <a:spLocks noGrp="1"/>
          </p:cNvSpPr>
          <p:nvPr>
            <p:ph type="ftr" sz="quarter" idx="3"/>
          </p:nvPr>
        </p:nvSpPr>
        <p:spPr>
          <a:xfrm>
            <a:off x="290187" y="6356350"/>
            <a:ext cx="11611627" cy="365125"/>
          </a:xfrm>
          <a:prstGeom prst="rect">
            <a:avLst/>
          </a:prstGeom>
        </p:spPr>
        <p:txBody>
          <a:bodyPr vert="horz" lIns="91440" tIns="45720" rIns="91440" bIns="45720" rtlCol="0" anchor="ctr"/>
          <a:lstStyle>
            <a:lvl1pPr algn="l">
              <a:defRPr sz="800">
                <a:solidFill>
                  <a:schemeClr val="accent4"/>
                </a:solidFill>
              </a:defRPr>
            </a:lvl1pPr>
          </a:lstStyle>
          <a:p>
            <a:endParaRPr lang="en-US" dirty="0"/>
          </a:p>
        </p:txBody>
      </p:sp>
    </p:spTree>
    <p:extLst>
      <p:ext uri="{BB962C8B-B14F-4D97-AF65-F5344CB8AC3E}">
        <p14:creationId xmlns:p14="http://schemas.microsoft.com/office/powerpoint/2010/main" val="257763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26536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380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66333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98677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5/30/26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71600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5/30/26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6366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5/30/26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33174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42378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95919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31711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0607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417877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364E10-FADB-4BE1-ACDD-719E2EC2F329}" type="datetime1">
              <a:rPr lang="en-US" smtClean="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1313566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0D1033-44A5-4B00-B140-195C5930FEDB}" type="datetime1">
              <a:rPr lang="en-US" smtClean="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4422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C35D3A-AF01-4422-B0E1-C23823AF3B7C}" type="datetime1">
              <a:rPr lang="en-US" smtClean="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2080007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DFB07-EB25-439B-A64D-B0E81776B8F2}" type="datetime1">
              <a:rPr lang="en-US" smtClean="0"/>
              <a:t>5/30/26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1166388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06E658-243F-4F2F-AD8D-33896BABB30C}" type="datetime1">
              <a:rPr lang="en-US" smtClean="0"/>
              <a:t>5/30/26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1781296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32FB2-2C06-4844-A76F-2191FC2360D6}" type="datetime1">
              <a:rPr lang="en-US" smtClean="0"/>
              <a:t>5/30/26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3536958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4C016-118A-4089-9734-1DD2FF02BEE1}" type="datetime1">
              <a:rPr lang="en-US" smtClean="0"/>
              <a:t>5/30/26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2025494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A0020A-A614-4781-9E66-C2812315BFA6}" type="datetime1">
              <a:rPr lang="en-US" smtClean="0"/>
              <a:t>5/30/26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830040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9B9B0E-AF56-489D-A625-1194A546F48D}" type="datetime1">
              <a:rPr lang="en-US" smtClean="0"/>
              <a:t>5/30/26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1205001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F3BB8-BBA6-4045-8956-234DAA24FB91}" type="datetime1">
              <a:rPr lang="en-US" smtClean="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1449065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D7CC49-5280-4AEF-A18E-F8C712CDA18C}" type="datetime1">
              <a:rPr lang="en-US" smtClean="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FF6B25-75A8-DE4F-A851-55BD73D95208}" type="slidenum">
              <a:rPr lang="en-US" smtClean="0"/>
              <a:t>‹#›</a:t>
            </a:fld>
            <a:endParaRPr lang="en-US" dirty="0"/>
          </a:p>
        </p:txBody>
      </p:sp>
    </p:spTree>
    <p:extLst>
      <p:ext uri="{BB962C8B-B14F-4D97-AF65-F5344CB8AC3E}">
        <p14:creationId xmlns:p14="http://schemas.microsoft.com/office/powerpoint/2010/main" val="1713142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3200"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24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3" y="4579200"/>
            <a:ext cx="5900236" cy="307200"/>
          </a:xfrm>
        </p:spPr>
        <p:txBody>
          <a:bodyPr tIns="46800" bIns="234000">
            <a:noAutofit/>
          </a:bodyPr>
          <a:lstStyle>
            <a:lvl1pPr marL="0" indent="0">
              <a:buFontTx/>
              <a:buNone/>
              <a:defRPr sz="12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3" y="4894301"/>
            <a:ext cx="5900236" cy="307200"/>
          </a:xfrm>
        </p:spPr>
        <p:txBody>
          <a:bodyPr tIns="46800" bIns="234000">
            <a:noAutofit/>
          </a:bodyPr>
          <a:lstStyle>
            <a:lvl1pPr marL="0" indent="0">
              <a:buFontTx/>
              <a:buNone/>
              <a:defRPr sz="12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9"/>
            <a:ext cx="5313011" cy="307777"/>
          </a:xfrm>
        </p:spPr>
        <p:txBody>
          <a:bodyPr bIns="234000">
            <a:noAutofit/>
          </a:bodyPr>
          <a:lstStyle>
            <a:lvl1pPr marL="0" indent="0">
              <a:buFontTx/>
              <a:buNone/>
              <a:defRPr sz="1200" b="0">
                <a:solidFill>
                  <a:schemeClr val="tx1"/>
                </a:solidFill>
              </a:defRPr>
            </a:lvl1pPr>
          </a:lstStyle>
          <a:p>
            <a:pPr lvl="0"/>
            <a:r>
              <a:rPr lang="en-US"/>
              <a:t>Click to edit Master text styles</a:t>
            </a:r>
          </a:p>
        </p:txBody>
      </p:sp>
      <p:sp>
        <p:nvSpPr>
          <p:cNvPr id="17" name="TextBox 16"/>
          <p:cNvSpPr txBox="1"/>
          <p:nvPr userDrawn="1"/>
        </p:nvSpPr>
        <p:spPr>
          <a:xfrm>
            <a:off x="9370883" y="5856000"/>
            <a:ext cx="2211700" cy="33855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pPr>
            <a:r>
              <a:rPr lang="it-IT" sz="1600" i="0" u="none" strike="noStrike" kern="1200" baseline="0" dirty="0">
                <a:latin typeface="Arial Narrow"/>
                <a:ea typeface="+mn-ea"/>
                <a:cs typeface="Arial Narrow"/>
              </a:rPr>
              <a:t>esmo</a:t>
            </a:r>
            <a:r>
              <a:rPr lang="en-US" sz="1600" i="0" u="none" strike="noStrike" kern="1200" baseline="0" dirty="0">
                <a:latin typeface="Arial Narrow"/>
                <a:ea typeface="+mn-ea"/>
                <a:cs typeface="Arial Narrow"/>
              </a:rPr>
              <a:t>.org</a:t>
            </a:r>
          </a:p>
        </p:txBody>
      </p:sp>
      <p:pic>
        <p:nvPicPr>
          <p:cNvPr id="11" name="Picture 10">
            <a:extLst>
              <a:ext uri="{FF2B5EF4-FFF2-40B4-BE49-F238E27FC236}">
                <a16:creationId xmlns:a16="http://schemas.microsoft.com/office/drawing/2014/main" id="{B63FDB71-CA93-4675-9EC2-3A49227BE0AF}"/>
              </a:ext>
            </a:extLst>
          </p:cNvPr>
          <p:cNvPicPr>
            <a:picLocks noChangeAspect="1"/>
          </p:cNvPicPr>
          <p:nvPr userDrawn="1"/>
        </p:nvPicPr>
        <p:blipFill>
          <a:blip r:embed="rId2"/>
          <a:stretch>
            <a:fillRect/>
          </a:stretch>
        </p:blipFill>
        <p:spPr>
          <a:xfrm>
            <a:off x="559951" y="522774"/>
            <a:ext cx="2582400" cy="503065"/>
          </a:xfrm>
          <a:prstGeom prst="rect">
            <a:avLst/>
          </a:prstGeom>
        </p:spPr>
      </p:pic>
    </p:spTree>
    <p:extLst>
      <p:ext uri="{BB962C8B-B14F-4D97-AF65-F5344CB8AC3E}">
        <p14:creationId xmlns:p14="http://schemas.microsoft.com/office/powerpoint/2010/main" val="3467238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2"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4" y="3370145"/>
            <a:ext cx="6643649" cy="672000"/>
          </a:xfrm>
        </p:spPr>
        <p:txBody>
          <a:bodyPr>
            <a:noAutofit/>
          </a:bodyPr>
          <a:lstStyle>
            <a:lvl1pPr marL="0" indent="0" algn="l">
              <a:buNone/>
              <a:defRPr sz="24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19562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2"/>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613401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10" y="2112964"/>
            <a:ext cx="4551516" cy="4013627"/>
          </a:xfrm>
          <a:solidFill>
            <a:schemeClr val="bg1">
              <a:lumMod val="85000"/>
            </a:schemeClr>
          </a:solidFill>
        </p:spPr>
        <p:txBody>
          <a:bodyPr anchor="ctr"/>
          <a:lstStyle>
            <a:lvl1pPr marL="0" indent="0" algn="ctr">
              <a:buNone/>
              <a:defRPr sz="1600"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1600" baseline="0"/>
            </a:lvl1pPr>
          </a:lstStyle>
          <a:p>
            <a:pPr lvl="0"/>
            <a:r>
              <a:rPr lang="en-US"/>
              <a:t>Click to edit Master text styles</a:t>
            </a:r>
          </a:p>
        </p:txBody>
      </p:sp>
      <p:sp>
        <p:nvSpPr>
          <p:cNvPr id="10" name="Title 1"/>
          <p:cNvSpPr>
            <a:spLocks noGrp="1"/>
          </p:cNvSpPr>
          <p:nvPr>
            <p:ph type="title"/>
          </p:nvPr>
        </p:nvSpPr>
        <p:spPr>
          <a:xfrm>
            <a:off x="721140" y="550802"/>
            <a:ext cx="7006269" cy="5539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39A81B8E-DB90-4156-9998-67EBCA269C4E}" type="slidenum">
              <a:rPr lang="en-US" altLang="en-US"/>
              <a:pPr>
                <a:defRPr/>
              </a:pPr>
              <a:t>‹#›</a:t>
            </a:fld>
            <a:endParaRPr lang="en-US" altLang="en-US" dirty="0"/>
          </a:p>
        </p:txBody>
      </p:sp>
    </p:spTree>
    <p:extLst>
      <p:ext uri="{BB962C8B-B14F-4D97-AF65-F5344CB8AC3E}">
        <p14:creationId xmlns:p14="http://schemas.microsoft.com/office/powerpoint/2010/main" val="3206697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7"/>
            <a:ext cx="10742400" cy="1994017"/>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5"/>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2"/>
            <a:ext cx="7006269" cy="5539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4EE3CF81-11EA-405E-A3EC-9D48E6C9B03D}" type="slidenum">
              <a:rPr lang="en-US" altLang="en-US"/>
              <a:pPr>
                <a:defRPr/>
              </a:pPr>
              <a:t>‹#›</a:t>
            </a:fld>
            <a:endParaRPr lang="en-US" altLang="en-US" dirty="0"/>
          </a:p>
        </p:txBody>
      </p:sp>
    </p:spTree>
    <p:extLst>
      <p:ext uri="{BB962C8B-B14F-4D97-AF65-F5344CB8AC3E}">
        <p14:creationId xmlns:p14="http://schemas.microsoft.com/office/powerpoint/2010/main" val="2739220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4"/>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2"/>
            <a:ext cx="10075917" cy="553999"/>
          </a:xfrm>
        </p:spPr>
        <p:txBody>
          <a:bodyPr anchor="b">
            <a:noAutofit/>
          </a:bodyPr>
          <a:lstStyle>
            <a:lvl1pPr>
              <a:defRPr sz="24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2"/>
            <a:ext cx="10075917"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p:txBody>
          <a:bodyPr/>
          <a:lstStyle>
            <a:lvl1pPr>
              <a:defRPr/>
            </a:lvl1pPr>
          </a:lstStyle>
          <a:p>
            <a:pPr>
              <a:defRPr/>
            </a:pPr>
            <a:fld id="{08D83D96-D520-43E8-9FE3-99F474E31BD7}" type="slidenum">
              <a:rPr lang="en-US" altLang="en-US"/>
              <a:pPr>
                <a:defRPr/>
              </a:pPr>
              <a:t>‹#›</a:t>
            </a:fld>
            <a:endParaRPr lang="en-US" altLang="en-US" dirty="0"/>
          </a:p>
        </p:txBody>
      </p:sp>
    </p:spTree>
    <p:extLst>
      <p:ext uri="{BB962C8B-B14F-4D97-AF65-F5344CB8AC3E}">
        <p14:creationId xmlns:p14="http://schemas.microsoft.com/office/powerpoint/2010/main" val="1951306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dirty="0"/>
          </a:p>
        </p:txBody>
      </p:sp>
    </p:spTree>
    <p:extLst>
      <p:ext uri="{BB962C8B-B14F-4D97-AF65-F5344CB8AC3E}">
        <p14:creationId xmlns:p14="http://schemas.microsoft.com/office/powerpoint/2010/main" val="177876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4"/>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2"/>
            <a:ext cx="7006269" cy="553999"/>
          </a:xfrm>
        </p:spPr>
        <p:txBody>
          <a:bodyPr anchor="b">
            <a:noAutofit/>
          </a:bodyPr>
          <a:lstStyle>
            <a:lvl1pPr>
              <a:defRPr sz="24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a:t>
            </a:fld>
            <a:endParaRPr lang="en-US" altLang="en-US" dirty="0"/>
          </a:p>
        </p:txBody>
      </p:sp>
    </p:spTree>
    <p:extLst>
      <p:ext uri="{BB962C8B-B14F-4D97-AF65-F5344CB8AC3E}">
        <p14:creationId xmlns:p14="http://schemas.microsoft.com/office/powerpoint/2010/main" val="2439573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4" y="3692528"/>
            <a:ext cx="3992033" cy="1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550" b="1" baseline="30000" dirty="0">
                <a:solidFill>
                  <a:schemeClr val="tx1"/>
                </a:solidFill>
                <a:latin typeface="Arial Narrow" pitchFamily="34" charset="0"/>
              </a:rPr>
              <a:t>Contacts ESMO </a:t>
            </a:r>
          </a:p>
          <a:p>
            <a:pPr eaLnBrk="1" hangingPunct="1">
              <a:defRPr/>
            </a:pPr>
            <a:endParaRPr lang="en-US" altLang="en-US" sz="1550" b="1" baseline="30000" dirty="0">
              <a:solidFill>
                <a:schemeClr val="tx1"/>
              </a:solidFill>
              <a:latin typeface="Arial Narrow" pitchFamily="34" charset="0"/>
            </a:endParaRPr>
          </a:p>
          <a:p>
            <a:pPr eaLnBrk="1" hangingPunct="1">
              <a:defRPr/>
            </a:pPr>
            <a:r>
              <a:rPr lang="en-US" altLang="en-US" sz="1550" baseline="30000" dirty="0">
                <a:solidFill>
                  <a:schemeClr val="tx1"/>
                </a:solidFill>
                <a:latin typeface="Arial Narrow" pitchFamily="34" charset="0"/>
              </a:rPr>
              <a:t>European Society for Medical Oncology </a:t>
            </a:r>
            <a:br>
              <a:rPr lang="en-US" altLang="en-US" sz="1550" baseline="30000" dirty="0">
                <a:solidFill>
                  <a:schemeClr val="tx1"/>
                </a:solidFill>
                <a:latin typeface="Arial Narrow" pitchFamily="34" charset="0"/>
              </a:rPr>
            </a:br>
            <a:r>
              <a:rPr lang="en-US" altLang="en-US" sz="1550" baseline="30000" dirty="0">
                <a:solidFill>
                  <a:schemeClr val="tx1"/>
                </a:solidFill>
                <a:latin typeface="Arial Narrow" pitchFamily="34" charset="0"/>
              </a:rPr>
              <a:t>Via Ginevra 4, CH-6900 Lugano</a:t>
            </a:r>
            <a:br>
              <a:rPr lang="en-US" altLang="en-US" sz="1550" baseline="30000" dirty="0">
                <a:solidFill>
                  <a:schemeClr val="tx1"/>
                </a:solidFill>
                <a:latin typeface="Arial Narrow" pitchFamily="34" charset="0"/>
              </a:rPr>
            </a:br>
            <a:endParaRPr lang="en-US" altLang="en-US" sz="1550" baseline="30000" dirty="0">
              <a:solidFill>
                <a:schemeClr val="tx1"/>
              </a:solidFill>
              <a:latin typeface="Arial Narrow" pitchFamily="34" charset="0"/>
            </a:endParaRPr>
          </a:p>
          <a:p>
            <a:pPr eaLnBrk="1" hangingPunct="1">
              <a:defRPr/>
            </a:pPr>
            <a:br>
              <a:rPr lang="en-US" altLang="en-US" sz="1550" baseline="30000" dirty="0">
                <a:solidFill>
                  <a:schemeClr val="tx1"/>
                </a:solidFill>
                <a:latin typeface="Arial Narrow" pitchFamily="34" charset="0"/>
              </a:rPr>
            </a:br>
            <a:r>
              <a:rPr lang="en-US" altLang="en-US" sz="1550" baseline="30000" dirty="0">
                <a:solidFill>
                  <a:schemeClr val="tx1"/>
                </a:solidFill>
                <a:latin typeface="Arial Narrow" pitchFamily="34" charset="0"/>
              </a:rPr>
              <a:t>http://www.esmo.org</a:t>
            </a:r>
            <a:endParaRPr lang="en-US" altLang="en-US" sz="1550" b="1" baseline="0" dirty="0">
              <a:solidFill>
                <a:schemeClr val="tx1"/>
              </a:solidFill>
              <a:latin typeface="Arial Narrow" pitchFamily="34" charset="0"/>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sz="1550" baseline="30000" dirty="0">
                <a:solidFill>
                  <a:schemeClr val="tx1"/>
                </a:solidFill>
                <a:latin typeface="Arial Narrow" pitchFamily="34" charset="0"/>
              </a:rPr>
              <a:t>esmo@esmo.org</a:t>
            </a:r>
          </a:p>
          <a:p>
            <a:pPr eaLnBrk="1" hangingPunct="1">
              <a:defRPr/>
            </a:pPr>
            <a:endParaRPr lang="en-US" altLang="en-US" sz="18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2" y="2266721"/>
            <a:ext cx="6924495" cy="297517"/>
          </a:xfrm>
        </p:spPr>
        <p:txBody>
          <a:bodyPr tIns="140400" anchor="ctr">
            <a:noAutofit/>
          </a:bodyPr>
          <a:lstStyle>
            <a:lvl1pPr marL="0" indent="0" rtl="0">
              <a:buFontTx/>
              <a:buNone/>
              <a:defRPr lang="en-US" sz="1700" b="1" i="0" u="none" strike="noStrike" baseline="30000" smtClean="0">
                <a:solidFill>
                  <a:schemeClr val="tx1"/>
                </a:solidFill>
              </a:defRPr>
            </a:lvl1pPr>
          </a:lstStyle>
          <a:p>
            <a:pPr lvl="0"/>
            <a:r>
              <a:rPr lang="en-US" dirty="0"/>
              <a:t>Click to edit Master text styles</a:t>
            </a:r>
          </a:p>
        </p:txBody>
      </p:sp>
      <p:sp>
        <p:nvSpPr>
          <p:cNvPr id="6" name="Text Placeholder 18"/>
          <p:cNvSpPr>
            <a:spLocks noGrp="1"/>
          </p:cNvSpPr>
          <p:nvPr>
            <p:ph type="body" sz="quarter" idx="11"/>
          </p:nvPr>
        </p:nvSpPr>
        <p:spPr>
          <a:xfrm>
            <a:off x="914400" y="2664488"/>
            <a:ext cx="6924493" cy="270475"/>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dirty="0"/>
          </a:p>
        </p:txBody>
      </p:sp>
    </p:spTree>
    <p:extLst>
      <p:ext uri="{BB962C8B-B14F-4D97-AF65-F5344CB8AC3E}">
        <p14:creationId xmlns:p14="http://schemas.microsoft.com/office/powerpoint/2010/main" val="162537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9_Free Content">
    <p:spTree>
      <p:nvGrpSpPr>
        <p:cNvPr id="1" name=""/>
        <p:cNvGrpSpPr/>
        <p:nvPr/>
      </p:nvGrpSpPr>
      <p:grpSpPr>
        <a:xfrm>
          <a:off x="0" y="0"/>
          <a:ext cx="0" cy="0"/>
          <a:chOff x="0" y="0"/>
          <a:chExt cx="0" cy="0"/>
        </a:xfrm>
      </p:grpSpPr>
      <p:sp>
        <p:nvSpPr>
          <p:cNvPr id="6" name="Title 1"/>
          <p:cNvSpPr>
            <a:spLocks noGrp="1"/>
          </p:cNvSpPr>
          <p:nvPr>
            <p:ph type="title"/>
          </p:nvPr>
        </p:nvSpPr>
        <p:spPr>
          <a:xfrm>
            <a:off x="720001" y="550802"/>
            <a:ext cx="11002100" cy="553999"/>
          </a:xfrm>
        </p:spPr>
        <p:txBody>
          <a:bodyPr anchor="b">
            <a:noAutofit/>
          </a:bodyPr>
          <a:lstStyle>
            <a:lvl1pPr>
              <a:defRPr sz="2400" cap="all" baseline="0"/>
            </a:lvl1pPr>
          </a:lstStyle>
          <a:p>
            <a:r>
              <a:rPr lang="en-US" dirty="0"/>
              <a:t>Click to edit Master title style</a:t>
            </a:r>
          </a:p>
        </p:txBody>
      </p:sp>
      <p:sp>
        <p:nvSpPr>
          <p:cNvPr id="9" name="Slide Number Placeholder 5"/>
          <p:cNvSpPr>
            <a:spLocks noGrp="1"/>
          </p:cNvSpPr>
          <p:nvPr>
            <p:ph type="sldNum" sz="quarter" idx="15"/>
          </p:nvPr>
        </p:nvSpPr>
        <p:spPr/>
        <p:txBody>
          <a:bodyPr/>
          <a:lstStyle>
            <a:lvl1pPr>
              <a:defRPr/>
            </a:lvl1pPr>
          </a:lstStyle>
          <a:p>
            <a:pPr fontAlgn="base">
              <a:spcBef>
                <a:spcPct val="0"/>
              </a:spcBef>
              <a:spcAft>
                <a:spcPct val="0"/>
              </a:spcAft>
              <a:defRPr/>
            </a:pPr>
            <a:fld id="{711A7CD0-78D0-42EA-ADB5-8E9333008CAE}" type="slidenum">
              <a:rPr lang="en-US" altLang="en-US" smtClean="0"/>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065853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0_Free Content">
    <p:spTree>
      <p:nvGrpSpPr>
        <p:cNvPr id="1" name=""/>
        <p:cNvGrpSpPr/>
        <p:nvPr/>
      </p:nvGrpSpPr>
      <p:grpSpPr>
        <a:xfrm>
          <a:off x="0" y="0"/>
          <a:ext cx="0" cy="0"/>
          <a:chOff x="0" y="0"/>
          <a:chExt cx="0" cy="0"/>
        </a:xfrm>
      </p:grpSpPr>
      <p:sp>
        <p:nvSpPr>
          <p:cNvPr id="6" name="Title 1"/>
          <p:cNvSpPr>
            <a:spLocks noGrp="1"/>
          </p:cNvSpPr>
          <p:nvPr>
            <p:ph type="title"/>
          </p:nvPr>
        </p:nvSpPr>
        <p:spPr>
          <a:xfrm>
            <a:off x="720001" y="550803"/>
            <a:ext cx="11002100" cy="553999"/>
          </a:xfrm>
        </p:spPr>
        <p:txBody>
          <a:bodyPr anchor="b">
            <a:noAutofit/>
          </a:bodyPr>
          <a:lstStyle>
            <a:lvl1pPr>
              <a:defRPr sz="2400" cap="all" baseline="0"/>
            </a:lvl1pPr>
          </a:lstStyle>
          <a:p>
            <a:r>
              <a:rPr lang="en-US" dirty="0"/>
              <a:t>Click to edit Master title style</a:t>
            </a:r>
          </a:p>
        </p:txBody>
      </p:sp>
      <p:sp>
        <p:nvSpPr>
          <p:cNvPr id="9" name="Slide Number Placeholder 5"/>
          <p:cNvSpPr>
            <a:spLocks noGrp="1"/>
          </p:cNvSpPr>
          <p:nvPr>
            <p:ph type="sldNum" sz="quarter" idx="15"/>
          </p:nvPr>
        </p:nvSpPr>
        <p:spPr/>
        <p:txBody>
          <a:bodyPr/>
          <a:lstStyle>
            <a:lvl1pPr>
              <a:defRPr/>
            </a:lvl1pPr>
          </a:lstStyle>
          <a:p>
            <a:pPr defTabSz="457189">
              <a:defRPr/>
            </a:pPr>
            <a:fld id="{711A7CD0-78D0-42EA-ADB5-8E9333008CAE}" type="slidenum">
              <a:rPr lang="en-US" altLang="en-US" smtClean="0"/>
              <a:pPr defTabSz="457189">
                <a:defRPr/>
              </a:pPr>
              <a:t>‹#›</a:t>
            </a:fld>
            <a:endParaRPr lang="en-US" altLang="en-US" dirty="0"/>
          </a:p>
        </p:txBody>
      </p:sp>
    </p:spTree>
    <p:extLst>
      <p:ext uri="{BB962C8B-B14F-4D97-AF65-F5344CB8AC3E}">
        <p14:creationId xmlns:p14="http://schemas.microsoft.com/office/powerpoint/2010/main" val="3851046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737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3200"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24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3" y="4579200"/>
            <a:ext cx="5900236" cy="307200"/>
          </a:xfrm>
        </p:spPr>
        <p:txBody>
          <a:bodyPr tIns="46800" bIns="234000">
            <a:noAutofit/>
          </a:bodyPr>
          <a:lstStyle>
            <a:lvl1pPr marL="0" indent="0">
              <a:buFontTx/>
              <a:buNone/>
              <a:defRPr sz="12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3" y="4894301"/>
            <a:ext cx="5900236" cy="307200"/>
          </a:xfrm>
        </p:spPr>
        <p:txBody>
          <a:bodyPr tIns="46800" bIns="234000">
            <a:noAutofit/>
          </a:bodyPr>
          <a:lstStyle>
            <a:lvl1pPr marL="0" indent="0">
              <a:buFontTx/>
              <a:buNone/>
              <a:defRPr sz="12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9"/>
            <a:ext cx="5313011" cy="307777"/>
          </a:xfrm>
        </p:spPr>
        <p:txBody>
          <a:bodyPr bIns="234000">
            <a:noAutofit/>
          </a:bodyPr>
          <a:lstStyle>
            <a:lvl1pPr marL="0" indent="0">
              <a:buFontTx/>
              <a:buNone/>
              <a:defRPr sz="1200" b="0">
                <a:solidFill>
                  <a:schemeClr val="tx1"/>
                </a:solidFill>
              </a:defRPr>
            </a:lvl1pPr>
          </a:lstStyle>
          <a:p>
            <a:pPr lvl="0"/>
            <a:r>
              <a:rPr lang="en-US"/>
              <a:t>Click to edit Master text styles</a:t>
            </a:r>
          </a:p>
        </p:txBody>
      </p:sp>
      <p:sp>
        <p:nvSpPr>
          <p:cNvPr id="17" name="TextBox 16"/>
          <p:cNvSpPr txBox="1"/>
          <p:nvPr userDrawn="1"/>
        </p:nvSpPr>
        <p:spPr>
          <a:xfrm>
            <a:off x="9373991" y="6304160"/>
            <a:ext cx="2211700" cy="33855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pPr>
            <a:r>
              <a:rPr lang="it-IT" sz="1600" i="0" u="none" strike="noStrike" kern="1200" baseline="0" dirty="0">
                <a:latin typeface="Arial Narrow"/>
                <a:ea typeface="+mn-ea"/>
                <a:cs typeface="Arial Narrow"/>
              </a:rPr>
              <a:t>esmo</a:t>
            </a:r>
            <a:r>
              <a:rPr lang="en-US" sz="1600" i="0" u="none" strike="noStrike" kern="1200" baseline="0" dirty="0">
                <a:latin typeface="Arial Narrow"/>
                <a:ea typeface="+mn-ea"/>
                <a:cs typeface="Arial Narrow"/>
              </a:rPr>
              <a:t>.org</a:t>
            </a:r>
          </a:p>
        </p:txBody>
      </p:sp>
      <p:pic>
        <p:nvPicPr>
          <p:cNvPr id="9" name="Picture 8">
            <a:extLst>
              <a:ext uri="{FF2B5EF4-FFF2-40B4-BE49-F238E27FC236}">
                <a16:creationId xmlns:a16="http://schemas.microsoft.com/office/drawing/2014/main" id="{D650AF0F-96E1-4951-85F4-89C237206700}"/>
              </a:ext>
            </a:extLst>
          </p:cNvPr>
          <p:cNvPicPr>
            <a:picLocks noChangeAspect="1"/>
          </p:cNvPicPr>
          <p:nvPr userDrawn="1"/>
        </p:nvPicPr>
        <p:blipFill>
          <a:blip r:embed="rId2"/>
          <a:stretch>
            <a:fillRect/>
          </a:stretch>
        </p:blipFill>
        <p:spPr>
          <a:xfrm>
            <a:off x="371567" y="6323565"/>
            <a:ext cx="2217596" cy="432000"/>
          </a:xfrm>
          <a:prstGeom prst="rect">
            <a:avLst/>
          </a:prstGeom>
        </p:spPr>
      </p:pic>
    </p:spTree>
    <p:extLst>
      <p:ext uri="{BB962C8B-B14F-4D97-AF65-F5344CB8AC3E}">
        <p14:creationId xmlns:p14="http://schemas.microsoft.com/office/powerpoint/2010/main" val="4263721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57809" y="2"/>
            <a:ext cx="11457475" cy="771815"/>
          </a:xfrm>
        </p:spPr>
        <p:txBody>
          <a:bodyPr lIns="0" anchor="b">
            <a:noAutofit/>
          </a:bodyPr>
          <a:lstStyle>
            <a:lvl1pPr>
              <a:defRPr sz="2400" cap="none" baseline="0">
                <a:latin typeface="+mj-lt"/>
                <a:cs typeface="Arial" panose="020B0604020202020204" pitchFamily="34" charset="0"/>
              </a:defRPr>
            </a:lvl1pPr>
          </a:lstStyle>
          <a:p>
            <a:r>
              <a:rPr lang="en-US" dirty="0"/>
              <a:t>Click to edit Master title style</a:t>
            </a:r>
          </a:p>
        </p:txBody>
      </p:sp>
      <p:sp>
        <p:nvSpPr>
          <p:cNvPr id="13" name="Text Placeholder 6"/>
          <p:cNvSpPr>
            <a:spLocks noGrp="1"/>
          </p:cNvSpPr>
          <p:nvPr>
            <p:ph type="body" sz="quarter" idx="12"/>
          </p:nvPr>
        </p:nvSpPr>
        <p:spPr>
          <a:xfrm>
            <a:off x="357809" y="992625"/>
            <a:ext cx="11457475" cy="5116193"/>
          </a:xfrm>
        </p:spPr>
        <p:txBody>
          <a:bodyPr>
            <a:noAutofit/>
          </a:bodyPr>
          <a:lstStyle>
            <a:lvl1pPr marL="285750" indent="-285750">
              <a:buClr>
                <a:schemeClr val="tx1"/>
              </a:buClr>
              <a:buFont typeface="Arial" panose="020B0604020202020204" pitchFamily="34" charset="0"/>
              <a:buChar char="•"/>
              <a:defRPr sz="1600" baseline="0">
                <a:latin typeface="+mj-lt"/>
                <a:cs typeface="Arial" panose="020B0604020202020204" pitchFamily="34" charset="0"/>
              </a:defRPr>
            </a:lvl1pPr>
          </a:lstStyle>
          <a:p>
            <a:pPr lvl="0"/>
            <a:r>
              <a:rPr lang="en-US" dirty="0"/>
              <a:t>Click to edit Master text styles</a:t>
            </a:r>
          </a:p>
        </p:txBody>
      </p:sp>
      <p:sp>
        <p:nvSpPr>
          <p:cNvPr id="6" name="Slide Number Placeholder 5"/>
          <p:cNvSpPr>
            <a:spLocks noGrp="1"/>
          </p:cNvSpPr>
          <p:nvPr>
            <p:ph type="sldNum" sz="quarter" idx="13"/>
          </p:nvPr>
        </p:nvSpPr>
        <p:spPr/>
        <p:txBody>
          <a:bodyPr rIns="0"/>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624372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Large Bulle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8E14897-8E76-4E3E-9C7B-9FFA48685971}"/>
              </a:ext>
            </a:extLst>
          </p:cNvPr>
          <p:cNvGraphicFramePr>
            <a:graphicFrameLocks noChangeAspect="1"/>
          </p:cNvGraphicFramePr>
          <p:nvPr userDrawn="1">
            <p:custDataLst>
              <p:tags r:id="rId1"/>
            </p:custDataLst>
          </p:nvPr>
        </p:nvGraphicFramePr>
        <p:xfrm>
          <a:off x="2118" y="1589"/>
          <a:ext cx="2117"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58E14897-8E76-4E3E-9C7B-9FFA48685971}"/>
                          </a:ext>
                        </a:extLst>
                      </p:cNvPr>
                      <p:cNvPicPr/>
                      <p:nvPr/>
                    </p:nvPicPr>
                    <p:blipFill>
                      <a:blip r:embed="rId5"/>
                      <a:stretch>
                        <a:fillRect/>
                      </a:stretch>
                    </p:blipFill>
                    <p:spPr>
                      <a:xfrm>
                        <a:off x="2118" y="1589"/>
                        <a:ext cx="211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5768DDE-BB32-4844-ABDB-5098F0F9E88C}"/>
              </a:ext>
            </a:extLst>
          </p:cNvPr>
          <p:cNvSpPr/>
          <p:nvPr userDrawn="1">
            <p:custDataLst>
              <p:tags r:id="rId2"/>
            </p:custDataLst>
          </p:nvPr>
        </p:nvSpPr>
        <p:spPr bwMode="auto">
          <a:xfrm>
            <a:off x="0" y="2"/>
            <a:ext cx="211667" cy="158751"/>
          </a:xfrm>
          <a:prstGeom prst="rect">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0" fontAlgn="auto" hangingPunct="0">
              <a:spcBef>
                <a:spcPts val="0"/>
              </a:spcBef>
              <a:spcAft>
                <a:spcPts val="0"/>
              </a:spcAft>
              <a:buClr>
                <a:schemeClr val="bg1"/>
              </a:buClr>
              <a:buFontTx/>
              <a:buNone/>
            </a:pPr>
            <a:endParaRPr lang="en-US" sz="1650" b="1" i="0" kern="0" baseline="0" dirty="0" err="1">
              <a:solidFill>
                <a:srgbClr val="FFFFFF"/>
              </a:solidFill>
              <a:latin typeface="Arial" panose="020B0604020202020204" pitchFamily="34" charset="0"/>
              <a:ea typeface="+mj-ea"/>
              <a:cs typeface="+mj-cs"/>
              <a:sym typeface="Arial" panose="020B0604020202020204" pitchFamily="34" charset="0"/>
            </a:endParaRPr>
          </a:p>
        </p:txBody>
      </p:sp>
      <p:sp>
        <p:nvSpPr>
          <p:cNvPr id="8" name="Text Placeholder 5"/>
          <p:cNvSpPr>
            <a:spLocks noGrp="1"/>
          </p:cNvSpPr>
          <p:nvPr>
            <p:ph type="body" sz="quarter" idx="21" hasCustomPrompt="1"/>
          </p:nvPr>
        </p:nvSpPr>
        <p:spPr>
          <a:xfrm>
            <a:off x="499872" y="5996531"/>
            <a:ext cx="11261093" cy="184666"/>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dirty="0"/>
              <a:t>Insert Source text here</a:t>
            </a:r>
          </a:p>
        </p:txBody>
      </p:sp>
      <p:sp>
        <p:nvSpPr>
          <p:cNvPr id="2" name="Date Placeholder 1"/>
          <p:cNvSpPr>
            <a:spLocks noGrp="1"/>
          </p:cNvSpPr>
          <p:nvPr>
            <p:ph type="dt" sz="half" idx="22"/>
          </p:nvPr>
        </p:nvSpPr>
        <p:spPr/>
        <p:txBody>
          <a:bodyPr/>
          <a:lstStyle>
            <a:lvl1pPr>
              <a:defRPr/>
            </a:lvl1pPr>
          </a:lstStyle>
          <a:p>
            <a:pPr algn="ctr"/>
            <a:r>
              <a:rPr lang="en-US" dirty="0"/>
              <a:t>Confidential</a:t>
            </a:r>
            <a:endParaRPr lang="en-GB" dirty="0"/>
          </a:p>
        </p:txBody>
      </p:sp>
      <p:sp>
        <p:nvSpPr>
          <p:cNvPr id="4" name="Slide Number Placeholder 3"/>
          <p:cNvSpPr>
            <a:spLocks noGrp="1"/>
          </p:cNvSpPr>
          <p:nvPr>
            <p:ph type="sldNum" sz="quarter" idx="24"/>
          </p:nvPr>
        </p:nvSpPr>
        <p:spPr/>
        <p:txBody>
          <a:bodyPr/>
          <a:lstStyle/>
          <a:p>
            <a:fld id="{9F9F533D-B52E-4A2F-BF72-0ADD2D94BD75}" type="slidenum">
              <a:rPr lang="en-GB" smtClean="0"/>
              <a:pPr/>
              <a:t>‹#›</a:t>
            </a:fld>
            <a:endParaRPr lang="en-GB" dirty="0"/>
          </a:p>
        </p:txBody>
      </p:sp>
      <p:sp>
        <p:nvSpPr>
          <p:cNvPr id="9" name="Title 4"/>
          <p:cNvSpPr>
            <a:spLocks noGrp="1"/>
          </p:cNvSpPr>
          <p:nvPr>
            <p:ph type="title" hasCustomPrompt="1"/>
          </p:nvPr>
        </p:nvSpPr>
        <p:spPr>
          <a:xfrm>
            <a:off x="498797" y="272865"/>
            <a:ext cx="11214839" cy="338555"/>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498797" y="692555"/>
            <a:ext cx="11214839" cy="234951"/>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500100" y="1177489"/>
            <a:ext cx="11217769" cy="4658549"/>
          </a:xfrm>
        </p:spPr>
        <p:txBody>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653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7"/>
          </p:nvPr>
        </p:nvSpPr>
        <p:spPr/>
        <p:txBody>
          <a:bodyPr/>
          <a:lstStyle/>
          <a:p>
            <a:fld id="{9F9F533D-B52E-4A2F-BF72-0ADD2D94BD75}" type="slidenum">
              <a:rPr lang="en-GB" smtClean="0"/>
              <a:pPr/>
              <a:t>‹#›</a:t>
            </a:fld>
            <a:endParaRPr lang="en-GB" dirty="0"/>
          </a:p>
        </p:txBody>
      </p:sp>
      <p:sp>
        <p:nvSpPr>
          <p:cNvPr id="7" name="Title 4"/>
          <p:cNvSpPr>
            <a:spLocks noGrp="1"/>
          </p:cNvSpPr>
          <p:nvPr>
            <p:ph type="title" hasCustomPrompt="1"/>
          </p:nvPr>
        </p:nvSpPr>
        <p:spPr>
          <a:xfrm>
            <a:off x="498764" y="294810"/>
            <a:ext cx="11214869" cy="338555"/>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498795" y="692555"/>
            <a:ext cx="11214869" cy="234951"/>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13">
            <a:extLst>
              <a:ext uri="{FF2B5EF4-FFF2-40B4-BE49-F238E27FC236}">
                <a16:creationId xmlns:a16="http://schemas.microsoft.com/office/drawing/2014/main" id="{4E17F420-8DDD-49EA-A47D-7666C85D651E}"/>
              </a:ext>
            </a:extLst>
          </p:cNvPr>
          <p:cNvSpPr>
            <a:spLocks noGrp="1"/>
          </p:cNvSpPr>
          <p:nvPr>
            <p:ph type="body" sz="quarter" idx="18" hasCustomPrompt="1"/>
          </p:nvPr>
        </p:nvSpPr>
        <p:spPr bwMode="gray">
          <a:xfrm>
            <a:off x="508000" y="6150913"/>
            <a:ext cx="8869680" cy="163956"/>
          </a:xfrm>
        </p:spPr>
        <p:txBody>
          <a:bodyPr anchor="b" anchorCtr="0">
            <a:spAutoFit/>
          </a:bodyPr>
          <a:lstStyle>
            <a:lvl1pPr marL="0" indent="0">
              <a:lnSpc>
                <a:spcPct val="92000"/>
              </a:lnSpc>
              <a:spcBef>
                <a:spcPts val="56"/>
              </a:spcBef>
              <a:buFontTx/>
              <a:buNone/>
              <a:defRPr sz="506" baseline="0"/>
            </a:lvl1pPr>
          </a:lstStyle>
          <a:p>
            <a:pPr lvl="0"/>
            <a:r>
              <a:rPr lang="en-US" dirty="0"/>
              <a:t>Click to add source or footnotes</a:t>
            </a:r>
          </a:p>
        </p:txBody>
      </p:sp>
    </p:spTree>
    <p:extLst>
      <p:ext uri="{BB962C8B-B14F-4D97-AF65-F5344CB8AC3E}">
        <p14:creationId xmlns:p14="http://schemas.microsoft.com/office/powerpoint/2010/main" val="1606807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F228AA0-DDB4-4B9E-8C38-D7270973E09A}"/>
              </a:ext>
            </a:extLst>
          </p:cNvPr>
          <p:cNvGraphicFramePr>
            <a:graphicFrameLocks noChangeAspect="1"/>
          </p:cNvGraphicFramePr>
          <p:nvPr userDrawn="1">
            <p:custDataLst>
              <p:tags r:id="rId1"/>
            </p:custDataLst>
          </p:nvPr>
        </p:nvGraphicFramePr>
        <p:xfrm>
          <a:off x="2118" y="1589"/>
          <a:ext cx="2117"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AF228AA0-DDB4-4B9E-8C38-D7270973E09A}"/>
                          </a:ext>
                        </a:extLst>
                      </p:cNvPr>
                      <p:cNvPicPr/>
                      <p:nvPr/>
                    </p:nvPicPr>
                    <p:blipFill>
                      <a:blip r:embed="rId5"/>
                      <a:stretch>
                        <a:fillRect/>
                      </a:stretch>
                    </p:blipFill>
                    <p:spPr>
                      <a:xfrm>
                        <a:off x="2118" y="1589"/>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9580D7-55FC-4E32-9789-9764FA100CAF}"/>
              </a:ext>
            </a:extLst>
          </p:cNvPr>
          <p:cNvSpPr/>
          <p:nvPr userDrawn="1">
            <p:custDataLst>
              <p:tags r:id="rId2"/>
            </p:custDataLst>
          </p:nvPr>
        </p:nvSpPr>
        <p:spPr bwMode="auto">
          <a:xfrm>
            <a:off x="0" y="2"/>
            <a:ext cx="211667" cy="158751"/>
          </a:xfrm>
          <a:prstGeom prst="rect">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0" fontAlgn="auto" hangingPunct="0">
              <a:spcBef>
                <a:spcPts val="0"/>
              </a:spcBef>
              <a:spcAft>
                <a:spcPts val="0"/>
              </a:spcAft>
              <a:buClr>
                <a:schemeClr val="bg1"/>
              </a:buClr>
              <a:buFontTx/>
              <a:buNone/>
            </a:pPr>
            <a:endParaRPr lang="en-US" sz="1650" b="1" i="0" kern="0" baseline="0" dirty="0" err="1">
              <a:solidFill>
                <a:srgbClr val="FFFFFF"/>
              </a:solidFill>
              <a:latin typeface="Arial" panose="020B0604020202020204" pitchFamily="34" charset="0"/>
              <a:ea typeface="+mj-ea"/>
              <a:cs typeface="+mj-cs"/>
              <a:sym typeface="Arial" panose="020B0604020202020204" pitchFamily="34" charset="0"/>
            </a:endParaRPr>
          </a:p>
        </p:txBody>
      </p:sp>
      <p:sp>
        <p:nvSpPr>
          <p:cNvPr id="5" name="Title 4"/>
          <p:cNvSpPr>
            <a:spLocks noGrp="1"/>
          </p:cNvSpPr>
          <p:nvPr>
            <p:ph type="title" hasCustomPrompt="1"/>
          </p:nvPr>
        </p:nvSpPr>
        <p:spPr>
          <a:xfrm>
            <a:off x="498766" y="294810"/>
            <a:ext cx="11261092" cy="338555"/>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500100" y="1177489"/>
            <a:ext cx="11217769"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498794" y="692555"/>
            <a:ext cx="11261092" cy="234951"/>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499872" y="5996531"/>
            <a:ext cx="11261093" cy="184666"/>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dirty="0"/>
              <a:t>Insert Source text here</a:t>
            </a:r>
          </a:p>
        </p:txBody>
      </p:sp>
      <p:sp>
        <p:nvSpPr>
          <p:cNvPr id="4" name="Date Placeholder 3"/>
          <p:cNvSpPr>
            <a:spLocks noGrp="1"/>
          </p:cNvSpPr>
          <p:nvPr>
            <p:ph type="dt" sz="half" idx="19"/>
          </p:nvPr>
        </p:nvSpPr>
        <p:spPr/>
        <p:txBody>
          <a:bodyPr/>
          <a:lstStyle/>
          <a:p>
            <a:pPr algn="ctr"/>
            <a:r>
              <a:rPr lang="en-US" dirty="0"/>
              <a:t>Confidential</a:t>
            </a:r>
          </a:p>
          <a:p>
            <a:pPr algn="ctr"/>
            <a:endParaRPr lang="en-GB" dirty="0"/>
          </a:p>
        </p:txBody>
      </p:sp>
      <p:sp>
        <p:nvSpPr>
          <p:cNvPr id="10" name="Slide Number Placeholder 9"/>
          <p:cNvSpPr>
            <a:spLocks noGrp="1"/>
          </p:cNvSpPr>
          <p:nvPr>
            <p:ph type="sldNum" sz="quarter" idx="21"/>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356876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Acknowledgements">
    <p:spTree>
      <p:nvGrpSpPr>
        <p:cNvPr id="1" name=""/>
        <p:cNvGrpSpPr/>
        <p:nvPr/>
      </p:nvGrpSpPr>
      <p:grpSpPr>
        <a:xfrm>
          <a:off x="0" y="0"/>
          <a:ext cx="0" cy="0"/>
          <a:chOff x="0" y="0"/>
          <a:chExt cx="0" cy="0"/>
        </a:xfrm>
      </p:grpSpPr>
      <p:cxnSp>
        <p:nvCxnSpPr>
          <p:cNvPr id="11" name="Straight Connector 10"/>
          <p:cNvCxnSpPr/>
          <p:nvPr userDrawn="1"/>
        </p:nvCxnSpPr>
        <p:spPr>
          <a:xfrm>
            <a:off x="371564" y="803401"/>
            <a:ext cx="11443720" cy="0"/>
          </a:xfrm>
          <a:prstGeom prst="line">
            <a:avLst/>
          </a:prstGeom>
          <a:ln w="12700">
            <a:solidFill>
              <a:srgbClr val="AB0C24"/>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357809" y="2"/>
            <a:ext cx="11457475" cy="771815"/>
          </a:xfrm>
        </p:spPr>
        <p:txBody>
          <a:bodyPr lIns="0" anchor="b">
            <a:noAutofit/>
          </a:bodyPr>
          <a:lstStyle>
            <a:lvl1pPr>
              <a:defRPr sz="2400" cap="none" baseline="0">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03220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797AD9-02DD-B24B-B1F2-4955EFCC927E}" type="datetimeFigureOut">
              <a:rPr lang="en-US" smtClean="0"/>
              <a:pPr/>
              <a:t>5/30/26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100B5-B664-AA47-B7A8-902CA38EEBB4}" type="slidenum">
              <a:rPr lang="en-US" smtClean="0"/>
              <a:pPr/>
              <a:t>‹#›</a:t>
            </a:fld>
            <a:endParaRPr lang="en-US"/>
          </a:p>
        </p:txBody>
      </p:sp>
    </p:spTree>
    <p:extLst>
      <p:ext uri="{BB962C8B-B14F-4D97-AF65-F5344CB8AC3E}">
        <p14:creationId xmlns:p14="http://schemas.microsoft.com/office/powerpoint/2010/main" val="258459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3200"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24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3" y="4579200"/>
            <a:ext cx="5900236" cy="307200"/>
          </a:xfrm>
        </p:spPr>
        <p:txBody>
          <a:bodyPr tIns="46800" bIns="234000">
            <a:noAutofit/>
          </a:bodyPr>
          <a:lstStyle>
            <a:lvl1pPr marL="0" indent="0">
              <a:buFontTx/>
              <a:buNone/>
              <a:defRPr sz="12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3" y="4894301"/>
            <a:ext cx="5900236" cy="307200"/>
          </a:xfrm>
        </p:spPr>
        <p:txBody>
          <a:bodyPr tIns="46800" bIns="234000">
            <a:noAutofit/>
          </a:bodyPr>
          <a:lstStyle>
            <a:lvl1pPr marL="0" indent="0">
              <a:buFontTx/>
              <a:buNone/>
              <a:defRPr sz="12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9"/>
            <a:ext cx="5313011" cy="307777"/>
          </a:xfrm>
        </p:spPr>
        <p:txBody>
          <a:bodyPr bIns="234000">
            <a:noAutofit/>
          </a:bodyPr>
          <a:lstStyle>
            <a:lvl1pPr marL="0" indent="0">
              <a:buFontTx/>
              <a:buNone/>
              <a:defRPr sz="1200" b="0">
                <a:solidFill>
                  <a:schemeClr val="tx1"/>
                </a:solidFill>
              </a:defRPr>
            </a:lvl1pPr>
          </a:lstStyle>
          <a:p>
            <a:pPr lvl="0"/>
            <a:r>
              <a:rPr lang="en-US"/>
              <a:t>Click to edit Master text styles</a:t>
            </a:r>
          </a:p>
        </p:txBody>
      </p:sp>
      <p:sp>
        <p:nvSpPr>
          <p:cNvPr id="17" name="TextBox 16"/>
          <p:cNvSpPr txBox="1"/>
          <p:nvPr userDrawn="1"/>
        </p:nvSpPr>
        <p:spPr>
          <a:xfrm>
            <a:off x="9370883" y="5856000"/>
            <a:ext cx="2211700" cy="33855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pPr>
            <a:r>
              <a:rPr lang="it-IT" sz="1600" i="0" u="none" strike="noStrike" kern="1200" baseline="0" dirty="0">
                <a:latin typeface="Arial Narrow"/>
                <a:ea typeface="+mn-ea"/>
                <a:cs typeface="Arial Narrow"/>
              </a:rPr>
              <a:t>esmo</a:t>
            </a:r>
            <a:r>
              <a:rPr lang="en-US" sz="1600" i="0" u="none" strike="noStrike" kern="1200" baseline="0" dirty="0">
                <a:latin typeface="Arial Narrow"/>
                <a:ea typeface="+mn-ea"/>
                <a:cs typeface="Arial Narrow"/>
              </a:rPr>
              <a:t>.org</a:t>
            </a:r>
          </a:p>
        </p:txBody>
      </p:sp>
      <p:pic>
        <p:nvPicPr>
          <p:cNvPr id="6" name="Picture 5">
            <a:extLst>
              <a:ext uri="{FF2B5EF4-FFF2-40B4-BE49-F238E27FC236}">
                <a16:creationId xmlns:a16="http://schemas.microsoft.com/office/drawing/2014/main" id="{13D4BC4E-496B-47E4-BD97-3361BE1AD41F}"/>
              </a:ext>
            </a:extLst>
          </p:cNvPr>
          <p:cNvPicPr>
            <a:picLocks noChangeAspect="1"/>
          </p:cNvPicPr>
          <p:nvPr userDrawn="1"/>
        </p:nvPicPr>
        <p:blipFill>
          <a:blip r:embed="rId2"/>
          <a:stretch>
            <a:fillRect/>
          </a:stretch>
        </p:blipFill>
        <p:spPr>
          <a:xfrm>
            <a:off x="339695" y="310721"/>
            <a:ext cx="2844429" cy="654925"/>
          </a:xfrm>
          <a:prstGeom prst="rect">
            <a:avLst/>
          </a:prstGeom>
        </p:spPr>
      </p:pic>
    </p:spTree>
    <p:extLst>
      <p:ext uri="{BB962C8B-B14F-4D97-AF65-F5344CB8AC3E}">
        <p14:creationId xmlns:p14="http://schemas.microsoft.com/office/powerpoint/2010/main" val="1983861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2"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4" y="3370145"/>
            <a:ext cx="6643649" cy="672000"/>
          </a:xfrm>
        </p:spPr>
        <p:txBody>
          <a:bodyPr>
            <a:noAutofit/>
          </a:bodyPr>
          <a:lstStyle>
            <a:lvl1pPr marL="0" indent="0" algn="l">
              <a:buNone/>
              <a:defRPr sz="24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67719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2"/>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3367223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10" y="2112964"/>
            <a:ext cx="4551516" cy="4013627"/>
          </a:xfrm>
          <a:solidFill>
            <a:schemeClr val="bg1">
              <a:lumMod val="85000"/>
            </a:schemeClr>
          </a:solidFill>
        </p:spPr>
        <p:txBody>
          <a:bodyPr anchor="ctr"/>
          <a:lstStyle>
            <a:lvl1pPr marL="0" indent="0" algn="ctr">
              <a:buNone/>
              <a:defRPr sz="1600"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1600" baseline="0"/>
            </a:lvl1pPr>
          </a:lstStyle>
          <a:p>
            <a:pPr lvl="0"/>
            <a:r>
              <a:rPr lang="en-US"/>
              <a:t>Click to edit Master text styles</a:t>
            </a:r>
          </a:p>
        </p:txBody>
      </p:sp>
      <p:sp>
        <p:nvSpPr>
          <p:cNvPr id="10" name="Title 1"/>
          <p:cNvSpPr>
            <a:spLocks noGrp="1"/>
          </p:cNvSpPr>
          <p:nvPr>
            <p:ph type="title"/>
          </p:nvPr>
        </p:nvSpPr>
        <p:spPr>
          <a:xfrm>
            <a:off x="721140" y="550802"/>
            <a:ext cx="7006269" cy="5539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39A81B8E-DB90-4156-9998-67EBCA269C4E}" type="slidenum">
              <a:rPr lang="en-US" altLang="en-US"/>
              <a:pPr>
                <a:defRPr/>
              </a:pPr>
              <a:t>‹#›</a:t>
            </a:fld>
            <a:endParaRPr lang="en-US" altLang="en-US"/>
          </a:p>
        </p:txBody>
      </p:sp>
    </p:spTree>
    <p:extLst>
      <p:ext uri="{BB962C8B-B14F-4D97-AF65-F5344CB8AC3E}">
        <p14:creationId xmlns:p14="http://schemas.microsoft.com/office/powerpoint/2010/main" val="641160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7"/>
            <a:ext cx="10742400" cy="1994017"/>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5"/>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2"/>
            <a:ext cx="7006269" cy="5539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1330922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4"/>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2"/>
            <a:ext cx="10075917" cy="553999"/>
          </a:xfrm>
        </p:spPr>
        <p:txBody>
          <a:bodyPr anchor="b">
            <a:noAutofit/>
          </a:bodyPr>
          <a:lstStyle>
            <a:lvl1pPr>
              <a:defRPr sz="24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2"/>
            <a:ext cx="10075917"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1263344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1833204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4"/>
            <a:ext cx="10982400" cy="4013627"/>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6" name="Title 1"/>
          <p:cNvSpPr>
            <a:spLocks noGrp="1"/>
          </p:cNvSpPr>
          <p:nvPr>
            <p:ph type="title"/>
          </p:nvPr>
        </p:nvSpPr>
        <p:spPr>
          <a:xfrm>
            <a:off x="720000" y="550802"/>
            <a:ext cx="7006269" cy="553999"/>
          </a:xfrm>
        </p:spPr>
        <p:txBody>
          <a:bodyPr anchor="b">
            <a:noAutofit/>
          </a:bodyPr>
          <a:lstStyle>
            <a:lvl1pPr>
              <a:defRPr sz="2400" cap="all" baseline="0"/>
            </a:lvl1pPr>
          </a:lstStyle>
          <a:p>
            <a:r>
              <a:rPr lang="en-US" dirty="0"/>
              <a:t>Click to edit Master title style</a:t>
            </a:r>
          </a:p>
        </p:txBody>
      </p:sp>
      <p:sp>
        <p:nvSpPr>
          <p:cNvPr id="7" name="Text Placeholder 11"/>
          <p:cNvSpPr>
            <a:spLocks noGrp="1"/>
          </p:cNvSpPr>
          <p:nvPr>
            <p:ph type="body" sz="quarter" idx="14"/>
          </p:nvPr>
        </p:nvSpPr>
        <p:spPr>
          <a:xfrm>
            <a:off x="720000" y="1080002"/>
            <a:ext cx="7006269" cy="488795"/>
          </a:xfrm>
        </p:spPr>
        <p:txBody>
          <a:bodyPr>
            <a:noAutofit/>
          </a:bodyPr>
          <a:lstStyle>
            <a:lvl1pPr marL="0" indent="0">
              <a:buNone/>
              <a:defRPr sz="2000" baseline="0">
                <a:solidFill>
                  <a:schemeClr val="tx1"/>
                </a:solidFill>
              </a:defRPr>
            </a:lvl1pPr>
          </a:lstStyle>
          <a:p>
            <a:pPr lvl="0"/>
            <a:r>
              <a:rPr lang="en-US" dirty="0"/>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3871549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4" y="3692528"/>
            <a:ext cx="3992033" cy="1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550" b="1" baseline="30000" dirty="0">
                <a:solidFill>
                  <a:schemeClr val="tx1"/>
                </a:solidFill>
                <a:latin typeface="Arial Narrow" pitchFamily="34" charset="0"/>
              </a:rPr>
              <a:t>Contacts ESMO </a:t>
            </a:r>
          </a:p>
          <a:p>
            <a:pPr eaLnBrk="1" hangingPunct="1">
              <a:defRPr/>
            </a:pPr>
            <a:endParaRPr lang="en-US" altLang="en-US" sz="1550" b="1" baseline="30000" dirty="0">
              <a:solidFill>
                <a:schemeClr val="tx1"/>
              </a:solidFill>
              <a:latin typeface="Arial Narrow" pitchFamily="34" charset="0"/>
            </a:endParaRPr>
          </a:p>
          <a:p>
            <a:pPr eaLnBrk="1" hangingPunct="1">
              <a:defRPr/>
            </a:pPr>
            <a:r>
              <a:rPr lang="en-US" altLang="en-US" sz="1550" baseline="30000" dirty="0">
                <a:solidFill>
                  <a:schemeClr val="tx1"/>
                </a:solidFill>
                <a:latin typeface="Arial Narrow" pitchFamily="34" charset="0"/>
              </a:rPr>
              <a:t>European Society for Medical Oncology </a:t>
            </a:r>
            <a:br>
              <a:rPr lang="en-US" altLang="en-US" sz="1550" baseline="30000" dirty="0">
                <a:solidFill>
                  <a:schemeClr val="tx1"/>
                </a:solidFill>
                <a:latin typeface="Arial Narrow" pitchFamily="34" charset="0"/>
              </a:rPr>
            </a:br>
            <a:r>
              <a:rPr lang="en-US" altLang="en-US" sz="1550" baseline="30000" dirty="0">
                <a:solidFill>
                  <a:schemeClr val="tx1"/>
                </a:solidFill>
                <a:latin typeface="Arial Narrow" pitchFamily="34" charset="0"/>
              </a:rPr>
              <a:t>Via L. </a:t>
            </a:r>
            <a:r>
              <a:rPr lang="en-US" altLang="en-US" sz="1550" baseline="30000" dirty="0" err="1">
                <a:solidFill>
                  <a:schemeClr val="tx1"/>
                </a:solidFill>
                <a:latin typeface="Arial Narrow" pitchFamily="34" charset="0"/>
              </a:rPr>
              <a:t>Taddei</a:t>
            </a:r>
            <a:r>
              <a:rPr lang="en-US" altLang="en-US" sz="1550" baseline="30000" dirty="0">
                <a:solidFill>
                  <a:schemeClr val="tx1"/>
                </a:solidFill>
                <a:latin typeface="Arial Narrow" pitchFamily="34" charset="0"/>
              </a:rPr>
              <a:t> 4, CH-6962 </a:t>
            </a:r>
            <a:r>
              <a:rPr lang="en-US" altLang="en-US" sz="1550" baseline="30000" dirty="0" err="1">
                <a:solidFill>
                  <a:schemeClr val="tx1"/>
                </a:solidFill>
                <a:latin typeface="Arial Narrow" pitchFamily="34" charset="0"/>
              </a:rPr>
              <a:t>Viganello</a:t>
            </a:r>
            <a:r>
              <a:rPr lang="en-US" altLang="en-US" sz="1550" baseline="30000" dirty="0">
                <a:solidFill>
                  <a:schemeClr val="tx1"/>
                </a:solidFill>
                <a:latin typeface="Arial Narrow" pitchFamily="34" charset="0"/>
              </a:rPr>
              <a:t> – </a:t>
            </a:r>
            <a:r>
              <a:rPr lang="en-US" altLang="en-US" sz="1550" baseline="30000" dirty="0" err="1">
                <a:solidFill>
                  <a:schemeClr val="tx1"/>
                </a:solidFill>
                <a:latin typeface="Arial Narrow" pitchFamily="34" charset="0"/>
              </a:rPr>
              <a:t>Lugano</a:t>
            </a:r>
            <a:br>
              <a:rPr lang="en-US" altLang="en-US" sz="1550" baseline="30000" dirty="0">
                <a:solidFill>
                  <a:schemeClr val="tx1"/>
                </a:solidFill>
                <a:latin typeface="Arial Narrow" pitchFamily="34" charset="0"/>
              </a:rPr>
            </a:br>
            <a:r>
              <a:rPr lang="en-US" altLang="en-US" sz="1550" baseline="30000" dirty="0">
                <a:solidFill>
                  <a:schemeClr val="tx1"/>
                </a:solidFill>
                <a:latin typeface="Arial Narrow" pitchFamily="34" charset="0"/>
              </a:rPr>
              <a:t>T. +41 (0)91 973 19 00</a:t>
            </a:r>
            <a:br>
              <a:rPr lang="en-US" altLang="en-US" sz="1550" baseline="30000" dirty="0">
                <a:solidFill>
                  <a:schemeClr val="tx1"/>
                </a:solidFill>
                <a:latin typeface="Arial Narrow" pitchFamily="34" charset="0"/>
              </a:rPr>
            </a:br>
            <a:r>
              <a:rPr lang="en-US" altLang="en-US" sz="1550" baseline="30000" dirty="0">
                <a:solidFill>
                  <a:schemeClr val="tx1"/>
                </a:solidFill>
                <a:latin typeface="Arial Narrow" pitchFamily="34" charset="0"/>
              </a:rPr>
              <a:t>F. +41 (0)91 973 19 02</a:t>
            </a:r>
            <a:br>
              <a:rPr lang="en-US" altLang="en-US" sz="1550" baseline="30000" dirty="0">
                <a:solidFill>
                  <a:schemeClr val="tx1"/>
                </a:solidFill>
                <a:latin typeface="Arial Narrow" pitchFamily="34" charset="0"/>
              </a:rPr>
            </a:br>
            <a:r>
              <a:rPr lang="en-US" altLang="en-US" sz="1550" baseline="30000" dirty="0">
                <a:solidFill>
                  <a:schemeClr val="tx1"/>
                </a:solidFill>
                <a:latin typeface="Arial Narrow" pitchFamily="34" charset="0"/>
              </a:rPr>
              <a:t>http://</a:t>
            </a:r>
            <a:r>
              <a:rPr lang="en-US" altLang="en-US" sz="1550" baseline="30000" dirty="0" err="1">
                <a:solidFill>
                  <a:schemeClr val="tx1"/>
                </a:solidFill>
                <a:latin typeface="Arial Narrow" pitchFamily="34" charset="0"/>
              </a:rPr>
              <a:t>www.esmo.org</a:t>
            </a:r>
            <a:endParaRPr lang="en-US" altLang="en-US" sz="1550" b="1" baseline="0" dirty="0">
              <a:solidFill>
                <a:schemeClr val="tx1"/>
              </a:solidFill>
              <a:latin typeface="Arial Narrow" pitchFamily="34" charset="0"/>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sz="1550" baseline="30000" dirty="0" err="1">
                <a:solidFill>
                  <a:schemeClr val="tx1"/>
                </a:solidFill>
                <a:latin typeface="Arial Narrow" pitchFamily="34" charset="0"/>
              </a:rPr>
              <a:t>esmo@esmo.org</a:t>
            </a:r>
            <a:endParaRPr lang="en-US" altLang="en-US" sz="1550" baseline="30000" dirty="0">
              <a:solidFill>
                <a:schemeClr val="tx1"/>
              </a:solidFill>
              <a:latin typeface="Arial Narrow" pitchFamily="34" charset="0"/>
            </a:endParaRPr>
          </a:p>
          <a:p>
            <a:pPr eaLnBrk="1" hangingPunct="1">
              <a:defRPr/>
            </a:pPr>
            <a:endParaRPr lang="en-US" altLang="en-US" sz="18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2" y="2266721"/>
            <a:ext cx="6924495" cy="297517"/>
          </a:xfrm>
        </p:spPr>
        <p:txBody>
          <a:bodyPr tIns="140400" anchor="ctr">
            <a:noAutofit/>
          </a:bodyPr>
          <a:lstStyle>
            <a:lvl1pPr marL="0" indent="0" rtl="0">
              <a:buFontTx/>
              <a:buNone/>
              <a:defRPr lang="en-US" sz="1700"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914400" y="2664488"/>
            <a:ext cx="6924493" cy="270475"/>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4187209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D101D4B-7841-F54C-A5A5-72DBCA0E1632}" type="slidenum">
              <a:rPr lang="en-US" altLang="en-US" smtClean="0"/>
              <a:pPr>
                <a:defRPr/>
              </a:pPr>
              <a:t>‹#›</a:t>
            </a:fld>
            <a:endParaRPr lang="en-US" altLang="en-US"/>
          </a:p>
        </p:txBody>
      </p:sp>
    </p:spTree>
    <p:extLst>
      <p:ext uri="{BB962C8B-B14F-4D97-AF65-F5344CB8AC3E}">
        <p14:creationId xmlns:p14="http://schemas.microsoft.com/office/powerpoint/2010/main" val="3871987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F64AE30-26AE-D349-B250-7CFC897FD385}" type="slidenum">
              <a:rPr lang="en-US" altLang="en-US" smtClean="0"/>
              <a:pPr>
                <a:defRPr/>
              </a:pPr>
              <a:t>‹#›</a:t>
            </a:fld>
            <a:endParaRPr lang="en-US" altLang="en-US"/>
          </a:p>
        </p:txBody>
      </p:sp>
    </p:spTree>
    <p:extLst>
      <p:ext uri="{BB962C8B-B14F-4D97-AF65-F5344CB8AC3E}">
        <p14:creationId xmlns:p14="http://schemas.microsoft.com/office/powerpoint/2010/main" val="3757108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E97DFA-F1AC-3140-9249-79A6C309EF24}" type="slidenum">
              <a:rPr lang="en-US" altLang="en-US" smtClean="0"/>
              <a:pPr>
                <a:defRPr/>
              </a:pPr>
              <a:t>‹#›</a:t>
            </a:fld>
            <a:endParaRPr lang="en-US" altLang="en-US"/>
          </a:p>
        </p:txBody>
      </p:sp>
    </p:spTree>
    <p:extLst>
      <p:ext uri="{BB962C8B-B14F-4D97-AF65-F5344CB8AC3E}">
        <p14:creationId xmlns:p14="http://schemas.microsoft.com/office/powerpoint/2010/main" val="1216678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5AA5AC3-941B-204D-9A00-875CFDE0E1B1}" type="slidenum">
              <a:rPr lang="en-US" altLang="en-US" smtClean="0"/>
              <a:pPr>
                <a:defRPr/>
              </a:pPr>
              <a:t>‹#›</a:t>
            </a:fld>
            <a:endParaRPr lang="en-US" altLang="en-US"/>
          </a:p>
        </p:txBody>
      </p:sp>
    </p:spTree>
    <p:extLst>
      <p:ext uri="{BB962C8B-B14F-4D97-AF65-F5344CB8AC3E}">
        <p14:creationId xmlns:p14="http://schemas.microsoft.com/office/powerpoint/2010/main" val="846773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DFA0E7D-DBF7-DA4C-819B-E33021DBD6D0}" type="slidenum">
              <a:rPr lang="en-US" altLang="en-US" smtClean="0"/>
              <a:pPr>
                <a:defRPr/>
              </a:pPr>
              <a:t>‹#›</a:t>
            </a:fld>
            <a:endParaRPr lang="en-US" altLang="en-US"/>
          </a:p>
        </p:txBody>
      </p:sp>
    </p:spTree>
    <p:extLst>
      <p:ext uri="{BB962C8B-B14F-4D97-AF65-F5344CB8AC3E}">
        <p14:creationId xmlns:p14="http://schemas.microsoft.com/office/powerpoint/2010/main" val="2112033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9E91092-6319-1046-9B21-770DF7EBA84C}" type="slidenum">
              <a:rPr lang="en-US" altLang="en-US" smtClean="0"/>
              <a:pPr>
                <a:defRPr/>
              </a:pPr>
              <a:t>‹#›</a:t>
            </a:fld>
            <a:endParaRPr lang="en-US" altLang="en-US"/>
          </a:p>
        </p:txBody>
      </p:sp>
    </p:spTree>
    <p:extLst>
      <p:ext uri="{BB962C8B-B14F-4D97-AF65-F5344CB8AC3E}">
        <p14:creationId xmlns:p14="http://schemas.microsoft.com/office/powerpoint/2010/main" val="2102159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968BDEA-3ADB-8C46-8066-71AF167173F6}" type="slidenum">
              <a:rPr lang="en-US" altLang="en-US" smtClean="0"/>
              <a:pPr>
                <a:defRPr/>
              </a:pPr>
              <a:t>‹#›</a:t>
            </a:fld>
            <a:endParaRPr lang="en-US" altLang="en-US"/>
          </a:p>
        </p:txBody>
      </p:sp>
    </p:spTree>
    <p:extLst>
      <p:ext uri="{BB962C8B-B14F-4D97-AF65-F5344CB8AC3E}">
        <p14:creationId xmlns:p14="http://schemas.microsoft.com/office/powerpoint/2010/main" val="4151065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D7CE43-F00D-2245-9B58-01A806F7F853}" type="slidenum">
              <a:rPr lang="en-US" altLang="en-US" smtClean="0"/>
              <a:pPr>
                <a:defRPr/>
              </a:pPr>
              <a:t>‹#›</a:t>
            </a:fld>
            <a:endParaRPr lang="en-US" altLang="en-US"/>
          </a:p>
        </p:txBody>
      </p:sp>
    </p:spTree>
    <p:extLst>
      <p:ext uri="{BB962C8B-B14F-4D97-AF65-F5344CB8AC3E}">
        <p14:creationId xmlns:p14="http://schemas.microsoft.com/office/powerpoint/2010/main" val="1696168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144584-34FA-BB4B-A983-2488DD5BDBB9}" type="slidenum">
              <a:rPr lang="en-US" altLang="en-US" smtClean="0"/>
              <a:pPr>
                <a:defRPr/>
              </a:pPr>
              <a:t>‹#›</a:t>
            </a:fld>
            <a:endParaRPr lang="en-US" altLang="en-US"/>
          </a:p>
        </p:txBody>
      </p:sp>
    </p:spTree>
    <p:extLst>
      <p:ext uri="{BB962C8B-B14F-4D97-AF65-F5344CB8AC3E}">
        <p14:creationId xmlns:p14="http://schemas.microsoft.com/office/powerpoint/2010/main" val="2533175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ACC02DA-118B-C849-B505-CFC3D7C62211}" type="slidenum">
              <a:rPr lang="en-US" altLang="en-US" smtClean="0"/>
              <a:pPr>
                <a:defRPr/>
              </a:pPr>
              <a:t>‹#›</a:t>
            </a:fld>
            <a:endParaRPr lang="en-US" altLang="en-US"/>
          </a:p>
        </p:txBody>
      </p:sp>
    </p:spTree>
    <p:extLst>
      <p:ext uri="{BB962C8B-B14F-4D97-AF65-F5344CB8AC3E}">
        <p14:creationId xmlns:p14="http://schemas.microsoft.com/office/powerpoint/2010/main" val="332493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86C1A0-7B54-614C-8805-31F96732091D}" type="slidenum">
              <a:rPr lang="en-US" altLang="en-US" smtClean="0"/>
              <a:pPr>
                <a:defRPr/>
              </a:pPr>
              <a:t>‹#›</a:t>
            </a:fld>
            <a:endParaRPr lang="en-US" altLang="en-US"/>
          </a:p>
        </p:txBody>
      </p:sp>
    </p:spTree>
    <p:extLst>
      <p:ext uri="{BB962C8B-B14F-4D97-AF65-F5344CB8AC3E}">
        <p14:creationId xmlns:p14="http://schemas.microsoft.com/office/powerpoint/2010/main" val="401291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Κενή">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2" name="Slide Number Placeholder 4">
            <a:extLst>
              <a:ext uri="{FF2B5EF4-FFF2-40B4-BE49-F238E27FC236}">
                <a16:creationId xmlns:a16="http://schemas.microsoft.com/office/drawing/2014/main" id="{4CDB160C-BD23-B072-BD92-2B93BF9BD30E}"/>
              </a:ext>
            </a:extLst>
          </p:cNvPr>
          <p:cNvSpPr>
            <a:spLocks noGrp="1"/>
          </p:cNvSpPr>
          <p:nvPr>
            <p:ph type="sldNum" sz="quarter" idx="10"/>
          </p:nvPr>
        </p:nvSpPr>
        <p:spPr/>
        <p:txBody>
          <a:bodyPr/>
          <a:lstStyle>
            <a:lvl1pPr>
              <a:defRPr smtClean="0">
                <a:solidFill>
                  <a:schemeClr val="tx1"/>
                </a:solidFill>
              </a:defRPr>
            </a:lvl1pPr>
          </a:lstStyle>
          <a:p>
            <a:pPr>
              <a:defRPr/>
            </a:pPr>
            <a:fld id="{7BFD54A7-AE48-034F-9554-E315380AF266}" type="slidenum">
              <a:rPr lang="en-US" altLang="en-US"/>
              <a:pPr>
                <a:defRPr/>
              </a:pPr>
              <a:t>‹#›</a:t>
            </a:fld>
            <a:endParaRPr lang="en-US" altLang="en-US"/>
          </a:p>
        </p:txBody>
      </p:sp>
    </p:spTree>
    <p:extLst>
      <p:ext uri="{BB962C8B-B14F-4D97-AF65-F5344CB8AC3E}">
        <p14:creationId xmlns:p14="http://schemas.microsoft.com/office/powerpoint/2010/main" val="1074253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57809" y="3"/>
            <a:ext cx="11457475" cy="771815"/>
          </a:xfrm>
        </p:spPr>
        <p:txBody>
          <a:bodyPr lIns="0" anchor="b">
            <a:noAutofit/>
          </a:bodyPr>
          <a:lstStyle>
            <a:lvl1pPr>
              <a:defRPr sz="2400" cap="none" baseline="0">
                <a:latin typeface="+mj-lt"/>
                <a:cs typeface="Arial" panose="020B0604020202020204" pitchFamily="34" charset="0"/>
              </a:defRPr>
            </a:lvl1pPr>
          </a:lstStyle>
          <a:p>
            <a:r>
              <a:rPr lang="en-US" dirty="0"/>
              <a:t>Click to edit Master title style</a:t>
            </a:r>
          </a:p>
        </p:txBody>
      </p:sp>
      <p:sp>
        <p:nvSpPr>
          <p:cNvPr id="13" name="Text Placeholder 6"/>
          <p:cNvSpPr>
            <a:spLocks noGrp="1"/>
          </p:cNvSpPr>
          <p:nvPr>
            <p:ph type="body" sz="quarter" idx="12"/>
          </p:nvPr>
        </p:nvSpPr>
        <p:spPr>
          <a:xfrm>
            <a:off x="357809" y="992624"/>
            <a:ext cx="11457475" cy="5116193"/>
          </a:xfrm>
        </p:spPr>
        <p:txBody>
          <a:bodyPr>
            <a:noAutofit/>
          </a:bodyPr>
          <a:lstStyle>
            <a:lvl1pPr marL="285750" indent="-285750">
              <a:buClr>
                <a:schemeClr val="tx1"/>
              </a:buClr>
              <a:buFont typeface="Arial" panose="020B0604020202020204" pitchFamily="34" charset="0"/>
              <a:buChar char="•"/>
              <a:defRPr sz="1600" baseline="0">
                <a:latin typeface="+mj-lt"/>
                <a:cs typeface="Arial" panose="020B0604020202020204" pitchFamily="34" charset="0"/>
              </a:defRPr>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02C07BDE-6DC0-EE6C-D1F8-792BF5BC8ECF}"/>
              </a:ext>
            </a:extLst>
          </p:cNvPr>
          <p:cNvSpPr>
            <a:spLocks noGrp="1"/>
          </p:cNvSpPr>
          <p:nvPr>
            <p:ph type="sldNum" sz="quarter" idx="13"/>
          </p:nvPr>
        </p:nvSpPr>
        <p:spPr/>
        <p:txBody>
          <a:bodyPr rIns="0"/>
          <a:lstStyle>
            <a:lvl1pPr>
              <a:defRPr smtClean="0"/>
            </a:lvl1pPr>
          </a:lstStyle>
          <a:p>
            <a:pPr>
              <a:defRPr/>
            </a:pPr>
            <a:fld id="{ABAAAD47-8311-5849-AFAD-29DD008B51E3}" type="slidenum">
              <a:rPr lang="en-US" altLang="en-US"/>
              <a:pPr>
                <a:defRPr/>
              </a:pPr>
              <a:t>‹#›</a:t>
            </a:fld>
            <a:endParaRPr lang="en-US" altLang="en-US"/>
          </a:p>
        </p:txBody>
      </p:sp>
    </p:spTree>
    <p:extLst>
      <p:ext uri="{BB962C8B-B14F-4D97-AF65-F5344CB8AC3E}">
        <p14:creationId xmlns:p14="http://schemas.microsoft.com/office/powerpoint/2010/main" val="2508330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3"/>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3" name="Slide Number Placeholder 5">
            <a:extLst>
              <a:ext uri="{FF2B5EF4-FFF2-40B4-BE49-F238E27FC236}">
                <a16:creationId xmlns:a16="http://schemas.microsoft.com/office/drawing/2014/main" id="{447DF821-4774-83E1-76C1-91B84C34A7E8}"/>
              </a:ext>
            </a:extLst>
          </p:cNvPr>
          <p:cNvSpPr>
            <a:spLocks noGrp="1"/>
          </p:cNvSpPr>
          <p:nvPr>
            <p:ph type="sldNum" sz="quarter" idx="13"/>
          </p:nvPr>
        </p:nvSpPr>
        <p:spPr/>
        <p:txBody>
          <a:bodyPr/>
          <a:lstStyle>
            <a:lvl1pPr>
              <a:defRPr smtClean="0"/>
            </a:lvl1pPr>
          </a:lstStyle>
          <a:p>
            <a:pPr>
              <a:defRPr/>
            </a:pPr>
            <a:fld id="{12D8CA1F-26D0-134C-BB97-671E87BC85CA}" type="slidenum">
              <a:rPr lang="en-US" altLang="en-US"/>
              <a:pPr>
                <a:defRPr/>
              </a:pPr>
              <a:t>‹#›</a:t>
            </a:fld>
            <a:endParaRPr lang="en-US" altLang="en-US"/>
          </a:p>
        </p:txBody>
      </p:sp>
    </p:spTree>
    <p:extLst>
      <p:ext uri="{BB962C8B-B14F-4D97-AF65-F5344CB8AC3E}">
        <p14:creationId xmlns:p14="http://schemas.microsoft.com/office/powerpoint/2010/main" val="2541721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9_Free Content">
    <p:spTree>
      <p:nvGrpSpPr>
        <p:cNvPr id="1" name=""/>
        <p:cNvGrpSpPr/>
        <p:nvPr/>
      </p:nvGrpSpPr>
      <p:grpSpPr>
        <a:xfrm>
          <a:off x="0" y="0"/>
          <a:ext cx="0" cy="0"/>
          <a:chOff x="0" y="0"/>
          <a:chExt cx="0" cy="0"/>
        </a:xfrm>
      </p:grpSpPr>
      <p:sp>
        <p:nvSpPr>
          <p:cNvPr id="6" name="Title 1"/>
          <p:cNvSpPr>
            <a:spLocks noGrp="1"/>
          </p:cNvSpPr>
          <p:nvPr>
            <p:ph type="title"/>
          </p:nvPr>
        </p:nvSpPr>
        <p:spPr>
          <a:xfrm>
            <a:off x="720002" y="550801"/>
            <a:ext cx="11002100" cy="553999"/>
          </a:xfrm>
        </p:spPr>
        <p:txBody>
          <a:bodyPr anchor="b">
            <a:noAutofit/>
          </a:bodyPr>
          <a:lstStyle>
            <a:lvl1pPr>
              <a:defRPr sz="2400" cap="all" baseline="0"/>
            </a:lvl1pPr>
          </a:lstStyle>
          <a:p>
            <a:r>
              <a:rPr lang="en-US" dirty="0"/>
              <a:t>Click to edit Master title style</a:t>
            </a:r>
          </a:p>
        </p:txBody>
      </p:sp>
      <p:sp>
        <p:nvSpPr>
          <p:cNvPr id="2" name="Slide Number Placeholder 5">
            <a:extLst>
              <a:ext uri="{FF2B5EF4-FFF2-40B4-BE49-F238E27FC236}">
                <a16:creationId xmlns:a16="http://schemas.microsoft.com/office/drawing/2014/main" id="{928DDFF9-83D2-FF34-7B2F-598C72009493}"/>
              </a:ext>
            </a:extLst>
          </p:cNvPr>
          <p:cNvSpPr>
            <a:spLocks noGrp="1"/>
          </p:cNvSpPr>
          <p:nvPr>
            <p:ph type="sldNum" sz="quarter" idx="10"/>
          </p:nvPr>
        </p:nvSpPr>
        <p:spPr/>
        <p:txBody>
          <a:bodyPr/>
          <a:lstStyle>
            <a:lvl1pPr algn="l">
              <a:defRPr sz="1000" smtClean="0">
                <a:solidFill>
                  <a:srgbClr val="000000"/>
                </a:solidFill>
                <a:latin typeface="Arial Narrow" panose="020B0604020202020204" pitchFamily="34" charset="0"/>
                <a:ea typeface="MS PGothic" panose="020B0600070205080204" pitchFamily="34" charset="-128"/>
              </a:defRPr>
            </a:lvl1pPr>
          </a:lstStyle>
          <a:p>
            <a:pPr>
              <a:defRPr/>
            </a:pPr>
            <a:fld id="{ED0477AB-F286-7643-903A-941541519A08}" type="slidenum">
              <a:rPr lang="en-US" altLang="en-US"/>
              <a:pPr>
                <a:defRPr/>
              </a:pPr>
              <a:t>‹#›</a:t>
            </a:fld>
            <a:endParaRPr lang="en-US" altLang="en-US"/>
          </a:p>
        </p:txBody>
      </p:sp>
    </p:spTree>
    <p:extLst>
      <p:ext uri="{BB962C8B-B14F-4D97-AF65-F5344CB8AC3E}">
        <p14:creationId xmlns:p14="http://schemas.microsoft.com/office/powerpoint/2010/main" val="247311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4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3"/>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3" name="Slide Number Placeholder 5">
            <a:extLst>
              <a:ext uri="{FF2B5EF4-FFF2-40B4-BE49-F238E27FC236}">
                <a16:creationId xmlns:a16="http://schemas.microsoft.com/office/drawing/2014/main" id="{63AA8A16-EA17-C613-9E11-EBDDC5FEB179}"/>
              </a:ext>
            </a:extLst>
          </p:cNvPr>
          <p:cNvSpPr>
            <a:spLocks noGrp="1"/>
          </p:cNvSpPr>
          <p:nvPr>
            <p:ph type="sldNum" sz="quarter" idx="13"/>
          </p:nvPr>
        </p:nvSpPr>
        <p:spPr/>
        <p:txBody>
          <a:bodyPr/>
          <a:lstStyle>
            <a:lvl1pPr>
              <a:defRPr smtClean="0"/>
            </a:lvl1pPr>
          </a:lstStyle>
          <a:p>
            <a:pPr>
              <a:defRPr/>
            </a:pPr>
            <a:fld id="{AD16F3E7-DFF2-AB46-ABFB-80DB29C675E3}" type="slidenum">
              <a:rPr lang="en-US" altLang="en-US"/>
              <a:pPr>
                <a:defRPr/>
              </a:pPr>
              <a:t>‹#›</a:t>
            </a:fld>
            <a:endParaRPr lang="en-US" altLang="en-US"/>
          </a:p>
        </p:txBody>
      </p:sp>
    </p:spTree>
    <p:extLst>
      <p:ext uri="{BB962C8B-B14F-4D97-AF65-F5344CB8AC3E}">
        <p14:creationId xmlns:p14="http://schemas.microsoft.com/office/powerpoint/2010/main" val="3962216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40E7932-56AA-8E6D-4382-5E6C21987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9236" y="382906"/>
            <a:ext cx="3001433" cy="84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40080" y="1489130"/>
            <a:ext cx="10972800" cy="2223262"/>
          </a:xfrm>
          <a:prstGeom prst="rect">
            <a:avLst/>
          </a:prstGeom>
        </p:spPr>
        <p:txBody>
          <a:bodyPr anchor="b">
            <a:normAutofit/>
          </a:bodyPr>
          <a:lstStyle>
            <a:lvl1pPr algn="l">
              <a:defRPr sz="4200" b="1">
                <a:solidFill>
                  <a:srgbClr val="002557"/>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40080" y="3797537"/>
            <a:ext cx="10972800" cy="948671"/>
          </a:xfrm>
          <a:prstGeom prst="rect">
            <a:avLst/>
          </a:prstGeom>
        </p:spPr>
        <p:txBody>
          <a:bodyPr>
            <a:normAutofit/>
          </a:bodyPr>
          <a:lstStyle>
            <a:lvl1pPr marL="0" indent="0" algn="l">
              <a:buNone/>
              <a:defRPr sz="2200">
                <a:solidFill>
                  <a:srgbClr val="002557"/>
                </a:solidFill>
              </a:defRPr>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dirty="0"/>
              <a:t>Click to edit Master subtitle style</a:t>
            </a:r>
          </a:p>
        </p:txBody>
      </p:sp>
      <p:sp>
        <p:nvSpPr>
          <p:cNvPr id="13" name="Text Placeholder 8"/>
          <p:cNvSpPr>
            <a:spLocks noGrp="1"/>
          </p:cNvSpPr>
          <p:nvPr>
            <p:ph type="body" sz="quarter" idx="14"/>
          </p:nvPr>
        </p:nvSpPr>
        <p:spPr>
          <a:xfrm>
            <a:off x="640080" y="5142189"/>
            <a:ext cx="10972800" cy="594131"/>
          </a:xfrm>
          <a:prstGeom prst="rect">
            <a:avLst/>
          </a:prstGeom>
        </p:spPr>
        <p:txBody>
          <a:bodyPr>
            <a:noAutofit/>
          </a:bodyPr>
          <a:lstStyle>
            <a:lvl1pPr marL="0" indent="0">
              <a:buFontTx/>
              <a:buNone/>
              <a:defRPr sz="1600">
                <a:solidFill>
                  <a:srgbClr val="002557"/>
                </a:solidFill>
              </a:defRPr>
            </a:lvl1pPr>
            <a:lvl2pPr marL="356616" indent="0">
              <a:buFontTx/>
              <a:buNone/>
              <a:defRPr sz="1100">
                <a:solidFill>
                  <a:schemeClr val="bg1"/>
                </a:solidFill>
              </a:defRPr>
            </a:lvl2pPr>
            <a:lvl3pPr marL="713232" indent="0">
              <a:buFontTx/>
              <a:buNone/>
              <a:defRPr sz="1100">
                <a:solidFill>
                  <a:schemeClr val="bg1"/>
                </a:solidFill>
              </a:defRPr>
            </a:lvl3pPr>
            <a:lvl4pPr marL="1069848" indent="0">
              <a:buFontTx/>
              <a:buNone/>
              <a:defRPr sz="1100">
                <a:solidFill>
                  <a:schemeClr val="bg1"/>
                </a:solidFill>
              </a:defRPr>
            </a:lvl4pPr>
            <a:lvl5pPr marL="1426464" indent="0">
              <a:buFontTx/>
              <a:buNone/>
              <a:defRPr sz="1100">
                <a:solidFill>
                  <a:schemeClr val="bg1"/>
                </a:solidFill>
              </a:defRPr>
            </a:lvl5pPr>
          </a:lstStyle>
          <a:p>
            <a:pPr lvl="0"/>
            <a:r>
              <a:rPr lang="en-US"/>
              <a:t>Click to edit Master text styles</a:t>
            </a:r>
          </a:p>
        </p:txBody>
      </p:sp>
      <p:sp>
        <p:nvSpPr>
          <p:cNvPr id="5" name="Text Placeholder 4"/>
          <p:cNvSpPr>
            <a:spLocks noGrp="1"/>
          </p:cNvSpPr>
          <p:nvPr>
            <p:ph type="body" sz="quarter" idx="15"/>
          </p:nvPr>
        </p:nvSpPr>
        <p:spPr>
          <a:xfrm>
            <a:off x="3446096" y="6527259"/>
            <a:ext cx="4058675" cy="330743"/>
          </a:xfrm>
          <a:prstGeom prst="rect">
            <a:avLst/>
          </a:prstGeom>
        </p:spPr>
        <p:txBody>
          <a:bodyPr lIns="0" tIns="0" rIns="0" bIns="0">
            <a:noAutofit/>
          </a:bodyPr>
          <a:lstStyle>
            <a:lvl1pPr marL="0" indent="0">
              <a:spcBef>
                <a:spcPts val="0"/>
              </a:spcBef>
              <a:buFontTx/>
              <a:buNone/>
              <a:defRPr sz="800">
                <a:solidFill>
                  <a:srgbClr val="002557"/>
                </a:solidFill>
              </a:defRPr>
            </a:lvl1pPr>
            <a:lvl2pPr>
              <a:defRPr sz="700">
                <a:solidFill>
                  <a:srgbClr val="002557"/>
                </a:solidFill>
              </a:defRPr>
            </a:lvl2pPr>
            <a:lvl3pPr>
              <a:defRPr sz="700">
                <a:solidFill>
                  <a:srgbClr val="002557"/>
                </a:solidFill>
              </a:defRPr>
            </a:lvl3pPr>
            <a:lvl4pPr>
              <a:defRPr sz="700">
                <a:solidFill>
                  <a:srgbClr val="002557"/>
                </a:solidFill>
              </a:defRPr>
            </a:lvl4pPr>
            <a:lvl5pPr>
              <a:defRPr sz="700">
                <a:solidFill>
                  <a:srgbClr val="002557"/>
                </a:solidFill>
              </a:defRPr>
            </a:lvl5pPr>
          </a:lstStyle>
          <a:p>
            <a:pPr lvl="0"/>
            <a:r>
              <a:rPr lang="en-US"/>
              <a:t>Click to edit Master text styles</a:t>
            </a:r>
          </a:p>
        </p:txBody>
      </p:sp>
    </p:spTree>
    <p:extLst>
      <p:ext uri="{BB962C8B-B14F-4D97-AF65-F5344CB8AC3E}">
        <p14:creationId xmlns:p14="http://schemas.microsoft.com/office/powerpoint/2010/main" val="36967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0080" y="182880"/>
            <a:ext cx="10972800" cy="1097280"/>
          </a:xfrm>
          <a:prstGeom prst="rect">
            <a:avLst/>
          </a:prstGeom>
        </p:spPr>
        <p:txBody>
          <a:bodyPr/>
          <a:lstStyle/>
          <a:p>
            <a:r>
              <a:rPr lang="en-US" dirty="0"/>
              <a:t>Click to edit Master title style</a:t>
            </a:r>
          </a:p>
        </p:txBody>
      </p:sp>
      <p:sp>
        <p:nvSpPr>
          <p:cNvPr id="13" name="Text Placeholder 4"/>
          <p:cNvSpPr>
            <a:spLocks noGrp="1"/>
          </p:cNvSpPr>
          <p:nvPr>
            <p:ph type="body" sz="quarter" idx="15"/>
          </p:nvPr>
        </p:nvSpPr>
        <p:spPr>
          <a:xfrm>
            <a:off x="3446096" y="6527259"/>
            <a:ext cx="4058675" cy="330743"/>
          </a:xfrm>
          <a:prstGeom prst="rect">
            <a:avLst/>
          </a:prstGeom>
        </p:spPr>
        <p:txBody>
          <a:bodyPr lIns="0" tIns="0" rIns="0" bIns="0">
            <a:noAutofit/>
          </a:bodyPr>
          <a:lstStyle>
            <a:lvl1pPr marL="0" indent="0">
              <a:spcBef>
                <a:spcPts val="0"/>
              </a:spcBef>
              <a:buFontTx/>
              <a:buNone/>
              <a:defRPr sz="800">
                <a:solidFill>
                  <a:srgbClr val="002557"/>
                </a:solidFill>
              </a:defRPr>
            </a:lvl1pPr>
            <a:lvl2pPr>
              <a:defRPr sz="700">
                <a:solidFill>
                  <a:srgbClr val="002557"/>
                </a:solidFill>
              </a:defRPr>
            </a:lvl2pPr>
            <a:lvl3pPr>
              <a:defRPr sz="700">
                <a:solidFill>
                  <a:srgbClr val="002557"/>
                </a:solidFill>
              </a:defRPr>
            </a:lvl3pPr>
            <a:lvl4pPr>
              <a:defRPr sz="700">
                <a:solidFill>
                  <a:srgbClr val="002557"/>
                </a:solidFill>
              </a:defRPr>
            </a:lvl4pPr>
            <a:lvl5pPr>
              <a:defRPr sz="700">
                <a:solidFill>
                  <a:srgbClr val="002557"/>
                </a:solidFill>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427C439E-78C6-327B-C195-CD511634496C}"/>
              </a:ext>
            </a:extLst>
          </p:cNvPr>
          <p:cNvSpPr>
            <a:spLocks noGrp="1"/>
          </p:cNvSpPr>
          <p:nvPr>
            <p:ph type="sldNum" sz="quarter" idx="16"/>
          </p:nvPr>
        </p:nvSpPr>
        <p:spPr/>
        <p:txBody>
          <a:bodyPr/>
          <a:lstStyle>
            <a:lvl1pPr>
              <a:defRPr smtClean="0">
                <a:solidFill>
                  <a:srgbClr val="002557"/>
                </a:solidFill>
              </a:defRPr>
            </a:lvl1pPr>
          </a:lstStyle>
          <a:p>
            <a:pPr>
              <a:defRPr/>
            </a:pPr>
            <a:fld id="{70198012-B07F-5145-B2DE-8B8296FF7D78}" type="slidenum">
              <a:rPr lang="en-US" altLang="en-US"/>
              <a:pPr>
                <a:defRPr/>
              </a:pPr>
              <a:t>‹#›</a:t>
            </a:fld>
            <a:endParaRPr lang="en-US" altLang="en-US"/>
          </a:p>
        </p:txBody>
      </p:sp>
    </p:spTree>
    <p:extLst>
      <p:ext uri="{BB962C8B-B14F-4D97-AF65-F5344CB8AC3E}">
        <p14:creationId xmlns:p14="http://schemas.microsoft.com/office/powerpoint/2010/main" val="1608585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0080" y="182880"/>
            <a:ext cx="10972800" cy="1097280"/>
          </a:xfrm>
          <a:prstGeom prst="rect">
            <a:avLst/>
          </a:prstGeom>
        </p:spPr>
        <p:txBody>
          <a:bodyPr/>
          <a:lstStyle/>
          <a:p>
            <a:r>
              <a:rPr lang="en-US" dirty="0"/>
              <a:t>Click to edit Master title style</a:t>
            </a:r>
          </a:p>
        </p:txBody>
      </p:sp>
      <p:sp>
        <p:nvSpPr>
          <p:cNvPr id="13" name="Text Placeholder 4"/>
          <p:cNvSpPr>
            <a:spLocks noGrp="1"/>
          </p:cNvSpPr>
          <p:nvPr>
            <p:ph type="body" sz="quarter" idx="15"/>
          </p:nvPr>
        </p:nvSpPr>
        <p:spPr>
          <a:xfrm>
            <a:off x="3446096" y="6527259"/>
            <a:ext cx="4058675" cy="330743"/>
          </a:xfrm>
          <a:prstGeom prst="rect">
            <a:avLst/>
          </a:prstGeom>
        </p:spPr>
        <p:txBody>
          <a:bodyPr lIns="0" tIns="0" rIns="0" bIns="0">
            <a:noAutofit/>
          </a:bodyPr>
          <a:lstStyle>
            <a:lvl1pPr marL="0" indent="0">
              <a:spcBef>
                <a:spcPts val="0"/>
              </a:spcBef>
              <a:buFontTx/>
              <a:buNone/>
              <a:defRPr sz="800">
                <a:solidFill>
                  <a:srgbClr val="002557"/>
                </a:solidFill>
              </a:defRPr>
            </a:lvl1pPr>
            <a:lvl2pPr>
              <a:defRPr sz="700">
                <a:solidFill>
                  <a:srgbClr val="002557"/>
                </a:solidFill>
              </a:defRPr>
            </a:lvl2pPr>
            <a:lvl3pPr>
              <a:defRPr sz="700">
                <a:solidFill>
                  <a:srgbClr val="002557"/>
                </a:solidFill>
              </a:defRPr>
            </a:lvl3pPr>
            <a:lvl4pPr>
              <a:defRPr sz="700">
                <a:solidFill>
                  <a:srgbClr val="002557"/>
                </a:solidFill>
              </a:defRPr>
            </a:lvl4pPr>
            <a:lvl5pPr>
              <a:defRPr sz="700">
                <a:solidFill>
                  <a:srgbClr val="002557"/>
                </a:solidFill>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E78C746A-32CE-1D68-7ECC-895F419DB80A}"/>
              </a:ext>
            </a:extLst>
          </p:cNvPr>
          <p:cNvSpPr>
            <a:spLocks noGrp="1"/>
          </p:cNvSpPr>
          <p:nvPr>
            <p:ph type="sldNum" sz="quarter" idx="16"/>
          </p:nvPr>
        </p:nvSpPr>
        <p:spPr/>
        <p:txBody>
          <a:bodyPr/>
          <a:lstStyle>
            <a:lvl1pPr>
              <a:defRPr smtClean="0">
                <a:solidFill>
                  <a:srgbClr val="002557"/>
                </a:solidFill>
              </a:defRPr>
            </a:lvl1pPr>
          </a:lstStyle>
          <a:p>
            <a:pPr>
              <a:defRPr/>
            </a:pPr>
            <a:fld id="{227AC621-49EE-7542-B032-6AD5780D0D78}" type="slidenum">
              <a:rPr lang="en-US" altLang="en-US"/>
              <a:pPr>
                <a:defRPr/>
              </a:pPr>
              <a:t>‹#›</a:t>
            </a:fld>
            <a:endParaRPr lang="en-US" altLang="en-US"/>
          </a:p>
        </p:txBody>
      </p:sp>
    </p:spTree>
    <p:extLst>
      <p:ext uri="{BB962C8B-B14F-4D97-AF65-F5344CB8AC3E}">
        <p14:creationId xmlns:p14="http://schemas.microsoft.com/office/powerpoint/2010/main" val="1625522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0080" y="182880"/>
            <a:ext cx="10972800" cy="1097280"/>
          </a:xfrm>
          <a:prstGeom prst="rect">
            <a:avLst/>
          </a:prstGeom>
        </p:spPr>
        <p:txBody>
          <a:bodyPr/>
          <a:lstStyle/>
          <a:p>
            <a:r>
              <a:rPr lang="en-US" dirty="0"/>
              <a:t>Click to edit Master title style</a:t>
            </a:r>
          </a:p>
        </p:txBody>
      </p:sp>
      <p:sp>
        <p:nvSpPr>
          <p:cNvPr id="13" name="Text Placeholder 4"/>
          <p:cNvSpPr>
            <a:spLocks noGrp="1"/>
          </p:cNvSpPr>
          <p:nvPr>
            <p:ph type="body" sz="quarter" idx="15"/>
          </p:nvPr>
        </p:nvSpPr>
        <p:spPr>
          <a:xfrm>
            <a:off x="3446096" y="6527259"/>
            <a:ext cx="4058675" cy="330743"/>
          </a:xfrm>
          <a:prstGeom prst="rect">
            <a:avLst/>
          </a:prstGeom>
        </p:spPr>
        <p:txBody>
          <a:bodyPr lIns="0" tIns="0" rIns="0" bIns="0">
            <a:noAutofit/>
          </a:bodyPr>
          <a:lstStyle>
            <a:lvl1pPr marL="0" indent="0">
              <a:spcBef>
                <a:spcPts val="0"/>
              </a:spcBef>
              <a:buFontTx/>
              <a:buNone/>
              <a:defRPr sz="800">
                <a:solidFill>
                  <a:srgbClr val="002557"/>
                </a:solidFill>
              </a:defRPr>
            </a:lvl1pPr>
            <a:lvl2pPr>
              <a:defRPr sz="700">
                <a:solidFill>
                  <a:srgbClr val="002557"/>
                </a:solidFill>
              </a:defRPr>
            </a:lvl2pPr>
            <a:lvl3pPr>
              <a:defRPr sz="700">
                <a:solidFill>
                  <a:srgbClr val="002557"/>
                </a:solidFill>
              </a:defRPr>
            </a:lvl3pPr>
            <a:lvl4pPr>
              <a:defRPr sz="700">
                <a:solidFill>
                  <a:srgbClr val="002557"/>
                </a:solidFill>
              </a:defRPr>
            </a:lvl4pPr>
            <a:lvl5pPr>
              <a:defRPr sz="700">
                <a:solidFill>
                  <a:srgbClr val="002557"/>
                </a:solidFill>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A24BC19C-2315-732B-FF23-1561743E8DD0}"/>
              </a:ext>
            </a:extLst>
          </p:cNvPr>
          <p:cNvSpPr>
            <a:spLocks noGrp="1"/>
          </p:cNvSpPr>
          <p:nvPr>
            <p:ph type="sldNum" sz="quarter" idx="16"/>
          </p:nvPr>
        </p:nvSpPr>
        <p:spPr/>
        <p:txBody>
          <a:bodyPr/>
          <a:lstStyle>
            <a:lvl1pPr>
              <a:defRPr smtClean="0">
                <a:solidFill>
                  <a:srgbClr val="002557"/>
                </a:solidFill>
              </a:defRPr>
            </a:lvl1pPr>
          </a:lstStyle>
          <a:p>
            <a:pPr>
              <a:defRPr/>
            </a:pPr>
            <a:fld id="{0B53E74F-AED1-2D4F-B31C-B6469D1F5F68}" type="slidenum">
              <a:rPr lang="en-US" altLang="en-US"/>
              <a:pPr>
                <a:defRPr/>
              </a:pPr>
              <a:t>‹#›</a:t>
            </a:fld>
            <a:endParaRPr lang="en-US" altLang="en-US"/>
          </a:p>
        </p:txBody>
      </p:sp>
    </p:spTree>
    <p:extLst>
      <p:ext uri="{BB962C8B-B14F-4D97-AF65-F5344CB8AC3E}">
        <p14:creationId xmlns:p14="http://schemas.microsoft.com/office/powerpoint/2010/main" val="2977927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0080" y="182880"/>
            <a:ext cx="10972800" cy="1097280"/>
          </a:xfrm>
          <a:prstGeom prst="rect">
            <a:avLst/>
          </a:prstGeom>
        </p:spPr>
        <p:txBody>
          <a:bodyPr/>
          <a:lstStyle/>
          <a:p>
            <a:r>
              <a:rPr lang="en-US" dirty="0"/>
              <a:t>Click to edit Master title style</a:t>
            </a:r>
          </a:p>
        </p:txBody>
      </p:sp>
      <p:sp>
        <p:nvSpPr>
          <p:cNvPr id="13" name="Text Placeholder 4"/>
          <p:cNvSpPr>
            <a:spLocks noGrp="1"/>
          </p:cNvSpPr>
          <p:nvPr>
            <p:ph type="body" sz="quarter" idx="15"/>
          </p:nvPr>
        </p:nvSpPr>
        <p:spPr>
          <a:xfrm>
            <a:off x="3446096" y="6527259"/>
            <a:ext cx="4058675" cy="330743"/>
          </a:xfrm>
          <a:prstGeom prst="rect">
            <a:avLst/>
          </a:prstGeom>
        </p:spPr>
        <p:txBody>
          <a:bodyPr lIns="0" tIns="0" rIns="0" bIns="0">
            <a:noAutofit/>
          </a:bodyPr>
          <a:lstStyle>
            <a:lvl1pPr marL="0" indent="0">
              <a:spcBef>
                <a:spcPts val="0"/>
              </a:spcBef>
              <a:buFontTx/>
              <a:buNone/>
              <a:defRPr sz="800">
                <a:solidFill>
                  <a:srgbClr val="002557"/>
                </a:solidFill>
              </a:defRPr>
            </a:lvl1pPr>
            <a:lvl2pPr>
              <a:defRPr sz="700">
                <a:solidFill>
                  <a:srgbClr val="002557"/>
                </a:solidFill>
              </a:defRPr>
            </a:lvl2pPr>
            <a:lvl3pPr>
              <a:defRPr sz="700">
                <a:solidFill>
                  <a:srgbClr val="002557"/>
                </a:solidFill>
              </a:defRPr>
            </a:lvl3pPr>
            <a:lvl4pPr>
              <a:defRPr sz="700">
                <a:solidFill>
                  <a:srgbClr val="002557"/>
                </a:solidFill>
              </a:defRPr>
            </a:lvl4pPr>
            <a:lvl5pPr>
              <a:defRPr sz="700">
                <a:solidFill>
                  <a:srgbClr val="002557"/>
                </a:solidFill>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F6D075AB-DB21-F09F-20AF-A60C00ED3F3C}"/>
              </a:ext>
            </a:extLst>
          </p:cNvPr>
          <p:cNvSpPr>
            <a:spLocks noGrp="1"/>
          </p:cNvSpPr>
          <p:nvPr>
            <p:ph type="sldNum" sz="quarter" idx="16"/>
          </p:nvPr>
        </p:nvSpPr>
        <p:spPr/>
        <p:txBody>
          <a:bodyPr/>
          <a:lstStyle>
            <a:lvl1pPr>
              <a:defRPr smtClean="0">
                <a:solidFill>
                  <a:srgbClr val="002557"/>
                </a:solidFill>
              </a:defRPr>
            </a:lvl1pPr>
          </a:lstStyle>
          <a:p>
            <a:pPr>
              <a:defRPr/>
            </a:pPr>
            <a:fld id="{E7C42677-0EEC-1240-A799-830EA1CF9A74}" type="slidenum">
              <a:rPr lang="en-US" altLang="en-US"/>
              <a:pPr>
                <a:defRPr/>
              </a:pPr>
              <a:t>‹#›</a:t>
            </a:fld>
            <a:endParaRPr lang="en-US" altLang="en-US"/>
          </a:p>
        </p:txBody>
      </p:sp>
    </p:spTree>
    <p:extLst>
      <p:ext uri="{BB962C8B-B14F-4D97-AF65-F5344CB8AC3E}">
        <p14:creationId xmlns:p14="http://schemas.microsoft.com/office/powerpoint/2010/main" val="3928042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0080" y="182880"/>
            <a:ext cx="10972800" cy="1097280"/>
          </a:xfrm>
          <a:prstGeom prst="rect">
            <a:avLst/>
          </a:prstGeom>
        </p:spPr>
        <p:txBody>
          <a:bodyPr/>
          <a:lstStyle/>
          <a:p>
            <a:r>
              <a:rPr lang="en-US" dirty="0"/>
              <a:t>Click to edit Master title style</a:t>
            </a:r>
          </a:p>
        </p:txBody>
      </p:sp>
      <p:sp>
        <p:nvSpPr>
          <p:cNvPr id="13" name="Text Placeholder 4"/>
          <p:cNvSpPr>
            <a:spLocks noGrp="1"/>
          </p:cNvSpPr>
          <p:nvPr>
            <p:ph type="body" sz="quarter" idx="15"/>
          </p:nvPr>
        </p:nvSpPr>
        <p:spPr>
          <a:xfrm>
            <a:off x="3446096" y="6527259"/>
            <a:ext cx="4058675" cy="330743"/>
          </a:xfrm>
          <a:prstGeom prst="rect">
            <a:avLst/>
          </a:prstGeom>
        </p:spPr>
        <p:txBody>
          <a:bodyPr lIns="0" tIns="0" rIns="0" bIns="0">
            <a:noAutofit/>
          </a:bodyPr>
          <a:lstStyle>
            <a:lvl1pPr marL="0" indent="0">
              <a:spcBef>
                <a:spcPts val="0"/>
              </a:spcBef>
              <a:buFontTx/>
              <a:buNone/>
              <a:defRPr sz="800">
                <a:solidFill>
                  <a:srgbClr val="002557"/>
                </a:solidFill>
              </a:defRPr>
            </a:lvl1pPr>
            <a:lvl2pPr>
              <a:defRPr sz="700">
                <a:solidFill>
                  <a:srgbClr val="002557"/>
                </a:solidFill>
              </a:defRPr>
            </a:lvl2pPr>
            <a:lvl3pPr>
              <a:defRPr sz="700">
                <a:solidFill>
                  <a:srgbClr val="002557"/>
                </a:solidFill>
              </a:defRPr>
            </a:lvl3pPr>
            <a:lvl4pPr>
              <a:defRPr sz="700">
                <a:solidFill>
                  <a:srgbClr val="002557"/>
                </a:solidFill>
              </a:defRPr>
            </a:lvl4pPr>
            <a:lvl5pPr>
              <a:defRPr sz="700">
                <a:solidFill>
                  <a:srgbClr val="002557"/>
                </a:solidFill>
              </a:defRPr>
            </a:lvl5pPr>
          </a:lstStyle>
          <a:p>
            <a:pPr lvl="0"/>
            <a:r>
              <a:rPr lang="en-US"/>
              <a:t>Click to edit Master text styles</a:t>
            </a:r>
          </a:p>
        </p:txBody>
      </p:sp>
      <p:sp>
        <p:nvSpPr>
          <p:cNvPr id="3" name="Slide Number Placeholder 5">
            <a:extLst>
              <a:ext uri="{FF2B5EF4-FFF2-40B4-BE49-F238E27FC236}">
                <a16:creationId xmlns:a16="http://schemas.microsoft.com/office/drawing/2014/main" id="{54BBEF0F-6E8B-77B2-E757-3749F38D9D0E}"/>
              </a:ext>
            </a:extLst>
          </p:cNvPr>
          <p:cNvSpPr>
            <a:spLocks noGrp="1"/>
          </p:cNvSpPr>
          <p:nvPr>
            <p:ph type="sldNum" sz="quarter" idx="16"/>
          </p:nvPr>
        </p:nvSpPr>
        <p:spPr/>
        <p:txBody>
          <a:bodyPr/>
          <a:lstStyle>
            <a:lvl1pPr>
              <a:defRPr smtClean="0">
                <a:solidFill>
                  <a:srgbClr val="002557"/>
                </a:solidFill>
              </a:defRPr>
            </a:lvl1pPr>
          </a:lstStyle>
          <a:p>
            <a:pPr>
              <a:defRPr/>
            </a:pPr>
            <a:fld id="{8B79C981-409A-2446-9336-36FF88BB3A38}" type="slidenum">
              <a:rPr lang="en-US" altLang="en-US"/>
              <a:pPr>
                <a:defRPr/>
              </a:pPr>
              <a:t>‹#›</a:t>
            </a:fld>
            <a:endParaRPr lang="en-US" altLang="en-US"/>
          </a:p>
        </p:txBody>
      </p:sp>
    </p:spTree>
    <p:extLst>
      <p:ext uri="{BB962C8B-B14F-4D97-AF65-F5344CB8AC3E}">
        <p14:creationId xmlns:p14="http://schemas.microsoft.com/office/powerpoint/2010/main" val="1591319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07935" y="1828799"/>
            <a:ext cx="11376131"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pic>
        <p:nvPicPr>
          <p:cNvPr id="3" name="Picture 2" descr="A picture containing plate&#10;&#10;Description automatically generated">
            <a:extLst>
              <a:ext uri="{FF2B5EF4-FFF2-40B4-BE49-F238E27FC236}">
                <a16:creationId xmlns:a16="http://schemas.microsoft.com/office/drawing/2014/main" id="{7197A6A3-0364-F6A1-7C93-A2E4F9017A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10265"/>
            <a:ext cx="422539" cy="261610"/>
          </a:xfrm>
          <a:prstGeom prst="rect">
            <a:avLst/>
          </a:prstGeom>
        </p:spPr>
      </p:pic>
      <p:sp>
        <p:nvSpPr>
          <p:cNvPr id="4" name="TextBox 3">
            <a:extLst>
              <a:ext uri="{FF2B5EF4-FFF2-40B4-BE49-F238E27FC236}">
                <a16:creationId xmlns:a16="http://schemas.microsoft.com/office/drawing/2014/main" id="{D8A4CFDB-8F8C-B3DE-7AE5-20CA292F550A}"/>
              </a:ext>
            </a:extLst>
          </p:cNvPr>
          <p:cNvSpPr txBox="1"/>
          <p:nvPr userDrawn="1"/>
        </p:nvSpPr>
        <p:spPr>
          <a:xfrm>
            <a:off x="425806" y="37533"/>
            <a:ext cx="2355927" cy="253916"/>
          </a:xfrm>
          <a:prstGeom prst="rect">
            <a:avLst/>
          </a:prstGeom>
          <a:noFill/>
        </p:spPr>
        <p:txBody>
          <a:bodyPr wrap="square" rtlCol="0">
            <a:spAutoFit/>
          </a:bodyPr>
          <a:lstStyle/>
          <a:p>
            <a:r>
              <a:rPr lang="en-US" sz="1050" i="1">
                <a:solidFill>
                  <a:srgbClr val="000000"/>
                </a:solidFill>
              </a:rPr>
              <a:t>DESTINY-PanTumor02</a:t>
            </a:r>
          </a:p>
        </p:txBody>
      </p:sp>
    </p:spTree>
    <p:extLst>
      <p:ext uri="{BB962C8B-B14F-4D97-AF65-F5344CB8AC3E}">
        <p14:creationId xmlns:p14="http://schemas.microsoft.com/office/powerpoint/2010/main" val="65084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320">
          <p15:clr>
            <a:srgbClr val="FBAE40"/>
          </p15:clr>
        </p15:guide>
        <p15:guide id="2" pos="10241">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07935" y="1828799"/>
            <a:ext cx="11376131"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pic>
        <p:nvPicPr>
          <p:cNvPr id="3" name="Picture 2" descr="A picture containing plate&#10;&#10;Description automatically generated">
            <a:extLst>
              <a:ext uri="{FF2B5EF4-FFF2-40B4-BE49-F238E27FC236}">
                <a16:creationId xmlns:a16="http://schemas.microsoft.com/office/drawing/2014/main" id="{7197A6A3-0364-F6A1-7C93-A2E4F9017A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10265"/>
            <a:ext cx="422539" cy="261610"/>
          </a:xfrm>
          <a:prstGeom prst="rect">
            <a:avLst/>
          </a:prstGeom>
        </p:spPr>
      </p:pic>
      <p:sp>
        <p:nvSpPr>
          <p:cNvPr id="4" name="TextBox 3">
            <a:extLst>
              <a:ext uri="{FF2B5EF4-FFF2-40B4-BE49-F238E27FC236}">
                <a16:creationId xmlns:a16="http://schemas.microsoft.com/office/drawing/2014/main" id="{D8A4CFDB-8F8C-B3DE-7AE5-20CA292F550A}"/>
              </a:ext>
            </a:extLst>
          </p:cNvPr>
          <p:cNvSpPr txBox="1"/>
          <p:nvPr userDrawn="1"/>
        </p:nvSpPr>
        <p:spPr>
          <a:xfrm>
            <a:off x="425806" y="37533"/>
            <a:ext cx="2355927" cy="253916"/>
          </a:xfrm>
          <a:prstGeom prst="rect">
            <a:avLst/>
          </a:prstGeom>
          <a:noFill/>
        </p:spPr>
        <p:txBody>
          <a:bodyPr wrap="square" rtlCol="0">
            <a:spAutoFit/>
          </a:bodyPr>
          <a:lstStyle/>
          <a:p>
            <a:r>
              <a:rPr lang="en-US" sz="1050" i="1">
                <a:solidFill>
                  <a:srgbClr val="000000"/>
                </a:solidFill>
              </a:rPr>
              <a:t>DESTINY-PanTumor02</a:t>
            </a:r>
          </a:p>
        </p:txBody>
      </p:sp>
    </p:spTree>
    <p:extLst>
      <p:ext uri="{BB962C8B-B14F-4D97-AF65-F5344CB8AC3E}">
        <p14:creationId xmlns:p14="http://schemas.microsoft.com/office/powerpoint/2010/main" val="479151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320">
          <p15:clr>
            <a:srgbClr val="FBAE40"/>
          </p15:clr>
        </p15:guide>
        <p15:guide id="2" pos="10241">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342874" indent="0" algn="ctr">
              <a:buNone/>
              <a:defRPr/>
            </a:lvl2pPr>
            <a:lvl3pPr marL="685748" indent="0" algn="ctr">
              <a:buNone/>
              <a:defRPr/>
            </a:lvl3pPr>
            <a:lvl4pPr marL="1028622" indent="0" algn="ctr">
              <a:buNone/>
              <a:defRPr/>
            </a:lvl4pPr>
            <a:lvl5pPr marL="1371496" indent="0" algn="ctr">
              <a:buNone/>
              <a:defRPr/>
            </a:lvl5pPr>
            <a:lvl6pPr marL="1714371" indent="0" algn="ctr">
              <a:buNone/>
              <a:defRPr/>
            </a:lvl6pPr>
            <a:lvl7pPr marL="2057244" indent="0" algn="ctr">
              <a:buNone/>
              <a:defRPr/>
            </a:lvl7pPr>
            <a:lvl8pPr marL="2400119" indent="0" algn="ctr">
              <a:buNone/>
              <a:defRPr/>
            </a:lvl8pPr>
            <a:lvl9pPr marL="2742993" indent="0" algn="ctr">
              <a:buNone/>
              <a:defRPr/>
            </a:lvl9pPr>
          </a:lstStyle>
          <a:p>
            <a:r>
              <a:rPr lang="en-US"/>
              <a:t>Click to edit Master subtitle style</a:t>
            </a:r>
          </a:p>
        </p:txBody>
      </p:sp>
    </p:spTree>
    <p:extLst>
      <p:ext uri="{BB962C8B-B14F-4D97-AF65-F5344CB8AC3E}">
        <p14:creationId xmlns:p14="http://schemas.microsoft.com/office/powerpoint/2010/main" val="3520916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139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500"/>
            </a:lvl1pPr>
            <a:lvl2pPr marL="342874" indent="0">
              <a:buNone/>
              <a:defRPr sz="1350"/>
            </a:lvl2pPr>
            <a:lvl3pPr marL="685748" indent="0">
              <a:buNone/>
              <a:defRPr sz="1200"/>
            </a:lvl3pPr>
            <a:lvl4pPr marL="1028622" indent="0">
              <a:buNone/>
              <a:defRPr sz="1050"/>
            </a:lvl4pPr>
            <a:lvl5pPr marL="1371496" indent="0">
              <a:buNone/>
              <a:defRPr sz="1050"/>
            </a:lvl5pPr>
            <a:lvl6pPr marL="1714371" indent="0">
              <a:buNone/>
              <a:defRPr sz="1050"/>
            </a:lvl6pPr>
            <a:lvl7pPr marL="2057244" indent="0">
              <a:buNone/>
              <a:defRPr sz="1050"/>
            </a:lvl7pPr>
            <a:lvl8pPr marL="2400119" indent="0">
              <a:buNone/>
              <a:defRPr sz="1050"/>
            </a:lvl8pPr>
            <a:lvl9pPr marL="2742993" indent="0">
              <a:buNone/>
              <a:defRPr sz="1050"/>
            </a:lvl9pPr>
          </a:lstStyle>
          <a:p>
            <a:pPr lvl="0"/>
            <a:r>
              <a:rPr lang="en-US"/>
              <a:t>Click to edit Master text styles</a:t>
            </a:r>
          </a:p>
        </p:txBody>
      </p:sp>
    </p:spTree>
    <p:extLst>
      <p:ext uri="{BB962C8B-B14F-4D97-AF65-F5344CB8AC3E}">
        <p14:creationId xmlns:p14="http://schemas.microsoft.com/office/powerpoint/2010/main" val="3546287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2" y="1906589"/>
            <a:ext cx="5101167" cy="43164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20" y="1906589"/>
            <a:ext cx="5103283" cy="43164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78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4"/>
            <a:ext cx="5386917" cy="639762"/>
          </a:xfrm>
        </p:spPr>
        <p:txBody>
          <a:bodyPr anchor="b"/>
          <a:lstStyle>
            <a:lvl1pPr marL="0" indent="0">
              <a:buNone/>
              <a:defRPr sz="1800" b="1"/>
            </a:lvl1pPr>
            <a:lvl2pPr marL="342874" indent="0">
              <a:buNone/>
              <a:defRPr sz="1500" b="1"/>
            </a:lvl2pPr>
            <a:lvl3pPr marL="685748" indent="0">
              <a:buNone/>
              <a:defRPr sz="1350" b="1"/>
            </a:lvl3pPr>
            <a:lvl4pPr marL="1028622" indent="0">
              <a:buNone/>
              <a:defRPr sz="1200" b="1"/>
            </a:lvl4pPr>
            <a:lvl5pPr marL="1371496" indent="0">
              <a:buNone/>
              <a:defRPr sz="1200" b="1"/>
            </a:lvl5pPr>
            <a:lvl6pPr marL="1714371" indent="0">
              <a:buNone/>
              <a:defRPr sz="1200" b="1"/>
            </a:lvl6pPr>
            <a:lvl7pPr marL="2057244" indent="0">
              <a:buNone/>
              <a:defRPr sz="1200" b="1"/>
            </a:lvl7pPr>
            <a:lvl8pPr marL="2400119" indent="0">
              <a:buNone/>
              <a:defRPr sz="1200" b="1"/>
            </a:lvl8pPr>
            <a:lvl9pPr marL="2742993"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4"/>
            <a:ext cx="5389033" cy="639762"/>
          </a:xfrm>
        </p:spPr>
        <p:txBody>
          <a:bodyPr anchor="b"/>
          <a:lstStyle>
            <a:lvl1pPr marL="0" indent="0">
              <a:buNone/>
              <a:defRPr sz="1800" b="1"/>
            </a:lvl1pPr>
            <a:lvl2pPr marL="342874" indent="0">
              <a:buNone/>
              <a:defRPr sz="1500" b="1"/>
            </a:lvl2pPr>
            <a:lvl3pPr marL="685748" indent="0">
              <a:buNone/>
              <a:defRPr sz="1350" b="1"/>
            </a:lvl3pPr>
            <a:lvl4pPr marL="1028622" indent="0">
              <a:buNone/>
              <a:defRPr sz="1200" b="1"/>
            </a:lvl4pPr>
            <a:lvl5pPr marL="1371496" indent="0">
              <a:buNone/>
              <a:defRPr sz="1200" b="1"/>
            </a:lvl5pPr>
            <a:lvl6pPr marL="1714371" indent="0">
              <a:buNone/>
              <a:defRPr sz="1200" b="1"/>
            </a:lvl6pPr>
            <a:lvl7pPr marL="2057244" indent="0">
              <a:buNone/>
              <a:defRPr sz="1200" b="1"/>
            </a:lvl7pPr>
            <a:lvl8pPr marL="2400119" indent="0">
              <a:buNone/>
              <a:defRPr sz="1200" b="1"/>
            </a:lvl8pPr>
            <a:lvl9pPr marL="274299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6"/>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57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9734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45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4" cy="4691063"/>
          </a:xfrm>
        </p:spPr>
        <p:txBody>
          <a:bodyPr/>
          <a:lstStyle>
            <a:lvl1pPr marL="0" indent="0">
              <a:buNone/>
              <a:defRPr sz="1050"/>
            </a:lvl1pPr>
            <a:lvl2pPr marL="342874" indent="0">
              <a:buNone/>
              <a:defRPr sz="900"/>
            </a:lvl2pPr>
            <a:lvl3pPr marL="685748" indent="0">
              <a:buNone/>
              <a:defRPr sz="750"/>
            </a:lvl3pPr>
            <a:lvl4pPr marL="1028622" indent="0">
              <a:buNone/>
              <a:defRPr sz="675"/>
            </a:lvl4pPr>
            <a:lvl5pPr marL="1371496" indent="0">
              <a:buNone/>
              <a:defRPr sz="675"/>
            </a:lvl5pPr>
            <a:lvl6pPr marL="1714371" indent="0">
              <a:buNone/>
              <a:defRPr sz="675"/>
            </a:lvl6pPr>
            <a:lvl7pPr marL="2057244" indent="0">
              <a:buNone/>
              <a:defRPr sz="675"/>
            </a:lvl7pPr>
            <a:lvl8pPr marL="2400119" indent="0">
              <a:buNone/>
              <a:defRPr sz="675"/>
            </a:lvl8pPr>
            <a:lvl9pPr marL="2742993" indent="0">
              <a:buNone/>
              <a:defRPr sz="675"/>
            </a:lvl9pPr>
          </a:lstStyle>
          <a:p>
            <a:pPr lvl="0"/>
            <a:r>
              <a:rPr lang="en-US"/>
              <a:t>Click to edit Master text styles</a:t>
            </a:r>
          </a:p>
        </p:txBody>
      </p:sp>
    </p:spTree>
    <p:extLst>
      <p:ext uri="{BB962C8B-B14F-4D97-AF65-F5344CB8AC3E}">
        <p14:creationId xmlns:p14="http://schemas.microsoft.com/office/powerpoint/2010/main" val="2318760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2400"/>
            </a:lvl1pPr>
            <a:lvl2pPr marL="342874" indent="0">
              <a:buNone/>
              <a:defRPr sz="2100"/>
            </a:lvl2pPr>
            <a:lvl3pPr marL="685748" indent="0">
              <a:buNone/>
              <a:defRPr sz="1800"/>
            </a:lvl3pPr>
            <a:lvl4pPr marL="1028622" indent="0">
              <a:buNone/>
              <a:defRPr sz="1500"/>
            </a:lvl4pPr>
            <a:lvl5pPr marL="1371496" indent="0">
              <a:buNone/>
              <a:defRPr sz="1500"/>
            </a:lvl5pPr>
            <a:lvl6pPr marL="1714371" indent="0">
              <a:buNone/>
              <a:defRPr sz="1500"/>
            </a:lvl6pPr>
            <a:lvl7pPr marL="2057244" indent="0">
              <a:buNone/>
              <a:defRPr sz="1500"/>
            </a:lvl7pPr>
            <a:lvl8pPr marL="2400119" indent="0">
              <a:buNone/>
              <a:defRPr sz="1500"/>
            </a:lvl8pPr>
            <a:lvl9pPr marL="2742993" indent="0">
              <a:buNone/>
              <a:defRPr sz="1500"/>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050"/>
            </a:lvl1pPr>
            <a:lvl2pPr marL="342874" indent="0">
              <a:buNone/>
              <a:defRPr sz="900"/>
            </a:lvl2pPr>
            <a:lvl3pPr marL="685748" indent="0">
              <a:buNone/>
              <a:defRPr sz="750"/>
            </a:lvl3pPr>
            <a:lvl4pPr marL="1028622" indent="0">
              <a:buNone/>
              <a:defRPr sz="675"/>
            </a:lvl4pPr>
            <a:lvl5pPr marL="1371496" indent="0">
              <a:buNone/>
              <a:defRPr sz="675"/>
            </a:lvl5pPr>
            <a:lvl6pPr marL="1714371" indent="0">
              <a:buNone/>
              <a:defRPr sz="675"/>
            </a:lvl6pPr>
            <a:lvl7pPr marL="2057244" indent="0">
              <a:buNone/>
              <a:defRPr sz="675"/>
            </a:lvl7pPr>
            <a:lvl8pPr marL="2400119" indent="0">
              <a:buNone/>
              <a:defRPr sz="675"/>
            </a:lvl8pPr>
            <a:lvl9pPr marL="2742993" indent="0">
              <a:buNone/>
              <a:defRPr sz="675"/>
            </a:lvl9pPr>
          </a:lstStyle>
          <a:p>
            <a:pPr lvl="0"/>
            <a:r>
              <a:rPr lang="en-US"/>
              <a:t>Click to edit Master text styles</a:t>
            </a:r>
          </a:p>
        </p:txBody>
      </p:sp>
    </p:spTree>
    <p:extLst>
      <p:ext uri="{BB962C8B-B14F-4D97-AF65-F5344CB8AC3E}">
        <p14:creationId xmlns:p14="http://schemas.microsoft.com/office/powerpoint/2010/main" val="2400277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056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2" y="569916"/>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2" y="569916"/>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234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34670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9681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11877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5290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7A9AD8-BA1B-4763-BE98-DF1719F8020C}" type="slidenum">
              <a:rPr lang="en-US" smtClean="0"/>
              <a:t>‹#›</a:t>
            </a:fld>
            <a:endParaRPr lang="en-US"/>
          </a:p>
        </p:txBody>
      </p:sp>
    </p:spTree>
    <p:extLst>
      <p:ext uri="{BB962C8B-B14F-4D97-AF65-F5344CB8AC3E}">
        <p14:creationId xmlns:p14="http://schemas.microsoft.com/office/powerpoint/2010/main" val="226286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5/30/26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9325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5/30/26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0525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1163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0358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528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6440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13974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8738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51401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8746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7A9AD8-BA1B-4763-BE98-DF1719F8020C}" type="slidenum">
              <a:rPr lang="en-US" smtClean="0"/>
              <a:t>‹#›</a:t>
            </a:fld>
            <a:endParaRPr lang="en-US"/>
          </a:p>
        </p:txBody>
      </p:sp>
    </p:spTree>
    <p:extLst>
      <p:ext uri="{BB962C8B-B14F-4D97-AF65-F5344CB8AC3E}">
        <p14:creationId xmlns:p14="http://schemas.microsoft.com/office/powerpoint/2010/main" val="4108876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5/30/26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948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5/30/26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7494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8610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7840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47843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36442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512072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466F-FF9A-729C-02EF-E73F926E2B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D89F08-2F28-E624-D22D-DB7DBE147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D66DEB-180B-93A0-441D-E2B57273CF5C}"/>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5" name="Footer Placeholder 4">
            <a:extLst>
              <a:ext uri="{FF2B5EF4-FFF2-40B4-BE49-F238E27FC236}">
                <a16:creationId xmlns:a16="http://schemas.microsoft.com/office/drawing/2014/main" id="{9EF00B57-BA2F-C12E-44DA-83DC449DD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3BB0C-BB82-C525-B7D7-54ACD5493970}"/>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979133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43FA-9AC1-C1B8-2CE2-5E1C7F555F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43FEE-E3A2-0BBA-EDD9-7F443EFF5C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83EB7-D36B-F3D5-E897-2E5A4B0EA712}"/>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5" name="Footer Placeholder 4">
            <a:extLst>
              <a:ext uri="{FF2B5EF4-FFF2-40B4-BE49-F238E27FC236}">
                <a16:creationId xmlns:a16="http://schemas.microsoft.com/office/drawing/2014/main" id="{DD9A0053-C4CC-1CD1-C135-81F1D526E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52FB9-9D1D-ED7F-4289-97DCD915EEF9}"/>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3308983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FD73D-1CFE-210F-1BCD-DDA2530816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DBAE14-3C97-6400-323C-21B4FBFE73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79A11F-CA1D-0E5C-2452-478F4B586257}"/>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5" name="Footer Placeholder 4">
            <a:extLst>
              <a:ext uri="{FF2B5EF4-FFF2-40B4-BE49-F238E27FC236}">
                <a16:creationId xmlns:a16="http://schemas.microsoft.com/office/drawing/2014/main" id="{49555484-9EB7-D12C-C798-F426F76F8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38C28-D6CF-DEC1-6E21-38024E4B28A8}"/>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4270096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DE63-85EA-3C00-5686-39CFB7F080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15CD0C-488E-9086-0946-9BBCD5B4CB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CBADDB-2727-5F18-4D40-EEB0520C8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2D8D58-D6A9-DED6-0110-48777FC2D7EC}"/>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6" name="Footer Placeholder 5">
            <a:extLst>
              <a:ext uri="{FF2B5EF4-FFF2-40B4-BE49-F238E27FC236}">
                <a16:creationId xmlns:a16="http://schemas.microsoft.com/office/drawing/2014/main" id="{189817B9-12B2-5EA0-40F4-1CFB16FE3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17B9C1-6403-D15A-1B7D-8DE06BF7F838}"/>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894355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6E443-692A-1656-3602-B0FE226F5B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9F907C-119F-D849-FECA-D598F98A65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DDD2FA-4048-5613-634C-6947CD217D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F59EE7-A714-5627-1B30-5DCEAD3FA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223CF3-275D-2D5A-E717-2507481618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F194A9-256E-E8AE-147F-6863F5174289}"/>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8" name="Footer Placeholder 7">
            <a:extLst>
              <a:ext uri="{FF2B5EF4-FFF2-40B4-BE49-F238E27FC236}">
                <a16:creationId xmlns:a16="http://schemas.microsoft.com/office/drawing/2014/main" id="{80CED386-B6F0-5678-9C80-A43C3E476D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6EC92B-CAB7-39ED-F79E-9CB18024E51A}"/>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2591674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3AFB-4299-7278-0EC7-E29EA127EE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0A0DBB-5602-E23F-BEDA-2F67D0A7E93D}"/>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4" name="Footer Placeholder 3">
            <a:extLst>
              <a:ext uri="{FF2B5EF4-FFF2-40B4-BE49-F238E27FC236}">
                <a16:creationId xmlns:a16="http://schemas.microsoft.com/office/drawing/2014/main" id="{998CB217-788E-C352-4C59-3105F84F67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F1C69D-BF5F-FE42-988E-1856602C230B}"/>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279956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FB7A3-CD19-7F13-8602-C08AA187CC03}"/>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3" name="Footer Placeholder 2">
            <a:extLst>
              <a:ext uri="{FF2B5EF4-FFF2-40B4-BE49-F238E27FC236}">
                <a16:creationId xmlns:a16="http://schemas.microsoft.com/office/drawing/2014/main" id="{8B8F8D77-CEBA-12E1-164F-FB3F5F97B1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88151D-B4C0-111E-C255-569E8CB5CC56}"/>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2242025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59C6-6F09-33F1-865B-95C6F7176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664282-5A5F-29C7-71D2-CD4D35EE0A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35CC8E-41C5-4B2C-AF0E-BCAE3D4D4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DEE728-603D-3782-18EB-6DBDE9847401}"/>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6" name="Footer Placeholder 5">
            <a:extLst>
              <a:ext uri="{FF2B5EF4-FFF2-40B4-BE49-F238E27FC236}">
                <a16:creationId xmlns:a16="http://schemas.microsoft.com/office/drawing/2014/main" id="{4A7B96AE-609A-819E-FA2A-1E30C7012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FDF46A-1FE0-4434-6504-69749095F7E1}"/>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784887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924C-F3C6-18EE-7B85-378C561EE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3567D5-F07A-626A-9C49-0C8C476C6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8D424C-2571-E78C-A819-28B45FBE9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8105E8-B082-121B-74FD-C57E888CF88F}"/>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6" name="Footer Placeholder 5">
            <a:extLst>
              <a:ext uri="{FF2B5EF4-FFF2-40B4-BE49-F238E27FC236}">
                <a16:creationId xmlns:a16="http://schemas.microsoft.com/office/drawing/2014/main" id="{F58B9F82-8C15-B3DC-1F09-C3B6BB6BB3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38D0F-93B7-65F5-4EB0-463328470BAD}"/>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70206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0CC4-D797-F124-0AD5-5232A0D20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CA271F-24ED-F683-28A8-55871FE5D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B384A-B168-6B40-B99C-3E78F49B0983}"/>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5" name="Footer Placeholder 4">
            <a:extLst>
              <a:ext uri="{FF2B5EF4-FFF2-40B4-BE49-F238E27FC236}">
                <a16:creationId xmlns:a16="http://schemas.microsoft.com/office/drawing/2014/main" id="{7F616895-CABC-FFA7-BE28-3CA18818B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48C24-1123-A168-BA86-CC760E8A4C57}"/>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357976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741262-D74B-6392-FE89-6B3297FBC1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4476C0-1DAC-352A-AB55-784F0E37D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CD002-856F-4757-794E-04E13A7E5892}"/>
              </a:ext>
            </a:extLst>
          </p:cNvPr>
          <p:cNvSpPr>
            <a:spLocks noGrp="1"/>
          </p:cNvSpPr>
          <p:nvPr>
            <p:ph type="dt" sz="half" idx="10"/>
          </p:nvPr>
        </p:nvSpPr>
        <p:spPr/>
        <p:txBody>
          <a:bodyPr/>
          <a:lstStyle/>
          <a:p>
            <a:fld id="{F775396A-25BC-4040-9BDC-1AA0E3A58A95}" type="datetimeFigureOut">
              <a:rPr lang="en-US" smtClean="0"/>
              <a:t>5/30/26</a:t>
            </a:fld>
            <a:endParaRPr lang="en-US"/>
          </a:p>
        </p:txBody>
      </p:sp>
      <p:sp>
        <p:nvSpPr>
          <p:cNvPr id="5" name="Footer Placeholder 4">
            <a:extLst>
              <a:ext uri="{FF2B5EF4-FFF2-40B4-BE49-F238E27FC236}">
                <a16:creationId xmlns:a16="http://schemas.microsoft.com/office/drawing/2014/main" id="{C2AD27BD-0AA7-609C-D07F-50EBCA40F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D6DE-BF7D-9FDF-4F39-BD092D384B43}"/>
              </a:ext>
            </a:extLst>
          </p:cNvPr>
          <p:cNvSpPr>
            <a:spLocks noGrp="1"/>
          </p:cNvSpPr>
          <p:nvPr>
            <p:ph type="sldNum" sz="quarter" idx="12"/>
          </p:nvPr>
        </p:nvSpPr>
        <p:spPr/>
        <p:txBody>
          <a:bodyPr/>
          <a:lstStyle/>
          <a:p>
            <a:fld id="{AFD41EF2-CA5B-46E5-96AD-84F2B347E046}" type="slidenum">
              <a:rPr lang="en-US" smtClean="0"/>
              <a:t>‹#›</a:t>
            </a:fld>
            <a:endParaRPr lang="en-US"/>
          </a:p>
        </p:txBody>
      </p:sp>
    </p:spTree>
    <p:extLst>
      <p:ext uri="{BB962C8B-B14F-4D97-AF65-F5344CB8AC3E}">
        <p14:creationId xmlns:p14="http://schemas.microsoft.com/office/powerpoint/2010/main" val="3737906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0_Content Slide">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56C85156-5D59-5EBF-C6DF-549D506DBD92}"/>
              </a:ext>
            </a:extLst>
          </p:cNvPr>
          <p:cNvSpPr>
            <a:spLocks noGrp="1"/>
          </p:cNvSpPr>
          <p:nvPr>
            <p:ph type="sldNum" idx="12"/>
          </p:nvPr>
        </p:nvSpPr>
        <p:spPr>
          <a:xfrm>
            <a:off x="11380207" y="6497963"/>
            <a:ext cx="436031" cy="231581"/>
          </a:xfrm>
        </p:spPr>
        <p:txBody>
          <a:bodyPr/>
          <a:lstStyle>
            <a:lvl1pPr>
              <a:defRPr sz="700"/>
            </a:lvl1pPr>
          </a:lstStyle>
          <a:p>
            <a:fld id="{00000000-1234-1234-1234-123412341234}" type="slidenum">
              <a:rPr lang="en" smtClean="0"/>
              <a:pPr/>
              <a:t>‹#›</a:t>
            </a:fld>
            <a:endParaRPr lang="en"/>
          </a:p>
        </p:txBody>
      </p:sp>
      <p:sp>
        <p:nvSpPr>
          <p:cNvPr id="13" name="Text Placeholder 8">
            <a:extLst>
              <a:ext uri="{FF2B5EF4-FFF2-40B4-BE49-F238E27FC236}">
                <a16:creationId xmlns:a16="http://schemas.microsoft.com/office/drawing/2014/main" id="{4454E013-028C-5A09-7E5C-D45F797568A8}"/>
              </a:ext>
            </a:extLst>
          </p:cNvPr>
          <p:cNvSpPr>
            <a:spLocks noGrp="1"/>
          </p:cNvSpPr>
          <p:nvPr>
            <p:ph type="body" sz="quarter" idx="14" hasCustomPrompt="1"/>
          </p:nvPr>
        </p:nvSpPr>
        <p:spPr>
          <a:xfrm>
            <a:off x="3709572" y="6335591"/>
            <a:ext cx="7609610" cy="393953"/>
          </a:xfrm>
        </p:spPr>
        <p:txBody>
          <a:bodyPr anchor="b" anchorCtr="0">
            <a:noAutofit/>
          </a:bodyPr>
          <a:lstStyle>
            <a:lvl1pPr marL="0" indent="0" algn="l">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25" indent="0">
              <a:buNone/>
              <a:defRPr sz="800"/>
            </a:lvl2pPr>
            <a:lvl3pPr marL="461985" indent="0">
              <a:buNone/>
              <a:defRPr sz="800"/>
            </a:lvl3pPr>
            <a:lvl4pPr marL="461985" indent="0">
              <a:buNone/>
              <a:defRPr sz="800"/>
            </a:lvl4pPr>
            <a:lvl5pPr marL="461985" indent="0">
              <a:buNone/>
              <a:defRPr sz="800"/>
            </a:lvl5pPr>
          </a:lstStyle>
          <a:p>
            <a:pPr lvl="0"/>
            <a:r>
              <a:rPr lang="en-US"/>
              <a:t>Additional content</a:t>
            </a:r>
          </a:p>
        </p:txBody>
      </p:sp>
      <p:sp>
        <p:nvSpPr>
          <p:cNvPr id="5" name="Google Shape;46;p17">
            <a:extLst>
              <a:ext uri="{FF2B5EF4-FFF2-40B4-BE49-F238E27FC236}">
                <a16:creationId xmlns:a16="http://schemas.microsoft.com/office/drawing/2014/main" id="{7F0A89FD-35D1-44B6-BAC2-E80B32D93452}"/>
              </a:ext>
            </a:extLst>
          </p:cNvPr>
          <p:cNvSpPr txBox="1">
            <a:spLocks noGrp="1"/>
          </p:cNvSpPr>
          <p:nvPr>
            <p:ph type="title"/>
          </p:nvPr>
        </p:nvSpPr>
        <p:spPr>
          <a:xfrm>
            <a:off x="381000" y="182406"/>
            <a:ext cx="11071633" cy="777200"/>
          </a:xfrm>
          <a:prstGeom prst="rect">
            <a:avLst/>
          </a:prstGeom>
          <a:noFill/>
          <a:ln>
            <a:noFill/>
          </a:ln>
        </p:spPr>
        <p:txBody>
          <a:bodyPr spcFirstLastPara="1" wrap="square" lIns="0" tIns="34275" rIns="91440" bIns="34275" anchor="t" anchorCtr="0">
            <a:noAutofit/>
          </a:bodyPr>
          <a:lstStyle>
            <a:lvl1pPr>
              <a:defRPr sz="3200" dirty="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stStyle>
          <a:p>
            <a:pPr lvl="0">
              <a:buSzPts val="2800"/>
              <a:buFont typeface="Proxima Nova"/>
            </a:pPr>
            <a:endParaRPr/>
          </a:p>
        </p:txBody>
      </p:sp>
      <p:sp>
        <p:nvSpPr>
          <p:cNvPr id="10" name="Text Placeholder 3">
            <a:extLst>
              <a:ext uri="{FF2B5EF4-FFF2-40B4-BE49-F238E27FC236}">
                <a16:creationId xmlns:a16="http://schemas.microsoft.com/office/drawing/2014/main" id="{E4859741-70F1-53C3-7759-D41DA1EAC240}"/>
              </a:ext>
            </a:extLst>
          </p:cNvPr>
          <p:cNvSpPr>
            <a:spLocks noGrp="1"/>
          </p:cNvSpPr>
          <p:nvPr>
            <p:ph type="body" sz="quarter" idx="13"/>
          </p:nvPr>
        </p:nvSpPr>
        <p:spPr>
          <a:xfrm>
            <a:off x="300458" y="959607"/>
            <a:ext cx="11152176" cy="4803447"/>
          </a:xfrm>
          <a:prstGeom prst="rect">
            <a:avLst/>
          </a:prstGeom>
        </p:spPr>
        <p:txBody>
          <a:bodyPr lIns="109728"/>
          <a:lstStyle>
            <a:lvl1pPr marL="457223" indent="-457223">
              <a:buSzPct val="140000"/>
              <a:buFontTx/>
              <a:buBlip>
                <a:blip>
                  <a:extLst>
                    <a:ext uri="{96DAC541-7B7A-43D3-8B79-37D633B846F1}">
                      <asvg:svgBlip xmlns:asvg="http://schemas.microsoft.com/office/drawing/2016/SVG/main" r:embed="rId2"/>
                    </a:ext>
                  </a:extLst>
                </a:blip>
              </a:buBlip>
              <a:defRPr sz="1800">
                <a:latin typeface="+mn-lt"/>
              </a:defRPr>
            </a:lvl1pPr>
            <a:lvl2pPr marL="914446" indent="-381019">
              <a:buClr>
                <a:srgbClr val="888888"/>
              </a:buClr>
              <a:buSzPct val="100000"/>
              <a:buFont typeface="Lato" panose="020F0502020204030203" pitchFamily="34" charset="0"/>
              <a:buChar char="+"/>
              <a:defRPr sz="1600">
                <a:latin typeface="+mn-lt"/>
              </a:defRPr>
            </a:lvl2pPr>
            <a:lvl3pPr marL="1371669" indent="-355618">
              <a:buClr>
                <a:schemeClr val="bg1">
                  <a:lumMod val="50000"/>
                </a:schemeClr>
              </a:buClr>
              <a:buFont typeface="Lato" panose="020F0502020204030203" pitchFamily="34" charset="0"/>
              <a:buChar char="+"/>
              <a:defRPr sz="1400">
                <a:latin typeface="+mn-lt"/>
              </a:defRPr>
            </a:lvl3pPr>
            <a:lvl4pPr marL="1828891" indent="-342917">
              <a:buClr>
                <a:schemeClr val="bg1">
                  <a:lumMod val="50000"/>
                </a:schemeClr>
              </a:buClr>
              <a:buFont typeface="Lato" panose="020F0502020204030203" pitchFamily="34" charset="0"/>
              <a:buChar char="+"/>
              <a:defRPr sz="1200">
                <a:latin typeface="+mn-lt"/>
              </a:defRPr>
            </a:lvl4pPr>
            <a:lvl5pPr marL="2286114" indent="-342917">
              <a:buClr>
                <a:schemeClr val="bg1">
                  <a:lumMod val="50000"/>
                </a:schemeClr>
              </a:buClr>
              <a:buFont typeface="Lato" panose="020F0502020204030203" pitchFamily="34" charset="0"/>
              <a:buChar cha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B939432-0DDD-9D34-87EA-4070CF213C85}"/>
              </a:ext>
            </a:extLst>
          </p:cNvPr>
          <p:cNvSpPr>
            <a:spLocks noGrp="1"/>
          </p:cNvSpPr>
          <p:nvPr>
            <p:ph sz="quarter" idx="15"/>
          </p:nvPr>
        </p:nvSpPr>
        <p:spPr>
          <a:xfrm>
            <a:off x="474663" y="672941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0409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orient="horz" pos="360">
          <p15:clr>
            <a:srgbClr val="FBAE40"/>
          </p15:clr>
        </p15:guide>
        <p15:guide id="3" pos="3840">
          <p15:clr>
            <a:srgbClr val="FBAE40"/>
          </p15:clr>
        </p15:guide>
        <p15:guide id="4" pos="240">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8C5AB-2386-5E60-814B-91B6EEDF42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D9EA0A-C5D4-DB93-B621-A2BC60AB1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4506C9-4CFC-25CE-CB11-F0698F623961}"/>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5" name="Footer Placeholder 4">
            <a:extLst>
              <a:ext uri="{FF2B5EF4-FFF2-40B4-BE49-F238E27FC236}">
                <a16:creationId xmlns:a16="http://schemas.microsoft.com/office/drawing/2014/main" id="{5BE656FE-E5FD-56BB-4BBD-00EC75F42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F3046-D4E5-2548-E3FA-EDD22258024B}"/>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2265193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2534-2A26-1114-1CA3-C171C87DA5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AD7B8-BE69-A101-C3F6-AD54AB27BA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49837-4D01-5E8D-AA07-FD459CA555B8}"/>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5" name="Footer Placeholder 4">
            <a:extLst>
              <a:ext uri="{FF2B5EF4-FFF2-40B4-BE49-F238E27FC236}">
                <a16:creationId xmlns:a16="http://schemas.microsoft.com/office/drawing/2014/main" id="{2D29DFD1-26BD-6EBF-9BCB-C3A3FADC0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D4580-8D43-E760-7724-55B305F2E1F4}"/>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31307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10D2-7F48-28F8-E78D-6821354828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586182-4E74-9EB6-E8B3-ABD2FBC3A1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EE2188-01E9-8F85-F83B-9E8F3787987E}"/>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5" name="Footer Placeholder 4">
            <a:extLst>
              <a:ext uri="{FF2B5EF4-FFF2-40B4-BE49-F238E27FC236}">
                <a16:creationId xmlns:a16="http://schemas.microsoft.com/office/drawing/2014/main" id="{6B13E846-7395-3004-59B1-FCAEA74FB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776B0-8412-CD0F-029E-117C27095900}"/>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1008054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487B-3CB8-EC8C-2334-DA4E51EB9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35004C-3BC3-4BD4-E639-0411997135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FF920-C361-A28A-975C-2E0F3FDB09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E173BF-1CEE-28E1-9042-6EACAD5CC869}"/>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6" name="Footer Placeholder 5">
            <a:extLst>
              <a:ext uri="{FF2B5EF4-FFF2-40B4-BE49-F238E27FC236}">
                <a16:creationId xmlns:a16="http://schemas.microsoft.com/office/drawing/2014/main" id="{A5F8320E-719A-C59A-5E1A-9465FED2B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3225C-31C1-AD79-1F48-8AD9B4437379}"/>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3867564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E232-1B60-62D7-DE7F-E6A551C2AD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740F3-5055-5DF8-C143-2AB46E45CA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41D127-96C4-A0BA-C761-F723C8A095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6C79BE-5F2A-A620-2E37-F2736D94D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FEA134-16AD-2457-F54C-CB3DE81E0B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D05E3D-81FD-4885-3C87-4B1BF5890690}"/>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8" name="Footer Placeholder 7">
            <a:extLst>
              <a:ext uri="{FF2B5EF4-FFF2-40B4-BE49-F238E27FC236}">
                <a16:creationId xmlns:a16="http://schemas.microsoft.com/office/drawing/2014/main" id="{5BB7C22F-0FE1-6AAA-E2D3-145C4E1A0B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5FF077-30C9-DE3E-2DE9-78898AA5A6E7}"/>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478377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B2A2-9274-A9C4-DF0A-BC8BE54B27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C811CE-B3A4-45B7-C775-71804AFD6107}"/>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4" name="Footer Placeholder 3">
            <a:extLst>
              <a:ext uri="{FF2B5EF4-FFF2-40B4-BE49-F238E27FC236}">
                <a16:creationId xmlns:a16="http://schemas.microsoft.com/office/drawing/2014/main" id="{674B5E10-46DC-C779-2A02-99689563AB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2F3BC8-F6C5-0D05-778A-2F29A0227781}"/>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128363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A1820B-D162-A773-3016-609EDAB730FF}"/>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3" name="Footer Placeholder 2">
            <a:extLst>
              <a:ext uri="{FF2B5EF4-FFF2-40B4-BE49-F238E27FC236}">
                <a16:creationId xmlns:a16="http://schemas.microsoft.com/office/drawing/2014/main" id="{1C5E25CF-0B21-CD0B-2F7A-68C54D3939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90D600-DAE2-E043-50B4-7436E17BE19D}"/>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28268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2202-559E-959A-EF7A-22072A00CD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F5870B-D768-11B8-1DD2-D0F428966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9DE45C-5D0C-DF80-48DB-3BA0109B1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2BAA7-403E-6BC7-ADE7-22B3AC251BA5}"/>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6" name="Footer Placeholder 5">
            <a:extLst>
              <a:ext uri="{FF2B5EF4-FFF2-40B4-BE49-F238E27FC236}">
                <a16:creationId xmlns:a16="http://schemas.microsoft.com/office/drawing/2014/main" id="{C0B6081D-6F25-FDC1-48B1-047234961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8E122-A1A1-05BE-5A24-CAC03EDDB9E0}"/>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404256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4022C-2F7A-D536-6F3B-9145B8C4B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AA43F-1177-9C0D-27A8-5B47AF187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C27D33-0CDE-9BA7-7BC2-E71A0436A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4113C0-DC71-E516-899C-DEB32B3E1A43}"/>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6" name="Footer Placeholder 5">
            <a:extLst>
              <a:ext uri="{FF2B5EF4-FFF2-40B4-BE49-F238E27FC236}">
                <a16:creationId xmlns:a16="http://schemas.microsoft.com/office/drawing/2014/main" id="{58E70756-B787-1385-8C30-1CAD9DAACA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CFC36A-8527-7CB5-4C9F-1ADDB0BB2E71}"/>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1132429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7A6-9428-69D4-F3F0-843BBD44A7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7CB41-1931-BC87-BBA8-2A93F23C64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17CC5-1F05-6250-F593-57BE46B42CBE}"/>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5" name="Footer Placeholder 4">
            <a:extLst>
              <a:ext uri="{FF2B5EF4-FFF2-40B4-BE49-F238E27FC236}">
                <a16:creationId xmlns:a16="http://schemas.microsoft.com/office/drawing/2014/main" id="{F42F1D84-00D9-C062-21DD-ACDE47824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5B7A0-340E-2E0A-B130-C637D496E2F3}"/>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622485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5C624-5EFE-C5F5-7BEE-C4EC97D38A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AB54E9-C9E3-8BA8-A19D-76217A6CDC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0BC90-676A-0B4B-D47F-C8F3C43F9743}"/>
              </a:ext>
            </a:extLst>
          </p:cNvPr>
          <p:cNvSpPr>
            <a:spLocks noGrp="1"/>
          </p:cNvSpPr>
          <p:nvPr>
            <p:ph type="dt" sz="half" idx="10"/>
          </p:nvPr>
        </p:nvSpPr>
        <p:spPr/>
        <p:txBody>
          <a:bodyPr/>
          <a:lstStyle/>
          <a:p>
            <a:fld id="{4AB17B0C-4674-6649-B27A-F6665D439A9C}" type="datetimeFigureOut">
              <a:rPr lang="en-US" smtClean="0"/>
              <a:t>5/30/26</a:t>
            </a:fld>
            <a:endParaRPr lang="en-US"/>
          </a:p>
        </p:txBody>
      </p:sp>
      <p:sp>
        <p:nvSpPr>
          <p:cNvPr id="5" name="Footer Placeholder 4">
            <a:extLst>
              <a:ext uri="{FF2B5EF4-FFF2-40B4-BE49-F238E27FC236}">
                <a16:creationId xmlns:a16="http://schemas.microsoft.com/office/drawing/2014/main" id="{7622C813-FF39-446D-4B1F-1C661CB56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FBD57-8CBD-B046-EB07-379A7E275971}"/>
              </a:ext>
            </a:extLst>
          </p:cNvPr>
          <p:cNvSpPr>
            <a:spLocks noGrp="1"/>
          </p:cNvSpPr>
          <p:nvPr>
            <p:ph type="sldNum" sz="quarter" idx="12"/>
          </p:nvPr>
        </p:nvSpPr>
        <p:spPr/>
        <p:txBody>
          <a:bodyPr/>
          <a:lstStyle/>
          <a:p>
            <a:fld id="{9ED08760-589E-6141-B292-911F06434E0D}" type="slidenum">
              <a:rPr lang="en-US" smtClean="0"/>
              <a:t>‹#›</a:t>
            </a:fld>
            <a:endParaRPr lang="en-US"/>
          </a:p>
        </p:txBody>
      </p:sp>
    </p:spTree>
    <p:extLst>
      <p:ext uri="{BB962C8B-B14F-4D97-AF65-F5344CB8AC3E}">
        <p14:creationId xmlns:p14="http://schemas.microsoft.com/office/powerpoint/2010/main" val="515245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885362" y="141395"/>
            <a:ext cx="4798745" cy="1572608"/>
          </a:xfrm>
          <a:ln algn="ctr"/>
        </p:spPr>
        <p:txBody>
          <a:bodyPr anchor="b"/>
          <a:lstStyle>
            <a:lvl1pPr algn="l">
              <a:defRPr sz="2800">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885364" y="1863617"/>
            <a:ext cx="4337049" cy="790575"/>
          </a:xfrm>
        </p:spPr>
        <p:txBody>
          <a:bodyPr/>
          <a:lstStyle>
            <a:lvl1pPr marL="0" indent="0" algn="l">
              <a:spcBef>
                <a:spcPts val="0"/>
              </a:spcBef>
              <a:buNone/>
              <a:defRPr sz="1800">
                <a:solidFill>
                  <a:schemeClr val="accent1"/>
                </a:solidFill>
              </a:defRPr>
            </a:lvl1pPr>
          </a:lstStyle>
          <a:p>
            <a:pPr lvl="0"/>
            <a:r>
              <a:rPr lang="en-US" dirty="0"/>
              <a:t>Click to edit Master</a:t>
            </a:r>
          </a:p>
        </p:txBody>
      </p:sp>
      <p:grpSp>
        <p:nvGrpSpPr>
          <p:cNvPr id="2" name="Group 1"/>
          <p:cNvGrpSpPr/>
          <p:nvPr userDrawn="1"/>
        </p:nvGrpSpPr>
        <p:grpSpPr>
          <a:xfrm>
            <a:off x="0" y="5297795"/>
            <a:ext cx="12190915" cy="1420870"/>
            <a:chOff x="-1149747" y="5071824"/>
            <a:chExt cx="10292933" cy="1599543"/>
          </a:xfrm>
        </p:grpSpPr>
        <p:pic>
          <p:nvPicPr>
            <p:cNvPr id="2051" name="Picture 3" descr="C:\Users\Jason\Documents\Work\Client_File_Backups\CCC_James\09-11-2013 2013 Rebrand\Clinical\clinicalTitlePic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9747" y="5071824"/>
              <a:ext cx="2574503"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pic>
          <p:nvPicPr>
            <p:cNvPr id="2052" name="Picture 4" descr="C:\Users\Jason\Documents\Work\Client_File_Backups\CCC_James\09-11-2013 2013 Rebrand\Clinical\clinicalTitlePic3.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4756" y="5071824"/>
              <a:ext cx="2574503"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pic>
          <p:nvPicPr>
            <p:cNvPr id="2053" name="Picture 5" descr="C:\Users\Jason\Documents\Work\Client_File_Backups\CCC_James\09-11-2013 2013 Rebrand\Clinical\clinicalTitlePic2.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99259" y="5071824"/>
              <a:ext cx="2579580"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pic>
          <p:nvPicPr>
            <p:cNvPr id="2054" name="Picture 6" descr="C:\Users\Jason\Documents\Work\Client_File_Backups\CCC_James\09-11-2013 2013 Rebrand\Clinical\clinicalTitlePic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78839" y="5071824"/>
              <a:ext cx="2564347" cy="1599543"/>
            </a:xfrm>
            <a:prstGeom prst="rect">
              <a:avLst/>
            </a:prstGeom>
            <a:noFill/>
            <a:ln w="28575">
              <a:noFill/>
            </a:ln>
            <a:extLst>
              <a:ext uri="{909E8E84-426E-40dd-AFC4-6F175D3DCCD1}">
                <a14:hiddenFill xmlns="" xmlns:a14="http://schemas.microsoft.com/office/drawing/2010/main">
                  <a:solidFill>
                    <a:srgbClr val="FFFFFF"/>
                  </a:solidFill>
                </a14:hiddenFill>
              </a:ext>
            </a:extLst>
          </p:spPr>
        </p:pic>
      </p:grpSp>
      <p:pic>
        <p:nvPicPr>
          <p:cNvPr id="15"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49819" y="3217692"/>
            <a:ext cx="3234797" cy="845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5"/>
          <p:cNvGrpSpPr/>
          <p:nvPr userDrawn="1"/>
        </p:nvGrpSpPr>
        <p:grpSpPr>
          <a:xfrm>
            <a:off x="3049233" y="5297796"/>
            <a:ext cx="6104479" cy="1420870"/>
            <a:chOff x="2286924" y="5297795"/>
            <a:chExt cx="4578359" cy="1497219"/>
          </a:xfrm>
        </p:grpSpPr>
        <p:cxnSp>
          <p:nvCxnSpPr>
            <p:cNvPr id="5" name="Straight Connector 4"/>
            <p:cNvCxnSpPr/>
            <p:nvPr userDrawn="1"/>
          </p:nvCxnSpPr>
          <p:spPr>
            <a:xfrm>
              <a:off x="2286924"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2000"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865283"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 name="Rectangle 17"/>
          <p:cNvSpPr>
            <a:spLocks noChangeArrowheads="1"/>
          </p:cNvSpPr>
          <p:nvPr userDrawn="1"/>
        </p:nvSpPr>
        <p:spPr bwMode="auto">
          <a:xfrm>
            <a:off x="5940443" y="6758081"/>
            <a:ext cx="5909611" cy="73866"/>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600" dirty="0">
                <a:solidFill>
                  <a:schemeClr val="bg1"/>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94729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4400"/>
            <a:ext cx="10746920" cy="4622800"/>
          </a:xfrm>
        </p:spPr>
        <p:txBody>
          <a:bodyPr>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8"/>
            <a:ext cx="6923402" cy="598839"/>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6" name="Slide Number Placeholder 5">
            <a:extLst>
              <a:ext uri="{FF2B5EF4-FFF2-40B4-BE49-F238E27FC236}">
                <a16:creationId xmlns:a16="http://schemas.microsoft.com/office/drawing/2014/main" id="{72B4FC04-7B90-B03B-4718-8A9EFE82381A}"/>
              </a:ext>
            </a:extLst>
          </p:cNvPr>
          <p:cNvSpPr>
            <a:spLocks noGrp="1"/>
          </p:cNvSpPr>
          <p:nvPr>
            <p:ph type="sldNum" sz="quarter" idx="4"/>
          </p:nvPr>
        </p:nvSpPr>
        <p:spPr>
          <a:xfrm>
            <a:off x="11425286" y="6522178"/>
            <a:ext cx="699911" cy="217368"/>
          </a:xfrm>
          <a:prstGeom prst="rect">
            <a:avLst/>
          </a:prstGeom>
        </p:spPr>
        <p:txBody>
          <a:bodyPr lIns="182880" anchor="ctr"/>
          <a:lstStyle>
            <a:lvl1pPr algn="l">
              <a:defRPr sz="1200">
                <a:solidFill>
                  <a:schemeClr val="accent6"/>
                </a:solidFill>
              </a:defRPr>
            </a:lvl1pPr>
          </a:lstStyle>
          <a:p>
            <a:fld id="{2DB2551F-0F36-184F-87EE-E0604C929E46}" type="slidenum">
              <a:rPr lang="en-US" smtClean="0"/>
              <a:pPr/>
              <a:t>‹#›</a:t>
            </a:fld>
            <a:endParaRPr lang="en-US"/>
          </a:p>
        </p:txBody>
      </p:sp>
    </p:spTree>
    <p:extLst>
      <p:ext uri="{BB962C8B-B14F-4D97-AF65-F5344CB8AC3E}">
        <p14:creationId xmlns:p14="http://schemas.microsoft.com/office/powerpoint/2010/main" val="3210653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Footer Content Slide">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4497616-A30A-8FB2-1C4B-5D03FF8C527C}"/>
              </a:ext>
            </a:extLst>
          </p:cNvPr>
          <p:cNvSpPr>
            <a:spLocks noGrp="1"/>
          </p:cNvSpPr>
          <p:nvPr>
            <p:ph sz="half" idx="13"/>
          </p:nvPr>
        </p:nvSpPr>
        <p:spPr>
          <a:xfrm>
            <a:off x="840178" y="1270861"/>
            <a:ext cx="10513621" cy="4545739"/>
          </a:xfrm>
          <a:prstGeom prst="roundRect">
            <a:avLst>
              <a:gd name="adj" fmla="val 4113"/>
            </a:avLst>
          </a:prstGeom>
          <a:noFill/>
          <a:ln w="19050">
            <a:noFill/>
          </a:ln>
        </p:spPr>
        <p:txBody>
          <a:bodyPr/>
          <a:lstStyle>
            <a:lvl1pPr>
              <a:defRPr sz="2400" b="0" i="0">
                <a:solidFill>
                  <a:schemeClr val="accent4"/>
                </a:solidFill>
                <a:latin typeface="Gotham" pitchFamily="2" charset="0"/>
                <a:cs typeface="Gotham" pitchFamily="2" charset="0"/>
              </a:defRPr>
            </a:lvl1pPr>
            <a:lvl2pPr>
              <a:defRPr sz="2000" b="0" i="0">
                <a:solidFill>
                  <a:schemeClr val="accent4"/>
                </a:solidFill>
                <a:latin typeface="Gotham" pitchFamily="2" charset="0"/>
                <a:cs typeface="Gotham" pitchFamily="2" charset="0"/>
              </a:defRPr>
            </a:lvl2pPr>
            <a:lvl3pPr>
              <a:defRPr sz="1800" b="0" i="0">
                <a:solidFill>
                  <a:schemeClr val="accent4"/>
                </a:solidFill>
                <a:latin typeface="Gotham" pitchFamily="2" charset="0"/>
                <a:cs typeface="Gotham" pitchFamily="2" charset="0"/>
              </a:defRPr>
            </a:lvl3pPr>
            <a:lvl4pPr>
              <a:defRPr sz="1600" b="0" i="0">
                <a:solidFill>
                  <a:schemeClr val="accent4"/>
                </a:solidFill>
                <a:latin typeface="Gotham" pitchFamily="2" charset="0"/>
                <a:cs typeface="Gotham" pitchFamily="2" charset="0"/>
              </a:defRPr>
            </a:lvl4pPr>
            <a:lvl5pPr>
              <a:defRPr sz="1400" b="0" i="0">
                <a:solidFill>
                  <a:schemeClr val="accent4"/>
                </a:solidFill>
                <a:latin typeface="Gotham" pitchFamily="2" charset="0"/>
                <a:cs typeface="Gotha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7BA2181B-152D-BBAB-9F17-55F4B8D52DBD}"/>
              </a:ext>
            </a:extLst>
          </p:cNvPr>
          <p:cNvSpPr>
            <a:spLocks noGrp="1"/>
          </p:cNvSpPr>
          <p:nvPr>
            <p:ph type="body" sz="quarter" idx="14" hasCustomPrompt="1"/>
          </p:nvPr>
        </p:nvSpPr>
        <p:spPr>
          <a:xfrm>
            <a:off x="839787" y="527050"/>
            <a:ext cx="10513621" cy="495300"/>
          </a:xfrm>
        </p:spPr>
        <p:txBody>
          <a:bodyPr>
            <a:noAutofit/>
          </a:bodyPr>
          <a:lstStyle>
            <a:lvl1pPr marL="0" indent="0">
              <a:buNone/>
              <a:defRPr sz="3200" b="1" i="0">
                <a:solidFill>
                  <a:schemeClr val="tx1"/>
                </a:solidFill>
                <a:latin typeface="Gotham" pitchFamily="2" charset="0"/>
                <a:cs typeface="Gotham" pitchFamily="2" charset="0"/>
              </a:defRPr>
            </a:lvl1pPr>
            <a:lvl2pPr marL="457200" indent="0" algn="l">
              <a:buNone/>
              <a:defRPr/>
            </a:lvl2pPr>
            <a:lvl4pPr marL="1371600" indent="0">
              <a:buNone/>
              <a:defRPr/>
            </a:lvl4pPr>
          </a:lstStyle>
          <a:p>
            <a:pPr lvl="0"/>
            <a:r>
              <a:rPr lang="en-US"/>
              <a:t>SUB TITLE</a:t>
            </a:r>
          </a:p>
        </p:txBody>
      </p:sp>
      <p:sp>
        <p:nvSpPr>
          <p:cNvPr id="4" name="Footer Placeholder 4">
            <a:extLst>
              <a:ext uri="{FF2B5EF4-FFF2-40B4-BE49-F238E27FC236}">
                <a16:creationId xmlns:a16="http://schemas.microsoft.com/office/drawing/2014/main" id="{FADFE28E-C034-5261-5DA5-70EB18194A8A}"/>
              </a:ext>
            </a:extLst>
          </p:cNvPr>
          <p:cNvSpPr>
            <a:spLocks noGrp="1"/>
          </p:cNvSpPr>
          <p:nvPr>
            <p:ph type="ftr" sz="quarter" idx="3"/>
          </p:nvPr>
        </p:nvSpPr>
        <p:spPr>
          <a:xfrm>
            <a:off x="290187" y="6356350"/>
            <a:ext cx="11611627" cy="365125"/>
          </a:xfrm>
          <a:prstGeom prst="rect">
            <a:avLst/>
          </a:prstGeom>
        </p:spPr>
        <p:txBody>
          <a:bodyPr vert="horz" lIns="91440" tIns="45720" rIns="91440" bIns="45720" rtlCol="0" anchor="ctr"/>
          <a:lstStyle>
            <a:lvl1pPr algn="l">
              <a:defRPr sz="800">
                <a:solidFill>
                  <a:schemeClr val="accent4"/>
                </a:solidFill>
              </a:defRPr>
            </a:lvl1pPr>
          </a:lstStyle>
          <a:p>
            <a:endParaRPr lang="en-US"/>
          </a:p>
        </p:txBody>
      </p:sp>
    </p:spTree>
    <p:extLst>
      <p:ext uri="{BB962C8B-B14F-4D97-AF65-F5344CB8AC3E}">
        <p14:creationId xmlns:p14="http://schemas.microsoft.com/office/powerpoint/2010/main" val="92384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Two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17321" y="226471"/>
            <a:ext cx="12174681" cy="851707"/>
          </a:xfrm>
          <a:prstGeom prst="rect">
            <a:avLst/>
          </a:prstGeom>
        </p:spPr>
        <p:txBody>
          <a:bodyPr lIns="114300" tIns="57150" rIns="114300" bIns="57150"/>
          <a:lstStyle>
            <a:lvl1pPr>
              <a:defRPr sz="2933" b="1">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381000" y="1226344"/>
            <a:ext cx="5632720"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86" y="1226344"/>
            <a:ext cx="5634933"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09900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Graph - Basic Slide Cente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7175EF-D198-8343-8221-FD0839CF802B}"/>
              </a:ext>
            </a:extLst>
          </p:cNvPr>
          <p:cNvSpPr>
            <a:spLocks noGrp="1"/>
          </p:cNvSpPr>
          <p:nvPr>
            <p:ph type="body" sz="quarter" idx="11" hasCustomPrompt="1"/>
          </p:nvPr>
        </p:nvSpPr>
        <p:spPr>
          <a:xfrm>
            <a:off x="0" y="1446028"/>
            <a:ext cx="12192000" cy="690563"/>
          </a:xfrm>
          <a:prstGeom prst="rect">
            <a:avLst/>
          </a:prstGeom>
        </p:spPr>
        <p:txBody>
          <a:bodyPr/>
          <a:lstStyle>
            <a:lvl1pPr marL="0" indent="0" algn="ctr">
              <a:buNone/>
              <a:defRPr sz="1600" b="1">
                <a:solidFill>
                  <a:schemeClr val="bg1">
                    <a:lumMod val="50000"/>
                  </a:schemeClr>
                </a:solidFill>
                <a:latin typeface="Arial" panose="020B0604020202020204" pitchFamily="34" charset="0"/>
                <a:cs typeface="Arial" panose="020B0604020202020204" pitchFamily="34" charset="0"/>
              </a:defRPr>
            </a:lvl1pPr>
            <a:lvl2pPr>
              <a:defRPr sz="1600" b="1">
                <a:latin typeface="Arial" panose="020B0604020202020204" pitchFamily="34" charset="0"/>
                <a:cs typeface="Arial" panose="020B0604020202020204" pitchFamily="34" charset="0"/>
              </a:defRPr>
            </a:lvl2pPr>
            <a:lvl3pPr>
              <a:defRPr sz="1600" b="1">
                <a:latin typeface="Arial" panose="020B0604020202020204" pitchFamily="34" charset="0"/>
                <a:cs typeface="Arial" panose="020B0604020202020204" pitchFamily="34" charset="0"/>
              </a:defRPr>
            </a:lvl3pPr>
            <a:lvl4pPr>
              <a:defRPr sz="1600" b="1">
                <a:latin typeface="Arial" panose="020B0604020202020204" pitchFamily="34" charset="0"/>
                <a:cs typeface="Arial" panose="020B0604020202020204" pitchFamily="34" charset="0"/>
              </a:defRPr>
            </a:lvl4pPr>
            <a:lvl5pPr>
              <a:defRPr sz="1600" b="1">
                <a:latin typeface="Arial" panose="020B0604020202020204" pitchFamily="34" charset="0"/>
                <a:cs typeface="Arial" panose="020B0604020202020204" pitchFamily="34" charset="0"/>
              </a:defRPr>
            </a:lvl5pPr>
          </a:lstStyle>
          <a:p>
            <a:pPr lvl="0"/>
            <a:r>
              <a:rPr lang="en-US"/>
              <a:t>Sub-headline when needed</a:t>
            </a:r>
          </a:p>
        </p:txBody>
      </p:sp>
      <p:sp>
        <p:nvSpPr>
          <p:cNvPr id="7" name="Text Placeholder 4">
            <a:extLst>
              <a:ext uri="{FF2B5EF4-FFF2-40B4-BE49-F238E27FC236}">
                <a16:creationId xmlns:a16="http://schemas.microsoft.com/office/drawing/2014/main" id="{27320A7F-FA01-A94D-86D4-9E7A6A61EA95}"/>
              </a:ext>
            </a:extLst>
          </p:cNvPr>
          <p:cNvSpPr>
            <a:spLocks noGrp="1"/>
          </p:cNvSpPr>
          <p:nvPr>
            <p:ph type="body" sz="quarter" idx="12" hasCustomPrompt="1"/>
          </p:nvPr>
        </p:nvSpPr>
        <p:spPr>
          <a:xfrm>
            <a:off x="0" y="648606"/>
            <a:ext cx="12192000" cy="797423"/>
          </a:xfrm>
          <a:prstGeom prst="rect">
            <a:avLst/>
          </a:prstGeom>
        </p:spPr>
        <p:txBody>
          <a:bodyPr/>
          <a:lstStyle>
            <a:lvl1pPr marL="0" indent="0" algn="ctr">
              <a:buNone/>
              <a:defRPr sz="4500" b="1">
                <a:solidFill>
                  <a:srgbClr val="29305A"/>
                </a:solidFill>
                <a:latin typeface="Arial" panose="020B0604020202020204" pitchFamily="34" charset="0"/>
                <a:cs typeface="Arial" panose="020B0604020202020204" pitchFamily="34" charset="0"/>
              </a:defRPr>
            </a:lvl1pPr>
          </a:lstStyle>
          <a:p>
            <a:pPr lvl="0"/>
            <a:r>
              <a:rPr lang="en-US"/>
              <a:t>Chapter Title</a:t>
            </a:r>
          </a:p>
        </p:txBody>
      </p:sp>
    </p:spTree>
    <p:extLst>
      <p:ext uri="{BB962C8B-B14F-4D97-AF65-F5344CB8AC3E}">
        <p14:creationId xmlns:p14="http://schemas.microsoft.com/office/powerpoint/2010/main" val="1833386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71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76" indent="-285764">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87" indent="-228611">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51" indent="-228611">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63" indent="-171459">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614" indent="0">
              <a:buFontTx/>
              <a:buNone/>
              <a:defRPr/>
            </a:lvl2pPr>
            <a:lvl3pPr marL="1217113" indent="0">
              <a:buFontTx/>
              <a:buNone/>
              <a:defRPr/>
            </a:lvl3pPr>
            <a:lvl4pPr marL="1680675" indent="0">
              <a:buFontTx/>
              <a:buNone/>
              <a:defRPr/>
            </a:lvl4pPr>
            <a:lvl5pPr marL="2142120" indent="0">
              <a:buFontTx/>
              <a:buNone/>
              <a:defRPr/>
            </a:lvl5pPr>
          </a:lstStyle>
          <a:p>
            <a:pPr marL="0" marR="0" lvl="0" indent="0" algn="r" defTabSz="457273"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6" y="1340070"/>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259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E7B5-53BC-4AAE-DF67-59A986B2D953}"/>
              </a:ext>
            </a:extLst>
          </p:cNvPr>
          <p:cNvSpPr>
            <a:spLocks noGrp="1"/>
          </p:cNvSpPr>
          <p:nvPr>
            <p:ph type="title"/>
          </p:nvPr>
        </p:nvSpPr>
        <p:spPr/>
        <p:txBody>
          <a:bodyPr>
            <a:normAutofit/>
          </a:bodyPr>
          <a:lstStyle>
            <a:lvl1pPr algn="l">
              <a:defRPr kumimoji="0" lang="en-US" sz="2933" b="0" i="0" u="none" strike="noStrike" kern="1200" cap="none" spc="0" normalizeH="0" baseline="0" noProof="0" smtClean="0">
                <a:ln>
                  <a:noFill/>
                </a:ln>
                <a:solidFill>
                  <a:prstClr val="black"/>
                </a:solidFill>
                <a:effectLst/>
                <a:uLnTx/>
                <a:uFillTx/>
              </a:defRPr>
            </a:lvl1pPr>
          </a:lstStyle>
          <a:p>
            <a:endParaRPr lang="en-US"/>
          </a:p>
        </p:txBody>
      </p:sp>
    </p:spTree>
    <p:extLst>
      <p:ext uri="{BB962C8B-B14F-4D97-AF65-F5344CB8AC3E}">
        <p14:creationId xmlns:p14="http://schemas.microsoft.com/office/powerpoint/2010/main" val="274987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31931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09829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133530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64163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532404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Slide title"/>
          <p:cNvSpPr>
            <a:spLocks noGrp="1" noChangeArrowheads="1"/>
          </p:cNvSpPr>
          <p:nvPr>
            <p:ph type="title" hasCustomPrompt="1"/>
          </p:nvPr>
        </p:nvSpPr>
        <p:spPr bwMode="gray">
          <a:xfrm>
            <a:off x="236636" y="363248"/>
            <a:ext cx="11459786" cy="84255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nSpc>
                <a:spcPts val="2562"/>
              </a:lnSpc>
              <a:defRPr sz="2278"/>
            </a:lvl1pPr>
          </a:lstStyle>
          <a:p>
            <a:pPr lvl="0"/>
            <a:r>
              <a:rPr lang="en-US" noProof="1"/>
              <a:t>Click to insert slide title</a:t>
            </a:r>
            <a:endParaRPr lang="en-CA" noProof="1"/>
          </a:p>
        </p:txBody>
      </p:sp>
      <p:sp>
        <p:nvSpPr>
          <p:cNvPr id="6" name="Text Placeholder 5">
            <a:extLst>
              <a:ext uri="{FF2B5EF4-FFF2-40B4-BE49-F238E27FC236}">
                <a16:creationId xmlns:a16="http://schemas.microsoft.com/office/drawing/2014/main" id="{EE274344-6826-F35A-A1AE-60D4267B8AB6}"/>
              </a:ext>
            </a:extLst>
          </p:cNvPr>
          <p:cNvSpPr>
            <a:spLocks noGrp="1"/>
          </p:cNvSpPr>
          <p:nvPr>
            <p:ph type="body" sz="quarter" idx="11" hasCustomPrompt="1"/>
          </p:nvPr>
        </p:nvSpPr>
        <p:spPr>
          <a:xfrm>
            <a:off x="8044098" y="120580"/>
            <a:ext cx="3912774" cy="242668"/>
          </a:xfrm>
        </p:spPr>
        <p:txBody>
          <a:bodyPr lIns="0" tIns="0" rIns="0" bIns="0">
            <a:noAutofit/>
          </a:bodyPr>
          <a:lstStyle>
            <a:lvl1pPr marL="0" indent="0" algn="r">
              <a:buNone/>
              <a:defRPr sz="854">
                <a:solidFill>
                  <a:schemeClr val="tx2"/>
                </a:solidFill>
                <a:latin typeface="Calibri" panose="020F0502020204030204" pitchFamily="34" charset="0"/>
              </a:defRPr>
            </a:lvl1pPr>
          </a:lstStyle>
          <a:p>
            <a:pPr lvl="0"/>
            <a:r>
              <a:rPr lang="en-US"/>
              <a:t>Click to insert slide group name </a:t>
            </a:r>
          </a:p>
        </p:txBody>
      </p:sp>
      <p:sp>
        <p:nvSpPr>
          <p:cNvPr id="5" name="Text Placeholder 4">
            <a:extLst>
              <a:ext uri="{FF2B5EF4-FFF2-40B4-BE49-F238E27FC236}">
                <a16:creationId xmlns:a16="http://schemas.microsoft.com/office/drawing/2014/main" id="{B52F74FD-A167-6DA3-6491-8BACA6B185E9}"/>
              </a:ext>
            </a:extLst>
          </p:cNvPr>
          <p:cNvSpPr>
            <a:spLocks noGrp="1"/>
          </p:cNvSpPr>
          <p:nvPr>
            <p:ph type="body" sz="quarter" idx="12" hasCustomPrompt="1"/>
          </p:nvPr>
        </p:nvSpPr>
        <p:spPr>
          <a:xfrm>
            <a:off x="1320787" y="6322926"/>
            <a:ext cx="10375333" cy="411480"/>
          </a:xfrm>
        </p:spPr>
        <p:txBody>
          <a:bodyPr anchor="b">
            <a:normAutofit/>
          </a:bodyPr>
          <a:lstStyle>
            <a:lvl1pPr marL="0" indent="0" algn="l">
              <a:lnSpc>
                <a:spcPct val="100000"/>
              </a:lnSpc>
              <a:buFontTx/>
              <a:buNone/>
              <a:defRPr sz="640"/>
            </a:lvl1pPr>
            <a:lvl5pPr marL="1397103" indent="0">
              <a:buNone/>
              <a:defRPr sz="427">
                <a:latin typeface="+mn-lt"/>
              </a:defRPr>
            </a:lvl5pPr>
          </a:lstStyle>
          <a:p>
            <a:pPr lvl="0"/>
            <a:r>
              <a:rPr lang="en-AU"/>
              <a:t>Footnote placeholder</a:t>
            </a:r>
          </a:p>
        </p:txBody>
      </p:sp>
    </p:spTree>
    <p:extLst>
      <p:ext uri="{BB962C8B-B14F-4D97-AF65-F5344CB8AC3E}">
        <p14:creationId xmlns:p14="http://schemas.microsoft.com/office/powerpoint/2010/main" val="2538967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88258C1-ACB2-3045-B060-C58DBE8899E0}"/>
              </a:ext>
            </a:extLst>
          </p:cNvPr>
          <p:cNvGrpSpPr/>
          <p:nvPr userDrawn="1"/>
        </p:nvGrpSpPr>
        <p:grpSpPr>
          <a:xfrm>
            <a:off x="-1" y="0"/>
            <a:ext cx="12192001" cy="6858000"/>
            <a:chOff x="-1" y="0"/>
            <a:chExt cx="9144001" cy="5143500"/>
          </a:xfrm>
        </p:grpSpPr>
        <p:pic>
          <p:nvPicPr>
            <p:cNvPr id="7" name="Picture 6">
              <a:extLst>
                <a:ext uri="{FF2B5EF4-FFF2-40B4-BE49-F238E27FC236}">
                  <a16:creationId xmlns:a16="http://schemas.microsoft.com/office/drawing/2014/main" id="{188013D9-AE45-F247-9726-EC36D50329D3}"/>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8" name="Picture 7">
              <a:extLst>
                <a:ext uri="{FF2B5EF4-FFF2-40B4-BE49-F238E27FC236}">
                  <a16:creationId xmlns:a16="http://schemas.microsoft.com/office/drawing/2014/main" id="{457D1E32-E224-D344-B7E4-9F326B0E1277}"/>
                </a:ext>
              </a:extLst>
            </p:cNvPr>
            <p:cNvPicPr>
              <a:picLocks noChangeAspect="1"/>
            </p:cNvPicPr>
            <p:nvPr userDrawn="1"/>
          </p:nvPicPr>
          <p:blipFill>
            <a:blip r:embed="rId3"/>
            <a:stretch>
              <a:fillRect/>
            </a:stretch>
          </p:blipFill>
          <p:spPr>
            <a:xfrm>
              <a:off x="0" y="272223"/>
              <a:ext cx="9144000" cy="1088908"/>
            </a:xfrm>
            <a:prstGeom prst="rect">
              <a:avLst/>
            </a:prstGeom>
          </p:spPr>
        </p:pic>
        <p:sp>
          <p:nvSpPr>
            <p:cNvPr id="9" name="Rectangle 8">
              <a:extLst>
                <a:ext uri="{FF2B5EF4-FFF2-40B4-BE49-F238E27FC236}">
                  <a16:creationId xmlns:a16="http://schemas.microsoft.com/office/drawing/2014/main" id="{E406B3C5-2D20-7C42-BD33-AF3E9D158878}"/>
                </a:ext>
              </a:extLst>
            </p:cNvPr>
            <p:cNvSpPr/>
            <p:nvPr userDrawn="1"/>
          </p:nvSpPr>
          <p:spPr>
            <a:xfrm>
              <a:off x="0" y="391274"/>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solidFill>
                  <a:srgbClr val="63666A"/>
                </a:solidFill>
              </a:endParaRPr>
            </a:p>
          </p:txBody>
        </p:sp>
        <p:pic>
          <p:nvPicPr>
            <p:cNvPr id="10" name="Picture 9">
              <a:extLst>
                <a:ext uri="{FF2B5EF4-FFF2-40B4-BE49-F238E27FC236}">
                  <a16:creationId xmlns:a16="http://schemas.microsoft.com/office/drawing/2014/main" id="{9E324F32-7176-6C43-94B3-A80CEDCEEA58}"/>
                </a:ext>
              </a:extLst>
            </p:cNvPr>
            <p:cNvPicPr>
              <a:picLocks noChangeAspect="1"/>
            </p:cNvPicPr>
            <p:nvPr userDrawn="1"/>
          </p:nvPicPr>
          <p:blipFill>
            <a:blip r:embed="rId4"/>
            <a:stretch>
              <a:fillRect/>
            </a:stretch>
          </p:blipFill>
          <p:spPr>
            <a:xfrm>
              <a:off x="6148074" y="519119"/>
              <a:ext cx="2338893" cy="572030"/>
            </a:xfrm>
            <a:prstGeom prst="rect">
              <a:avLst/>
            </a:prstGeom>
          </p:spPr>
        </p:pic>
      </p:gr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7" y="4456644"/>
            <a:ext cx="10820401" cy="1451877"/>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4" y="5954325"/>
            <a:ext cx="10820400" cy="499147"/>
          </a:xfrm>
          <a:prstGeom prst="rect">
            <a:avLst/>
          </a:prstGeom>
        </p:spPr>
        <p:txBody>
          <a:bodyPr anchor="t">
            <a:normAutofit/>
          </a:bodyPr>
          <a:lstStyle>
            <a:lvl1pPr marL="0" indent="0" algn="l">
              <a:buNone/>
              <a:defRPr sz="2000" b="0">
                <a:solidFill>
                  <a:srgbClr val="FFA3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spTree>
    <p:extLst>
      <p:ext uri="{BB962C8B-B14F-4D97-AF65-F5344CB8AC3E}">
        <p14:creationId xmlns:p14="http://schemas.microsoft.com/office/powerpoint/2010/main" val="373402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4259262"/>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917705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573213"/>
            <a:ext cx="10820400" cy="4205287"/>
          </a:xfrm>
          <a:prstGeom prst="rect">
            <a:avLst/>
          </a:prstGeom>
        </p:spPr>
        <p:txBody>
          <a:bodyPr>
            <a:normAutofit/>
          </a:bodyPr>
          <a:lstStyle/>
          <a:p>
            <a:pPr lvl="0"/>
            <a:r>
              <a:rPr lang="en-US"/>
              <a:t>Click to edit Master text styles</a:t>
            </a:r>
          </a:p>
        </p:txBody>
      </p:sp>
    </p:spTree>
    <p:extLst>
      <p:ext uri="{BB962C8B-B14F-4D97-AF65-F5344CB8AC3E}">
        <p14:creationId xmlns:p14="http://schemas.microsoft.com/office/powerpoint/2010/main" val="61227336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67665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416214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1495568"/>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8" y="3242684"/>
            <a:ext cx="5280025" cy="247231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242684"/>
            <a:ext cx="5334000" cy="247231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829420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477259"/>
          </a:xfrm>
          <a:prstGeom prst="rect">
            <a:avLst/>
          </a:prstGeom>
        </p:spPr>
        <p:txBody>
          <a:bodyPr>
            <a:normAutofit/>
          </a:bodyPr>
          <a:lstStyle>
            <a:lvl1pPr marL="0" indent="0">
              <a:spcBef>
                <a:spcPts val="1200"/>
              </a:spcBef>
              <a:buNone/>
              <a:defRPr sz="2400" b="1">
                <a:solidFill>
                  <a:schemeClr val="accent3"/>
                </a:solidFill>
              </a:defRPr>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8" y="2265363"/>
            <a:ext cx="5791921" cy="3553546"/>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26536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264365436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8"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4" y="1600923"/>
            <a:ext cx="3256539" cy="1953488"/>
          </a:xfrm>
          <a:prstGeom prst="rect">
            <a:avLst/>
          </a:prstGeom>
        </p:spPr>
        <p:txBody>
          <a:bodyPr>
            <a:normAutofit/>
          </a:bodyPr>
          <a:lstStyle>
            <a:lvl1pPr marL="0" indent="0">
              <a:spcBef>
                <a:spcPts val="1200"/>
              </a:spcBef>
              <a:buNone/>
              <a:defRPr sz="14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4" y="3761510"/>
            <a:ext cx="3256539" cy="195348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606683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7" y="1600923"/>
            <a:ext cx="5791921" cy="502197"/>
          </a:xfrm>
          <a:prstGeom prst="rect">
            <a:avLst/>
          </a:prstGeom>
        </p:spPr>
        <p:txBody>
          <a:bodyPr>
            <a:normAutofit/>
          </a:bodyPr>
          <a:lstStyle>
            <a:lvl1pPr marL="0" indent="0">
              <a:spcBef>
                <a:spcPts val="1200"/>
              </a:spcBef>
              <a:buNone/>
              <a:defRPr sz="2400" b="1">
                <a:solidFill>
                  <a:schemeClr val="accent3"/>
                </a:solidFill>
              </a:defRPr>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7" y="2265363"/>
            <a:ext cx="5791921" cy="3553546"/>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60092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19797919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600923"/>
            <a:ext cx="10820400" cy="1104838"/>
          </a:xfrm>
          <a:prstGeom prst="rect">
            <a:avLst/>
          </a:prstGeom>
        </p:spPr>
        <p:txBody>
          <a:bodyPr>
            <a:normAutofit/>
          </a:bodyPr>
          <a:lstStyle>
            <a:lvl1pPr marL="0" indent="0">
              <a:spcBef>
                <a:spcPts val="1200"/>
              </a:spcBef>
              <a:buNone/>
              <a:defRPr sz="18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userDrawn="1"/>
        </p:nvGrpSpPr>
        <p:grpSpPr>
          <a:xfrm>
            <a:off x="689929" y="3126191"/>
            <a:ext cx="10803008" cy="2296787"/>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userDrawn="1"/>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userDrawn="1"/>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Rectangle 9">
                <a:extLst>
                  <a:ext uri="{FF2B5EF4-FFF2-40B4-BE49-F238E27FC236}">
                    <a16:creationId xmlns:a16="http://schemas.microsoft.com/office/drawing/2014/main" id="{877CCE8B-EF49-DC4E-A6E5-AFD5248B88BF}"/>
                  </a:ext>
                </a:extLst>
              </p:cNvPr>
              <p:cNvSpPr/>
              <p:nvPr userDrawn="1"/>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1" name="Triangle 10">
                <a:extLst>
                  <a:ext uri="{FF2B5EF4-FFF2-40B4-BE49-F238E27FC236}">
                    <a16:creationId xmlns:a16="http://schemas.microsoft.com/office/drawing/2014/main" id="{15FE7054-20A9-154F-A106-AA821961B158}"/>
                  </a:ext>
                </a:extLst>
              </p:cNvPr>
              <p:cNvSpPr/>
              <p:nvPr userDrawn="1"/>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2" name="Rectangle 11">
                <a:extLst>
                  <a:ext uri="{FF2B5EF4-FFF2-40B4-BE49-F238E27FC236}">
                    <a16:creationId xmlns:a16="http://schemas.microsoft.com/office/drawing/2014/main" id="{7A407B0A-EC50-AC4C-99BF-5BFEF1A9FEE7}"/>
                  </a:ext>
                </a:extLst>
              </p:cNvPr>
              <p:cNvSpPr/>
              <p:nvPr userDrawn="1"/>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3" name="Triangle 12">
                <a:extLst>
                  <a:ext uri="{FF2B5EF4-FFF2-40B4-BE49-F238E27FC236}">
                    <a16:creationId xmlns:a16="http://schemas.microsoft.com/office/drawing/2014/main" id="{9318B7BA-B216-614B-8D1A-819F9058314A}"/>
                  </a:ext>
                </a:extLst>
              </p:cNvPr>
              <p:cNvSpPr/>
              <p:nvPr userDrawn="1"/>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4" name="Rectangle 13">
                <a:extLst>
                  <a:ext uri="{FF2B5EF4-FFF2-40B4-BE49-F238E27FC236}">
                    <a16:creationId xmlns:a16="http://schemas.microsoft.com/office/drawing/2014/main" id="{D04729D5-84B8-9C4D-95A3-423F56EAA772}"/>
                  </a:ext>
                </a:extLst>
              </p:cNvPr>
              <p:cNvSpPr/>
              <p:nvPr userDrawn="1"/>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5" name="Triangle 14">
                <a:extLst>
                  <a:ext uri="{FF2B5EF4-FFF2-40B4-BE49-F238E27FC236}">
                    <a16:creationId xmlns:a16="http://schemas.microsoft.com/office/drawing/2014/main" id="{98CF6FB9-7F78-C240-A2C0-935EEFA1EB38}"/>
                  </a:ext>
                </a:extLst>
              </p:cNvPr>
              <p:cNvSpPr/>
              <p:nvPr userDrawn="1"/>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sp>
            <p:nvSpPr>
              <p:cNvPr id="16" name="object 2">
                <a:extLst>
                  <a:ext uri="{FF2B5EF4-FFF2-40B4-BE49-F238E27FC236}">
                    <a16:creationId xmlns:a16="http://schemas.microsoft.com/office/drawing/2014/main" id="{76F91A32-5014-8F49-BB67-4C34C7438A93}"/>
                  </a:ext>
                </a:extLst>
              </p:cNvPr>
              <p:cNvSpPr txBox="1"/>
              <p:nvPr userDrawn="1"/>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userDrawn="1"/>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userDrawn="1"/>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userDrawn="1"/>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3382132"/>
            <a:ext cx="2331576"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3382132"/>
            <a:ext cx="1747973" cy="1752574"/>
          </a:xfrm>
          <a:prstGeom prst="rect">
            <a:avLst/>
          </a:prstGeom>
        </p:spPr>
        <p:txBody>
          <a:bodyPr anchor="ctr">
            <a:normAutofit/>
          </a:bodyPr>
          <a:lstStyle>
            <a:lvl1pPr marL="0" indent="0" algn="l">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7893763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userDrawn="1"/>
        </p:nvSpPr>
        <p:spPr>
          <a:xfrm>
            <a:off x="713512"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userDrawn="1"/>
        </p:nvSpPr>
        <p:spPr>
          <a:xfrm>
            <a:off x="1278699"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32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userDrawn="1"/>
        </p:nvSpPr>
        <p:spPr>
          <a:xfrm>
            <a:off x="2917451"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457200" rIns="0" bIns="0" rtlCol="0" anchor="t" anchorCtr="1">
            <a:normAutofit/>
          </a:bodyPr>
          <a:lstStyle/>
          <a:p>
            <a:pPr algn="ctr"/>
            <a:endParaRPr lang="en-US" sz="140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userDrawn="1"/>
        </p:nvSpPr>
        <p:spPr>
          <a:xfrm>
            <a:off x="3482638"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2</a:t>
            </a:r>
            <a:endParaRPr sz="32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userDrawn="1"/>
        </p:nvSpPr>
        <p:spPr>
          <a:xfrm>
            <a:off x="5097943"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457200" rIns="0" bIns="0" rtlCol="0" anchor="t" anchorCtr="1">
            <a:normAutofit/>
          </a:bodyPr>
          <a:lstStyle/>
          <a:p>
            <a:pPr algn="ctr"/>
            <a:endParaRPr lang="en-US" sz="140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userDrawn="1"/>
        </p:nvSpPr>
        <p:spPr>
          <a:xfrm>
            <a:off x="5663130"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3</a:t>
            </a:r>
            <a:endParaRPr sz="32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userDrawn="1"/>
        </p:nvSpPr>
        <p:spPr>
          <a:xfrm>
            <a:off x="7278435"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userDrawn="1"/>
        </p:nvSpPr>
        <p:spPr>
          <a:xfrm>
            <a:off x="7843622"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4</a:t>
            </a:r>
            <a:endParaRPr sz="32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userDrawn="1"/>
        </p:nvSpPr>
        <p:spPr>
          <a:xfrm>
            <a:off x="9458928" y="2405566"/>
            <a:ext cx="1887410" cy="1978865"/>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userDrawn="1"/>
        </p:nvSpPr>
        <p:spPr>
          <a:xfrm>
            <a:off x="10024115" y="2021574"/>
            <a:ext cx="784564" cy="784564"/>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3200" dirty="0">
                <a:ln>
                  <a:solidFill>
                    <a:schemeClr val="bg1"/>
                  </a:solidFill>
                </a:ln>
                <a:solidFill>
                  <a:schemeClr val="bg1"/>
                </a:solidFill>
                <a:cs typeface="Trebuchet MS Regular" charset="0"/>
              </a:rPr>
              <a:t>5</a:t>
            </a:r>
            <a:endParaRPr sz="32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3040599"/>
            <a:ext cx="1601502" cy="1105047"/>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8" y="4619625"/>
            <a:ext cx="1887537" cy="1219200"/>
          </a:xfrm>
          <a:prstGeom prst="rect">
            <a:avLst/>
          </a:prstGeom>
        </p:spPr>
        <p:txBody>
          <a:bodyPr>
            <a:normAutofit/>
          </a:bodyPr>
          <a:lstStyle>
            <a:lvl1pPr>
              <a:buClr>
                <a:srgbClr val="C00000"/>
              </a:buClr>
              <a:buSzPct val="120000"/>
              <a:defRPr sz="1400"/>
            </a:lvl1pPr>
            <a:lvl2pPr>
              <a:buClr>
                <a:srgbClr val="C00000"/>
              </a:buClr>
              <a:buSzPct val="120000"/>
              <a:defRPr sz="1400"/>
            </a:lvl2pPr>
            <a:lvl3pPr>
              <a:buClr>
                <a:srgbClr val="C00000"/>
              </a:buClr>
              <a:buSzPct val="120000"/>
              <a:defRPr sz="1400"/>
            </a:lvl3pPr>
            <a:lvl4pPr>
              <a:buClr>
                <a:srgbClr val="C00000"/>
              </a:buClr>
              <a:buSzPct val="120000"/>
              <a:defRPr sz="1400"/>
            </a:lvl4pPr>
            <a:lvl5pPr>
              <a:buClr>
                <a:srgbClr val="C00000"/>
              </a:buClr>
              <a:buSzPct val="120000"/>
              <a:defRPr sz="1400"/>
            </a:lvl5pPr>
          </a:lstStyle>
          <a:p>
            <a:pPr lvl="0"/>
            <a:r>
              <a:rPr lang="en-US" dirty="0"/>
              <a:t>Arial 14pt Text</a:t>
            </a:r>
          </a:p>
        </p:txBody>
      </p:sp>
    </p:spTree>
    <p:extLst>
      <p:ext uri="{BB962C8B-B14F-4D97-AF65-F5344CB8AC3E}">
        <p14:creationId xmlns:p14="http://schemas.microsoft.com/office/powerpoint/2010/main" val="174704386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userDrawn="1"/>
        </p:nvGrpSpPr>
        <p:grpSpPr>
          <a:xfrm>
            <a:off x="0" y="2359377"/>
            <a:ext cx="12200746" cy="2781276"/>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userDrawn="1"/>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5" name="Rectangle 24">
              <a:extLst>
                <a:ext uri="{FF2B5EF4-FFF2-40B4-BE49-F238E27FC236}">
                  <a16:creationId xmlns:a16="http://schemas.microsoft.com/office/drawing/2014/main" id="{77A78F78-E166-DB4C-BAC1-D0965F345FE1}"/>
                </a:ext>
              </a:extLst>
            </p:cNvPr>
            <p:cNvSpPr/>
            <p:nvPr userDrawn="1"/>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6" name="Rectangle 25">
              <a:extLst>
                <a:ext uri="{FF2B5EF4-FFF2-40B4-BE49-F238E27FC236}">
                  <a16:creationId xmlns:a16="http://schemas.microsoft.com/office/drawing/2014/main" id="{AE6653D9-1DCF-7C42-9CF2-B7A90E6F7E5A}"/>
                </a:ext>
              </a:extLst>
            </p:cNvPr>
            <p:cNvSpPr/>
            <p:nvPr userDrawn="1"/>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7" name="Rectangle 26">
              <a:extLst>
                <a:ext uri="{FF2B5EF4-FFF2-40B4-BE49-F238E27FC236}">
                  <a16:creationId xmlns:a16="http://schemas.microsoft.com/office/drawing/2014/main" id="{DA3C1EA2-6262-4B4D-BFDB-372864B53E57}"/>
                </a:ext>
              </a:extLst>
            </p:cNvPr>
            <p:cNvSpPr/>
            <p:nvPr userDrawn="1"/>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8" name="Rectangle 27">
              <a:extLst>
                <a:ext uri="{FF2B5EF4-FFF2-40B4-BE49-F238E27FC236}">
                  <a16:creationId xmlns:a16="http://schemas.microsoft.com/office/drawing/2014/main" id="{614DC858-5BFD-0A46-ACB2-39AA1F3D801B}"/>
                </a:ext>
              </a:extLst>
            </p:cNvPr>
            <p:cNvSpPr/>
            <p:nvPr userDrawn="1"/>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a:p>
          </p:txBody>
        </p:sp>
        <p:sp>
          <p:nvSpPr>
            <p:cNvPr id="29" name="Triangle 28">
              <a:extLst>
                <a:ext uri="{FF2B5EF4-FFF2-40B4-BE49-F238E27FC236}">
                  <a16:creationId xmlns:a16="http://schemas.microsoft.com/office/drawing/2014/main" id="{71F4E3CC-21AD-F945-8372-A18256CF23C7}"/>
                </a:ext>
              </a:extLst>
            </p:cNvPr>
            <p:cNvSpPr/>
            <p:nvPr userDrawn="1"/>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30" name="Triangle 29">
              <a:extLst>
                <a:ext uri="{FF2B5EF4-FFF2-40B4-BE49-F238E27FC236}">
                  <a16:creationId xmlns:a16="http://schemas.microsoft.com/office/drawing/2014/main" id="{C4A0F0EF-A058-A946-84D5-5634C06D5572}"/>
                </a:ext>
              </a:extLst>
            </p:cNvPr>
            <p:cNvSpPr/>
            <p:nvPr userDrawn="1"/>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31" name="Triangle 30">
              <a:extLst>
                <a:ext uri="{FF2B5EF4-FFF2-40B4-BE49-F238E27FC236}">
                  <a16:creationId xmlns:a16="http://schemas.microsoft.com/office/drawing/2014/main" id="{09A00FEA-B455-6246-AE45-F93A7AABE231}"/>
                </a:ext>
              </a:extLst>
            </p:cNvPr>
            <p:cNvSpPr/>
            <p:nvPr userDrawn="1"/>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44" name="Triangle 43">
              <a:extLst>
                <a:ext uri="{FF2B5EF4-FFF2-40B4-BE49-F238E27FC236}">
                  <a16:creationId xmlns:a16="http://schemas.microsoft.com/office/drawing/2014/main" id="{D708C2CE-884E-044C-932B-64794D7F7EFA}"/>
                </a:ext>
              </a:extLst>
            </p:cNvPr>
            <p:cNvSpPr/>
            <p:nvPr userDrawn="1"/>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49" name="Triangle 48">
              <a:extLst>
                <a:ext uri="{FF2B5EF4-FFF2-40B4-BE49-F238E27FC236}">
                  <a16:creationId xmlns:a16="http://schemas.microsoft.com/office/drawing/2014/main" id="{AA98A588-D7EC-E34B-ABBC-C812789AF089}"/>
                </a:ext>
              </a:extLst>
            </p:cNvPr>
            <p:cNvSpPr/>
            <p:nvPr userDrawn="1"/>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50" name="object 2">
              <a:extLst>
                <a:ext uri="{FF2B5EF4-FFF2-40B4-BE49-F238E27FC236}">
                  <a16:creationId xmlns:a16="http://schemas.microsoft.com/office/drawing/2014/main" id="{DDD0F621-D12F-B640-BDDB-0341446D0614}"/>
                </a:ext>
              </a:extLst>
            </p:cNvPr>
            <p:cNvSpPr txBox="1"/>
            <p:nvPr userDrawn="1"/>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userDrawn="1"/>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userDrawn="1"/>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userDrawn="1"/>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userDrawn="1"/>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700784"/>
            <a:ext cx="1993392" cy="1107960"/>
          </a:xfrm>
          <a:prstGeom prst="rect">
            <a:avLst/>
          </a:prstGeom>
        </p:spPr>
        <p:txBody>
          <a:bodyPr anchor="b">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54880"/>
            <a:ext cx="1993392" cy="1107960"/>
          </a:xfrm>
          <a:prstGeom prst="rect">
            <a:avLst/>
          </a:prstGeom>
        </p:spPr>
        <p:txBody>
          <a:bodyPr anchor="t">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54880"/>
            <a:ext cx="1993392" cy="1107960"/>
          </a:xfrm>
          <a:prstGeom prst="rect">
            <a:avLst/>
          </a:prstGeom>
        </p:spPr>
        <p:txBody>
          <a:bodyPr anchor="t">
            <a:normAutofit/>
          </a:bodyPr>
          <a:lstStyle>
            <a:lvl1pPr marL="0" indent="0" algn="ctr">
              <a:spcBef>
                <a:spcPts val="1200"/>
              </a:spcBef>
              <a:buNone/>
              <a:defRPr sz="1200"/>
            </a:lvl1pPr>
            <a:lvl2pPr marL="742950" indent="-285750">
              <a:spcBef>
                <a:spcPts val="1200"/>
              </a:spcBef>
              <a:buFont typeface="Arial" panose="020B0604020202020204" pitchFamily="34" charset="0"/>
              <a:buChar char="•"/>
              <a:defRPr sz="1600"/>
            </a:lvl2pPr>
            <a:lvl3pPr marL="1200150" indent="-285750">
              <a:spcBef>
                <a:spcPts val="1200"/>
              </a:spcBef>
              <a:buFont typeface="Arial" panose="020B0604020202020204" pitchFamily="34" charset="0"/>
              <a:buChar char="•"/>
              <a:defRPr sz="14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403526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1D80B-A089-8847-B1FB-DF2EB49235C9}"/>
              </a:ext>
            </a:extLst>
          </p:cNvPr>
          <p:cNvGrpSpPr/>
          <p:nvPr userDrawn="1"/>
        </p:nvGrpSpPr>
        <p:grpSpPr>
          <a:xfrm>
            <a:off x="-1" y="0"/>
            <a:ext cx="12192001" cy="6858000"/>
            <a:chOff x="-1" y="0"/>
            <a:chExt cx="9144001" cy="5143500"/>
          </a:xfrm>
        </p:grpSpPr>
        <p:pic>
          <p:nvPicPr>
            <p:cNvPr id="3" name="Picture 2">
              <a:extLst>
                <a:ext uri="{FF2B5EF4-FFF2-40B4-BE49-F238E27FC236}">
                  <a16:creationId xmlns:a16="http://schemas.microsoft.com/office/drawing/2014/main" id="{C2750CA3-5E45-964B-AA6B-27D85A005CB9}"/>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4" name="Picture 3">
              <a:extLst>
                <a:ext uri="{FF2B5EF4-FFF2-40B4-BE49-F238E27FC236}">
                  <a16:creationId xmlns:a16="http://schemas.microsoft.com/office/drawing/2014/main" id="{A6950665-B48B-F947-B7EB-ED058D261ABC}"/>
                </a:ext>
              </a:extLst>
            </p:cNvPr>
            <p:cNvPicPr>
              <a:picLocks noChangeAspect="1"/>
            </p:cNvPicPr>
            <p:nvPr userDrawn="1"/>
          </p:nvPicPr>
          <p:blipFill>
            <a:blip r:embed="rId3"/>
            <a:stretch>
              <a:fillRect/>
            </a:stretch>
          </p:blipFill>
          <p:spPr>
            <a:xfrm>
              <a:off x="0" y="2565492"/>
              <a:ext cx="9144000" cy="1088908"/>
            </a:xfrm>
            <a:prstGeom prst="rect">
              <a:avLst/>
            </a:prstGeom>
          </p:spPr>
        </p:pic>
        <p:sp>
          <p:nvSpPr>
            <p:cNvPr id="6" name="Rectangle 5">
              <a:extLst>
                <a:ext uri="{FF2B5EF4-FFF2-40B4-BE49-F238E27FC236}">
                  <a16:creationId xmlns:a16="http://schemas.microsoft.com/office/drawing/2014/main" id="{9FCAAEDA-A9B2-E64E-B4BE-4ACCC0AC5457}"/>
                </a:ext>
              </a:extLst>
            </p:cNvPr>
            <p:cNvSpPr/>
            <p:nvPr userDrawn="1"/>
          </p:nvSpPr>
          <p:spPr>
            <a:xfrm>
              <a:off x="0" y="2684543"/>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666A"/>
                </a:solidFill>
              </a:endParaRPr>
            </a:p>
          </p:txBody>
        </p:sp>
        <p:pic>
          <p:nvPicPr>
            <p:cNvPr id="7" name="Picture 6">
              <a:extLst>
                <a:ext uri="{FF2B5EF4-FFF2-40B4-BE49-F238E27FC236}">
                  <a16:creationId xmlns:a16="http://schemas.microsoft.com/office/drawing/2014/main" id="{BFB9A60C-A876-034E-BA10-CF0A8D64BDBA}"/>
                </a:ext>
              </a:extLst>
            </p:cNvPr>
            <p:cNvPicPr>
              <a:picLocks noChangeAspect="1"/>
            </p:cNvPicPr>
            <p:nvPr userDrawn="1"/>
          </p:nvPicPr>
          <p:blipFill>
            <a:blip r:embed="rId4"/>
            <a:stretch>
              <a:fillRect/>
            </a:stretch>
          </p:blipFill>
          <p:spPr>
            <a:xfrm>
              <a:off x="445289" y="2812388"/>
              <a:ext cx="2338893" cy="572030"/>
            </a:xfrm>
            <a:prstGeom prst="rect">
              <a:avLst/>
            </a:prstGeom>
          </p:spPr>
        </p:pic>
      </p:grpSp>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24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270887787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1D80B-A089-8847-B1FB-DF2EB49235C9}"/>
              </a:ext>
            </a:extLst>
          </p:cNvPr>
          <p:cNvGrpSpPr/>
          <p:nvPr userDrawn="1"/>
        </p:nvGrpSpPr>
        <p:grpSpPr>
          <a:xfrm>
            <a:off x="-1" y="0"/>
            <a:ext cx="12192001" cy="6858000"/>
            <a:chOff x="-1" y="0"/>
            <a:chExt cx="9144001" cy="5143500"/>
          </a:xfrm>
        </p:grpSpPr>
        <p:pic>
          <p:nvPicPr>
            <p:cNvPr id="3" name="Picture 2">
              <a:extLst>
                <a:ext uri="{FF2B5EF4-FFF2-40B4-BE49-F238E27FC236}">
                  <a16:creationId xmlns:a16="http://schemas.microsoft.com/office/drawing/2014/main" id="{C2750CA3-5E45-964B-AA6B-27D85A005CB9}"/>
                </a:ext>
              </a:extLst>
            </p:cNvPr>
            <p:cNvPicPr>
              <a:picLocks noChangeAspect="1"/>
            </p:cNvPicPr>
            <p:nvPr userDrawn="1"/>
          </p:nvPicPr>
          <p:blipFill>
            <a:blip r:embed="rId2"/>
            <a:stretch>
              <a:fillRect/>
            </a:stretch>
          </p:blipFill>
          <p:spPr>
            <a:xfrm>
              <a:off x="-1" y="0"/>
              <a:ext cx="9143999" cy="5143500"/>
            </a:xfrm>
            <a:prstGeom prst="rect">
              <a:avLst/>
            </a:prstGeom>
          </p:spPr>
        </p:pic>
        <p:pic>
          <p:nvPicPr>
            <p:cNvPr id="4" name="Picture 3">
              <a:extLst>
                <a:ext uri="{FF2B5EF4-FFF2-40B4-BE49-F238E27FC236}">
                  <a16:creationId xmlns:a16="http://schemas.microsoft.com/office/drawing/2014/main" id="{A6950665-B48B-F947-B7EB-ED058D261ABC}"/>
                </a:ext>
              </a:extLst>
            </p:cNvPr>
            <p:cNvPicPr>
              <a:picLocks noChangeAspect="1"/>
            </p:cNvPicPr>
            <p:nvPr userDrawn="1"/>
          </p:nvPicPr>
          <p:blipFill>
            <a:blip r:embed="rId3"/>
            <a:stretch>
              <a:fillRect/>
            </a:stretch>
          </p:blipFill>
          <p:spPr>
            <a:xfrm>
              <a:off x="0" y="2565492"/>
              <a:ext cx="9144000" cy="1088908"/>
            </a:xfrm>
            <a:prstGeom prst="rect">
              <a:avLst/>
            </a:prstGeom>
          </p:spPr>
        </p:pic>
        <p:sp>
          <p:nvSpPr>
            <p:cNvPr id="6" name="Rectangle 5">
              <a:extLst>
                <a:ext uri="{FF2B5EF4-FFF2-40B4-BE49-F238E27FC236}">
                  <a16:creationId xmlns:a16="http://schemas.microsoft.com/office/drawing/2014/main" id="{9FCAAEDA-A9B2-E64E-B4BE-4ACCC0AC5457}"/>
                </a:ext>
              </a:extLst>
            </p:cNvPr>
            <p:cNvSpPr/>
            <p:nvPr userDrawn="1"/>
          </p:nvSpPr>
          <p:spPr>
            <a:xfrm>
              <a:off x="0" y="2684543"/>
              <a:ext cx="9144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666A"/>
                </a:solidFill>
              </a:endParaRPr>
            </a:p>
          </p:txBody>
        </p:sp>
        <p:pic>
          <p:nvPicPr>
            <p:cNvPr id="7" name="Picture 6">
              <a:extLst>
                <a:ext uri="{FF2B5EF4-FFF2-40B4-BE49-F238E27FC236}">
                  <a16:creationId xmlns:a16="http://schemas.microsoft.com/office/drawing/2014/main" id="{BFB9A60C-A876-034E-BA10-CF0A8D64BDBA}"/>
                </a:ext>
              </a:extLst>
            </p:cNvPr>
            <p:cNvPicPr>
              <a:picLocks noChangeAspect="1"/>
            </p:cNvPicPr>
            <p:nvPr userDrawn="1"/>
          </p:nvPicPr>
          <p:blipFill>
            <a:blip r:embed="rId4"/>
            <a:stretch>
              <a:fillRect/>
            </a:stretch>
          </p:blipFill>
          <p:spPr>
            <a:xfrm>
              <a:off x="445289" y="2812388"/>
              <a:ext cx="2338893" cy="572030"/>
            </a:xfrm>
            <a:prstGeom prst="rect">
              <a:avLst/>
            </a:prstGeom>
          </p:spPr>
        </p:pic>
      </p:grpSp>
      <p:sp>
        <p:nvSpPr>
          <p:cNvPr id="8" name="Rectangle 7">
            <a:extLst>
              <a:ext uri="{FF2B5EF4-FFF2-40B4-BE49-F238E27FC236}">
                <a16:creationId xmlns:a16="http://schemas.microsoft.com/office/drawing/2014/main" id="{D6D8052D-5986-104C-991B-DC39F36DDBED}"/>
              </a:ext>
            </a:extLst>
          </p:cNvPr>
          <p:cNvSpPr/>
          <p:nvPr userDrawn="1"/>
        </p:nvSpPr>
        <p:spPr>
          <a:xfrm>
            <a:off x="8391077" y="3851664"/>
            <a:ext cx="2257349" cy="535531"/>
          </a:xfrm>
          <a:prstGeom prst="rect">
            <a:avLst/>
          </a:prstGeom>
        </p:spPr>
        <p:txBody>
          <a:bodyPr wrap="non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165636143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41E7F3-B2C2-4F6E-9CA7-87D1FEBBC7DA}" type="datetime1">
              <a:rPr lang="en-US" smtClean="0"/>
              <a:t>5/30/26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1EE3FF5-7987-4B5B-9F28-91848ED91C45}" type="slidenum">
              <a:rPr lang="en-US" smtClean="0"/>
              <a:pPr/>
              <a:t>‹#›</a:t>
            </a:fld>
            <a:endParaRPr lang="en-US" dirty="0"/>
          </a:p>
        </p:txBody>
      </p:sp>
      <p:pic>
        <p:nvPicPr>
          <p:cNvPr id="8" name="Picture 7" descr="Top bar3.jpg"/>
          <p:cNvPicPr>
            <a:picLocks noChangeAspect="1"/>
          </p:cNvPicPr>
          <p:nvPr userDrawn="1"/>
        </p:nvPicPr>
        <p:blipFill>
          <a:blip r:embed="rId2" cstate="print"/>
          <a:stretch>
            <a:fillRect/>
          </a:stretch>
        </p:blipFill>
        <p:spPr>
          <a:xfrm>
            <a:off x="0" y="0"/>
            <a:ext cx="12192000" cy="1121664"/>
          </a:xfrm>
          <a:prstGeom prst="rect">
            <a:avLst/>
          </a:prstGeom>
        </p:spPr>
      </p:pic>
    </p:spTree>
    <p:extLst>
      <p:ext uri="{BB962C8B-B14F-4D97-AF65-F5344CB8AC3E}">
        <p14:creationId xmlns:p14="http://schemas.microsoft.com/office/powerpoint/2010/main" val="346752961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89717835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89"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11982303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97551616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790716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5/30/26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image" Target="../media/image42.png"/><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theme" Target="../theme/theme12.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theme" Target="../theme/theme13.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slideLayout" Target="../slideLayouts/slideLayout245.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29" Type="http://schemas.openxmlformats.org/officeDocument/2006/relationships/theme" Target="../theme/theme14.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slideLayout" Target="../slideLayouts/slideLayout247.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slideLayout" Target="../slideLayouts/slideLayout246.xml"/><Relationship Id="rId30"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 Type="http://schemas.openxmlformats.org/officeDocument/2006/relationships/slideLayout" Target="../slideLayouts/slideLayout250.xml"/><Relationship Id="rId21" Type="http://schemas.openxmlformats.org/officeDocument/2006/relationships/theme" Target="../theme/theme15.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image" Target="../media/image49.png"/><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image" Target="../media/image4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6" Type="http://schemas.openxmlformats.org/officeDocument/2006/relationships/theme" Target="../theme/theme1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1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18.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theme" Target="../theme/theme19.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image" Target="../media/image57.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13" Type="http://schemas.openxmlformats.org/officeDocument/2006/relationships/image" Target="../media/image57.jpg"/><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image" Target="../media/image58.emf"/><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oleObject" Target="../embeddings/oleObject1.bin"/><Relationship Id="rId5" Type="http://schemas.openxmlformats.org/officeDocument/2006/relationships/slideLayout" Target="../slideLayouts/slideLayout322.xml"/><Relationship Id="rId10" Type="http://schemas.openxmlformats.org/officeDocument/2006/relationships/tags" Target="../tags/tag13.xml"/><Relationship Id="rId4" Type="http://schemas.openxmlformats.org/officeDocument/2006/relationships/slideLayout" Target="../slideLayouts/slideLayout321.xml"/><Relationship Id="rId9" Type="http://schemas.openxmlformats.org/officeDocument/2006/relationships/tags" Target="../tags/tag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image" Target="../media/image60.jpg"/><Relationship Id="rId5" Type="http://schemas.openxmlformats.org/officeDocument/2006/relationships/slideLayout" Target="../slideLayouts/slideLayout329.xml"/><Relationship Id="rId10" Type="http://schemas.openxmlformats.org/officeDocument/2006/relationships/theme" Target="../theme/theme21.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3" Type="http://schemas.openxmlformats.org/officeDocument/2006/relationships/slideLayout" Target="../slideLayouts/slideLayout336.xml"/><Relationship Id="rId21" Type="http://schemas.openxmlformats.org/officeDocument/2006/relationships/slideLayout" Target="../slideLayouts/slideLayout354.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theme" Target="../theme/theme22.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0" Type="http://schemas.openxmlformats.org/officeDocument/2006/relationships/slideLayout" Target="../slideLayouts/slideLayout353.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24" Type="http://schemas.openxmlformats.org/officeDocument/2006/relationships/slideLayout" Target="../slideLayouts/slideLayout357.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10" Type="http://schemas.openxmlformats.org/officeDocument/2006/relationships/slideLayout" Target="../slideLayouts/slideLayout343.xml"/><Relationship Id="rId19" Type="http://schemas.openxmlformats.org/officeDocument/2006/relationships/slideLayout" Target="../slideLayouts/slideLayout352.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 Id="rId22" Type="http://schemas.openxmlformats.org/officeDocument/2006/relationships/slideLayout" Target="../slideLayouts/slideLayout3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23.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image" Target="../media/image63.png"/><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24.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5" Type="http://schemas.openxmlformats.org/officeDocument/2006/relationships/image" Target="../media/image65.png"/><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image" Target="../media/image64.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25.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6" Type="http://schemas.openxmlformats.org/officeDocument/2006/relationships/image" Target="../media/image65.png"/><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5" Type="http://schemas.openxmlformats.org/officeDocument/2006/relationships/image" Target="../media/image64.png"/><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image" Target="../media/image63.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26.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slideLayout" Target="../slideLayouts/slideLayout416.xml"/><Relationship Id="rId18" Type="http://schemas.openxmlformats.org/officeDocument/2006/relationships/slideLayout" Target="../slideLayouts/slideLayout421.xml"/><Relationship Id="rId26" Type="http://schemas.openxmlformats.org/officeDocument/2006/relationships/theme" Target="../theme/theme27.xml"/><Relationship Id="rId3" Type="http://schemas.openxmlformats.org/officeDocument/2006/relationships/slideLayout" Target="../slideLayouts/slideLayout406.xml"/><Relationship Id="rId21" Type="http://schemas.openxmlformats.org/officeDocument/2006/relationships/slideLayout" Target="../slideLayouts/slideLayout424.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17" Type="http://schemas.openxmlformats.org/officeDocument/2006/relationships/slideLayout" Target="../slideLayouts/slideLayout420.xml"/><Relationship Id="rId25" Type="http://schemas.openxmlformats.org/officeDocument/2006/relationships/slideLayout" Target="../slideLayouts/slideLayout428.xml"/><Relationship Id="rId2" Type="http://schemas.openxmlformats.org/officeDocument/2006/relationships/slideLayout" Target="../slideLayouts/slideLayout405.xml"/><Relationship Id="rId16" Type="http://schemas.openxmlformats.org/officeDocument/2006/relationships/slideLayout" Target="../slideLayouts/slideLayout419.xml"/><Relationship Id="rId20" Type="http://schemas.openxmlformats.org/officeDocument/2006/relationships/slideLayout" Target="../slideLayouts/slideLayout423.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24" Type="http://schemas.openxmlformats.org/officeDocument/2006/relationships/slideLayout" Target="../slideLayouts/slideLayout427.xml"/><Relationship Id="rId5" Type="http://schemas.openxmlformats.org/officeDocument/2006/relationships/slideLayout" Target="../slideLayouts/slideLayout408.xml"/><Relationship Id="rId15" Type="http://schemas.openxmlformats.org/officeDocument/2006/relationships/slideLayout" Target="../slideLayouts/slideLayout418.xml"/><Relationship Id="rId23" Type="http://schemas.openxmlformats.org/officeDocument/2006/relationships/slideLayout" Target="../slideLayouts/slideLayout426.xml"/><Relationship Id="rId10" Type="http://schemas.openxmlformats.org/officeDocument/2006/relationships/slideLayout" Target="../slideLayouts/slideLayout413.xml"/><Relationship Id="rId19" Type="http://schemas.openxmlformats.org/officeDocument/2006/relationships/slideLayout" Target="../slideLayouts/slideLayout422.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slideLayout" Target="../slideLayouts/slideLayout417.xml"/><Relationship Id="rId22" Type="http://schemas.openxmlformats.org/officeDocument/2006/relationships/slideLayout" Target="../slideLayouts/slideLayout42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18" Type="http://schemas.openxmlformats.org/officeDocument/2006/relationships/slideLayout" Target="../slideLayouts/slideLayout446.xml"/><Relationship Id="rId3" Type="http://schemas.openxmlformats.org/officeDocument/2006/relationships/slideLayout" Target="../slideLayouts/slideLayout431.xml"/><Relationship Id="rId21" Type="http://schemas.openxmlformats.org/officeDocument/2006/relationships/image" Target="../media/image49.png"/><Relationship Id="rId7" Type="http://schemas.openxmlformats.org/officeDocument/2006/relationships/slideLayout" Target="../slideLayouts/slideLayout435.xml"/><Relationship Id="rId12" Type="http://schemas.openxmlformats.org/officeDocument/2006/relationships/slideLayout" Target="../slideLayouts/slideLayout440.xml"/><Relationship Id="rId17" Type="http://schemas.openxmlformats.org/officeDocument/2006/relationships/slideLayout" Target="../slideLayouts/slideLayout445.xml"/><Relationship Id="rId2" Type="http://schemas.openxmlformats.org/officeDocument/2006/relationships/slideLayout" Target="../slideLayouts/slideLayout430.xml"/><Relationship Id="rId16" Type="http://schemas.openxmlformats.org/officeDocument/2006/relationships/slideLayout" Target="../slideLayouts/slideLayout444.xml"/><Relationship Id="rId20" Type="http://schemas.openxmlformats.org/officeDocument/2006/relationships/image" Target="../media/image48.png"/><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5" Type="http://schemas.openxmlformats.org/officeDocument/2006/relationships/slideLayout" Target="../slideLayouts/slideLayout443.xml"/><Relationship Id="rId10" Type="http://schemas.openxmlformats.org/officeDocument/2006/relationships/slideLayout" Target="../slideLayouts/slideLayout438.xml"/><Relationship Id="rId19" Type="http://schemas.openxmlformats.org/officeDocument/2006/relationships/theme" Target="../theme/theme2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2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9827"/>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spcBef>
          <a:spcPct val="0"/>
        </a:spcBef>
        <a:buNone/>
        <a:defRPr sz="3300" kern="1200">
          <a:solidFill>
            <a:schemeClr val="tx1"/>
          </a:solidFill>
          <a:latin typeface="Arial"/>
          <a:ea typeface="+mj-ea"/>
          <a:cs typeface="+mj-cs"/>
        </a:defRPr>
      </a:lvl1pPr>
    </p:titleStyle>
    <p:bodyStyle>
      <a:lvl1pPr marL="342854" indent="-342854" algn="l" defTabSz="457139" rtl="0" eaLnBrk="1" latinLnBrk="0" hangingPunct="1">
        <a:spcBef>
          <a:spcPct val="20000"/>
        </a:spcBef>
        <a:buFont typeface="Arial"/>
        <a:buChar char="•"/>
        <a:defRPr sz="1600" kern="1200">
          <a:solidFill>
            <a:schemeClr val="tx1"/>
          </a:solidFill>
          <a:latin typeface="Arial"/>
          <a:ea typeface="+mn-ea"/>
          <a:cs typeface="+mn-cs"/>
        </a:defRPr>
      </a:lvl1pPr>
      <a:lvl2pPr marL="742852" indent="-285713" algn="l" defTabSz="457139" rtl="0" eaLnBrk="1" latinLnBrk="0" hangingPunct="1">
        <a:spcBef>
          <a:spcPct val="20000"/>
        </a:spcBef>
        <a:buFont typeface="Arial"/>
        <a:buChar char="•"/>
        <a:defRPr sz="1600" kern="1200">
          <a:solidFill>
            <a:schemeClr val="tx1"/>
          </a:solidFill>
          <a:latin typeface="Arial"/>
          <a:ea typeface="+mn-ea"/>
          <a:cs typeface="+mn-cs"/>
        </a:defRPr>
      </a:lvl2pPr>
      <a:lvl3pPr marL="1142850" indent="-228570" algn="l" defTabSz="457139" rtl="0" eaLnBrk="1" latinLnBrk="0" hangingPunct="1">
        <a:spcBef>
          <a:spcPct val="20000"/>
        </a:spcBef>
        <a:buFont typeface="Arial"/>
        <a:buChar char="•"/>
        <a:defRPr sz="1500" kern="1200">
          <a:solidFill>
            <a:schemeClr val="tx1"/>
          </a:solidFill>
          <a:latin typeface="Arial"/>
          <a:ea typeface="+mn-ea"/>
          <a:cs typeface="+mn-cs"/>
        </a:defRPr>
      </a:lvl3pPr>
      <a:lvl4pPr marL="1599991" indent="-228570" algn="l" defTabSz="457139" rtl="0" eaLnBrk="1" latinLnBrk="0" hangingPunct="1">
        <a:spcBef>
          <a:spcPct val="20000"/>
        </a:spcBef>
        <a:buFont typeface="Arial"/>
        <a:buChar char="•"/>
        <a:defRPr sz="1300" kern="1200">
          <a:solidFill>
            <a:schemeClr val="tx1"/>
          </a:solidFill>
          <a:latin typeface="Arial"/>
          <a:ea typeface="+mn-ea"/>
          <a:cs typeface="+mn-cs"/>
        </a:defRPr>
      </a:lvl4pPr>
      <a:lvl5pPr marL="2057130" indent="-228570" algn="l" defTabSz="457139" rtl="0" eaLnBrk="1" latinLnBrk="0" hangingPunct="1">
        <a:spcBef>
          <a:spcPct val="20000"/>
        </a:spcBef>
        <a:buFont typeface="Arial"/>
        <a:buChar char="•"/>
        <a:defRPr sz="1200" kern="1200">
          <a:solidFill>
            <a:schemeClr val="tx1"/>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3303288922"/>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2" r:id="rId10"/>
    <p:sldLayoutId id="214748526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40980778"/>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 id="2147485280" r:id="rId16"/>
    <p:sldLayoutId id="2147485281" r:id="rId17"/>
    <p:sldLayoutId id="2147485282" r:id="rId18"/>
    <p:sldLayoutId id="2147485283" r:id="rId19"/>
    <p:sldLayoutId id="2147485284" r:id="rId20"/>
    <p:sldLayoutId id="2147485285" r:id="rId21"/>
    <p:sldLayoutId id="2147485286" r:id="rId22"/>
    <p:sldLayoutId id="2147485287" r:id="rId23"/>
    <p:sldLayoutId id="2147485288"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86305329"/>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 id="2147485301" r:id="rId12"/>
    <p:sldLayoutId id="2147485302" r:id="rId13"/>
    <p:sldLayoutId id="2147485303" r:id="rId14"/>
    <p:sldLayoutId id="2147485304" r:id="rId15"/>
    <p:sldLayoutId id="2147485305" r:id="rId16"/>
    <p:sldLayoutId id="2147485306" r:id="rId17"/>
    <p:sldLayoutId id="2147485307" r:id="rId18"/>
    <p:sldLayoutId id="2147485308" r:id="rId19"/>
    <p:sldLayoutId id="2147485309" r:id="rId20"/>
    <p:sldLayoutId id="2147485310" r:id="rId21"/>
    <p:sldLayoutId id="2147485311" r:id="rId22"/>
    <p:sldLayoutId id="2147485312" r:id="rId23"/>
    <p:sldLayoutId id="2147485313" r:id="rId24"/>
    <p:sldLayoutId id="214748531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30">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978537692"/>
      </p:ext>
    </p:extLst>
  </p:cSld>
  <p:clrMap bg1="lt1" tx1="dk1" bg2="lt2" tx2="dk2" accent1="accent1" accent2="accent2" accent3="accent3" accent4="accent4" accent5="accent5" accent6="accent6" hlink="hlink" folHlink="folHlink"/>
  <p:sldLayoutIdLst>
    <p:sldLayoutId id="2147485316"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 id="2147485327" r:id="rId12"/>
    <p:sldLayoutId id="2147485328" r:id="rId13"/>
    <p:sldLayoutId id="2147485329" r:id="rId14"/>
    <p:sldLayoutId id="2147485330" r:id="rId15"/>
    <p:sldLayoutId id="2147485331" r:id="rId16"/>
    <p:sldLayoutId id="2147485332" r:id="rId17"/>
    <p:sldLayoutId id="2147485333" r:id="rId18"/>
    <p:sldLayoutId id="2147485334" r:id="rId19"/>
    <p:sldLayoutId id="2147485335" r:id="rId20"/>
    <p:sldLayoutId id="2147485336" r:id="rId21"/>
    <p:sldLayoutId id="2147485337" r:id="rId22"/>
    <p:sldLayoutId id="2147485338" r:id="rId23"/>
    <p:sldLayoutId id="2147485339" r:id="rId24"/>
    <p:sldLayoutId id="2147485340" r:id="rId25"/>
    <p:sldLayoutId id="2147485341" r:id="rId26"/>
    <p:sldLayoutId id="2147485342" r:id="rId27"/>
    <p:sldLayoutId id="2147485343"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A3C66-034C-6248-9AF2-5731190B8543}"/>
              </a:ext>
            </a:extLst>
          </p:cNvPr>
          <p:cNvPicPr>
            <a:picLocks noChangeAspect="1"/>
          </p:cNvPicPr>
          <p:nvPr userDrawn="1"/>
        </p:nvPicPr>
        <p:blipFill>
          <a:blip r:embed="rId22"/>
          <a:stretch>
            <a:fillRect/>
          </a:stretch>
        </p:blipFill>
        <p:spPr>
          <a:xfrm>
            <a:off x="-1" y="6131376"/>
            <a:ext cx="12191999" cy="751787"/>
          </a:xfrm>
          <a:prstGeom prst="rect">
            <a:avLst/>
          </a:prstGeom>
        </p:spPr>
      </p:pic>
      <p:sp>
        <p:nvSpPr>
          <p:cNvPr id="6" name="Rectangle 5">
            <a:extLst>
              <a:ext uri="{FF2B5EF4-FFF2-40B4-BE49-F238E27FC236}">
                <a16:creationId xmlns:a16="http://schemas.microsoft.com/office/drawing/2014/main" id="{0EE713F9-6BBF-9847-B0E8-88EAC4C24384}"/>
              </a:ext>
            </a:extLst>
          </p:cNvPr>
          <p:cNvSpPr/>
          <p:nvPr userDrawn="1"/>
        </p:nvSpPr>
        <p:spPr>
          <a:xfrm>
            <a:off x="-2" y="6208930"/>
            <a:ext cx="12192002" cy="641145"/>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B48DE0-627E-454C-8D8A-C6FEE9D83636}"/>
              </a:ext>
            </a:extLst>
          </p:cNvPr>
          <p:cNvPicPr>
            <a:picLocks noChangeAspect="1"/>
          </p:cNvPicPr>
          <p:nvPr userDrawn="1"/>
        </p:nvPicPr>
        <p:blipFill>
          <a:blip r:embed="rId23"/>
          <a:stretch>
            <a:fillRect/>
          </a:stretch>
        </p:blipFill>
        <p:spPr>
          <a:xfrm>
            <a:off x="274572" y="6315424"/>
            <a:ext cx="2377099" cy="357160"/>
          </a:xfrm>
          <a:prstGeom prst="rect">
            <a:avLst/>
          </a:prstGeom>
        </p:spPr>
      </p:pic>
    </p:spTree>
    <p:extLst>
      <p:ext uri="{BB962C8B-B14F-4D97-AF65-F5344CB8AC3E}">
        <p14:creationId xmlns:p14="http://schemas.microsoft.com/office/powerpoint/2010/main" val="2688660031"/>
      </p:ext>
    </p:extLst>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 id="2147485356" r:id="rId12"/>
    <p:sldLayoutId id="2147485357" r:id="rId13"/>
    <p:sldLayoutId id="2147485358" r:id="rId14"/>
    <p:sldLayoutId id="2147485359" r:id="rId15"/>
    <p:sldLayoutId id="2147485360" r:id="rId16"/>
    <p:sldLayoutId id="2147485361" r:id="rId17"/>
    <p:sldLayoutId id="2147485362" r:id="rId18"/>
    <p:sldLayoutId id="2147485363" r:id="rId19"/>
    <p:sldLayoutId id="2147485364"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96B0B-1E2B-A896-F37C-29A5EA561C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3854DB-9EA4-5E75-C12C-D889F4DBD6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07447-40C4-6A06-E0BA-02B22F70A1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609EC8-6736-4949-A07F-84C9D7429CE3}" type="datetimeFigureOut">
              <a:rPr lang="en-US" smtClean="0"/>
              <a:t>5/30/26</a:t>
            </a:fld>
            <a:endParaRPr lang="en-US" dirty="0"/>
          </a:p>
        </p:txBody>
      </p:sp>
      <p:sp>
        <p:nvSpPr>
          <p:cNvPr id="5" name="Footer Placeholder 4">
            <a:extLst>
              <a:ext uri="{FF2B5EF4-FFF2-40B4-BE49-F238E27FC236}">
                <a16:creationId xmlns:a16="http://schemas.microsoft.com/office/drawing/2014/main" id="{4A035AAB-76B2-6C3D-E0F3-B7BBDBE9A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C34AE95-5DB7-16A0-592B-37F5F57564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8F5741-3C70-4AE2-A352-5BDCC6A7F19F}" type="slidenum">
              <a:rPr lang="en-US" smtClean="0"/>
              <a:t>‹#›</a:t>
            </a:fld>
            <a:endParaRPr lang="en-US" dirty="0"/>
          </a:p>
        </p:txBody>
      </p:sp>
    </p:spTree>
    <p:extLst>
      <p:ext uri="{BB962C8B-B14F-4D97-AF65-F5344CB8AC3E}">
        <p14:creationId xmlns:p14="http://schemas.microsoft.com/office/powerpoint/2010/main" val="1052403095"/>
      </p:ext>
    </p:extLst>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 id="2147485377" r:id="rId12"/>
    <p:sldLayoutId id="2147485378" r:id="rId13"/>
    <p:sldLayoutId id="2147485379" r:id="rId14"/>
    <p:sldLayoutId id="2147485380"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5/30/26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044346218"/>
      </p:ext>
    </p:extLst>
  </p:cSld>
  <p:clrMap bg1="lt1" tx1="dk1" bg2="lt2" tx2="dk2" accent1="accent1" accent2="accent2" accent3="accent3" accent4="accent4" accent5="accent5" accent6="accent6" hlink="hlink" folHlink="folHlink"/>
  <p:sldLayoutIdLst>
    <p:sldLayoutId id="2147485382" r:id="rId1"/>
    <p:sldLayoutId id="2147485383" r:id="rId2"/>
    <p:sldLayoutId id="2147485384" r:id="rId3"/>
    <p:sldLayoutId id="2147485385" r:id="rId4"/>
    <p:sldLayoutId id="2147485386" r:id="rId5"/>
    <p:sldLayoutId id="2147485387" r:id="rId6"/>
    <p:sldLayoutId id="2147485388" r:id="rId7"/>
    <p:sldLayoutId id="2147485389" r:id="rId8"/>
    <p:sldLayoutId id="2147485390" r:id="rId9"/>
    <p:sldLayoutId id="2147485391" r:id="rId10"/>
    <p:sldLayoutId id="2147485392" r:id="rId11"/>
    <p:sldLayoutId id="2147485393"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7DFA9-2C62-41C4-8060-1426AAC007D2}" type="datetime1">
              <a:rPr lang="en-US" smtClean="0"/>
              <a:t>5/30/26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F6B25-75A8-DE4F-A851-55BD73D95208}" type="slidenum">
              <a:rPr lang="en-US" smtClean="0"/>
              <a:t>‹#›</a:t>
            </a:fld>
            <a:endParaRPr lang="en-US" dirty="0"/>
          </a:p>
        </p:txBody>
      </p:sp>
    </p:spTree>
    <p:extLst>
      <p:ext uri="{BB962C8B-B14F-4D97-AF65-F5344CB8AC3E}">
        <p14:creationId xmlns:p14="http://schemas.microsoft.com/office/powerpoint/2010/main" val="3724210801"/>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721140" y="1600202"/>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6" name="Slide Number Placeholder 5"/>
          <p:cNvSpPr>
            <a:spLocks noGrp="1"/>
          </p:cNvSpPr>
          <p:nvPr>
            <p:ph type="sldNum" sz="quarter" idx="4"/>
          </p:nvPr>
        </p:nvSpPr>
        <p:spPr>
          <a:xfrm>
            <a:off x="1728000" y="6372104"/>
            <a:ext cx="953803" cy="246184"/>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smtClean="0"/>
              <a:pPr>
                <a:defRPr/>
              </a:pPr>
              <a:t>‹#›</a:t>
            </a:fld>
            <a:endParaRPr lang="en-US" altLang="en-US" dirty="0"/>
          </a:p>
        </p:txBody>
      </p:sp>
      <p:pic>
        <p:nvPicPr>
          <p:cNvPr id="7" name="Picture 6">
            <a:extLst>
              <a:ext uri="{FF2B5EF4-FFF2-40B4-BE49-F238E27FC236}">
                <a16:creationId xmlns:a16="http://schemas.microsoft.com/office/drawing/2014/main" id="{D650AF0F-96E1-4951-85F4-89C237206700}"/>
              </a:ext>
            </a:extLst>
          </p:cNvPr>
          <p:cNvPicPr>
            <a:picLocks noChangeAspect="1"/>
          </p:cNvPicPr>
          <p:nvPr userDrawn="1"/>
        </p:nvPicPr>
        <p:blipFill>
          <a:blip r:embed="rId14"/>
          <a:stretch>
            <a:fillRect/>
          </a:stretch>
        </p:blipFill>
        <p:spPr>
          <a:xfrm>
            <a:off x="436803" y="6126164"/>
            <a:ext cx="2217596" cy="432000"/>
          </a:xfrm>
          <a:prstGeom prst="rect">
            <a:avLst/>
          </a:prstGeom>
        </p:spPr>
      </p:pic>
    </p:spTree>
    <p:extLst>
      <p:ext uri="{BB962C8B-B14F-4D97-AF65-F5344CB8AC3E}">
        <p14:creationId xmlns:p14="http://schemas.microsoft.com/office/powerpoint/2010/main" val="17174012"/>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 id="214748541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457200" rtl="0" eaLnBrk="1" fontAlgn="base" hangingPunct="1">
        <a:spcBef>
          <a:spcPct val="0"/>
        </a:spcBef>
        <a:spcAft>
          <a:spcPct val="0"/>
        </a:spcAft>
        <a:defRPr sz="3200" b="1" kern="1200">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p:titleStyle>
    <p:body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68A9D8-C71F-4E45-99A3-01A46025EAE3}"/>
              </a:ext>
            </a:extLst>
          </p:cNvPr>
          <p:cNvGraphicFramePr>
            <a:graphicFrameLocks noChangeAspect="1"/>
          </p:cNvGraphicFramePr>
          <p:nvPr userDrawn="1">
            <p:custDataLst>
              <p:tags r:id="rId9"/>
            </p:custDataLst>
            <p:extLst>
              <p:ext uri="{D42A27DB-BD31-4B8C-83A1-F6EECF244321}">
                <p14:modId xmlns:p14="http://schemas.microsoft.com/office/powerpoint/2010/main" val="1514356691"/>
              </p:ext>
            </p:ext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4" name="Object 3" hidden="1">
                        <a:extLst>
                          <a:ext uri="{FF2B5EF4-FFF2-40B4-BE49-F238E27FC236}">
                            <a16:creationId xmlns:a16="http://schemas.microsoft.com/office/drawing/2014/main" id="{B668A9D8-C71F-4E45-99A3-01A46025EAE3}"/>
                          </a:ext>
                        </a:extLst>
                      </p:cNvPr>
                      <p:cNvPicPr/>
                      <p:nvPr/>
                    </p:nvPicPr>
                    <p:blipFill>
                      <a:blip r:embed="rId12"/>
                      <a:stretch>
                        <a:fillRect/>
                      </a:stretch>
                    </p:blipFill>
                    <p:spPr>
                      <a:xfrm>
                        <a:off x="2118" y="2119"/>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1A8BAE5-AFA6-4040-A4EE-D228EFDED390}"/>
              </a:ext>
            </a:extLst>
          </p:cNvPr>
          <p:cNvSpPr/>
          <p:nvPr userDrawn="1">
            <p:custDataLst>
              <p:tags r:id="rId10"/>
            </p:custDataLst>
          </p:nvPr>
        </p:nvSpPr>
        <p:spPr>
          <a:xfrm>
            <a:off x="-17319" y="-140388"/>
            <a:ext cx="246308" cy="492443"/>
          </a:xfrm>
          <a:prstGeom prst="rect">
            <a:avLst/>
          </a:prstGeom>
        </p:spPr>
        <p:txBody>
          <a:bodyPr vert="horz" wrap="none" lIns="0" tIns="0" rIns="0" bIns="0" numCol="1" spcCol="0" rtlCol="0" anchor="ctr" anchorCtr="0">
            <a:noAutofit/>
          </a:bodyPr>
          <a:lstStyle/>
          <a:p>
            <a:pPr marL="0" lvl="0" indent="0" algn="ctr"/>
            <a:endParaRPr lang="en-US" sz="3200" b="1" i="0" baseline="0" dirty="0">
              <a:latin typeface="Arial Narrow" panose="020B0606020202030204" pitchFamily="34" charset="0"/>
              <a:ea typeface="MS PGothic" panose="020B0600070205080204" pitchFamily="34" charset="-128"/>
              <a:sym typeface="Arial Narrow" panose="020B0606020202030204" pitchFamily="34" charset="0"/>
            </a:endParaRPr>
          </a:p>
        </p:txBody>
      </p:sp>
      <p:sp>
        <p:nvSpPr>
          <p:cNvPr id="1026" name="Title Placeholder 1"/>
          <p:cNvSpPr>
            <a:spLocks noGrp="1"/>
          </p:cNvSpPr>
          <p:nvPr>
            <p:ph type="title"/>
          </p:nvPr>
        </p:nvSpPr>
        <p:spPr bwMode="auto">
          <a:xfrm>
            <a:off x="371566" y="16682"/>
            <a:ext cx="11443719" cy="67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371567" y="919377"/>
            <a:ext cx="11443719" cy="526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6" name="Slide Number Placeholder 5"/>
          <p:cNvSpPr>
            <a:spLocks noGrp="1"/>
          </p:cNvSpPr>
          <p:nvPr>
            <p:ph type="sldNum" sz="quarter" idx="4"/>
          </p:nvPr>
        </p:nvSpPr>
        <p:spPr>
          <a:xfrm>
            <a:off x="10861481" y="6506128"/>
            <a:ext cx="953803" cy="246184"/>
          </a:xfrm>
          <a:prstGeom prst="rect">
            <a:avLst/>
          </a:prstGeom>
        </p:spPr>
        <p:txBody>
          <a:bodyPr vert="horz" wrap="square" lIns="91440" tIns="45720" rIns="0" bIns="45720" numCol="1" anchor="ctr" anchorCtr="0" compatLnSpc="1">
            <a:prstTxWarp prst="textNoShape">
              <a:avLst/>
            </a:prstTxWarp>
          </a:bodyPr>
          <a:lstStyle>
            <a:lvl1pPr algn="r" eaLnBrk="1" hangingPunct="1">
              <a:defRPr sz="100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smtClean="0"/>
              <a:pPr>
                <a:defRPr/>
              </a:pPr>
              <a:t>‹#›</a:t>
            </a:fld>
            <a:endParaRPr lang="en-US" altLang="en-US" dirty="0"/>
          </a:p>
        </p:txBody>
      </p:sp>
      <p:pic>
        <p:nvPicPr>
          <p:cNvPr id="7" name="Picture 6">
            <a:extLst>
              <a:ext uri="{FF2B5EF4-FFF2-40B4-BE49-F238E27FC236}">
                <a16:creationId xmlns:a16="http://schemas.microsoft.com/office/drawing/2014/main" id="{D650AF0F-96E1-4951-85F4-89C237206700}"/>
              </a:ext>
            </a:extLst>
          </p:cNvPr>
          <p:cNvPicPr>
            <a:picLocks noChangeAspect="1"/>
          </p:cNvPicPr>
          <p:nvPr userDrawn="1"/>
        </p:nvPicPr>
        <p:blipFill>
          <a:blip r:embed="rId13"/>
          <a:stretch>
            <a:fillRect/>
          </a:stretch>
        </p:blipFill>
        <p:spPr>
          <a:xfrm>
            <a:off x="371567" y="6323565"/>
            <a:ext cx="2217596" cy="432000"/>
          </a:xfrm>
          <a:prstGeom prst="rect">
            <a:avLst/>
          </a:prstGeom>
        </p:spPr>
      </p:pic>
      <p:cxnSp>
        <p:nvCxnSpPr>
          <p:cNvPr id="8" name="Straight Connector 7"/>
          <p:cNvCxnSpPr/>
          <p:nvPr userDrawn="1"/>
        </p:nvCxnSpPr>
        <p:spPr>
          <a:xfrm>
            <a:off x="371564" y="803401"/>
            <a:ext cx="11443720" cy="0"/>
          </a:xfrm>
          <a:prstGeom prst="line">
            <a:avLst/>
          </a:prstGeom>
          <a:ln w="12700">
            <a:solidFill>
              <a:srgbClr val="AB0C24"/>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371564" y="6297809"/>
            <a:ext cx="11443720" cy="0"/>
          </a:xfrm>
          <a:prstGeom prst="line">
            <a:avLst/>
          </a:prstGeom>
          <a:ln w="12700">
            <a:solidFill>
              <a:srgbClr val="1C345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523054"/>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457200" rtl="0" eaLnBrk="1" fontAlgn="base" hangingPunct="1">
        <a:spcBef>
          <a:spcPct val="0"/>
        </a:spcBef>
        <a:spcAft>
          <a:spcPct val="0"/>
        </a:spcAft>
        <a:defRPr sz="2400" b="1" kern="1200">
          <a:solidFill>
            <a:schemeClr val="tx1"/>
          </a:solidFill>
          <a:latin typeface="+mj-lt"/>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p:titleStyle>
    <p:bodyStyle>
      <a:lvl1pPr marL="342900" indent="-342900" algn="l" defTabSz="457200" rtl="0" eaLnBrk="1" fontAlgn="base" hangingPunct="1">
        <a:spcBef>
          <a:spcPct val="20000"/>
        </a:spcBef>
        <a:spcAft>
          <a:spcPct val="0"/>
        </a:spcAft>
        <a:buClr>
          <a:schemeClr val="tx1"/>
        </a:buClr>
        <a:buSzPct val="100000"/>
        <a:buFont typeface="Arial" panose="020B0604020202020204" pitchFamily="34" charset="0"/>
        <a:buChar char="•"/>
        <a:defRPr sz="1600" kern="1200">
          <a:solidFill>
            <a:schemeClr val="tx1"/>
          </a:solidFill>
          <a:latin typeface="+mj-lt"/>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Clr>
          <a:schemeClr val="tx1"/>
        </a:buClr>
        <a:buSzPct val="100000"/>
        <a:buFont typeface="Arial" panose="020B0604020202020204" pitchFamily="34" charset="0"/>
        <a:buChar char="•"/>
        <a:defRPr sz="1600" kern="1200">
          <a:solidFill>
            <a:schemeClr val="tx1"/>
          </a:solidFill>
          <a:latin typeface="+mj-lt"/>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Clr>
          <a:schemeClr val="tx1"/>
        </a:buClr>
        <a:buSzPct val="100000"/>
        <a:buFont typeface="Arial" panose="020B0604020202020204" pitchFamily="34" charset="0"/>
        <a:buChar char="•"/>
        <a:defRPr sz="1600" kern="1200">
          <a:solidFill>
            <a:schemeClr val="tx1"/>
          </a:solidFill>
          <a:latin typeface="+mj-lt"/>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721140" y="1600202"/>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6" name="Slide Number Placeholder 5"/>
          <p:cNvSpPr>
            <a:spLocks noGrp="1"/>
          </p:cNvSpPr>
          <p:nvPr>
            <p:ph type="sldNum" sz="quarter" idx="4"/>
          </p:nvPr>
        </p:nvSpPr>
        <p:spPr>
          <a:xfrm>
            <a:off x="1728000" y="6372104"/>
            <a:ext cx="953803" cy="246184"/>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smtClean="0"/>
              <a:pPr>
                <a:defRPr/>
              </a:pPr>
              <a:t>‹#›</a:t>
            </a:fld>
            <a:endParaRPr lang="en-US" altLang="en-US" dirty="0"/>
          </a:p>
        </p:txBody>
      </p:sp>
      <p:pic>
        <p:nvPicPr>
          <p:cNvPr id="3" name="Picture 2">
            <a:extLst>
              <a:ext uri="{FF2B5EF4-FFF2-40B4-BE49-F238E27FC236}">
                <a16:creationId xmlns:a16="http://schemas.microsoft.com/office/drawing/2014/main" id="{3CBB9A80-84E8-426B-8C9F-3FBEEA16BC55}"/>
              </a:ext>
            </a:extLst>
          </p:cNvPr>
          <p:cNvPicPr>
            <a:picLocks noChangeAspect="1"/>
          </p:cNvPicPr>
          <p:nvPr userDrawn="1"/>
        </p:nvPicPr>
        <p:blipFill>
          <a:blip r:embed="rId11"/>
          <a:stretch>
            <a:fillRect/>
          </a:stretch>
        </p:blipFill>
        <p:spPr>
          <a:xfrm>
            <a:off x="435899" y="6106347"/>
            <a:ext cx="2584204" cy="595009"/>
          </a:xfrm>
          <a:prstGeom prst="rect">
            <a:avLst/>
          </a:prstGeom>
        </p:spPr>
      </p:pic>
    </p:spTree>
    <p:extLst>
      <p:ext uri="{BB962C8B-B14F-4D97-AF65-F5344CB8AC3E}">
        <p14:creationId xmlns:p14="http://schemas.microsoft.com/office/powerpoint/2010/main" val="3009751183"/>
      </p:ext>
    </p:extLst>
  </p:cSld>
  <p:clrMap bg1="lt1" tx1="dk1" bg2="lt2" tx2="dk2" accent1="accent1" accent2="accent2" accent3="accent3" accent4="accent4" accent5="accent5" accent6="accent6" hlink="hlink" folHlink="folHlink"/>
  <p:sldLayoutIdLst>
    <p:sldLayoutId id="2147485429" r:id="rId1"/>
    <p:sldLayoutId id="2147485430" r:id="rId2"/>
    <p:sldLayoutId id="2147485431" r:id="rId3"/>
    <p:sldLayoutId id="2147485432" r:id="rId4"/>
    <p:sldLayoutId id="2147485433" r:id="rId5"/>
    <p:sldLayoutId id="2147485434" r:id="rId6"/>
    <p:sldLayoutId id="2147485435" r:id="rId7"/>
    <p:sldLayoutId id="2147485436" r:id="rId8"/>
    <p:sldLayoutId id="2147485437"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457200" rtl="0" eaLnBrk="1" fontAlgn="base" hangingPunct="1">
        <a:spcBef>
          <a:spcPct val="0"/>
        </a:spcBef>
        <a:spcAft>
          <a:spcPct val="0"/>
        </a:spcAft>
        <a:defRPr sz="3200" b="1" kern="1200">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p:titleStyle>
    <p:body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5/30/26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08853073"/>
      </p:ext>
    </p:extLst>
  </p:cSld>
  <p:clrMap bg1="lt1" tx1="dk1" bg2="lt2" tx2="dk2" accent1="accent1" accent2="accent2" accent3="accent3" accent4="accent4" accent5="accent5" accent6="accent6" hlink="hlink" folHlink="folHlink"/>
  <p:sldLayoutIdLst>
    <p:sldLayoutId id="2147485439" r:id="rId1"/>
    <p:sldLayoutId id="2147485440" r:id="rId2"/>
    <p:sldLayoutId id="2147485441" r:id="rId3"/>
    <p:sldLayoutId id="2147485442" r:id="rId4"/>
    <p:sldLayoutId id="2147485443" r:id="rId5"/>
    <p:sldLayoutId id="2147485444" r:id="rId6"/>
    <p:sldLayoutId id="2147485445" r:id="rId7"/>
    <p:sldLayoutId id="2147485446" r:id="rId8"/>
    <p:sldLayoutId id="2147485447" r:id="rId9"/>
    <p:sldLayoutId id="2147485448" r:id="rId10"/>
    <p:sldLayoutId id="2147485449" r:id="rId11"/>
    <p:sldLayoutId id="2147485450" r:id="rId12"/>
    <p:sldLayoutId id="2147485451" r:id="rId13"/>
    <p:sldLayoutId id="2147485452" r:id="rId14"/>
    <p:sldLayoutId id="2147485453" r:id="rId15"/>
    <p:sldLayoutId id="2147485454" r:id="rId16"/>
    <p:sldLayoutId id="2147485455" r:id="rId17"/>
    <p:sldLayoutId id="2147485456" r:id="rId18"/>
    <p:sldLayoutId id="2147485457" r:id="rId19"/>
    <p:sldLayoutId id="2147485458" r:id="rId20"/>
    <p:sldLayoutId id="2147485459" r:id="rId21"/>
    <p:sldLayoutId id="2147485460" r:id="rId22"/>
    <p:sldLayoutId id="2147485461" r:id="rId23"/>
    <p:sldLayoutId id="2147485462"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3"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3"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720098656"/>
      </p:ext>
    </p:extLst>
  </p:cSld>
  <p:clrMap bg1="lt1" tx1="dk1" bg2="lt2" tx2="dk2" accent1="accent1" accent2="accent2" accent3="accent3" accent4="accent4" accent5="accent5" accent6="accent6" hlink="hlink" folHlink="folHlink"/>
  <p:sldLayoutIdLst>
    <p:sldLayoutId id="2147485464" r:id="rId1"/>
    <p:sldLayoutId id="2147485465" r:id="rId2"/>
    <p:sldLayoutId id="2147485466" r:id="rId3"/>
    <p:sldLayoutId id="2147485467" r:id="rId4"/>
    <p:sldLayoutId id="2147485468" r:id="rId5"/>
    <p:sldLayoutId id="2147485469" r:id="rId6"/>
    <p:sldLayoutId id="2147485470" r:id="rId7"/>
    <p:sldLayoutId id="2147485471" r:id="rId8"/>
    <p:sldLayoutId id="2147485472" r:id="rId9"/>
    <p:sldLayoutId id="2147485473" r:id="rId10"/>
    <p:sldLayoutId id="214748547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342874" rtl="0" fontAlgn="base" hangingPunct="0">
        <a:lnSpc>
          <a:spcPct val="112000"/>
        </a:lnSpc>
        <a:spcBef>
          <a:spcPct val="0"/>
        </a:spcBef>
        <a:spcAft>
          <a:spcPct val="0"/>
        </a:spcAft>
        <a:buClr>
          <a:srgbClr val="000000"/>
        </a:buClr>
        <a:buSzPct val="45000"/>
        <a:buFont typeface="StarSymbol" charset="0"/>
        <a:defRPr sz="3300">
          <a:solidFill>
            <a:srgbClr val="000000"/>
          </a:solidFill>
          <a:latin typeface="+mj-lt"/>
          <a:ea typeface="+mj-ea"/>
          <a:cs typeface="+mj-cs"/>
        </a:defRPr>
      </a:lvl1pPr>
      <a:lvl2pPr marL="323826" indent="-161913" algn="l" defTabSz="342874" rtl="0" fontAlgn="base" hangingPunct="0">
        <a:spcBef>
          <a:spcPct val="0"/>
        </a:spcBef>
        <a:spcAft>
          <a:spcPct val="0"/>
        </a:spcAft>
        <a:buClr>
          <a:srgbClr val="000000"/>
        </a:buClr>
        <a:buSzPct val="45000"/>
        <a:buFont typeface="StarSymbol" charset="0"/>
        <a:defRPr sz="3300">
          <a:solidFill>
            <a:srgbClr val="000000"/>
          </a:solidFill>
          <a:latin typeface="Times New Roman" pitchFamily="16" charset="0"/>
          <a:ea typeface="Lucida Sans Unicode" pitchFamily="32" charset="0"/>
          <a:cs typeface="Lucida Sans Unicode" pitchFamily="32" charset="0"/>
        </a:defRPr>
      </a:lvl2pPr>
      <a:lvl3pPr marL="485738" indent="-161913" algn="l" defTabSz="342874" rtl="0" fontAlgn="base" hangingPunct="0">
        <a:spcBef>
          <a:spcPct val="0"/>
        </a:spcBef>
        <a:spcAft>
          <a:spcPct val="0"/>
        </a:spcAft>
        <a:buClr>
          <a:srgbClr val="000000"/>
        </a:buClr>
        <a:buSzPct val="45000"/>
        <a:buFont typeface="StarSymbol" charset="0"/>
        <a:defRPr sz="3300">
          <a:solidFill>
            <a:srgbClr val="000000"/>
          </a:solidFill>
          <a:latin typeface="Times New Roman" pitchFamily="16" charset="0"/>
          <a:ea typeface="Lucida Sans Unicode" pitchFamily="32" charset="0"/>
          <a:cs typeface="Lucida Sans Unicode" pitchFamily="32" charset="0"/>
        </a:defRPr>
      </a:lvl3pPr>
      <a:lvl4pPr marL="647651" indent="-161913" algn="l" defTabSz="342874" rtl="0" fontAlgn="base" hangingPunct="0">
        <a:spcBef>
          <a:spcPct val="0"/>
        </a:spcBef>
        <a:spcAft>
          <a:spcPct val="0"/>
        </a:spcAft>
        <a:buClr>
          <a:srgbClr val="000000"/>
        </a:buClr>
        <a:buSzPct val="45000"/>
        <a:buFont typeface="StarSymbol" charset="0"/>
        <a:defRPr sz="3300">
          <a:solidFill>
            <a:srgbClr val="000000"/>
          </a:solidFill>
          <a:latin typeface="Times New Roman" pitchFamily="16" charset="0"/>
          <a:ea typeface="Lucida Sans Unicode" pitchFamily="32" charset="0"/>
          <a:cs typeface="Lucida Sans Unicode" pitchFamily="32" charset="0"/>
        </a:defRPr>
      </a:lvl4pPr>
      <a:lvl5pPr marL="809564" indent="-161913" algn="l" defTabSz="342874" rtl="0" fontAlgn="base" hangingPunct="0">
        <a:spcBef>
          <a:spcPct val="0"/>
        </a:spcBef>
        <a:spcAft>
          <a:spcPct val="0"/>
        </a:spcAft>
        <a:buClr>
          <a:srgbClr val="000000"/>
        </a:buClr>
        <a:buSzPct val="45000"/>
        <a:buFont typeface="StarSymbol" charset="0"/>
        <a:defRPr sz="3300">
          <a:solidFill>
            <a:srgbClr val="000000"/>
          </a:solidFill>
          <a:latin typeface="Times New Roman" pitchFamily="16" charset="0"/>
          <a:ea typeface="Lucida Sans Unicode" pitchFamily="32" charset="0"/>
          <a:cs typeface="Lucida Sans Unicode" pitchFamily="32" charset="0"/>
        </a:defRPr>
      </a:lvl5pPr>
      <a:lvl6pPr marL="1152438" indent="-161913" algn="l" defTabSz="342874" rtl="0" fontAlgn="base" hangingPunct="0">
        <a:spcBef>
          <a:spcPct val="0"/>
        </a:spcBef>
        <a:spcAft>
          <a:spcPct val="0"/>
        </a:spcAft>
        <a:buClr>
          <a:srgbClr val="000000"/>
        </a:buClr>
        <a:buSzPct val="45000"/>
        <a:buFont typeface="StarSymbol" charset="0"/>
        <a:defRPr sz="3300">
          <a:solidFill>
            <a:srgbClr val="000000"/>
          </a:solidFill>
          <a:latin typeface="Times New Roman" pitchFamily="16" charset="0"/>
          <a:ea typeface="Lucida Sans Unicode" pitchFamily="32" charset="0"/>
          <a:cs typeface="Lucida Sans Unicode" pitchFamily="32" charset="0"/>
        </a:defRPr>
      </a:lvl6pPr>
      <a:lvl7pPr marL="1495312" indent="-161913" algn="l" defTabSz="342874" rtl="0" fontAlgn="base" hangingPunct="0">
        <a:spcBef>
          <a:spcPct val="0"/>
        </a:spcBef>
        <a:spcAft>
          <a:spcPct val="0"/>
        </a:spcAft>
        <a:buClr>
          <a:srgbClr val="000000"/>
        </a:buClr>
        <a:buSzPct val="45000"/>
        <a:buFont typeface="StarSymbol" charset="0"/>
        <a:defRPr sz="3300">
          <a:solidFill>
            <a:srgbClr val="000000"/>
          </a:solidFill>
          <a:latin typeface="Times New Roman" pitchFamily="16" charset="0"/>
          <a:ea typeface="Lucida Sans Unicode" pitchFamily="32" charset="0"/>
          <a:cs typeface="Lucida Sans Unicode" pitchFamily="32" charset="0"/>
        </a:defRPr>
      </a:lvl7pPr>
      <a:lvl8pPr marL="1838186" indent="-161913" algn="l" defTabSz="342874" rtl="0" fontAlgn="base" hangingPunct="0">
        <a:spcBef>
          <a:spcPct val="0"/>
        </a:spcBef>
        <a:spcAft>
          <a:spcPct val="0"/>
        </a:spcAft>
        <a:buClr>
          <a:srgbClr val="000000"/>
        </a:buClr>
        <a:buSzPct val="45000"/>
        <a:buFont typeface="StarSymbol" charset="0"/>
        <a:defRPr sz="3300">
          <a:solidFill>
            <a:srgbClr val="000000"/>
          </a:solidFill>
          <a:latin typeface="Times New Roman" pitchFamily="16" charset="0"/>
          <a:ea typeface="Lucida Sans Unicode" pitchFamily="32" charset="0"/>
          <a:cs typeface="Lucida Sans Unicode" pitchFamily="32" charset="0"/>
        </a:defRPr>
      </a:lvl8pPr>
      <a:lvl9pPr marL="2181060" indent="-161913" algn="l" defTabSz="342874" rtl="0" fontAlgn="base" hangingPunct="0">
        <a:spcBef>
          <a:spcPct val="0"/>
        </a:spcBef>
        <a:spcAft>
          <a:spcPct val="0"/>
        </a:spcAft>
        <a:buClr>
          <a:srgbClr val="000000"/>
        </a:buClr>
        <a:buSzPct val="45000"/>
        <a:buFont typeface="StarSymbol" charset="0"/>
        <a:defRPr sz="3300">
          <a:solidFill>
            <a:srgbClr val="000000"/>
          </a:solidFill>
          <a:latin typeface="Times New Roman" pitchFamily="16" charset="0"/>
          <a:ea typeface="Lucida Sans Unicode" pitchFamily="32" charset="0"/>
          <a:cs typeface="Lucida Sans Unicode" pitchFamily="32" charset="0"/>
        </a:defRPr>
      </a:lvl9pPr>
    </p:titleStyle>
    <p:bodyStyle>
      <a:lvl1pPr marL="322635" indent="-242869" algn="l" defTabSz="342874" rtl="0" fontAlgn="base" hangingPunct="0">
        <a:lnSpc>
          <a:spcPct val="112000"/>
        </a:lnSpc>
        <a:spcBef>
          <a:spcPct val="0"/>
        </a:spcBef>
        <a:spcAft>
          <a:spcPts val="1069"/>
        </a:spcAft>
        <a:buClr>
          <a:srgbClr val="000000"/>
        </a:buClr>
        <a:buSzPct val="45000"/>
        <a:buFont typeface="StarSymbol" charset="0"/>
        <a:buChar char="●"/>
        <a:defRPr sz="2400">
          <a:solidFill>
            <a:srgbClr val="000000"/>
          </a:solidFill>
          <a:latin typeface="+mn-lt"/>
          <a:ea typeface="+mn-ea"/>
          <a:cs typeface="+mn-cs"/>
        </a:defRPr>
      </a:lvl1pPr>
      <a:lvl2pPr marL="646461" indent="-214296" algn="l" defTabSz="342874" rtl="0" fontAlgn="base" hangingPunct="0">
        <a:lnSpc>
          <a:spcPct val="112000"/>
        </a:lnSpc>
        <a:spcBef>
          <a:spcPct val="0"/>
        </a:spcBef>
        <a:spcAft>
          <a:spcPts val="854"/>
        </a:spcAft>
        <a:buClr>
          <a:srgbClr val="000000"/>
        </a:buClr>
        <a:buSzPct val="75000"/>
        <a:buFont typeface="StarSymbol" charset="0"/>
        <a:buChar char="–"/>
        <a:defRPr sz="2100">
          <a:solidFill>
            <a:srgbClr val="000000"/>
          </a:solidFill>
          <a:latin typeface="+mn-lt"/>
          <a:ea typeface="+mn-ea"/>
          <a:cs typeface="+mn-cs"/>
        </a:defRPr>
      </a:lvl2pPr>
      <a:lvl3pPr marL="970286" indent="-161913" algn="l" defTabSz="342874" rtl="0" fontAlgn="base" hangingPunct="0">
        <a:lnSpc>
          <a:spcPct val="112000"/>
        </a:lnSpc>
        <a:spcBef>
          <a:spcPct val="0"/>
        </a:spcBef>
        <a:spcAft>
          <a:spcPts val="638"/>
        </a:spcAft>
        <a:buClr>
          <a:srgbClr val="000000"/>
        </a:buClr>
        <a:buSzPct val="45000"/>
        <a:buFont typeface="StarSymbol" charset="0"/>
        <a:buChar char="●"/>
        <a:defRPr sz="1800">
          <a:solidFill>
            <a:srgbClr val="000000"/>
          </a:solidFill>
          <a:latin typeface="+mn-lt"/>
          <a:ea typeface="+mn-ea"/>
          <a:cs typeface="+mn-cs"/>
        </a:defRPr>
      </a:lvl3pPr>
      <a:lvl4pPr marL="1294112" indent="-160722" algn="l" defTabSz="342874" rtl="0" fontAlgn="base" hangingPunct="0">
        <a:lnSpc>
          <a:spcPct val="112000"/>
        </a:lnSpc>
        <a:spcBef>
          <a:spcPct val="0"/>
        </a:spcBef>
        <a:spcAft>
          <a:spcPts val="431"/>
        </a:spcAft>
        <a:buClr>
          <a:srgbClr val="000000"/>
        </a:buClr>
        <a:buSzPct val="75000"/>
        <a:buFont typeface="StarSymbol" charset="0"/>
        <a:buChar char="–"/>
        <a:defRPr sz="1500">
          <a:solidFill>
            <a:srgbClr val="000000"/>
          </a:solidFill>
          <a:latin typeface="+mn-lt"/>
          <a:ea typeface="+mn-ea"/>
          <a:cs typeface="+mn-cs"/>
        </a:defRPr>
      </a:lvl4pPr>
      <a:lvl5pPr marL="1617938" indent="-161913" algn="l" defTabSz="342874" rtl="0" fontAlgn="base" hangingPunct="0">
        <a:lnSpc>
          <a:spcPct val="112000"/>
        </a:lnSpc>
        <a:spcBef>
          <a:spcPct val="0"/>
        </a:spcBef>
        <a:spcAft>
          <a:spcPts val="216"/>
        </a:spcAft>
        <a:buClr>
          <a:srgbClr val="000000"/>
        </a:buClr>
        <a:buSzPct val="45000"/>
        <a:buFont typeface="StarSymbol" charset="0"/>
        <a:buChar char="●"/>
        <a:defRPr sz="1500">
          <a:solidFill>
            <a:srgbClr val="000000"/>
          </a:solidFill>
          <a:latin typeface="+mn-lt"/>
          <a:ea typeface="+mn-ea"/>
          <a:cs typeface="+mn-cs"/>
        </a:defRPr>
      </a:lvl5pPr>
      <a:lvl6pPr marL="1960812" indent="-161913" algn="l" defTabSz="342874" rtl="0" fontAlgn="base" hangingPunct="0">
        <a:lnSpc>
          <a:spcPct val="112000"/>
        </a:lnSpc>
        <a:spcBef>
          <a:spcPct val="0"/>
        </a:spcBef>
        <a:spcAft>
          <a:spcPts val="216"/>
        </a:spcAft>
        <a:buClr>
          <a:srgbClr val="000000"/>
        </a:buClr>
        <a:buSzPct val="45000"/>
        <a:buFont typeface="StarSymbol" charset="0"/>
        <a:buChar char="●"/>
        <a:defRPr sz="1500">
          <a:solidFill>
            <a:srgbClr val="000000"/>
          </a:solidFill>
          <a:latin typeface="+mn-lt"/>
          <a:ea typeface="+mn-ea"/>
          <a:cs typeface="+mn-cs"/>
        </a:defRPr>
      </a:lvl6pPr>
      <a:lvl7pPr marL="2303686" indent="-161913" algn="l" defTabSz="342874" rtl="0" fontAlgn="base" hangingPunct="0">
        <a:lnSpc>
          <a:spcPct val="112000"/>
        </a:lnSpc>
        <a:spcBef>
          <a:spcPct val="0"/>
        </a:spcBef>
        <a:spcAft>
          <a:spcPts val="216"/>
        </a:spcAft>
        <a:buClr>
          <a:srgbClr val="000000"/>
        </a:buClr>
        <a:buSzPct val="45000"/>
        <a:buFont typeface="StarSymbol" charset="0"/>
        <a:buChar char="●"/>
        <a:defRPr sz="1500">
          <a:solidFill>
            <a:srgbClr val="000000"/>
          </a:solidFill>
          <a:latin typeface="+mn-lt"/>
          <a:ea typeface="+mn-ea"/>
          <a:cs typeface="+mn-cs"/>
        </a:defRPr>
      </a:lvl7pPr>
      <a:lvl8pPr marL="2646560" indent="-161913" algn="l" defTabSz="342874" rtl="0" fontAlgn="base" hangingPunct="0">
        <a:lnSpc>
          <a:spcPct val="112000"/>
        </a:lnSpc>
        <a:spcBef>
          <a:spcPct val="0"/>
        </a:spcBef>
        <a:spcAft>
          <a:spcPts val="216"/>
        </a:spcAft>
        <a:buClr>
          <a:srgbClr val="000000"/>
        </a:buClr>
        <a:buSzPct val="45000"/>
        <a:buFont typeface="StarSymbol" charset="0"/>
        <a:buChar char="●"/>
        <a:defRPr sz="1500">
          <a:solidFill>
            <a:srgbClr val="000000"/>
          </a:solidFill>
          <a:latin typeface="+mn-lt"/>
          <a:ea typeface="+mn-ea"/>
          <a:cs typeface="+mn-cs"/>
        </a:defRPr>
      </a:lvl8pPr>
      <a:lvl9pPr marL="2989434" indent="-161913" algn="l" defTabSz="342874" rtl="0" fontAlgn="base" hangingPunct="0">
        <a:lnSpc>
          <a:spcPct val="112000"/>
        </a:lnSpc>
        <a:spcBef>
          <a:spcPct val="0"/>
        </a:spcBef>
        <a:spcAft>
          <a:spcPts val="216"/>
        </a:spcAft>
        <a:buClr>
          <a:srgbClr val="000000"/>
        </a:buClr>
        <a:buSzPct val="45000"/>
        <a:buFont typeface="StarSymbol" charset="0"/>
        <a:buChar char="●"/>
        <a:defRPr sz="1500">
          <a:solidFill>
            <a:srgbClr val="000000"/>
          </a:solidFill>
          <a:latin typeface="+mn-lt"/>
          <a:ea typeface="+mn-ea"/>
          <a:cs typeface="+mn-cs"/>
        </a:defRPr>
      </a:lvl9pPr>
    </p:bodyStyle>
    <p:otherStyle>
      <a:defPPr>
        <a:defRPr lang="en-US"/>
      </a:defPPr>
      <a:lvl1pPr marL="0" algn="l" defTabSz="685748" rtl="0" eaLnBrk="1" latinLnBrk="0" hangingPunct="1">
        <a:defRPr sz="1350" kern="1200">
          <a:solidFill>
            <a:schemeClr val="tx1"/>
          </a:solidFill>
          <a:latin typeface="+mn-lt"/>
          <a:ea typeface="+mn-ea"/>
          <a:cs typeface="+mn-cs"/>
        </a:defRPr>
      </a:lvl1pPr>
      <a:lvl2pPr marL="342874" algn="l" defTabSz="685748" rtl="0" eaLnBrk="1" latinLnBrk="0" hangingPunct="1">
        <a:defRPr sz="1350" kern="1200">
          <a:solidFill>
            <a:schemeClr val="tx1"/>
          </a:solidFill>
          <a:latin typeface="+mn-lt"/>
          <a:ea typeface="+mn-ea"/>
          <a:cs typeface="+mn-cs"/>
        </a:defRPr>
      </a:lvl2pPr>
      <a:lvl3pPr marL="685748" algn="l" defTabSz="685748" rtl="0" eaLnBrk="1" latinLnBrk="0" hangingPunct="1">
        <a:defRPr sz="1350" kern="1200">
          <a:solidFill>
            <a:schemeClr val="tx1"/>
          </a:solidFill>
          <a:latin typeface="+mn-lt"/>
          <a:ea typeface="+mn-ea"/>
          <a:cs typeface="+mn-cs"/>
        </a:defRPr>
      </a:lvl3pPr>
      <a:lvl4pPr marL="1028622" algn="l" defTabSz="685748" rtl="0" eaLnBrk="1" latinLnBrk="0" hangingPunct="1">
        <a:defRPr sz="1350" kern="1200">
          <a:solidFill>
            <a:schemeClr val="tx1"/>
          </a:solidFill>
          <a:latin typeface="+mn-lt"/>
          <a:ea typeface="+mn-ea"/>
          <a:cs typeface="+mn-cs"/>
        </a:defRPr>
      </a:lvl4pPr>
      <a:lvl5pPr marL="1371496" algn="l" defTabSz="685748" rtl="0" eaLnBrk="1" latinLnBrk="0" hangingPunct="1">
        <a:defRPr sz="1350" kern="1200">
          <a:solidFill>
            <a:schemeClr val="tx1"/>
          </a:solidFill>
          <a:latin typeface="+mn-lt"/>
          <a:ea typeface="+mn-ea"/>
          <a:cs typeface="+mn-cs"/>
        </a:defRPr>
      </a:lvl5pPr>
      <a:lvl6pPr marL="1714371" algn="l" defTabSz="685748" rtl="0" eaLnBrk="1" latinLnBrk="0" hangingPunct="1">
        <a:defRPr sz="1350" kern="1200">
          <a:solidFill>
            <a:schemeClr val="tx1"/>
          </a:solidFill>
          <a:latin typeface="+mn-lt"/>
          <a:ea typeface="+mn-ea"/>
          <a:cs typeface="+mn-cs"/>
        </a:defRPr>
      </a:lvl6pPr>
      <a:lvl7pPr marL="2057244" algn="l" defTabSz="685748" rtl="0" eaLnBrk="1" latinLnBrk="0" hangingPunct="1">
        <a:defRPr sz="1350" kern="1200">
          <a:solidFill>
            <a:schemeClr val="tx1"/>
          </a:solidFill>
          <a:latin typeface="+mn-lt"/>
          <a:ea typeface="+mn-ea"/>
          <a:cs typeface="+mn-cs"/>
        </a:defRPr>
      </a:lvl7pPr>
      <a:lvl8pPr marL="2400119" algn="l" defTabSz="685748" rtl="0" eaLnBrk="1" latinLnBrk="0" hangingPunct="1">
        <a:defRPr sz="1350" kern="1200">
          <a:solidFill>
            <a:schemeClr val="tx1"/>
          </a:solidFill>
          <a:latin typeface="+mn-lt"/>
          <a:ea typeface="+mn-ea"/>
          <a:cs typeface="+mn-cs"/>
        </a:defRPr>
      </a:lvl8pPr>
      <a:lvl9pPr marL="2742993" algn="l" defTabSz="685748"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5/30/26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
        <p:nvSpPr>
          <p:cNvPr id="7" name="Freeform 2">
            <a:extLst>
              <a:ext uri="{FF2B5EF4-FFF2-40B4-BE49-F238E27FC236}">
                <a16:creationId xmlns:a16="http://schemas.microsoft.com/office/drawing/2014/main" id="{F9943091-427D-31E8-99AC-78703F06F1E9}"/>
              </a:ext>
            </a:extLst>
          </p:cNvPr>
          <p:cNvSpPr/>
          <p:nvPr userDrawn="1"/>
        </p:nvSpPr>
        <p:spPr>
          <a:xfrm>
            <a:off x="0" y="6273800"/>
            <a:ext cx="12192000" cy="58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a:stretch>
          </a:blipFill>
        </p:spPr>
        <p:txBody>
          <a:bodyPr/>
          <a:lstStyle/>
          <a:p>
            <a:endParaRPr lang="en-US" sz="900"/>
          </a:p>
        </p:txBody>
      </p:sp>
      <p:grpSp>
        <p:nvGrpSpPr>
          <p:cNvPr id="8" name="Group 7">
            <a:extLst>
              <a:ext uri="{FF2B5EF4-FFF2-40B4-BE49-F238E27FC236}">
                <a16:creationId xmlns:a16="http://schemas.microsoft.com/office/drawing/2014/main" id="{3BCF1F1B-11FB-BE21-6732-A3ED60DC12D3}"/>
              </a:ext>
            </a:extLst>
          </p:cNvPr>
          <p:cNvGrpSpPr/>
          <p:nvPr userDrawn="1"/>
        </p:nvGrpSpPr>
        <p:grpSpPr>
          <a:xfrm>
            <a:off x="10718800" y="246198"/>
            <a:ext cx="1168400" cy="986078"/>
            <a:chOff x="-286643" y="0"/>
            <a:chExt cx="2336800" cy="1972156"/>
          </a:xfrm>
        </p:grpSpPr>
        <p:sp>
          <p:nvSpPr>
            <p:cNvPr id="9" name="Freeform 8">
              <a:extLst>
                <a:ext uri="{FF2B5EF4-FFF2-40B4-BE49-F238E27FC236}">
                  <a16:creationId xmlns:a16="http://schemas.microsoft.com/office/drawing/2014/main" id="{28B4F8C4-0F8C-64E6-5F8F-241F22FE7594}"/>
                </a:ext>
              </a:extLst>
            </p:cNvPr>
            <p:cNvSpPr/>
            <p:nvPr/>
          </p:nvSpPr>
          <p:spPr>
            <a:xfrm>
              <a:off x="0" y="0"/>
              <a:ext cx="1777040" cy="1499176"/>
            </a:xfrm>
            <a:custGeom>
              <a:avLst/>
              <a:gdLst/>
              <a:ahLst/>
              <a:cxnLst/>
              <a:rect l="l" t="t" r="r" b="b"/>
              <a:pathLst>
                <a:path w="1777040" h="1499176">
                  <a:moveTo>
                    <a:pt x="0" y="0"/>
                  </a:moveTo>
                  <a:lnTo>
                    <a:pt x="1777040" y="0"/>
                  </a:lnTo>
                  <a:lnTo>
                    <a:pt x="1777040" y="1499176"/>
                  </a:lnTo>
                  <a:lnTo>
                    <a:pt x="0" y="1499176"/>
                  </a:lnTo>
                  <a:lnTo>
                    <a:pt x="0" y="0"/>
                  </a:lnTo>
                  <a:close/>
                </a:path>
              </a:pathLst>
            </a:custGeom>
            <a:blipFill>
              <a:blip r:embed="rId14"/>
              <a:stretch>
                <a:fillRect/>
              </a:stretch>
            </a:blipFill>
          </p:spPr>
          <p:txBody>
            <a:bodyPr/>
            <a:lstStyle/>
            <a:p>
              <a:endParaRPr lang="en-US" sz="900"/>
            </a:p>
          </p:txBody>
        </p:sp>
        <p:sp>
          <p:nvSpPr>
            <p:cNvPr id="10" name="TextBox 9">
              <a:extLst>
                <a:ext uri="{FF2B5EF4-FFF2-40B4-BE49-F238E27FC236}">
                  <a16:creationId xmlns:a16="http://schemas.microsoft.com/office/drawing/2014/main" id="{31658F10-6003-7FA2-8581-E611953E89D0}"/>
                </a:ext>
              </a:extLst>
            </p:cNvPr>
            <p:cNvSpPr txBox="1"/>
            <p:nvPr/>
          </p:nvSpPr>
          <p:spPr>
            <a:xfrm>
              <a:off x="-286643" y="1675278"/>
              <a:ext cx="2336800" cy="296878"/>
            </a:xfrm>
            <a:prstGeom prst="rect">
              <a:avLst/>
            </a:prstGeom>
          </p:spPr>
          <p:txBody>
            <a:bodyPr wrap="square" lIns="0" tIns="0" rIns="0" bIns="0" rtlCol="0" anchor="t">
              <a:spAutoFit/>
            </a:bodyPr>
            <a:lstStyle/>
            <a:p>
              <a:pPr algn="ctr">
                <a:lnSpc>
                  <a:spcPts val="572"/>
                </a:lnSpc>
              </a:pPr>
              <a:r>
                <a:rPr lang="en-US" sz="408" b="1" spc="106">
                  <a:solidFill>
                    <a:srgbClr val="24275D"/>
                  </a:solidFill>
                  <a:latin typeface="Montserrat Bold"/>
                  <a:ea typeface="Montserrat Bold"/>
                  <a:cs typeface="Montserrat Bold"/>
                  <a:sym typeface="Montserrat Bold"/>
                </a:rPr>
                <a:t>SAN JUAN, PR</a:t>
              </a:r>
            </a:p>
            <a:p>
              <a:pPr algn="ctr">
                <a:lnSpc>
                  <a:spcPts val="572"/>
                </a:lnSpc>
              </a:pPr>
              <a:r>
                <a:rPr lang="en-US" sz="408" b="1" spc="106">
                  <a:solidFill>
                    <a:srgbClr val="24275D"/>
                  </a:solidFill>
                  <a:latin typeface="Montserrat Bold"/>
                  <a:ea typeface="Montserrat Bold"/>
                  <a:cs typeface="Montserrat Bold"/>
                  <a:sym typeface="Montserrat Bold"/>
                </a:rPr>
                <a:t>APRIL 10-13, 2026</a:t>
              </a:r>
            </a:p>
          </p:txBody>
        </p:sp>
      </p:grpSp>
      <p:sp>
        <p:nvSpPr>
          <p:cNvPr id="11" name="Freeform 10">
            <a:extLst>
              <a:ext uri="{FF2B5EF4-FFF2-40B4-BE49-F238E27FC236}">
                <a16:creationId xmlns:a16="http://schemas.microsoft.com/office/drawing/2014/main" id="{98201238-0675-B025-F2C3-F7CEE771EBF0}"/>
              </a:ext>
            </a:extLst>
          </p:cNvPr>
          <p:cNvSpPr/>
          <p:nvPr userDrawn="1"/>
        </p:nvSpPr>
        <p:spPr>
          <a:xfrm>
            <a:off x="5707182" y="6506943"/>
            <a:ext cx="6011081" cy="128809"/>
          </a:xfrm>
          <a:custGeom>
            <a:avLst/>
            <a:gdLst/>
            <a:ahLst/>
            <a:cxnLst/>
            <a:rect l="l" t="t" r="r" b="b"/>
            <a:pathLst>
              <a:path w="9016621" h="193213">
                <a:moveTo>
                  <a:pt x="0" y="0"/>
                </a:moveTo>
                <a:lnTo>
                  <a:pt x="9016621" y="0"/>
                </a:lnTo>
                <a:lnTo>
                  <a:pt x="9016621" y="193213"/>
                </a:lnTo>
                <a:lnTo>
                  <a:pt x="0" y="193213"/>
                </a:lnTo>
                <a:lnTo>
                  <a:pt x="0" y="0"/>
                </a:lnTo>
                <a:close/>
              </a:path>
            </a:pathLst>
          </a:custGeom>
          <a:blipFill>
            <a:blip r:embed="rId15"/>
            <a:stretch>
              <a:fillRect/>
            </a:stretch>
          </a:blipFill>
        </p:spPr>
        <p:txBody>
          <a:bodyPr/>
          <a:lstStyle/>
          <a:p>
            <a:endParaRPr lang="en-US" sz="900"/>
          </a:p>
        </p:txBody>
      </p:sp>
    </p:spTree>
    <p:extLst>
      <p:ext uri="{BB962C8B-B14F-4D97-AF65-F5344CB8AC3E}">
        <p14:creationId xmlns:p14="http://schemas.microsoft.com/office/powerpoint/2010/main" val="2263590516"/>
      </p:ext>
    </p:extLst>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7680">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5/30/26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
        <p:nvSpPr>
          <p:cNvPr id="7" name="Freeform 2">
            <a:extLst>
              <a:ext uri="{FF2B5EF4-FFF2-40B4-BE49-F238E27FC236}">
                <a16:creationId xmlns:a16="http://schemas.microsoft.com/office/drawing/2014/main" id="{66EDEEBB-5325-FCE9-48AE-9BB6971DC9E1}"/>
              </a:ext>
            </a:extLst>
          </p:cNvPr>
          <p:cNvSpPr/>
          <p:nvPr userDrawn="1"/>
        </p:nvSpPr>
        <p:spPr>
          <a:xfrm>
            <a:off x="0" y="6273800"/>
            <a:ext cx="12192000" cy="58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a:stretch>
          </a:blipFill>
        </p:spPr>
        <p:txBody>
          <a:bodyPr/>
          <a:lstStyle/>
          <a:p>
            <a:endParaRPr lang="en-US" sz="900"/>
          </a:p>
        </p:txBody>
      </p:sp>
      <p:grpSp>
        <p:nvGrpSpPr>
          <p:cNvPr id="8" name="Group 7">
            <a:extLst>
              <a:ext uri="{FF2B5EF4-FFF2-40B4-BE49-F238E27FC236}">
                <a16:creationId xmlns:a16="http://schemas.microsoft.com/office/drawing/2014/main" id="{E1D8DCC5-7E4F-5C08-3AB1-6830FC843176}"/>
              </a:ext>
            </a:extLst>
          </p:cNvPr>
          <p:cNvGrpSpPr/>
          <p:nvPr userDrawn="1"/>
        </p:nvGrpSpPr>
        <p:grpSpPr>
          <a:xfrm>
            <a:off x="10718800" y="246198"/>
            <a:ext cx="1168400" cy="986078"/>
            <a:chOff x="-286643" y="0"/>
            <a:chExt cx="2336800" cy="1972156"/>
          </a:xfrm>
        </p:grpSpPr>
        <p:sp>
          <p:nvSpPr>
            <p:cNvPr id="9" name="Freeform 8">
              <a:extLst>
                <a:ext uri="{FF2B5EF4-FFF2-40B4-BE49-F238E27FC236}">
                  <a16:creationId xmlns:a16="http://schemas.microsoft.com/office/drawing/2014/main" id="{FF1FCD25-848D-F38E-026C-2B0027CAE3B5}"/>
                </a:ext>
              </a:extLst>
            </p:cNvPr>
            <p:cNvSpPr/>
            <p:nvPr/>
          </p:nvSpPr>
          <p:spPr>
            <a:xfrm>
              <a:off x="0" y="0"/>
              <a:ext cx="1777040" cy="1499176"/>
            </a:xfrm>
            <a:custGeom>
              <a:avLst/>
              <a:gdLst/>
              <a:ahLst/>
              <a:cxnLst/>
              <a:rect l="l" t="t" r="r" b="b"/>
              <a:pathLst>
                <a:path w="1777040" h="1499176">
                  <a:moveTo>
                    <a:pt x="0" y="0"/>
                  </a:moveTo>
                  <a:lnTo>
                    <a:pt x="1777040" y="0"/>
                  </a:lnTo>
                  <a:lnTo>
                    <a:pt x="1777040" y="1499176"/>
                  </a:lnTo>
                  <a:lnTo>
                    <a:pt x="0" y="1499176"/>
                  </a:lnTo>
                  <a:lnTo>
                    <a:pt x="0" y="0"/>
                  </a:lnTo>
                  <a:close/>
                </a:path>
              </a:pathLst>
            </a:custGeom>
            <a:blipFill>
              <a:blip r:embed="rId15"/>
              <a:stretch>
                <a:fillRect/>
              </a:stretch>
            </a:blipFill>
          </p:spPr>
          <p:txBody>
            <a:bodyPr/>
            <a:lstStyle/>
            <a:p>
              <a:endParaRPr lang="en-US" sz="900"/>
            </a:p>
          </p:txBody>
        </p:sp>
        <p:sp>
          <p:nvSpPr>
            <p:cNvPr id="10" name="TextBox 9">
              <a:extLst>
                <a:ext uri="{FF2B5EF4-FFF2-40B4-BE49-F238E27FC236}">
                  <a16:creationId xmlns:a16="http://schemas.microsoft.com/office/drawing/2014/main" id="{694E3F71-9A7C-8DC8-94C6-598F7D4AC11F}"/>
                </a:ext>
              </a:extLst>
            </p:cNvPr>
            <p:cNvSpPr txBox="1"/>
            <p:nvPr/>
          </p:nvSpPr>
          <p:spPr>
            <a:xfrm>
              <a:off x="-286643" y="1675278"/>
              <a:ext cx="2336800" cy="296878"/>
            </a:xfrm>
            <a:prstGeom prst="rect">
              <a:avLst/>
            </a:prstGeom>
          </p:spPr>
          <p:txBody>
            <a:bodyPr wrap="square" lIns="0" tIns="0" rIns="0" bIns="0" rtlCol="0" anchor="t">
              <a:spAutoFit/>
            </a:bodyPr>
            <a:lstStyle/>
            <a:p>
              <a:pPr algn="ctr">
                <a:lnSpc>
                  <a:spcPts val="572"/>
                </a:lnSpc>
              </a:pPr>
              <a:r>
                <a:rPr lang="en-US" sz="408" b="1" spc="106">
                  <a:solidFill>
                    <a:srgbClr val="24275D"/>
                  </a:solidFill>
                  <a:latin typeface="Montserrat Bold"/>
                  <a:ea typeface="Montserrat Bold"/>
                  <a:cs typeface="Montserrat Bold"/>
                  <a:sym typeface="Montserrat Bold"/>
                </a:rPr>
                <a:t>SAN JUAN, PR</a:t>
              </a:r>
            </a:p>
            <a:p>
              <a:pPr algn="ctr">
                <a:lnSpc>
                  <a:spcPts val="572"/>
                </a:lnSpc>
              </a:pPr>
              <a:r>
                <a:rPr lang="en-US" sz="408" b="1" spc="106">
                  <a:solidFill>
                    <a:srgbClr val="24275D"/>
                  </a:solidFill>
                  <a:latin typeface="Montserrat Bold"/>
                  <a:ea typeface="Montserrat Bold"/>
                  <a:cs typeface="Montserrat Bold"/>
                  <a:sym typeface="Montserrat Bold"/>
                </a:rPr>
                <a:t>APRIL 10-13, 2026</a:t>
              </a:r>
            </a:p>
          </p:txBody>
        </p:sp>
      </p:grpSp>
      <p:sp>
        <p:nvSpPr>
          <p:cNvPr id="11" name="Freeform 10">
            <a:extLst>
              <a:ext uri="{FF2B5EF4-FFF2-40B4-BE49-F238E27FC236}">
                <a16:creationId xmlns:a16="http://schemas.microsoft.com/office/drawing/2014/main" id="{3A983D20-8ED4-A7BB-7779-ADF1F19F7CA5}"/>
              </a:ext>
            </a:extLst>
          </p:cNvPr>
          <p:cNvSpPr/>
          <p:nvPr userDrawn="1"/>
        </p:nvSpPr>
        <p:spPr>
          <a:xfrm>
            <a:off x="5707182" y="6506943"/>
            <a:ext cx="6011081" cy="128809"/>
          </a:xfrm>
          <a:custGeom>
            <a:avLst/>
            <a:gdLst/>
            <a:ahLst/>
            <a:cxnLst/>
            <a:rect l="l" t="t" r="r" b="b"/>
            <a:pathLst>
              <a:path w="9016621" h="193213">
                <a:moveTo>
                  <a:pt x="0" y="0"/>
                </a:moveTo>
                <a:lnTo>
                  <a:pt x="9016621" y="0"/>
                </a:lnTo>
                <a:lnTo>
                  <a:pt x="9016621" y="193213"/>
                </a:lnTo>
                <a:lnTo>
                  <a:pt x="0" y="193213"/>
                </a:lnTo>
                <a:lnTo>
                  <a:pt x="0" y="0"/>
                </a:lnTo>
                <a:close/>
              </a:path>
            </a:pathLst>
          </a:custGeom>
          <a:blipFill>
            <a:blip r:embed="rId16"/>
            <a:stretch>
              <a:fillRect/>
            </a:stretch>
          </a:blipFill>
        </p:spPr>
        <p:txBody>
          <a:bodyPr/>
          <a:lstStyle/>
          <a:p>
            <a:endParaRPr lang="en-US" sz="900"/>
          </a:p>
        </p:txBody>
      </p:sp>
    </p:spTree>
    <p:extLst>
      <p:ext uri="{BB962C8B-B14F-4D97-AF65-F5344CB8AC3E}">
        <p14:creationId xmlns:p14="http://schemas.microsoft.com/office/powerpoint/2010/main" val="595972677"/>
      </p:ext>
    </p:extLst>
  </p:cSld>
  <p:clrMap bg1="lt1" tx1="dk1" bg2="lt2" tx2="dk2" accent1="accent1" accent2="accent2" accent3="accent3" accent4="accent4" accent5="accent5" accent6="accent6" hlink="hlink" folHlink="folHlink"/>
  <p:sldLayoutIdLst>
    <p:sldLayoutId id="2147485488" r:id="rId1"/>
    <p:sldLayoutId id="2147485489" r:id="rId2"/>
    <p:sldLayoutId id="2147485490" r:id="rId3"/>
    <p:sldLayoutId id="2147485491" r:id="rId4"/>
    <p:sldLayoutId id="2147485492" r:id="rId5"/>
    <p:sldLayoutId id="2147485493" r:id="rId6"/>
    <p:sldLayoutId id="2147485494" r:id="rId7"/>
    <p:sldLayoutId id="2147485495" r:id="rId8"/>
    <p:sldLayoutId id="2147485496" r:id="rId9"/>
    <p:sldLayoutId id="2147485497" r:id="rId10"/>
    <p:sldLayoutId id="2147485498" r:id="rId11"/>
    <p:sldLayoutId id="214748549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7680">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3A330C-19D7-D39F-F80E-7E59372F26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B2492-BA06-A01D-0B85-2F03AC7D8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EFA54-6422-D074-E225-7CAFABD78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75396A-25BC-4040-9BDC-1AA0E3A58A95}" type="datetimeFigureOut">
              <a:rPr lang="en-US" smtClean="0"/>
              <a:t>5/30/26</a:t>
            </a:fld>
            <a:endParaRPr lang="en-US"/>
          </a:p>
        </p:txBody>
      </p:sp>
      <p:sp>
        <p:nvSpPr>
          <p:cNvPr id="5" name="Footer Placeholder 4">
            <a:extLst>
              <a:ext uri="{FF2B5EF4-FFF2-40B4-BE49-F238E27FC236}">
                <a16:creationId xmlns:a16="http://schemas.microsoft.com/office/drawing/2014/main" id="{6F513E44-BCE7-9CBA-C752-D1994A25ED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5E11421-C32C-A86B-87E7-88D8D685B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D41EF2-CA5B-46E5-96AD-84F2B347E046}" type="slidenum">
              <a:rPr lang="en-US" smtClean="0"/>
              <a:t>‹#›</a:t>
            </a:fld>
            <a:endParaRPr lang="en-US"/>
          </a:p>
        </p:txBody>
      </p:sp>
    </p:spTree>
    <p:extLst>
      <p:ext uri="{BB962C8B-B14F-4D97-AF65-F5344CB8AC3E}">
        <p14:creationId xmlns:p14="http://schemas.microsoft.com/office/powerpoint/2010/main" val="1712672881"/>
      </p:ext>
    </p:extLst>
  </p:cSld>
  <p:clrMap bg1="lt1" tx1="dk1" bg2="lt2" tx2="dk2" accent1="accent1" accent2="accent2" accent3="accent3" accent4="accent4" accent5="accent5" accent6="accent6" hlink="hlink" folHlink="folHlink"/>
  <p:sldLayoutIdLst>
    <p:sldLayoutId id="2147485501"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 id="214748551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C2B67-D002-F438-4414-609BD5910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FBF2D-5799-0DAC-5583-865590607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E64EC-A36E-9D24-B5D8-053AF540D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B17B0C-4674-6649-B27A-F6665D439A9C}" type="datetimeFigureOut">
              <a:rPr lang="en-US" smtClean="0"/>
              <a:t>5/30/26</a:t>
            </a:fld>
            <a:endParaRPr lang="en-US"/>
          </a:p>
        </p:txBody>
      </p:sp>
      <p:sp>
        <p:nvSpPr>
          <p:cNvPr id="5" name="Footer Placeholder 4">
            <a:extLst>
              <a:ext uri="{FF2B5EF4-FFF2-40B4-BE49-F238E27FC236}">
                <a16:creationId xmlns:a16="http://schemas.microsoft.com/office/drawing/2014/main" id="{59A20B2D-E6CF-4BC2-677F-E0A8DE9BA1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4996EB-F148-5DD0-0F52-DDE5E0B97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D08760-589E-6141-B292-911F06434E0D}" type="slidenum">
              <a:rPr lang="en-US" smtClean="0"/>
              <a:t>‹#›</a:t>
            </a:fld>
            <a:endParaRPr lang="en-US"/>
          </a:p>
        </p:txBody>
      </p:sp>
    </p:spTree>
    <p:extLst>
      <p:ext uri="{BB962C8B-B14F-4D97-AF65-F5344CB8AC3E}">
        <p14:creationId xmlns:p14="http://schemas.microsoft.com/office/powerpoint/2010/main" val="2357607150"/>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 id="2147485531" r:id="rId18"/>
    <p:sldLayoutId id="2147485532" r:id="rId19"/>
    <p:sldLayoutId id="2147485533" r:id="rId20"/>
    <p:sldLayoutId id="2147485534" r:id="rId21"/>
    <p:sldLayoutId id="2147485535" r:id="rId22"/>
    <p:sldLayoutId id="2147485536" r:id="rId23"/>
    <p:sldLayoutId id="2147485537" r:id="rId24"/>
    <p:sldLayoutId id="214748553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A3C66-034C-6248-9AF2-5731190B8543}"/>
              </a:ext>
            </a:extLst>
          </p:cNvPr>
          <p:cNvPicPr>
            <a:picLocks noChangeAspect="1"/>
          </p:cNvPicPr>
          <p:nvPr userDrawn="1"/>
        </p:nvPicPr>
        <p:blipFill>
          <a:blip r:embed="rId20"/>
          <a:stretch>
            <a:fillRect/>
          </a:stretch>
        </p:blipFill>
        <p:spPr>
          <a:xfrm>
            <a:off x="-1" y="6131376"/>
            <a:ext cx="12191999" cy="751787"/>
          </a:xfrm>
          <a:prstGeom prst="rect">
            <a:avLst/>
          </a:prstGeom>
        </p:spPr>
      </p:pic>
      <p:sp>
        <p:nvSpPr>
          <p:cNvPr id="6" name="Rectangle 5">
            <a:extLst>
              <a:ext uri="{FF2B5EF4-FFF2-40B4-BE49-F238E27FC236}">
                <a16:creationId xmlns:a16="http://schemas.microsoft.com/office/drawing/2014/main" id="{0EE713F9-6BBF-9847-B0E8-88EAC4C24384}"/>
              </a:ext>
            </a:extLst>
          </p:cNvPr>
          <p:cNvSpPr/>
          <p:nvPr userDrawn="1"/>
        </p:nvSpPr>
        <p:spPr>
          <a:xfrm>
            <a:off x="-2" y="6208930"/>
            <a:ext cx="12192002" cy="641145"/>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B48DE0-627E-454C-8D8A-C6FEE9D83636}"/>
              </a:ext>
            </a:extLst>
          </p:cNvPr>
          <p:cNvPicPr>
            <a:picLocks noChangeAspect="1"/>
          </p:cNvPicPr>
          <p:nvPr userDrawn="1"/>
        </p:nvPicPr>
        <p:blipFill>
          <a:blip r:embed="rId21"/>
          <a:stretch>
            <a:fillRect/>
          </a:stretch>
        </p:blipFill>
        <p:spPr>
          <a:xfrm>
            <a:off x="274572" y="6315424"/>
            <a:ext cx="2377099" cy="357160"/>
          </a:xfrm>
          <a:prstGeom prst="rect">
            <a:avLst/>
          </a:prstGeom>
        </p:spPr>
      </p:pic>
    </p:spTree>
    <p:extLst>
      <p:ext uri="{BB962C8B-B14F-4D97-AF65-F5344CB8AC3E}">
        <p14:creationId xmlns:p14="http://schemas.microsoft.com/office/powerpoint/2010/main" val="3136163430"/>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43" r:id="rId4"/>
    <p:sldLayoutId id="2147485544" r:id="rId5"/>
    <p:sldLayoutId id="2147485545" r:id="rId6"/>
    <p:sldLayoutId id="2147485546" r:id="rId7"/>
    <p:sldLayoutId id="2147485547" r:id="rId8"/>
    <p:sldLayoutId id="2147485548" r:id="rId9"/>
    <p:sldLayoutId id="2147485549" r:id="rId10"/>
    <p:sldLayoutId id="2147485550" r:id="rId11"/>
    <p:sldLayoutId id="2147485551" r:id="rId12"/>
    <p:sldLayoutId id="2147485552" r:id="rId13"/>
    <p:sldLayoutId id="2147485553" r:id="rId14"/>
    <p:sldLayoutId id="2147485554" r:id="rId15"/>
    <p:sldLayoutId id="2147485555" r:id="rId16"/>
    <p:sldLayoutId id="2147485556" r:id="rId17"/>
    <p:sldLayoutId id="214748555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186384208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4" r:id="rId10"/>
    <p:sldLayoutId id="2147485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74.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7.png"/><Relationship Id="rId1" Type="http://schemas.openxmlformats.org/officeDocument/2006/relationships/slideLayout" Target="../slideLayouts/slideLayout274.xml"/><Relationship Id="rId4" Type="http://schemas.openxmlformats.org/officeDocument/2006/relationships/image" Target="../media/image126.png"/></Relationships>
</file>

<file path=ppt/slides/_rels/slide10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74.xml"/><Relationship Id="rId6" Type="http://schemas.openxmlformats.org/officeDocument/2006/relationships/image" Target="../media/image126.png"/><Relationship Id="rId5" Type="http://schemas.openxmlformats.org/officeDocument/2006/relationships/image" Target="../media/image125.png"/><Relationship Id="rId4" Type="http://schemas.microsoft.com/office/2007/relationships/hdphoto" Target="../media/hdphoto24.wdp"/></Relationships>
</file>

<file path=ppt/slides/_rels/slide10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51.png"/><Relationship Id="rId1" Type="http://schemas.openxmlformats.org/officeDocument/2006/relationships/slideLayout" Target="../slideLayouts/slideLayout274.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52.png"/><Relationship Id="rId1" Type="http://schemas.openxmlformats.org/officeDocument/2006/relationships/slideLayout" Target="../slideLayouts/slideLayout274.xml"/><Relationship Id="rId4" Type="http://schemas.openxmlformats.org/officeDocument/2006/relationships/image" Target="../media/image12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7.xml"/></Relationships>
</file>

<file path=ppt/slides/_rels/slide113.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1.png"/><Relationship Id="rId18" Type="http://schemas.openxmlformats.org/officeDocument/2006/relationships/image" Target="../media/image165.png"/><Relationship Id="rId3" Type="http://schemas.openxmlformats.org/officeDocument/2006/relationships/image" Target="../media/image153.png"/><Relationship Id="rId21" Type="http://schemas.microsoft.com/office/2007/relationships/hdphoto" Target="../media/hdphoto29.wdp"/><Relationship Id="rId7" Type="http://schemas.openxmlformats.org/officeDocument/2006/relationships/image" Target="../media/image156.png"/><Relationship Id="rId12" Type="http://schemas.openxmlformats.org/officeDocument/2006/relationships/image" Target="../media/image160.png"/><Relationship Id="rId17" Type="http://schemas.openxmlformats.org/officeDocument/2006/relationships/image" Target="../media/image164.png"/><Relationship Id="rId2" Type="http://schemas.openxmlformats.org/officeDocument/2006/relationships/notesSlide" Target="../notesSlides/notesSlide49.xml"/><Relationship Id="rId16" Type="http://schemas.openxmlformats.org/officeDocument/2006/relationships/image" Target="../media/image163.png"/><Relationship Id="rId20" Type="http://schemas.openxmlformats.org/officeDocument/2006/relationships/image" Target="../media/image167.png"/><Relationship Id="rId1" Type="http://schemas.openxmlformats.org/officeDocument/2006/relationships/slideLayout" Target="../slideLayouts/slideLayout422.xml"/><Relationship Id="rId6" Type="http://schemas.openxmlformats.org/officeDocument/2006/relationships/image" Target="../media/image155.png"/><Relationship Id="rId11" Type="http://schemas.openxmlformats.org/officeDocument/2006/relationships/image" Target="../media/image159.png"/><Relationship Id="rId24" Type="http://schemas.microsoft.com/office/2007/relationships/hdphoto" Target="../media/hdphoto30.wdp"/><Relationship Id="rId5" Type="http://schemas.microsoft.com/office/2007/relationships/hdphoto" Target="../media/hdphoto26.wdp"/><Relationship Id="rId15" Type="http://schemas.microsoft.com/office/2007/relationships/hdphoto" Target="../media/hdphoto28.wdp"/><Relationship Id="rId23" Type="http://schemas.openxmlformats.org/officeDocument/2006/relationships/image" Target="../media/image169.png"/><Relationship Id="rId10" Type="http://schemas.microsoft.com/office/2007/relationships/hdphoto" Target="../media/hdphoto27.wdp"/><Relationship Id="rId19" Type="http://schemas.openxmlformats.org/officeDocument/2006/relationships/image" Target="../media/image166.png"/><Relationship Id="rId4" Type="http://schemas.openxmlformats.org/officeDocument/2006/relationships/image" Target="../media/image154.png"/><Relationship Id="rId9" Type="http://schemas.openxmlformats.org/officeDocument/2006/relationships/image" Target="../media/image158.png"/><Relationship Id="rId14" Type="http://schemas.openxmlformats.org/officeDocument/2006/relationships/image" Target="../media/image162.png"/><Relationship Id="rId22" Type="http://schemas.openxmlformats.org/officeDocument/2006/relationships/image" Target="../media/image168.png"/></Relationships>
</file>

<file path=ppt/slides/_rels/slide11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hyperlink" Target="https://clinicaltrials.gov/study/NCT05257408" TargetMode="External"/><Relationship Id="rId2" Type="http://schemas.openxmlformats.org/officeDocument/2006/relationships/notesSlide" Target="../notesSlides/notesSlide50.xml"/><Relationship Id="rId1" Type="http://schemas.openxmlformats.org/officeDocument/2006/relationships/slideLayout" Target="../slideLayouts/slideLayout423.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4.xml"/></Relationships>
</file>

<file path=ppt/slides/_rels/slide11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2.xml"/><Relationship Id="rId1" Type="http://schemas.openxmlformats.org/officeDocument/2006/relationships/slideLayout" Target="../slideLayouts/slideLayout425.xml"/></Relationships>
</file>

<file path=ppt/slides/_rels/slide1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3.xml"/><Relationship Id="rId1" Type="http://schemas.openxmlformats.org/officeDocument/2006/relationships/slideLayout" Target="../slideLayouts/slideLayout426.xml"/><Relationship Id="rId4" Type="http://schemas.microsoft.com/office/2007/relationships/hdphoto" Target="../media/hdphoto31.wdp"/></Relationships>
</file>

<file path=ppt/slides/_rels/slide11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4.xml"/><Relationship Id="rId1" Type="http://schemas.openxmlformats.org/officeDocument/2006/relationships/slideLayout" Target="../slideLayouts/slideLayout427.xml"/><Relationship Id="rId4" Type="http://schemas.microsoft.com/office/2007/relationships/hdphoto" Target="../media/hdphoto32.wdp"/></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6.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6.xml"/><Relationship Id="rId1" Type="http://schemas.openxmlformats.org/officeDocument/2006/relationships/slideLayout" Target="../slideLayouts/slideLayout421.xml"/><Relationship Id="rId6" Type="http://schemas.openxmlformats.org/officeDocument/2006/relationships/image" Target="../media/image183.emf"/><Relationship Id="rId5" Type="http://schemas.openxmlformats.org/officeDocument/2006/relationships/oleObject" Target="../embeddings/oleObject5.bin"/><Relationship Id="rId4" Type="http://schemas.openxmlformats.org/officeDocument/2006/relationships/image" Target="../media/image182.emf"/></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7.xml"/><Relationship Id="rId1" Type="http://schemas.openxmlformats.org/officeDocument/2006/relationships/slideLayout" Target="../slideLayouts/slideLayout421.xml"/><Relationship Id="rId4" Type="http://schemas.openxmlformats.org/officeDocument/2006/relationships/image" Target="../media/image184.emf"/></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58.xml"/><Relationship Id="rId1" Type="http://schemas.openxmlformats.org/officeDocument/2006/relationships/slideLayout" Target="../slideLayouts/slideLayout421.xml"/><Relationship Id="rId4" Type="http://schemas.openxmlformats.org/officeDocument/2006/relationships/image" Target="../media/image185.emf"/></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59.xml"/><Relationship Id="rId1" Type="http://schemas.openxmlformats.org/officeDocument/2006/relationships/slideLayout" Target="../slideLayouts/slideLayout421.xml"/><Relationship Id="rId5" Type="http://schemas.openxmlformats.org/officeDocument/2006/relationships/image" Target="../media/image187.png"/><Relationship Id="rId4" Type="http://schemas.openxmlformats.org/officeDocument/2006/relationships/image" Target="../media/image186.emf"/></Relationships>
</file>

<file path=ppt/slides/_rels/slide1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0.xml"/><Relationship Id="rId1" Type="http://schemas.openxmlformats.org/officeDocument/2006/relationships/slideLayout" Target="../slideLayouts/slideLayout42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61.xml"/><Relationship Id="rId1" Type="http://schemas.openxmlformats.org/officeDocument/2006/relationships/slideLayout" Target="../slideLayouts/slideLayout4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0.xml"/></Relationships>
</file>

<file path=ppt/slides/_rels/slide12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3.xml"/><Relationship Id="rId1" Type="http://schemas.openxmlformats.org/officeDocument/2006/relationships/slideLayout" Target="../slideLayouts/slideLayout420.xml"/></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13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4.xml"/><Relationship Id="rId1" Type="http://schemas.openxmlformats.org/officeDocument/2006/relationships/slideLayout" Target="../slideLayouts/slideLayout428.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31.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194.png"/><Relationship Id="rId7" Type="http://schemas.openxmlformats.org/officeDocument/2006/relationships/image" Target="../media/image196.png"/><Relationship Id="rId2" Type="http://schemas.openxmlformats.org/officeDocument/2006/relationships/notesSlide" Target="../notesSlides/notesSlide65.xml"/><Relationship Id="rId1" Type="http://schemas.openxmlformats.org/officeDocument/2006/relationships/slideLayout" Target="../slideLayouts/slideLayout428.xml"/><Relationship Id="rId6" Type="http://schemas.microsoft.com/office/2007/relationships/hdphoto" Target="../media/hdphoto34.wdp"/><Relationship Id="rId5" Type="http://schemas.openxmlformats.org/officeDocument/2006/relationships/image" Target="../media/image195.png"/><Relationship Id="rId4" Type="http://schemas.microsoft.com/office/2007/relationships/hdphoto" Target="../media/hdphoto33.wdp"/></Relationships>
</file>

<file path=ppt/slides/_rels/slide13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6.xml"/><Relationship Id="rId1" Type="http://schemas.openxmlformats.org/officeDocument/2006/relationships/slideLayout" Target="../slideLayouts/slideLayout419.xml"/><Relationship Id="rId6" Type="http://schemas.microsoft.com/office/2007/relationships/hdphoto" Target="../media/hdphoto37.wdp"/><Relationship Id="rId5" Type="http://schemas.openxmlformats.org/officeDocument/2006/relationships/image" Target="../media/image198.png"/><Relationship Id="rId4" Type="http://schemas.microsoft.com/office/2007/relationships/hdphoto" Target="../media/hdphoto36.wdp"/></Relationships>
</file>

<file path=ppt/slides/_rels/slide13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7.xml"/><Relationship Id="rId1" Type="http://schemas.openxmlformats.org/officeDocument/2006/relationships/slideLayout" Target="../slideLayouts/slideLayout420.xml"/><Relationship Id="rId5" Type="http://schemas.openxmlformats.org/officeDocument/2006/relationships/image" Target="../media/image201.png"/><Relationship Id="rId4" Type="http://schemas.openxmlformats.org/officeDocument/2006/relationships/image" Target="../media/image200.png"/></Relationships>
</file>

<file path=ppt/slides/_rels/slide13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8.xml"/><Relationship Id="rId1" Type="http://schemas.openxmlformats.org/officeDocument/2006/relationships/slideLayout" Target="../slideLayouts/slideLayout420.xml"/><Relationship Id="rId4" Type="http://schemas.openxmlformats.org/officeDocument/2006/relationships/image" Target="../media/image20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0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95.xml"/></Relationships>
</file>

<file path=ppt/slides/_rels/slide14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95.xml"/></Relationships>
</file>

<file path=ppt/slides/_rels/slide14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95.xml"/><Relationship Id="rId5" Type="http://schemas.openxmlformats.org/officeDocument/2006/relationships/image" Target="../media/image204.png"/><Relationship Id="rId4" Type="http://schemas.openxmlformats.org/officeDocument/2006/relationships/image" Target="../media/image207.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08.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70.xml"/><Relationship Id="rId1" Type="http://schemas.openxmlformats.org/officeDocument/2006/relationships/slideLayout" Target="../slideLayouts/slideLayout319.xml"/><Relationship Id="rId4" Type="http://schemas.openxmlformats.org/officeDocument/2006/relationships/image" Target="../media/image208.emf"/></Relationships>
</file>

<file path=ppt/slides/_rels/slide1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32.xml"/><Relationship Id="rId5" Type="http://schemas.openxmlformats.org/officeDocument/2006/relationships/chart" Target="../charts/chart7.xml"/><Relationship Id="rId4" Type="http://schemas.openxmlformats.org/officeDocument/2006/relationships/chart" Target="../charts/chart6.xml"/></Relationships>
</file>

<file path=ppt/slides/_rels/slide14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35.xml"/></Relationships>
</file>

<file path=ppt/slides/_rels/slide148.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96.xml"/></Relationships>
</file>

<file path=ppt/slides/_rels/slide149.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296.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296.xml"/></Relationships>
</file>

<file path=ppt/slides/_rels/slide151.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296.xml"/></Relationships>
</file>

<file path=ppt/slides/_rels/slide152.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296.xml"/></Relationships>
</file>

<file path=ppt/slides/_rels/slide153.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296.xml"/></Relationships>
</file>

<file path=ppt/slides/_rels/slide154.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71.xml"/><Relationship Id="rId1" Type="http://schemas.openxmlformats.org/officeDocument/2006/relationships/slideLayout" Target="../slideLayouts/slideLayout317.xml"/></Relationships>
</file>

<file path=ppt/slides/_rels/slide155.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359.xml"/></Relationships>
</file>

<file path=ppt/slides/_rels/slide156.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217.png"/><Relationship Id="rId1" Type="http://schemas.openxmlformats.org/officeDocument/2006/relationships/slideLayout" Target="../slideLayouts/slideLayout295.xml"/><Relationship Id="rId4" Type="http://schemas.openxmlformats.org/officeDocument/2006/relationships/image" Target="../media/image204.png"/></Relationships>
</file>

<file path=ppt/slides/_rels/slide157.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218.png"/><Relationship Id="rId1" Type="http://schemas.openxmlformats.org/officeDocument/2006/relationships/slideLayout" Target="../slideLayouts/slideLayout295.xml"/><Relationship Id="rId4" Type="http://schemas.openxmlformats.org/officeDocument/2006/relationships/image" Target="../media/image204.png"/></Relationships>
</file>

<file path=ppt/slides/_rels/slide158.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219.png"/><Relationship Id="rId1" Type="http://schemas.openxmlformats.org/officeDocument/2006/relationships/slideLayout" Target="../slideLayouts/slideLayout295.xml"/><Relationship Id="rId4" Type="http://schemas.openxmlformats.org/officeDocument/2006/relationships/image" Target="../media/image204.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0.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77.xml"/></Relationships>
</file>

<file path=ppt/slides/_rels/slide16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3.xml"/><Relationship Id="rId1" Type="http://schemas.openxmlformats.org/officeDocument/2006/relationships/slideLayout" Target="../slideLayouts/slideLayout35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57.xml"/></Relationships>
</file>

<file path=ppt/slides/_rels/slide162.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220.png"/><Relationship Id="rId1" Type="http://schemas.openxmlformats.org/officeDocument/2006/relationships/slideLayout" Target="../slideLayouts/slideLayout295.xml"/><Relationship Id="rId4" Type="http://schemas.openxmlformats.org/officeDocument/2006/relationships/image" Target="../media/image204.png"/></Relationships>
</file>

<file path=ppt/slides/_rels/slide16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221.png"/><Relationship Id="rId1" Type="http://schemas.openxmlformats.org/officeDocument/2006/relationships/slideLayout" Target="../slideLayouts/slideLayout295.xml"/><Relationship Id="rId4" Type="http://schemas.openxmlformats.org/officeDocument/2006/relationships/image" Target="../media/image204.png"/></Relationships>
</file>

<file path=ppt/slides/_rels/slide164.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3" Type="http://schemas.openxmlformats.org/officeDocument/2006/relationships/image" Target="../media/image223.png"/><Relationship Id="rId7" Type="http://schemas.openxmlformats.org/officeDocument/2006/relationships/image" Target="../media/image227.png"/><Relationship Id="rId12" Type="http://schemas.openxmlformats.org/officeDocument/2006/relationships/image" Target="../media/image232.png"/><Relationship Id="rId2" Type="http://schemas.openxmlformats.org/officeDocument/2006/relationships/image" Target="../media/image222.png"/><Relationship Id="rId1" Type="http://schemas.openxmlformats.org/officeDocument/2006/relationships/slideLayout" Target="../slideLayouts/slideLayout369.xml"/><Relationship Id="rId6" Type="http://schemas.openxmlformats.org/officeDocument/2006/relationships/image" Target="../media/image226.png"/><Relationship Id="rId11" Type="http://schemas.openxmlformats.org/officeDocument/2006/relationships/image" Target="../media/image231.png"/><Relationship Id="rId5" Type="http://schemas.openxmlformats.org/officeDocument/2006/relationships/image" Target="../media/image225.png"/><Relationship Id="rId15" Type="http://schemas.openxmlformats.org/officeDocument/2006/relationships/image" Target="../media/image235.png"/><Relationship Id="rId10" Type="http://schemas.openxmlformats.org/officeDocument/2006/relationships/image" Target="../media/image230.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4.png"/></Relationships>
</file>

<file path=ppt/slides/_rels/slide16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75.xml"/><Relationship Id="rId1" Type="http://schemas.openxmlformats.org/officeDocument/2006/relationships/slideLayout" Target="../slideLayouts/slideLayout391.xml"/></Relationships>
</file>

<file path=ppt/slides/_rels/slide16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95.xml"/></Relationships>
</file>

<file path=ppt/slides/_rels/slide16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notesSlide" Target="../notesSlides/notesSlide76.xml"/><Relationship Id="rId1" Type="http://schemas.openxmlformats.org/officeDocument/2006/relationships/slideLayout" Target="../slideLayouts/slideLayout403.xml"/></Relationships>
</file>

<file path=ppt/slides/_rels/slide16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9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xml"/><Relationship Id="rId7" Type="http://schemas.openxmlformats.org/officeDocument/2006/relationships/image" Target="../media/image75.png"/><Relationship Id="rId2" Type="http://schemas.openxmlformats.org/officeDocument/2006/relationships/slideLayout" Target="../slideLayouts/slideLayout176.xml"/><Relationship Id="rId1" Type="http://schemas.openxmlformats.org/officeDocument/2006/relationships/tags" Target="../tags/tag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9.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9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94.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9.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84.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8.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94.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84.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6.xml"/><Relationship Id="rId1" Type="http://schemas.openxmlformats.org/officeDocument/2006/relationships/tags" Target="../tags/tag20.xml"/><Relationship Id="rId4" Type="http://schemas.openxmlformats.org/officeDocument/2006/relationships/image" Target="../media/image77.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84.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89.xml"/><Relationship Id="rId6" Type="http://schemas.microsoft.com/office/2007/relationships/hdphoto" Target="../media/hdphoto9.wdp"/><Relationship Id="rId5" Type="http://schemas.openxmlformats.org/officeDocument/2006/relationships/image" Target="../media/image90.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4.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89.xml"/><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289.xml"/><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89.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89.xml"/><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84.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28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9.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84.xml"/><Relationship Id="rId4" Type="http://schemas.microsoft.com/office/2007/relationships/hdphoto" Target="../media/hdphoto15.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9.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289.xml"/><Relationship Id="rId4" Type="http://schemas.microsoft.com/office/2007/relationships/hdphoto" Target="../media/hdphoto16.wdp"/></Relationships>
</file>

<file path=ppt/slides/_rels/slide4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7.xml"/><Relationship Id="rId1" Type="http://schemas.openxmlformats.org/officeDocument/2006/relationships/slideLayout" Target="../slideLayouts/slideLayout294.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9.xml"/></Relationships>
</file>

<file path=ppt/slides/_rels/slide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9.xml"/></Relationships>
</file>

<file path=ppt/slides/_rels/slide5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4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9.xml"/></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9.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NULL"/><Relationship Id="rId1" Type="http://schemas.openxmlformats.org/officeDocument/2006/relationships/slideLayout" Target="../slideLayouts/slideLayout249.xml"/><Relationship Id="rId4" Type="http://schemas.openxmlformats.org/officeDocument/2006/relationships/image" Target="../media/image10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49.xml"/><Relationship Id="rId4" Type="http://schemas.openxmlformats.org/officeDocument/2006/relationships/image" Target="NUL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49.xml"/><Relationship Id="rId5" Type="http://schemas.openxmlformats.org/officeDocument/2006/relationships/image" Target="../media/image115.png"/><Relationship Id="rId4" Type="http://schemas.openxmlformats.org/officeDocument/2006/relationships/image" Target="../media/image114.jpeg"/></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30.xml"/></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43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24.xml"/></Relationships>
</file>

<file path=ppt/slides/_rels/slide7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30.xml"/></Relationships>
</file>

<file path=ppt/slides/_rels/slide7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30.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430.xml"/></Relationships>
</file>

<file path=ppt/slides/_rels/slide7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4.png"/><Relationship Id="rId1" Type="http://schemas.openxmlformats.org/officeDocument/2006/relationships/slideLayout" Target="../slideLayouts/slideLayout24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68.xm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7.png"/><Relationship Id="rId1" Type="http://schemas.openxmlformats.org/officeDocument/2006/relationships/slideLayout" Target="../slideLayouts/slideLayout274.xml"/><Relationship Id="rId4" Type="http://schemas.openxmlformats.org/officeDocument/2006/relationships/image" Target="../media/image126.pn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8.png"/><Relationship Id="rId1" Type="http://schemas.openxmlformats.org/officeDocument/2006/relationships/slideLayout" Target="../slideLayouts/slideLayout274.xml"/><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74.xml"/><Relationship Id="rId5" Type="http://schemas.openxmlformats.org/officeDocument/2006/relationships/image" Target="../media/image126.png"/><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31.png"/><Relationship Id="rId1" Type="http://schemas.openxmlformats.org/officeDocument/2006/relationships/slideLayout" Target="../slideLayouts/slideLayout274.xml"/><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32.png"/><Relationship Id="rId1" Type="http://schemas.openxmlformats.org/officeDocument/2006/relationships/slideLayout" Target="../slideLayouts/slideLayout274.xml"/><Relationship Id="rId5" Type="http://schemas.openxmlformats.org/officeDocument/2006/relationships/image" Target="../media/image126.png"/><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279.xml"/><Relationship Id="rId4" Type="http://schemas.microsoft.com/office/2007/relationships/hdphoto" Target="../media/hdphoto19.wdp"/></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ags" Target="../tags/tag2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73.xml"/><Relationship Id="rId1" Type="http://schemas.openxmlformats.org/officeDocument/2006/relationships/tags" Target="../tags/tag29.xml"/><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35.png"/><Relationship Id="rId1" Type="http://schemas.openxmlformats.org/officeDocument/2006/relationships/slideLayout" Target="../slideLayouts/slideLayout274.xml"/><Relationship Id="rId5" Type="http://schemas.openxmlformats.org/officeDocument/2006/relationships/image" Target="../media/image126.png"/><Relationship Id="rId4" Type="http://schemas.openxmlformats.org/officeDocument/2006/relationships/image" Target="../media/image125.png"/></Relationships>
</file>

<file path=ppt/slides/_rels/slide9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36.png"/><Relationship Id="rId1" Type="http://schemas.openxmlformats.org/officeDocument/2006/relationships/slideLayout" Target="../slideLayouts/slideLayout273.xml"/></Relationships>
</file>

<file path=ppt/slides/_rels/slide93.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chart" Target="../charts/chart1.xml"/><Relationship Id="rId1" Type="http://schemas.openxmlformats.org/officeDocument/2006/relationships/slideLayout" Target="../slideLayouts/slideLayout280.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chart" Target="../charts/chart2.xml"/><Relationship Id="rId1" Type="http://schemas.openxmlformats.org/officeDocument/2006/relationships/slideLayout" Target="../slideLayouts/slideLayout281.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279.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7.png"/><Relationship Id="rId1" Type="http://schemas.openxmlformats.org/officeDocument/2006/relationships/slideLayout" Target="../slideLayouts/slideLayout274.xml"/><Relationship Id="rId4" Type="http://schemas.openxmlformats.org/officeDocument/2006/relationships/image" Target="../media/image126.png"/></Relationships>
</file>

<file path=ppt/slides/_rels/slide9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38.png"/><Relationship Id="rId1" Type="http://schemas.openxmlformats.org/officeDocument/2006/relationships/slideLayout" Target="../slideLayouts/slideLayout274.xml"/><Relationship Id="rId4" Type="http://schemas.openxmlformats.org/officeDocument/2006/relationships/image" Target="../media/image126.png"/></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6.xml"/><Relationship Id="rId1" Type="http://schemas.openxmlformats.org/officeDocument/2006/relationships/slideLayout" Target="../slideLayouts/slideLayout282.xml"/><Relationship Id="rId5" Type="http://schemas.openxmlformats.org/officeDocument/2006/relationships/image" Target="../media/image141.svg"/><Relationship Id="rId4" Type="http://schemas.openxmlformats.org/officeDocument/2006/relationships/image" Target="../media/image140.svg"/></Relationships>
</file>

<file path=ppt/slides/_rels/slide9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145.png"/><Relationship Id="rId2" Type="http://schemas.openxmlformats.org/officeDocument/2006/relationships/image" Target="../media/image142.png"/><Relationship Id="rId1" Type="http://schemas.openxmlformats.org/officeDocument/2006/relationships/slideLayout" Target="../slideLayouts/slideLayout274.xml"/><Relationship Id="rId6" Type="http://schemas.microsoft.com/office/2007/relationships/hdphoto" Target="../media/hdphoto23.wdp"/><Relationship Id="rId5" Type="http://schemas.openxmlformats.org/officeDocument/2006/relationships/image" Target="../media/image144.png"/><Relationship Id="rId4" Type="http://schemas.microsoft.com/office/2007/relationships/hdphoto" Target="../media/hdphoto2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62179-0042-6F85-539D-AAC110E035E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7159B56-7320-32C2-5B0E-C01D697BB87A}"/>
              </a:ext>
            </a:extLst>
          </p:cNvPr>
          <p:cNvSpPr>
            <a:spLocks noGrp="1" noChangeArrowheads="1"/>
          </p:cNvSpPr>
          <p:nvPr>
            <p:ph type="title"/>
          </p:nvPr>
        </p:nvSpPr>
        <p:spPr>
          <a:xfrm>
            <a:off x="-26623" y="422735"/>
            <a:ext cx="12192000" cy="1143000"/>
          </a:xfrm>
        </p:spPr>
        <p:txBody>
          <a:bodyPr wrap="square" anchor="ctr">
            <a:noAutofit/>
          </a:bodyPr>
          <a:lstStyle/>
          <a:p>
            <a:r>
              <a:rPr lang="en-US" sz="3400" dirty="0"/>
              <a:t>Consensus or Controversy? Documenting </a:t>
            </a:r>
            <a:br>
              <a:rPr lang="en-US" sz="3400" dirty="0"/>
            </a:br>
            <a:r>
              <a:rPr lang="en-US" sz="3400" dirty="0"/>
              <a:t>and Discussing Investigators’ Approaches </a:t>
            </a:r>
            <a:br>
              <a:rPr lang="en-US" sz="3400" dirty="0"/>
            </a:br>
            <a:r>
              <a:rPr lang="en-US" sz="3400" dirty="0"/>
              <a:t>to the Management of Ovarian Cancer</a:t>
            </a:r>
          </a:p>
        </p:txBody>
      </p:sp>
      <p:sp>
        <p:nvSpPr>
          <p:cNvPr id="6" name="Text Box 6">
            <a:extLst>
              <a:ext uri="{FF2B5EF4-FFF2-40B4-BE49-F238E27FC236}">
                <a16:creationId xmlns:a16="http://schemas.microsoft.com/office/drawing/2014/main" id="{01B2A4B4-F1C9-83AC-D630-9D38BD62388A}"/>
              </a:ext>
            </a:extLst>
          </p:cNvPr>
          <p:cNvSpPr txBox="1">
            <a:spLocks noChangeArrowheads="1"/>
          </p:cNvSpPr>
          <p:nvPr/>
        </p:nvSpPr>
        <p:spPr bwMode="auto">
          <a:xfrm>
            <a:off x="0" y="182603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Saturday, May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70057002-C93F-312E-C29F-C9155DFA154C}"/>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3" name="Text Box 7">
            <a:extLst>
              <a:ext uri="{FF2B5EF4-FFF2-40B4-BE49-F238E27FC236}">
                <a16:creationId xmlns:a16="http://schemas.microsoft.com/office/drawing/2014/main" id="{E0E31E96-E92F-6DB0-867B-3F57721E3483}"/>
              </a:ext>
            </a:extLst>
          </p:cNvPr>
          <p:cNvSpPr txBox="1">
            <a:spLocks noChangeArrowheads="1"/>
          </p:cNvSpPr>
          <p:nvPr/>
        </p:nvSpPr>
        <p:spPr bwMode="auto">
          <a:xfrm>
            <a:off x="4647392" y="313661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A73FFF1B-5988-22C6-6F7D-80121748F14D}"/>
              </a:ext>
            </a:extLst>
          </p:cNvPr>
          <p:cNvSpPr txBox="1">
            <a:spLocks noChangeArrowheads="1"/>
          </p:cNvSpPr>
          <p:nvPr/>
        </p:nvSpPr>
        <p:spPr bwMode="auto">
          <a:xfrm>
            <a:off x="152400" y="369112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Ursula Matulonis,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B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Olawaiye</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17151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Research To Practice President Neil Love, MD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t>
            </a:r>
            <a:r>
              <a:rPr lang="en-US" sz="1850" b="0" dirty="0" err="1"/>
              <a:t>Agendia</a:t>
            </a:r>
            <a:r>
              <a:rPr lang="en-US" sz="1850" b="0" dirty="0"/>
              <a:t> Inc,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BeOne</a:t>
            </a:r>
            <a:r>
              <a:rPr lang="en-US" sz="1850" b="0" dirty="0"/>
              <a:t>, Biotheranostics Inc, A Hologic Company, Black Diamond Therapeutics Inc, Blueprint Medicines, Boehringer Ingelheim Pharmaceuticals Inc, Bristol Myers Squibb, </a:t>
            </a:r>
            <a:r>
              <a:rPr lang="en-US" sz="1850" b="0" dirty="0" err="1"/>
              <a:t>Celcuity</a:t>
            </a:r>
            <a:r>
              <a:rPr lang="en-US" sz="1850" b="0" dirty="0"/>
              <a:t>, Clovis Oncology, </a:t>
            </a:r>
            <a:r>
              <a:rPr lang="en-US" sz="1850" b="0" dirty="0" err="1"/>
              <a:t>Coherus</a:t>
            </a:r>
            <a:r>
              <a:rPr lang="en-US" sz="1850" b="0" dirty="0"/>
              <a:t> </a:t>
            </a:r>
            <a:r>
              <a:rPr lang="en-US" sz="1850" b="0" dirty="0" err="1"/>
              <a:t>BioSciences</a:t>
            </a:r>
            <a:r>
              <a:rPr lang="en-US" sz="1850" b="0" dirty="0"/>
              <a:t>, </a:t>
            </a:r>
            <a:r>
              <a:rPr lang="en-US" sz="1850" b="0" dirty="0" err="1"/>
              <a:t>Corcept</a:t>
            </a:r>
            <a:r>
              <a:rPr lang="en-US" sz="1850" b="0" dirty="0"/>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t>Helsinn</a:t>
            </a:r>
            <a:r>
              <a:rPr lang="en-US" sz="1850" b="0" dirty="0"/>
              <a:t> Therapeutics (US)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a:t>
            </a:r>
            <a:r>
              <a:rPr lang="en-US" sz="1850" b="0" dirty="0" err="1"/>
              <a:t>Nuvation</a:t>
            </a:r>
            <a:r>
              <a:rPr lang="en-US" sz="1850" b="0" dirty="0"/>
              <a:t> Bio Inc, Pfizer Inc, Pharmacyclics LLC, an AbbVie Company, Puma Biotechnology Inc, Regeneron Pharmaceuticals Inc, Revolution Medicines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Sumitomo Pharma America, Summit Therapeutics,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977E9-D924-18F5-C0E5-9DAE12983420}"/>
            </a:ext>
          </a:extLst>
        </p:cNvPr>
        <p:cNvGrpSpPr/>
        <p:nvPr/>
      </p:nvGrpSpPr>
      <p:grpSpPr>
        <a:xfrm>
          <a:off x="0" y="0"/>
          <a:ext cx="0" cy="0"/>
          <a:chOff x="0" y="0"/>
          <a:chExt cx="0" cy="0"/>
        </a:xfrm>
      </p:grpSpPr>
      <p:sp>
        <p:nvSpPr>
          <p:cNvPr id="16" name="Text Placeholder 23">
            <a:extLst>
              <a:ext uri="{FF2B5EF4-FFF2-40B4-BE49-F238E27FC236}">
                <a16:creationId xmlns:a16="http://schemas.microsoft.com/office/drawing/2014/main" id="{15D65112-C5A2-738E-E76B-6E0422B1D84C}"/>
              </a:ext>
            </a:extLst>
          </p:cNvPr>
          <p:cNvSpPr txBox="1">
            <a:spLocks/>
          </p:cNvSpPr>
          <p:nvPr/>
        </p:nvSpPr>
        <p:spPr>
          <a:xfrm>
            <a:off x="191003" y="169914"/>
            <a:ext cx="11340597" cy="495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Sac-TMT plus Pembrolizumab 4mg/kg q 2W vs 5 mg/kg q 2 w in PSOC</a:t>
            </a:r>
          </a:p>
        </p:txBody>
      </p:sp>
      <p:sp>
        <p:nvSpPr>
          <p:cNvPr id="17" name="TextBox 16">
            <a:extLst>
              <a:ext uri="{FF2B5EF4-FFF2-40B4-BE49-F238E27FC236}">
                <a16:creationId xmlns:a16="http://schemas.microsoft.com/office/drawing/2014/main" id="{3379C813-6B75-4812-A1D1-D7A9E2A05DBE}"/>
              </a:ext>
            </a:extLst>
          </p:cNvPr>
          <p:cNvSpPr txBox="1"/>
          <p:nvPr/>
        </p:nvSpPr>
        <p:spPr>
          <a:xfrm>
            <a:off x="49958" y="6590670"/>
            <a:ext cx="4114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Wu X et al. SGO Annual Meeting 2026</a:t>
            </a:r>
          </a:p>
        </p:txBody>
      </p:sp>
      <p:pic>
        <p:nvPicPr>
          <p:cNvPr id="3" name="Picture 2">
            <a:extLst>
              <a:ext uri="{FF2B5EF4-FFF2-40B4-BE49-F238E27FC236}">
                <a16:creationId xmlns:a16="http://schemas.microsoft.com/office/drawing/2014/main" id="{13130C7B-0804-5781-EC40-D0A95F050B98}"/>
              </a:ext>
            </a:extLst>
          </p:cNvPr>
          <p:cNvPicPr>
            <a:picLocks noChangeAspect="1"/>
          </p:cNvPicPr>
          <p:nvPr/>
        </p:nvPicPr>
        <p:blipFill>
          <a:blip r:embed="rId2"/>
          <a:stretch>
            <a:fillRect/>
          </a:stretch>
        </p:blipFill>
        <p:spPr>
          <a:xfrm>
            <a:off x="1231900" y="1218891"/>
            <a:ext cx="8941369" cy="4846724"/>
          </a:xfrm>
          <a:prstGeom prst="rect">
            <a:avLst/>
          </a:prstGeom>
        </p:spPr>
      </p:pic>
      <p:sp>
        <p:nvSpPr>
          <p:cNvPr id="5" name="Rectangle 4">
            <a:extLst>
              <a:ext uri="{FF2B5EF4-FFF2-40B4-BE49-F238E27FC236}">
                <a16:creationId xmlns:a16="http://schemas.microsoft.com/office/drawing/2014/main" id="{658B21B1-F03A-3D4F-4B62-1B9A8546E607}"/>
              </a:ext>
            </a:extLst>
          </p:cNvPr>
          <p:cNvSpPr/>
          <p:nvPr/>
        </p:nvSpPr>
        <p:spPr>
          <a:xfrm>
            <a:off x="2794000" y="1701799"/>
            <a:ext cx="838200" cy="393730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5E5A8558-C72F-13BD-BC67-2D4826A09E47}"/>
              </a:ext>
            </a:extLst>
          </p:cNvPr>
          <p:cNvSpPr/>
          <p:nvPr/>
        </p:nvSpPr>
        <p:spPr>
          <a:xfrm>
            <a:off x="3567659" y="1701800"/>
            <a:ext cx="2528341" cy="4241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BA76CC55-27D9-4EA9-F3E2-10CD1886ED77}"/>
              </a:ext>
            </a:extLst>
          </p:cNvPr>
          <p:cNvPicPr>
            <a:picLocks noChangeAspect="1"/>
          </p:cNvPicPr>
          <p:nvPr/>
        </p:nvPicPr>
        <p:blipFill>
          <a:blip r:embed="rId3"/>
          <a:stretch>
            <a:fillRect/>
          </a:stretch>
        </p:blipFill>
        <p:spPr>
          <a:xfrm>
            <a:off x="542150" y="2900288"/>
            <a:ext cx="11107700" cy="1057423"/>
          </a:xfrm>
          <a:prstGeom prst="rect">
            <a:avLst/>
          </a:prstGeom>
          <a:ln w="38100">
            <a:solidFill>
              <a:srgbClr val="FF0000"/>
            </a:solidFill>
          </a:ln>
        </p:spPr>
      </p:pic>
    </p:spTree>
    <p:extLst>
      <p:ext uri="{BB962C8B-B14F-4D97-AF65-F5344CB8AC3E}">
        <p14:creationId xmlns:p14="http://schemas.microsoft.com/office/powerpoint/2010/main" val="406951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E6354-8131-09DB-CE47-196A45FA1B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84F89D-4157-2B5A-B19D-AB5CE93E08EE}"/>
              </a:ext>
            </a:extLst>
          </p:cNvPr>
          <p:cNvSpPr txBox="1"/>
          <p:nvPr/>
        </p:nvSpPr>
        <p:spPr>
          <a:xfrm>
            <a:off x="1681100" y="201332"/>
            <a:ext cx="1078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Growing Complexity of Biomarkers in Ovarian Cancer</a:t>
            </a:r>
          </a:p>
        </p:txBody>
      </p:sp>
      <p:sp>
        <p:nvSpPr>
          <p:cNvPr id="3" name="TextBox 2">
            <a:extLst>
              <a:ext uri="{FF2B5EF4-FFF2-40B4-BE49-F238E27FC236}">
                <a16:creationId xmlns:a16="http://schemas.microsoft.com/office/drawing/2014/main" id="{5A128CF0-21E7-B4CD-1A56-613CEF30F311}"/>
              </a:ext>
            </a:extLst>
          </p:cNvPr>
          <p:cNvSpPr txBox="1"/>
          <p:nvPr/>
        </p:nvSpPr>
        <p:spPr>
          <a:xfrm>
            <a:off x="1590628" y="6396335"/>
            <a:ext cx="82034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Leung et al. J Gynecol Oncl 2025; </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Deutschman E, et al. </a:t>
            </a:r>
            <a:r>
              <a:rPr kumimoji="0" lang="en-GB" sz="1200" b="0" i="1" u="none" strike="noStrike" kern="1200" cap="none" spc="0" normalizeH="0" baseline="0" noProof="0" dirty="0">
                <a:ln>
                  <a:noFill/>
                </a:ln>
                <a:solidFill>
                  <a:srgbClr val="020056"/>
                </a:solidFill>
                <a:effectLst/>
                <a:uLnTx/>
                <a:uFillTx/>
                <a:latin typeface="Aptos" panose="02110004020202020204"/>
                <a:ea typeface="+mn-ea"/>
                <a:cs typeface="+mn-cs"/>
              </a:rPr>
              <a:t>Arch Pathol Lab Med</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 2025;149:930-937; Hamagawa K et al. ESMO Gyne 2025; Ettorre VM et al. Int J Gynecol Cancer 2025; Dum D et al. Pathobiology 2022; Liang L et al. Hum Pathol. 2017</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8BE09C8F-6C51-82C8-E5D6-E1249F61C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821" y="1609183"/>
            <a:ext cx="8473089" cy="4679883"/>
          </a:xfrm>
          <a:prstGeom prst="rect">
            <a:avLst/>
          </a:prstGeom>
        </p:spPr>
      </p:pic>
      <p:sp>
        <p:nvSpPr>
          <p:cNvPr id="8" name="TextBox 7">
            <a:extLst>
              <a:ext uri="{FF2B5EF4-FFF2-40B4-BE49-F238E27FC236}">
                <a16:creationId xmlns:a16="http://schemas.microsoft.com/office/drawing/2014/main" id="{F9DEE727-B3FA-0744-6193-55FA2F04F69B}"/>
              </a:ext>
            </a:extLst>
          </p:cNvPr>
          <p:cNvSpPr txBox="1"/>
          <p:nvPr/>
        </p:nvSpPr>
        <p:spPr>
          <a:xfrm>
            <a:off x="659130" y="724552"/>
            <a:ext cx="11294671" cy="923330"/>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Overlapping targets by any expression and by levels of expression (many not yet validated), with prevalence differing across histotypes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7E42DB7E-0BDA-C98A-A4FF-1948C3E3C7CF}"/>
              </a:ext>
            </a:extLst>
          </p:cNvPr>
          <p:cNvSpPr/>
          <p:nvPr/>
        </p:nvSpPr>
        <p:spPr>
          <a:xfrm>
            <a:off x="1312619" y="3429000"/>
            <a:ext cx="8205849" cy="5394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E85EE98B-74CB-538C-372F-9544ED72646C}"/>
              </a:ext>
            </a:extLst>
          </p:cNvPr>
          <p:cNvPicPr>
            <a:picLocks noChangeAspect="1"/>
          </p:cNvPicPr>
          <p:nvPr/>
        </p:nvPicPr>
        <p:blipFill>
          <a:blip r:embed="rId3"/>
          <a:stretch>
            <a:fillRect/>
          </a:stretch>
        </p:blipFill>
        <p:spPr>
          <a:xfrm>
            <a:off x="9947353" y="6292788"/>
            <a:ext cx="1641709" cy="464319"/>
          </a:xfrm>
          <a:prstGeom prst="rect">
            <a:avLst/>
          </a:prstGeom>
        </p:spPr>
      </p:pic>
      <p:pic>
        <p:nvPicPr>
          <p:cNvPr id="5" name="Picture 4">
            <a:extLst>
              <a:ext uri="{FF2B5EF4-FFF2-40B4-BE49-F238E27FC236}">
                <a16:creationId xmlns:a16="http://schemas.microsoft.com/office/drawing/2014/main" id="{488611B8-7CA8-8DF7-23A0-C6AA6280B075}"/>
              </a:ext>
            </a:extLst>
          </p:cNvPr>
          <p:cNvPicPr>
            <a:picLocks noChangeAspect="1"/>
          </p:cNvPicPr>
          <p:nvPr/>
        </p:nvPicPr>
        <p:blipFill>
          <a:blip r:embed="rId4"/>
          <a:stretch>
            <a:fillRect/>
          </a:stretch>
        </p:blipFill>
        <p:spPr>
          <a:xfrm>
            <a:off x="198182" y="6073468"/>
            <a:ext cx="1257640" cy="683640"/>
          </a:xfrm>
          <a:prstGeom prst="rect">
            <a:avLst/>
          </a:prstGeom>
        </p:spPr>
      </p:pic>
      <p:sp>
        <p:nvSpPr>
          <p:cNvPr id="6" name="Rectangle 5">
            <a:extLst>
              <a:ext uri="{FF2B5EF4-FFF2-40B4-BE49-F238E27FC236}">
                <a16:creationId xmlns:a16="http://schemas.microsoft.com/office/drawing/2014/main" id="{F66B5082-3F1F-919A-CB53-18794F99DF4E}"/>
              </a:ext>
            </a:extLst>
          </p:cNvPr>
          <p:cNvSpPr/>
          <p:nvPr/>
        </p:nvSpPr>
        <p:spPr>
          <a:xfrm>
            <a:off x="1312618" y="4481497"/>
            <a:ext cx="8205849" cy="5394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8130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16EE6-96AF-477B-8C83-230BDC10247D}"/>
              </a:ext>
            </a:extLst>
          </p:cNvPr>
          <p:cNvPicPr>
            <a:picLocks noChangeAspect="1"/>
          </p:cNvPicPr>
          <p:nvPr/>
        </p:nvPicPr>
        <p:blipFill>
          <a:blip r:embed="rId2"/>
          <a:stretch>
            <a:fillRect/>
          </a:stretch>
        </p:blipFill>
        <p:spPr>
          <a:xfrm>
            <a:off x="287389" y="2625547"/>
            <a:ext cx="5571220" cy="1880285"/>
          </a:xfrm>
          <a:prstGeom prst="rect">
            <a:avLst/>
          </a:prstGeom>
        </p:spPr>
      </p:pic>
      <p:cxnSp>
        <p:nvCxnSpPr>
          <p:cNvPr id="18" name="Straight Connector 17">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7C70E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6047E08-D98F-F3E0-F4B5-8C1A51D01BB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275904" y="2109371"/>
            <a:ext cx="5628707" cy="2758066"/>
          </a:xfrm>
          <a:prstGeom prst="rect">
            <a:avLst/>
          </a:prstGeom>
        </p:spPr>
      </p:pic>
      <p:sp>
        <p:nvSpPr>
          <p:cNvPr id="6" name="TextBox 5">
            <a:extLst>
              <a:ext uri="{FF2B5EF4-FFF2-40B4-BE49-F238E27FC236}">
                <a16:creationId xmlns:a16="http://schemas.microsoft.com/office/drawing/2014/main" id="{C4D12411-76F5-B755-8860-5C40C9E8A576}"/>
              </a:ext>
            </a:extLst>
          </p:cNvPr>
          <p:cNvSpPr txBox="1"/>
          <p:nvPr/>
        </p:nvSpPr>
        <p:spPr>
          <a:xfrm>
            <a:off x="1214846" y="1463040"/>
            <a:ext cx="39319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Mocertatug Rezetecan (GSK5733584) in PROC</a:t>
            </a:r>
          </a:p>
        </p:txBody>
      </p:sp>
      <p:sp>
        <p:nvSpPr>
          <p:cNvPr id="7" name="TextBox 6">
            <a:extLst>
              <a:ext uri="{FF2B5EF4-FFF2-40B4-BE49-F238E27FC236}">
                <a16:creationId xmlns:a16="http://schemas.microsoft.com/office/drawing/2014/main" id="{8A0F418B-73D3-5C2E-FF02-31DA1984B388}"/>
              </a:ext>
            </a:extLst>
          </p:cNvPr>
          <p:cNvSpPr txBox="1"/>
          <p:nvPr/>
        </p:nvSpPr>
        <p:spPr>
          <a:xfrm>
            <a:off x="7045237" y="1463040"/>
            <a:ext cx="3931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Ixotatug vedotin (TORL-1-23)</a:t>
            </a:r>
          </a:p>
        </p:txBody>
      </p:sp>
      <p:sp>
        <p:nvSpPr>
          <p:cNvPr id="8" name="TextBox 7">
            <a:extLst>
              <a:ext uri="{FF2B5EF4-FFF2-40B4-BE49-F238E27FC236}">
                <a16:creationId xmlns:a16="http://schemas.microsoft.com/office/drawing/2014/main" id="{A8276944-1A88-760F-964B-51BF82B2AD3B}"/>
              </a:ext>
            </a:extLst>
          </p:cNvPr>
          <p:cNvSpPr txBox="1"/>
          <p:nvPr/>
        </p:nvSpPr>
        <p:spPr>
          <a:xfrm>
            <a:off x="2168435" y="6596390"/>
            <a:ext cx="57541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Oaknin A et al. SGO 2026; Konecny GE et al. ESMO 2024</a:t>
            </a:r>
          </a:p>
        </p:txBody>
      </p:sp>
      <p:sp>
        <p:nvSpPr>
          <p:cNvPr id="9" name="TextBox 8">
            <a:extLst>
              <a:ext uri="{FF2B5EF4-FFF2-40B4-BE49-F238E27FC236}">
                <a16:creationId xmlns:a16="http://schemas.microsoft.com/office/drawing/2014/main" id="{7AFD68D9-12F9-44C9-84B2-B541AB048B52}"/>
              </a:ext>
            </a:extLst>
          </p:cNvPr>
          <p:cNvSpPr txBox="1"/>
          <p:nvPr/>
        </p:nvSpPr>
        <p:spPr>
          <a:xfrm>
            <a:off x="880944" y="227145"/>
            <a:ext cx="10789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New Agents targeting B7H4 and CLDN6 entering late phase trials</a:t>
            </a:r>
          </a:p>
        </p:txBody>
      </p:sp>
      <p:pic>
        <p:nvPicPr>
          <p:cNvPr id="11" name="Picture 10">
            <a:extLst>
              <a:ext uri="{FF2B5EF4-FFF2-40B4-BE49-F238E27FC236}">
                <a16:creationId xmlns:a16="http://schemas.microsoft.com/office/drawing/2014/main" id="{2DF60C34-FEC0-09CC-D2D8-83A861EF4899}"/>
              </a:ext>
            </a:extLst>
          </p:cNvPr>
          <p:cNvPicPr>
            <a:picLocks noChangeAspect="1"/>
          </p:cNvPicPr>
          <p:nvPr/>
        </p:nvPicPr>
        <p:blipFill>
          <a:blip r:embed="rId5"/>
          <a:stretch>
            <a:fillRect/>
          </a:stretch>
        </p:blipFill>
        <p:spPr>
          <a:xfrm>
            <a:off x="9947353" y="6292788"/>
            <a:ext cx="1641709" cy="464319"/>
          </a:xfrm>
          <a:prstGeom prst="rect">
            <a:avLst/>
          </a:prstGeom>
        </p:spPr>
      </p:pic>
      <p:pic>
        <p:nvPicPr>
          <p:cNvPr id="13" name="Picture 12">
            <a:extLst>
              <a:ext uri="{FF2B5EF4-FFF2-40B4-BE49-F238E27FC236}">
                <a16:creationId xmlns:a16="http://schemas.microsoft.com/office/drawing/2014/main" id="{CFE08D4A-DC1C-DC3B-AFE2-A8A7EA601D06}"/>
              </a:ext>
            </a:extLst>
          </p:cNvPr>
          <p:cNvPicPr>
            <a:picLocks noChangeAspect="1"/>
          </p:cNvPicPr>
          <p:nvPr/>
        </p:nvPicPr>
        <p:blipFill>
          <a:blip r:embed="rId6"/>
          <a:stretch>
            <a:fillRect/>
          </a:stretch>
        </p:blipFill>
        <p:spPr>
          <a:xfrm>
            <a:off x="198182" y="6073468"/>
            <a:ext cx="1257640" cy="683640"/>
          </a:xfrm>
          <a:prstGeom prst="rect">
            <a:avLst/>
          </a:prstGeom>
        </p:spPr>
      </p:pic>
    </p:spTree>
    <p:extLst>
      <p:ext uri="{BB962C8B-B14F-4D97-AF65-F5344CB8AC3E}">
        <p14:creationId xmlns:p14="http://schemas.microsoft.com/office/powerpoint/2010/main" val="1255309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00F71-2E29-CC68-D558-57EAE66F92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6024"/>
          <a:stretch>
            <a:fillRect/>
          </a:stretch>
        </p:blipFill>
        <p:spPr>
          <a:xfrm>
            <a:off x="840925" y="0"/>
            <a:ext cx="10539499" cy="6594808"/>
          </a:xfrm>
          <a:prstGeom prst="rect">
            <a:avLst/>
          </a:prstGeom>
        </p:spPr>
      </p:pic>
      <p:sp>
        <p:nvSpPr>
          <p:cNvPr id="4" name="TextBox 3">
            <a:extLst>
              <a:ext uri="{FF2B5EF4-FFF2-40B4-BE49-F238E27FC236}">
                <a16:creationId xmlns:a16="http://schemas.microsoft.com/office/drawing/2014/main" id="{67C220C3-1D93-44A3-1298-E21E82D5B4AD}"/>
              </a:ext>
            </a:extLst>
          </p:cNvPr>
          <p:cNvSpPr txBox="1"/>
          <p:nvPr/>
        </p:nvSpPr>
        <p:spPr>
          <a:xfrm>
            <a:off x="229689" y="6576443"/>
            <a:ext cx="8477794"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Adapted from Hamagawa K et al. ESMO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Gynaecological</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Cancers 2025</a:t>
            </a:r>
          </a:p>
        </p:txBody>
      </p:sp>
    </p:spTree>
    <p:extLst>
      <p:ext uri="{BB962C8B-B14F-4D97-AF65-F5344CB8AC3E}">
        <p14:creationId xmlns:p14="http://schemas.microsoft.com/office/powerpoint/2010/main" val="4139234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50B1E6-288A-2F41-D08E-AE9AB6BFF59F}"/>
              </a:ext>
            </a:extLst>
          </p:cNvPr>
          <p:cNvSpPr txBox="1"/>
          <p:nvPr/>
        </p:nvSpPr>
        <p:spPr>
          <a:xfrm>
            <a:off x="361751" y="201332"/>
            <a:ext cx="1078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Conclusions</a:t>
            </a:r>
          </a:p>
        </p:txBody>
      </p:sp>
      <p:pic>
        <p:nvPicPr>
          <p:cNvPr id="7" name="Picture 6">
            <a:extLst>
              <a:ext uri="{FF2B5EF4-FFF2-40B4-BE49-F238E27FC236}">
                <a16:creationId xmlns:a16="http://schemas.microsoft.com/office/drawing/2014/main" id="{8BDC03F4-9D57-9627-E1A3-9AC414A676C9}"/>
              </a:ext>
            </a:extLst>
          </p:cNvPr>
          <p:cNvPicPr>
            <a:picLocks noChangeAspect="1"/>
          </p:cNvPicPr>
          <p:nvPr/>
        </p:nvPicPr>
        <p:blipFill>
          <a:blip r:embed="rId2"/>
          <a:stretch>
            <a:fillRect/>
          </a:stretch>
        </p:blipFill>
        <p:spPr>
          <a:xfrm>
            <a:off x="5799254" y="984085"/>
            <a:ext cx="6144482" cy="4829849"/>
          </a:xfrm>
          <a:prstGeom prst="rect">
            <a:avLst/>
          </a:prstGeom>
        </p:spPr>
      </p:pic>
      <p:sp>
        <p:nvSpPr>
          <p:cNvPr id="8" name="TextBox 7">
            <a:extLst>
              <a:ext uri="{FF2B5EF4-FFF2-40B4-BE49-F238E27FC236}">
                <a16:creationId xmlns:a16="http://schemas.microsoft.com/office/drawing/2014/main" id="{4ECA88AE-2C14-C4D6-A803-9EF71DB4258B}"/>
              </a:ext>
            </a:extLst>
          </p:cNvPr>
          <p:cNvSpPr txBox="1"/>
          <p:nvPr/>
        </p:nvSpPr>
        <p:spPr>
          <a:xfrm>
            <a:off x="361751" y="738748"/>
            <a:ext cx="5170351"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 efficacy data for ADCs in EOC are compelling.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Mirvetuximab soravtansine  has already established FRα-targeted ADCs as standard of care in FRα-positive PROC, and a new wave of Phase 3 trials is poised to extend ADC benefit further in PROC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RAINFOL-02:</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rinatabart sesutecan  FRα/topo-1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REJOICE-Ovarian01</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raludotatug</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deruxtecan, 	CDH6/topo-1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Choosing among the topo-1 ADCs will ultimately come down to efficacy, safety, schedule, and tolerability;  not target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And because these tumors frequently co-express multiple targets, understanding the </a:t>
            </a:r>
            <a:r>
              <a:rPr kumimoji="0" lang="en-US" sz="1600" b="0" i="1" u="none" strike="noStrike" kern="1200" cap="none" spc="0" normalizeH="0" baseline="0" noProof="0" dirty="0">
                <a:ln>
                  <a:noFill/>
                </a:ln>
                <a:solidFill>
                  <a:prstClr val="black"/>
                </a:solidFill>
                <a:effectLst/>
                <a:uLnTx/>
                <a:uFillTx/>
                <a:latin typeface="Aptos" panose="02110004020202020204"/>
                <a:ea typeface="+mn-ea"/>
                <a:cs typeface="+mn-cs"/>
              </a:rPr>
              <a:t>predictive</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value of each biomarker becomes critical,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especially if topo-1 ADCs prove to be "one and 	done," where sequencing one after another offers 	diminishing returns.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7C769BD2-FCA8-C76F-0185-C8D4451F62B7}"/>
              </a:ext>
            </a:extLst>
          </p:cNvPr>
          <p:cNvPicPr>
            <a:picLocks noChangeAspect="1"/>
          </p:cNvPicPr>
          <p:nvPr/>
        </p:nvPicPr>
        <p:blipFill>
          <a:blip r:embed="rId3"/>
          <a:stretch>
            <a:fillRect/>
          </a:stretch>
        </p:blipFill>
        <p:spPr>
          <a:xfrm>
            <a:off x="9947353" y="6292788"/>
            <a:ext cx="1641709" cy="464319"/>
          </a:xfrm>
          <a:prstGeom prst="rect">
            <a:avLst/>
          </a:prstGeom>
        </p:spPr>
      </p:pic>
      <p:pic>
        <p:nvPicPr>
          <p:cNvPr id="10" name="Picture 9">
            <a:extLst>
              <a:ext uri="{FF2B5EF4-FFF2-40B4-BE49-F238E27FC236}">
                <a16:creationId xmlns:a16="http://schemas.microsoft.com/office/drawing/2014/main" id="{0742ED7F-5398-5B0A-48E3-1DDE3CFD1FE8}"/>
              </a:ext>
            </a:extLst>
          </p:cNvPr>
          <p:cNvPicPr>
            <a:picLocks noChangeAspect="1"/>
          </p:cNvPicPr>
          <p:nvPr/>
        </p:nvPicPr>
        <p:blipFill>
          <a:blip r:embed="rId4"/>
          <a:stretch>
            <a:fillRect/>
          </a:stretch>
        </p:blipFill>
        <p:spPr>
          <a:xfrm>
            <a:off x="198182" y="6073468"/>
            <a:ext cx="1257640" cy="683640"/>
          </a:xfrm>
          <a:prstGeom prst="rect">
            <a:avLst/>
          </a:prstGeom>
        </p:spPr>
      </p:pic>
      <p:sp>
        <p:nvSpPr>
          <p:cNvPr id="14" name="TextBox 13">
            <a:extLst>
              <a:ext uri="{FF2B5EF4-FFF2-40B4-BE49-F238E27FC236}">
                <a16:creationId xmlns:a16="http://schemas.microsoft.com/office/drawing/2014/main" id="{B7889AD2-0EB3-078E-85D7-4C7FD260446E}"/>
              </a:ext>
            </a:extLst>
          </p:cNvPr>
          <p:cNvSpPr txBox="1"/>
          <p:nvPr/>
        </p:nvSpPr>
        <p:spPr>
          <a:xfrm>
            <a:off x="6096000" y="5813934"/>
            <a:ext cx="5493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Hamagawa et al. ESMO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Gynaecological</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Cancers 2025</a:t>
            </a:r>
          </a:p>
        </p:txBody>
      </p:sp>
      <p:sp>
        <p:nvSpPr>
          <p:cNvPr id="15" name="Arrow: Bent 14">
            <a:extLst>
              <a:ext uri="{FF2B5EF4-FFF2-40B4-BE49-F238E27FC236}">
                <a16:creationId xmlns:a16="http://schemas.microsoft.com/office/drawing/2014/main" id="{99F177BB-EBF4-8E47-DD2F-1E4A6B2F8E3B}"/>
              </a:ext>
            </a:extLst>
          </p:cNvPr>
          <p:cNvSpPr/>
          <p:nvPr/>
        </p:nvSpPr>
        <p:spPr>
          <a:xfrm>
            <a:off x="4051300" y="3684441"/>
            <a:ext cx="2171700" cy="523220"/>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1724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69E2C-4399-DCDA-0D3D-4FC16747DF12}"/>
            </a:ext>
          </a:extLst>
        </p:cNvPr>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4CEEF94-ED7F-B63F-C597-850DA851ABD7}"/>
              </a:ext>
            </a:extLst>
          </p:cNvPr>
          <p:cNvSpPr>
            <a:spLocks noGrp="1"/>
          </p:cNvSpPr>
          <p:nvPr>
            <p:ph idx="48"/>
          </p:nvPr>
        </p:nvSpPr>
        <p:spPr/>
        <p:txBody>
          <a:bodyPr/>
          <a:lstStyle/>
          <a:p>
            <a:r>
              <a:rPr lang="en-US" dirty="0"/>
              <a:t>At initial diagnosis</a:t>
            </a:r>
          </a:p>
        </p:txBody>
      </p:sp>
      <p:sp>
        <p:nvSpPr>
          <p:cNvPr id="12" name="Content Placeholder 11">
            <a:extLst>
              <a:ext uri="{FF2B5EF4-FFF2-40B4-BE49-F238E27FC236}">
                <a16:creationId xmlns:a16="http://schemas.microsoft.com/office/drawing/2014/main" id="{2A0EC6A6-3714-3404-AC25-908D0F087482}"/>
              </a:ext>
            </a:extLst>
          </p:cNvPr>
          <p:cNvSpPr>
            <a:spLocks noGrp="1"/>
          </p:cNvSpPr>
          <p:nvPr>
            <p:ph idx="49"/>
          </p:nvPr>
        </p:nvSpPr>
        <p:spPr/>
        <p:txBody>
          <a:bodyPr/>
          <a:lstStyle/>
          <a:p>
            <a:r>
              <a:rPr lang="en-US" dirty="0"/>
              <a:t>At initial diagnosis</a:t>
            </a:r>
          </a:p>
        </p:txBody>
      </p:sp>
      <p:sp>
        <p:nvSpPr>
          <p:cNvPr id="13" name="Content Placeholder 12">
            <a:extLst>
              <a:ext uri="{FF2B5EF4-FFF2-40B4-BE49-F238E27FC236}">
                <a16:creationId xmlns:a16="http://schemas.microsoft.com/office/drawing/2014/main" id="{5C3C4E20-BBD1-1D7D-E4BB-F293673625A5}"/>
              </a:ext>
            </a:extLst>
          </p:cNvPr>
          <p:cNvSpPr>
            <a:spLocks noGrp="1"/>
          </p:cNvSpPr>
          <p:nvPr>
            <p:ph idx="50"/>
          </p:nvPr>
        </p:nvSpPr>
        <p:spPr/>
        <p:txBody>
          <a:bodyPr/>
          <a:lstStyle/>
          <a:p>
            <a:r>
              <a:rPr lang="en-US" dirty="0"/>
              <a:t>At initial diagnosis</a:t>
            </a:r>
          </a:p>
        </p:txBody>
      </p:sp>
      <p:sp>
        <p:nvSpPr>
          <p:cNvPr id="14" name="Content Placeholder 13">
            <a:extLst>
              <a:ext uri="{FF2B5EF4-FFF2-40B4-BE49-F238E27FC236}">
                <a16:creationId xmlns:a16="http://schemas.microsoft.com/office/drawing/2014/main" id="{153E2DC0-FA1A-8041-D3CE-0B5C6F0BB59F}"/>
              </a:ext>
            </a:extLst>
          </p:cNvPr>
          <p:cNvSpPr>
            <a:spLocks noGrp="1"/>
          </p:cNvSpPr>
          <p:nvPr>
            <p:ph idx="58"/>
          </p:nvPr>
        </p:nvSpPr>
        <p:spPr/>
        <p:txBody>
          <a:bodyPr/>
          <a:lstStyle/>
          <a:p>
            <a:r>
              <a:rPr lang="en-US" dirty="0"/>
              <a:t>When do you test?</a:t>
            </a:r>
          </a:p>
        </p:txBody>
      </p:sp>
      <p:sp>
        <p:nvSpPr>
          <p:cNvPr id="9" name="Title 8">
            <a:extLst>
              <a:ext uri="{FF2B5EF4-FFF2-40B4-BE49-F238E27FC236}">
                <a16:creationId xmlns:a16="http://schemas.microsoft.com/office/drawing/2014/main" id="{5529DD1A-87B1-E494-E929-F6514D609B2C}"/>
              </a:ext>
            </a:extLst>
          </p:cNvPr>
          <p:cNvSpPr>
            <a:spLocks noGrp="1"/>
          </p:cNvSpPr>
          <p:nvPr>
            <p:ph type="title"/>
          </p:nvPr>
        </p:nvSpPr>
        <p:spPr/>
        <p:txBody>
          <a:bodyPr/>
          <a:lstStyle/>
          <a:p>
            <a:r>
              <a:rPr lang="en-US" dirty="0"/>
              <a:t>When in the treatment course do you test for HER2 expression in your patients with advanced OC? What testing methodology do you gener­ally use to test for HER2 expression in your patients with advanced OC? </a:t>
            </a:r>
            <a:endParaRPr lang="en-US" sz="2300" dirty="0"/>
          </a:p>
        </p:txBody>
      </p:sp>
      <p:sp>
        <p:nvSpPr>
          <p:cNvPr id="16" name="Content Placeholder 15">
            <a:extLst>
              <a:ext uri="{FF2B5EF4-FFF2-40B4-BE49-F238E27FC236}">
                <a16:creationId xmlns:a16="http://schemas.microsoft.com/office/drawing/2014/main" id="{B27219C0-0672-22AD-3740-616BA5C29CC8}"/>
              </a:ext>
            </a:extLst>
          </p:cNvPr>
          <p:cNvSpPr>
            <a:spLocks noGrp="1"/>
          </p:cNvSpPr>
          <p:nvPr>
            <p:ph idx="74"/>
          </p:nvPr>
        </p:nvSpPr>
        <p:spPr/>
        <p:txBody>
          <a:bodyPr/>
          <a:lstStyle/>
          <a:p>
            <a:r>
              <a:rPr lang="en-US" dirty="0"/>
              <a:t>IHC</a:t>
            </a:r>
          </a:p>
        </p:txBody>
      </p:sp>
      <p:sp>
        <p:nvSpPr>
          <p:cNvPr id="17" name="Content Placeholder 16">
            <a:extLst>
              <a:ext uri="{FF2B5EF4-FFF2-40B4-BE49-F238E27FC236}">
                <a16:creationId xmlns:a16="http://schemas.microsoft.com/office/drawing/2014/main" id="{48A79F28-AE5E-01C3-A62D-217080CB4A2C}"/>
              </a:ext>
            </a:extLst>
          </p:cNvPr>
          <p:cNvSpPr>
            <a:spLocks noGrp="1"/>
          </p:cNvSpPr>
          <p:nvPr>
            <p:ph idx="75"/>
          </p:nvPr>
        </p:nvSpPr>
        <p:spPr/>
        <p:txBody>
          <a:bodyPr/>
          <a:lstStyle/>
          <a:p>
            <a:r>
              <a:rPr lang="en-US" dirty="0"/>
              <a:t>IHC</a:t>
            </a:r>
          </a:p>
        </p:txBody>
      </p:sp>
      <p:sp>
        <p:nvSpPr>
          <p:cNvPr id="18" name="Content Placeholder 17">
            <a:extLst>
              <a:ext uri="{FF2B5EF4-FFF2-40B4-BE49-F238E27FC236}">
                <a16:creationId xmlns:a16="http://schemas.microsoft.com/office/drawing/2014/main" id="{C2599431-58B3-8212-F966-D776ED59AF21}"/>
              </a:ext>
            </a:extLst>
          </p:cNvPr>
          <p:cNvSpPr>
            <a:spLocks noGrp="1"/>
          </p:cNvSpPr>
          <p:nvPr>
            <p:ph idx="76"/>
          </p:nvPr>
        </p:nvSpPr>
        <p:spPr/>
        <p:txBody>
          <a:bodyPr/>
          <a:lstStyle/>
          <a:p>
            <a:r>
              <a:rPr lang="en-US" dirty="0"/>
              <a:t>IHC</a:t>
            </a:r>
          </a:p>
        </p:txBody>
      </p:sp>
      <p:sp>
        <p:nvSpPr>
          <p:cNvPr id="19" name="Content Placeholder 18">
            <a:extLst>
              <a:ext uri="{FF2B5EF4-FFF2-40B4-BE49-F238E27FC236}">
                <a16:creationId xmlns:a16="http://schemas.microsoft.com/office/drawing/2014/main" id="{18B9BA7D-A81B-FC67-ED8F-C033E85F4162}"/>
              </a:ext>
            </a:extLst>
          </p:cNvPr>
          <p:cNvSpPr>
            <a:spLocks noGrp="1"/>
          </p:cNvSpPr>
          <p:nvPr>
            <p:ph idx="77"/>
          </p:nvPr>
        </p:nvSpPr>
        <p:spPr/>
        <p:txBody>
          <a:bodyPr/>
          <a:lstStyle/>
          <a:p>
            <a:r>
              <a:rPr lang="en-US" dirty="0"/>
              <a:t>IHC</a:t>
            </a:r>
          </a:p>
        </p:txBody>
      </p:sp>
      <p:sp>
        <p:nvSpPr>
          <p:cNvPr id="20" name="Content Placeholder 19">
            <a:extLst>
              <a:ext uri="{FF2B5EF4-FFF2-40B4-BE49-F238E27FC236}">
                <a16:creationId xmlns:a16="http://schemas.microsoft.com/office/drawing/2014/main" id="{ABD35401-6831-857B-CE6D-8659BD446D49}"/>
              </a:ext>
            </a:extLst>
          </p:cNvPr>
          <p:cNvSpPr>
            <a:spLocks noGrp="1"/>
          </p:cNvSpPr>
          <p:nvPr>
            <p:ph idx="78"/>
          </p:nvPr>
        </p:nvSpPr>
        <p:spPr/>
        <p:txBody>
          <a:bodyPr/>
          <a:lstStyle/>
          <a:p>
            <a:r>
              <a:rPr lang="en-US" sz="2000" dirty="0"/>
              <a:t>Testing methodology?</a:t>
            </a:r>
          </a:p>
        </p:txBody>
      </p:sp>
      <p:sp>
        <p:nvSpPr>
          <p:cNvPr id="21" name="Content Placeholder 20">
            <a:extLst>
              <a:ext uri="{FF2B5EF4-FFF2-40B4-BE49-F238E27FC236}">
                <a16:creationId xmlns:a16="http://schemas.microsoft.com/office/drawing/2014/main" id="{10BD0424-3AA8-D8AF-5664-A3B50415A569}"/>
              </a:ext>
            </a:extLst>
          </p:cNvPr>
          <p:cNvSpPr>
            <a:spLocks noGrp="1"/>
          </p:cNvSpPr>
          <p:nvPr>
            <p:ph idx="79"/>
          </p:nvPr>
        </p:nvSpPr>
        <p:spPr/>
        <p:txBody>
          <a:bodyPr/>
          <a:lstStyle/>
          <a:p>
            <a:r>
              <a:rPr lang="en-US" dirty="0"/>
              <a:t>IHC</a:t>
            </a:r>
            <a:endParaRPr lang="en-US" dirty="0">
              <a:solidFill>
                <a:srgbClr val="FF40FF"/>
              </a:solidFill>
            </a:endParaRPr>
          </a:p>
        </p:txBody>
      </p:sp>
      <p:sp>
        <p:nvSpPr>
          <p:cNvPr id="22" name="Content Placeholder 21">
            <a:extLst>
              <a:ext uri="{FF2B5EF4-FFF2-40B4-BE49-F238E27FC236}">
                <a16:creationId xmlns:a16="http://schemas.microsoft.com/office/drawing/2014/main" id="{840B6127-8F14-64F3-7281-F074E8C4CB83}"/>
              </a:ext>
            </a:extLst>
          </p:cNvPr>
          <p:cNvSpPr>
            <a:spLocks noGrp="1"/>
          </p:cNvSpPr>
          <p:nvPr>
            <p:ph idx="80"/>
          </p:nvPr>
        </p:nvSpPr>
        <p:spPr/>
        <p:txBody>
          <a:bodyPr/>
          <a:lstStyle/>
          <a:p>
            <a:r>
              <a:rPr lang="en-US" dirty="0"/>
              <a:t>At the time of first </a:t>
            </a:r>
            <a:br>
              <a:rPr lang="en-US" dirty="0"/>
            </a:br>
            <a:r>
              <a:rPr lang="en-US" dirty="0"/>
              <a:t>platinum-resistant relapse </a:t>
            </a:r>
          </a:p>
        </p:txBody>
      </p:sp>
      <p:sp>
        <p:nvSpPr>
          <p:cNvPr id="23" name="Content Placeholder 22">
            <a:extLst>
              <a:ext uri="{FF2B5EF4-FFF2-40B4-BE49-F238E27FC236}">
                <a16:creationId xmlns:a16="http://schemas.microsoft.com/office/drawing/2014/main" id="{7955022D-4AC3-439A-2D47-8911DDE723ED}"/>
              </a:ext>
            </a:extLst>
          </p:cNvPr>
          <p:cNvSpPr>
            <a:spLocks noGrp="1"/>
          </p:cNvSpPr>
          <p:nvPr>
            <p:ph idx="81"/>
          </p:nvPr>
        </p:nvSpPr>
        <p:spPr/>
        <p:txBody>
          <a:bodyPr/>
          <a:lstStyle/>
          <a:p>
            <a:r>
              <a:rPr lang="en-US" dirty="0"/>
              <a:t>IHC</a:t>
            </a:r>
          </a:p>
        </p:txBody>
      </p:sp>
      <p:sp>
        <p:nvSpPr>
          <p:cNvPr id="2" name="Content Placeholder 11">
            <a:extLst>
              <a:ext uri="{FF2B5EF4-FFF2-40B4-BE49-F238E27FC236}">
                <a16:creationId xmlns:a16="http://schemas.microsoft.com/office/drawing/2014/main" id="{ED6AEAC3-C196-E69F-0DD0-40B19BBB1770}"/>
              </a:ext>
            </a:extLst>
          </p:cNvPr>
          <p:cNvSpPr>
            <a:spLocks noGrp="1"/>
          </p:cNvSpPr>
          <p:nvPr>
            <p:ph idx="47"/>
          </p:nvPr>
        </p:nvSpPr>
        <p:spPr/>
        <p:txBody>
          <a:bodyPr/>
          <a:lstStyle/>
          <a:p>
            <a:r>
              <a:rPr lang="en-US" dirty="0"/>
              <a:t>At initial diagnosis</a:t>
            </a:r>
          </a:p>
        </p:txBody>
      </p:sp>
      <p:sp>
        <p:nvSpPr>
          <p:cNvPr id="3" name="Content Placeholder 11">
            <a:extLst>
              <a:ext uri="{FF2B5EF4-FFF2-40B4-BE49-F238E27FC236}">
                <a16:creationId xmlns:a16="http://schemas.microsoft.com/office/drawing/2014/main" id="{4A9D9CA7-317E-E8EC-9E78-8D63B84DFA2D}"/>
              </a:ext>
            </a:extLst>
          </p:cNvPr>
          <p:cNvSpPr>
            <a:spLocks noGrp="1"/>
          </p:cNvSpPr>
          <p:nvPr>
            <p:ph idx="71"/>
          </p:nvPr>
        </p:nvSpPr>
        <p:spPr/>
        <p:txBody>
          <a:bodyPr/>
          <a:lstStyle/>
          <a:p>
            <a:r>
              <a:rPr lang="en-US" dirty="0"/>
              <a:t>At initial diagnosis</a:t>
            </a:r>
          </a:p>
        </p:txBody>
      </p:sp>
    </p:spTree>
    <p:extLst>
      <p:ext uri="{BB962C8B-B14F-4D97-AF65-F5344CB8AC3E}">
        <p14:creationId xmlns:p14="http://schemas.microsoft.com/office/powerpoint/2010/main" val="2114880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67924-6422-BB08-5C25-5919F5D24A3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0F4B6A-A930-A178-76CE-41D90318CED4}"/>
              </a:ext>
            </a:extLst>
          </p:cNvPr>
          <p:cNvSpPr>
            <a:spLocks noGrp="1"/>
          </p:cNvSpPr>
          <p:nvPr>
            <p:ph idx="47"/>
          </p:nvPr>
        </p:nvSpPr>
        <p:spPr/>
        <p:txBody>
          <a:bodyPr/>
          <a:lstStyle/>
          <a:p>
            <a:r>
              <a:rPr lang="en-US" dirty="0"/>
              <a:t>IHC 2+ or 3+</a:t>
            </a:r>
          </a:p>
        </p:txBody>
      </p:sp>
      <p:sp>
        <p:nvSpPr>
          <p:cNvPr id="3" name="Content Placeholder 2">
            <a:extLst>
              <a:ext uri="{FF2B5EF4-FFF2-40B4-BE49-F238E27FC236}">
                <a16:creationId xmlns:a16="http://schemas.microsoft.com/office/drawing/2014/main" id="{6E96E322-1B08-9ED6-F378-80EF94E4865A}"/>
              </a:ext>
            </a:extLst>
          </p:cNvPr>
          <p:cNvSpPr>
            <a:spLocks noGrp="1"/>
          </p:cNvSpPr>
          <p:nvPr>
            <p:ph idx="48"/>
          </p:nvPr>
        </p:nvSpPr>
        <p:spPr/>
        <p:txBody>
          <a:bodyPr/>
          <a:lstStyle/>
          <a:p>
            <a:r>
              <a:rPr lang="en-US" dirty="0"/>
              <a:t>IHC 2+ or 3+</a:t>
            </a:r>
          </a:p>
        </p:txBody>
      </p:sp>
      <p:sp>
        <p:nvSpPr>
          <p:cNvPr id="4" name="Content Placeholder 3">
            <a:extLst>
              <a:ext uri="{FF2B5EF4-FFF2-40B4-BE49-F238E27FC236}">
                <a16:creationId xmlns:a16="http://schemas.microsoft.com/office/drawing/2014/main" id="{6B89AC9B-388C-2A51-38AD-513E28D9F8EF}"/>
              </a:ext>
            </a:extLst>
          </p:cNvPr>
          <p:cNvSpPr>
            <a:spLocks noGrp="1"/>
          </p:cNvSpPr>
          <p:nvPr>
            <p:ph idx="49"/>
          </p:nvPr>
        </p:nvSpPr>
        <p:spPr/>
        <p:txBody>
          <a:bodyPr/>
          <a:lstStyle/>
          <a:p>
            <a:r>
              <a:rPr lang="en-US" dirty="0"/>
              <a:t>IHC 1+ and higher</a:t>
            </a:r>
          </a:p>
        </p:txBody>
      </p:sp>
      <p:sp>
        <p:nvSpPr>
          <p:cNvPr id="5" name="Content Placeholder 4">
            <a:extLst>
              <a:ext uri="{FF2B5EF4-FFF2-40B4-BE49-F238E27FC236}">
                <a16:creationId xmlns:a16="http://schemas.microsoft.com/office/drawing/2014/main" id="{2FC1065E-8F70-164A-82FB-4B834A0BD3AE}"/>
              </a:ext>
            </a:extLst>
          </p:cNvPr>
          <p:cNvSpPr>
            <a:spLocks noGrp="1"/>
          </p:cNvSpPr>
          <p:nvPr>
            <p:ph idx="50"/>
          </p:nvPr>
        </p:nvSpPr>
        <p:spPr/>
        <p:txBody>
          <a:bodyPr/>
          <a:lstStyle/>
          <a:p>
            <a:r>
              <a:rPr lang="en-US" dirty="0"/>
              <a:t>IHC 3+</a:t>
            </a:r>
          </a:p>
        </p:txBody>
      </p:sp>
      <p:sp>
        <p:nvSpPr>
          <p:cNvPr id="7" name="Title 6">
            <a:extLst>
              <a:ext uri="{FF2B5EF4-FFF2-40B4-BE49-F238E27FC236}">
                <a16:creationId xmlns:a16="http://schemas.microsoft.com/office/drawing/2014/main" id="{A55E793B-0214-CDD0-C183-8DCD276CE649}"/>
              </a:ext>
            </a:extLst>
          </p:cNvPr>
          <p:cNvSpPr>
            <a:spLocks noGrp="1"/>
          </p:cNvSpPr>
          <p:nvPr>
            <p:ph type="title"/>
          </p:nvPr>
        </p:nvSpPr>
        <p:spPr/>
        <p:txBody>
          <a:bodyPr/>
          <a:lstStyle/>
          <a:p>
            <a:r>
              <a:rPr lang="en-US" dirty="0"/>
              <a:t>What threshold for HER2 expression (</a:t>
            </a:r>
            <a:r>
              <a:rPr lang="en-US" dirty="0" err="1"/>
              <a:t>eg</a:t>
            </a:r>
            <a:r>
              <a:rPr lang="en-US" dirty="0"/>
              <a:t>, IHC 3+, IHC 2+, IHC 1+, ISH-amplified) do you require to employ T-</a:t>
            </a:r>
            <a:r>
              <a:rPr lang="en-US" dirty="0" err="1"/>
              <a:t>DXd</a:t>
            </a:r>
            <a:r>
              <a:rPr lang="en-US" dirty="0"/>
              <a:t> for your patients with platinum-resistant advanced OC? </a:t>
            </a:r>
          </a:p>
        </p:txBody>
      </p:sp>
      <p:sp>
        <p:nvSpPr>
          <p:cNvPr id="8" name="Content Placeholder 7">
            <a:extLst>
              <a:ext uri="{FF2B5EF4-FFF2-40B4-BE49-F238E27FC236}">
                <a16:creationId xmlns:a16="http://schemas.microsoft.com/office/drawing/2014/main" id="{488D0E4A-6A15-CFD1-B3B6-8B9050A9E19C}"/>
              </a:ext>
            </a:extLst>
          </p:cNvPr>
          <p:cNvSpPr>
            <a:spLocks noGrp="1"/>
          </p:cNvSpPr>
          <p:nvPr>
            <p:ph idx="52"/>
          </p:nvPr>
        </p:nvSpPr>
        <p:spPr/>
        <p:txBody>
          <a:bodyPr/>
          <a:lstStyle/>
          <a:p>
            <a:r>
              <a:rPr lang="en-US" dirty="0"/>
              <a:t>IHC 2+ or 3+</a:t>
            </a:r>
          </a:p>
        </p:txBody>
      </p:sp>
      <p:sp>
        <p:nvSpPr>
          <p:cNvPr id="9" name="Content Placeholder 7">
            <a:extLst>
              <a:ext uri="{FF2B5EF4-FFF2-40B4-BE49-F238E27FC236}">
                <a16:creationId xmlns:a16="http://schemas.microsoft.com/office/drawing/2014/main" id="{8115988B-5B3C-6106-32BF-3A6C111076BE}"/>
              </a:ext>
            </a:extLst>
          </p:cNvPr>
          <p:cNvSpPr>
            <a:spLocks noGrp="1"/>
          </p:cNvSpPr>
          <p:nvPr>
            <p:ph idx="51"/>
          </p:nvPr>
        </p:nvSpPr>
        <p:spPr/>
        <p:txBody>
          <a:bodyPr/>
          <a:lstStyle/>
          <a:p>
            <a:r>
              <a:rPr lang="en-US" dirty="0"/>
              <a:t>IHC 2+ or 3+</a:t>
            </a:r>
          </a:p>
        </p:txBody>
      </p:sp>
    </p:spTree>
    <p:extLst>
      <p:ext uri="{BB962C8B-B14F-4D97-AF65-F5344CB8AC3E}">
        <p14:creationId xmlns:p14="http://schemas.microsoft.com/office/powerpoint/2010/main" val="1915122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A0F0-4044-0BBC-B7CF-6398749E3F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C53C9D-87D5-8091-EDA3-A52104088F76}"/>
              </a:ext>
            </a:extLst>
          </p:cNvPr>
          <p:cNvSpPr>
            <a:spLocks noGrp="1"/>
          </p:cNvSpPr>
          <p:nvPr>
            <p:ph idx="48"/>
          </p:nvPr>
        </p:nvSpPr>
        <p:spPr/>
        <p:txBody>
          <a:bodyPr/>
          <a:lstStyle/>
          <a:p>
            <a:r>
              <a:rPr lang="en-US" dirty="0"/>
              <a:t>Mirvetuximab soravtansine </a:t>
            </a:r>
            <a:r>
              <a:rPr lang="en-US" dirty="0">
                <a:sym typeface="Wingdings" pitchFamily="2" charset="2"/>
              </a:rPr>
              <a:t></a:t>
            </a:r>
            <a:r>
              <a:rPr lang="en-US" dirty="0"/>
              <a:t> T-DXd </a:t>
            </a:r>
          </a:p>
        </p:txBody>
      </p:sp>
      <p:sp>
        <p:nvSpPr>
          <p:cNvPr id="4" name="Content Placeholder 3">
            <a:extLst>
              <a:ext uri="{FF2B5EF4-FFF2-40B4-BE49-F238E27FC236}">
                <a16:creationId xmlns:a16="http://schemas.microsoft.com/office/drawing/2014/main" id="{4399A254-6335-9B91-2BF7-69685B0598F7}"/>
              </a:ext>
            </a:extLst>
          </p:cNvPr>
          <p:cNvSpPr>
            <a:spLocks noGrp="1"/>
          </p:cNvSpPr>
          <p:nvPr>
            <p:ph idx="49"/>
          </p:nvPr>
        </p:nvSpPr>
        <p:spPr/>
        <p:txBody>
          <a:bodyPr/>
          <a:lstStyle/>
          <a:p>
            <a:r>
              <a:rPr lang="en-US" dirty="0" err="1"/>
              <a:t>Mirvetuximab</a:t>
            </a:r>
            <a:r>
              <a:rPr lang="en-US" dirty="0"/>
              <a:t> </a:t>
            </a:r>
            <a:r>
              <a:rPr lang="en-US" dirty="0" err="1"/>
              <a:t>soravtansine</a:t>
            </a:r>
            <a:r>
              <a:rPr lang="en-US" dirty="0"/>
              <a:t> </a:t>
            </a:r>
            <a:r>
              <a:rPr lang="en-US" dirty="0">
                <a:sym typeface="Wingdings" pitchFamily="2" charset="2"/>
              </a:rPr>
              <a:t></a:t>
            </a:r>
            <a:r>
              <a:rPr lang="en-US" dirty="0"/>
              <a:t> T-</a:t>
            </a:r>
            <a:r>
              <a:rPr lang="en-US" dirty="0" err="1"/>
              <a:t>DXd</a:t>
            </a:r>
            <a:endParaRPr lang="en-US" dirty="0"/>
          </a:p>
        </p:txBody>
      </p:sp>
      <p:sp>
        <p:nvSpPr>
          <p:cNvPr id="5" name="Content Placeholder 4">
            <a:extLst>
              <a:ext uri="{FF2B5EF4-FFF2-40B4-BE49-F238E27FC236}">
                <a16:creationId xmlns:a16="http://schemas.microsoft.com/office/drawing/2014/main" id="{C17C6ED4-025A-3453-8C76-8B142F30DCD4}"/>
              </a:ext>
            </a:extLst>
          </p:cNvPr>
          <p:cNvSpPr>
            <a:spLocks noGrp="1"/>
          </p:cNvSpPr>
          <p:nvPr>
            <p:ph idx="50"/>
          </p:nvPr>
        </p:nvSpPr>
        <p:spPr/>
        <p:txBody>
          <a:bodyPr/>
          <a:lstStyle/>
          <a:p>
            <a:r>
              <a:rPr lang="en-US" dirty="0"/>
              <a:t>Mirvetuximab soravtansine </a:t>
            </a:r>
            <a:r>
              <a:rPr lang="en-US" dirty="0">
                <a:sym typeface="Wingdings" pitchFamily="2" charset="2"/>
              </a:rPr>
              <a:t></a:t>
            </a:r>
            <a:r>
              <a:rPr lang="en-US" dirty="0"/>
              <a:t> T-DXd</a:t>
            </a:r>
          </a:p>
        </p:txBody>
      </p:sp>
      <p:sp>
        <p:nvSpPr>
          <p:cNvPr id="6" name="Content Placeholder 5">
            <a:extLst>
              <a:ext uri="{FF2B5EF4-FFF2-40B4-BE49-F238E27FC236}">
                <a16:creationId xmlns:a16="http://schemas.microsoft.com/office/drawing/2014/main" id="{5662DAD3-1C48-E941-A767-B119A11337C0}"/>
              </a:ext>
            </a:extLst>
          </p:cNvPr>
          <p:cNvSpPr>
            <a:spLocks noGrp="1"/>
          </p:cNvSpPr>
          <p:nvPr>
            <p:ph idx="51"/>
          </p:nvPr>
        </p:nvSpPr>
        <p:spPr/>
        <p:txBody>
          <a:bodyPr/>
          <a:lstStyle/>
          <a:p>
            <a:r>
              <a:rPr lang="en-US" dirty="0"/>
              <a:t>T-</a:t>
            </a:r>
            <a:r>
              <a:rPr lang="en-US" dirty="0" err="1"/>
              <a:t>DXd</a:t>
            </a:r>
            <a:r>
              <a:rPr lang="en-US" dirty="0"/>
              <a:t> </a:t>
            </a:r>
            <a:r>
              <a:rPr lang="en-US" dirty="0">
                <a:sym typeface="Wingdings" pitchFamily="2" charset="2"/>
              </a:rPr>
              <a:t></a:t>
            </a:r>
            <a:r>
              <a:rPr lang="en-US" dirty="0"/>
              <a:t> </a:t>
            </a:r>
            <a:r>
              <a:rPr lang="en-US" dirty="0" err="1"/>
              <a:t>mirvetuximab</a:t>
            </a:r>
            <a:r>
              <a:rPr lang="en-US" dirty="0"/>
              <a:t> </a:t>
            </a:r>
            <a:r>
              <a:rPr lang="en-US" dirty="0" err="1"/>
              <a:t>soravtansine</a:t>
            </a:r>
            <a:r>
              <a:rPr lang="en-US" dirty="0"/>
              <a:t> </a:t>
            </a:r>
          </a:p>
        </p:txBody>
      </p:sp>
      <p:sp>
        <p:nvSpPr>
          <p:cNvPr id="7" name="Title 6">
            <a:extLst>
              <a:ext uri="{FF2B5EF4-FFF2-40B4-BE49-F238E27FC236}">
                <a16:creationId xmlns:a16="http://schemas.microsoft.com/office/drawing/2014/main" id="{DED54BD4-E4CF-E016-DA6D-19082B393723}"/>
              </a:ext>
            </a:extLst>
          </p:cNvPr>
          <p:cNvSpPr>
            <a:spLocks noGrp="1"/>
          </p:cNvSpPr>
          <p:nvPr>
            <p:ph type="title"/>
          </p:nvPr>
        </p:nvSpPr>
        <p:spPr/>
        <p:txBody>
          <a:bodyPr/>
          <a:lstStyle/>
          <a:p>
            <a:r>
              <a:rPr lang="en-US" dirty="0"/>
              <a:t>For a patient with advanced OC who is eligible to receive both strategies, how would you generally sequence T-</a:t>
            </a:r>
            <a:r>
              <a:rPr lang="en-US" dirty="0" err="1"/>
              <a:t>DXd</a:t>
            </a:r>
            <a:r>
              <a:rPr lang="en-US" dirty="0"/>
              <a:t> and </a:t>
            </a:r>
            <a:r>
              <a:rPr lang="en-US" dirty="0" err="1"/>
              <a:t>mirvetuximab</a:t>
            </a:r>
            <a:r>
              <a:rPr lang="en-US" dirty="0"/>
              <a:t> </a:t>
            </a:r>
            <a:r>
              <a:rPr lang="en-US" dirty="0" err="1"/>
              <a:t>soravtansine</a:t>
            </a:r>
            <a:r>
              <a:rPr lang="en-US" dirty="0"/>
              <a:t>? </a:t>
            </a:r>
          </a:p>
        </p:txBody>
      </p:sp>
      <p:sp>
        <p:nvSpPr>
          <p:cNvPr id="8" name="Content Placeholder 7">
            <a:extLst>
              <a:ext uri="{FF2B5EF4-FFF2-40B4-BE49-F238E27FC236}">
                <a16:creationId xmlns:a16="http://schemas.microsoft.com/office/drawing/2014/main" id="{7CAE0CE2-4564-10D3-E646-88C740428932}"/>
              </a:ext>
            </a:extLst>
          </p:cNvPr>
          <p:cNvSpPr>
            <a:spLocks noGrp="1"/>
          </p:cNvSpPr>
          <p:nvPr>
            <p:ph idx="52"/>
          </p:nvPr>
        </p:nvSpPr>
        <p:spPr/>
        <p:txBody>
          <a:bodyPr/>
          <a:lstStyle/>
          <a:p>
            <a:r>
              <a:rPr lang="en-US" dirty="0" err="1"/>
              <a:t>Mirvetuximab</a:t>
            </a:r>
            <a:r>
              <a:rPr lang="en-US" dirty="0"/>
              <a:t> </a:t>
            </a:r>
            <a:r>
              <a:rPr lang="en-US" dirty="0" err="1"/>
              <a:t>soravtansine</a:t>
            </a:r>
            <a:r>
              <a:rPr lang="en-US" dirty="0"/>
              <a:t> </a:t>
            </a:r>
            <a:r>
              <a:rPr lang="en-US" dirty="0">
                <a:sym typeface="Wingdings" pitchFamily="2" charset="2"/>
              </a:rPr>
              <a:t></a:t>
            </a:r>
            <a:r>
              <a:rPr lang="en-US" dirty="0"/>
              <a:t> T-</a:t>
            </a:r>
            <a:r>
              <a:rPr lang="en-US" dirty="0" err="1"/>
              <a:t>DXd</a:t>
            </a:r>
            <a:endParaRPr lang="en-US" dirty="0"/>
          </a:p>
        </p:txBody>
      </p:sp>
      <p:sp>
        <p:nvSpPr>
          <p:cNvPr id="9" name="Content Placeholder 3">
            <a:extLst>
              <a:ext uri="{FF2B5EF4-FFF2-40B4-BE49-F238E27FC236}">
                <a16:creationId xmlns:a16="http://schemas.microsoft.com/office/drawing/2014/main" id="{6FF078B7-90BD-D2E9-631B-F42A1F0A538C}"/>
              </a:ext>
            </a:extLst>
          </p:cNvPr>
          <p:cNvSpPr>
            <a:spLocks noGrp="1"/>
          </p:cNvSpPr>
          <p:nvPr>
            <p:ph idx="47"/>
          </p:nvPr>
        </p:nvSpPr>
        <p:spPr/>
        <p:txBody>
          <a:bodyPr/>
          <a:lstStyle/>
          <a:p>
            <a:r>
              <a:rPr lang="en-US" dirty="0" err="1"/>
              <a:t>Mirvetuximab</a:t>
            </a:r>
            <a:r>
              <a:rPr lang="en-US" dirty="0"/>
              <a:t> </a:t>
            </a:r>
            <a:r>
              <a:rPr lang="en-US" dirty="0" err="1"/>
              <a:t>soravtansine</a:t>
            </a:r>
            <a:r>
              <a:rPr lang="en-US" dirty="0"/>
              <a:t> </a:t>
            </a:r>
            <a:r>
              <a:rPr lang="en-US" dirty="0">
                <a:sym typeface="Wingdings" pitchFamily="2" charset="2"/>
              </a:rPr>
              <a:t></a:t>
            </a:r>
            <a:r>
              <a:rPr lang="en-US" dirty="0"/>
              <a:t> T-</a:t>
            </a:r>
            <a:r>
              <a:rPr lang="en-US" dirty="0" err="1"/>
              <a:t>DXd</a:t>
            </a:r>
            <a:endParaRPr lang="en-US" dirty="0"/>
          </a:p>
        </p:txBody>
      </p:sp>
    </p:spTree>
    <p:extLst>
      <p:ext uri="{BB962C8B-B14F-4D97-AF65-F5344CB8AC3E}">
        <p14:creationId xmlns:p14="http://schemas.microsoft.com/office/powerpoint/2010/main" val="4075407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3E9C3-91A3-1EDD-6417-82DF649476D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F1CB54-DBCA-0A5F-3E97-1087B304CDDE}"/>
              </a:ext>
            </a:extLst>
          </p:cNvPr>
          <p:cNvSpPr>
            <a:spLocks noGrp="1"/>
          </p:cNvSpPr>
          <p:nvPr>
            <p:ph idx="47"/>
          </p:nvPr>
        </p:nvSpPr>
        <p:spPr/>
        <p:txBody>
          <a:bodyPr/>
          <a:lstStyle/>
          <a:p>
            <a:r>
              <a:rPr lang="en-US" dirty="0"/>
              <a:t>Yes, both </a:t>
            </a:r>
            <a:r>
              <a:rPr lang="en-US" dirty="0" err="1"/>
              <a:t>mirvetuximab</a:t>
            </a:r>
            <a:r>
              <a:rPr lang="en-US" dirty="0"/>
              <a:t> </a:t>
            </a:r>
            <a:r>
              <a:rPr lang="en-US" dirty="0" err="1"/>
              <a:t>soravtansine</a:t>
            </a:r>
            <a:r>
              <a:rPr lang="en-US" dirty="0"/>
              <a:t> and T-</a:t>
            </a:r>
            <a:r>
              <a:rPr lang="en-US" dirty="0" err="1"/>
              <a:t>DXd</a:t>
            </a:r>
            <a:endParaRPr lang="en-US" dirty="0"/>
          </a:p>
        </p:txBody>
      </p:sp>
      <p:sp>
        <p:nvSpPr>
          <p:cNvPr id="3" name="Content Placeholder 2">
            <a:extLst>
              <a:ext uri="{FF2B5EF4-FFF2-40B4-BE49-F238E27FC236}">
                <a16:creationId xmlns:a16="http://schemas.microsoft.com/office/drawing/2014/main" id="{382012B0-ABFD-FF48-98CD-91F94B1F2FF3}"/>
              </a:ext>
            </a:extLst>
          </p:cNvPr>
          <p:cNvSpPr>
            <a:spLocks noGrp="1"/>
          </p:cNvSpPr>
          <p:nvPr>
            <p:ph idx="48"/>
          </p:nvPr>
        </p:nvSpPr>
        <p:spPr/>
        <p:txBody>
          <a:bodyPr/>
          <a:lstStyle/>
          <a:p>
            <a:r>
              <a:rPr lang="en-US" dirty="0"/>
              <a:t>Yes, only mirvetuximab soravtansine </a:t>
            </a:r>
          </a:p>
        </p:txBody>
      </p:sp>
      <p:sp>
        <p:nvSpPr>
          <p:cNvPr id="4" name="Content Placeholder 3">
            <a:extLst>
              <a:ext uri="{FF2B5EF4-FFF2-40B4-BE49-F238E27FC236}">
                <a16:creationId xmlns:a16="http://schemas.microsoft.com/office/drawing/2014/main" id="{44F74343-1931-7066-1170-7163E3D43574}"/>
              </a:ext>
            </a:extLst>
          </p:cNvPr>
          <p:cNvSpPr>
            <a:spLocks noGrp="1"/>
          </p:cNvSpPr>
          <p:nvPr>
            <p:ph idx="49"/>
          </p:nvPr>
        </p:nvSpPr>
        <p:spPr/>
        <p:txBody>
          <a:bodyPr/>
          <a:lstStyle/>
          <a:p>
            <a:r>
              <a:rPr lang="en-US" dirty="0"/>
              <a:t>Yes, only </a:t>
            </a:r>
            <a:r>
              <a:rPr lang="en-US" dirty="0" err="1"/>
              <a:t>mirvetuximab</a:t>
            </a:r>
            <a:r>
              <a:rPr lang="en-US" dirty="0"/>
              <a:t> </a:t>
            </a:r>
            <a:r>
              <a:rPr lang="en-US" dirty="0" err="1"/>
              <a:t>soravtansine</a:t>
            </a:r>
            <a:r>
              <a:rPr lang="en-US" dirty="0"/>
              <a:t> </a:t>
            </a:r>
          </a:p>
        </p:txBody>
      </p:sp>
      <p:sp>
        <p:nvSpPr>
          <p:cNvPr id="5" name="Content Placeholder 4">
            <a:extLst>
              <a:ext uri="{FF2B5EF4-FFF2-40B4-BE49-F238E27FC236}">
                <a16:creationId xmlns:a16="http://schemas.microsoft.com/office/drawing/2014/main" id="{5FB61B29-68EB-2E36-89BD-3A46C9C058AE}"/>
              </a:ext>
            </a:extLst>
          </p:cNvPr>
          <p:cNvSpPr>
            <a:spLocks noGrp="1"/>
          </p:cNvSpPr>
          <p:nvPr>
            <p:ph idx="50"/>
          </p:nvPr>
        </p:nvSpPr>
        <p:spPr/>
        <p:txBody>
          <a:bodyPr/>
          <a:lstStyle/>
          <a:p>
            <a:r>
              <a:rPr lang="en-US" dirty="0"/>
              <a:t>Yes, only mirvetuximab soravtansine </a:t>
            </a:r>
          </a:p>
        </p:txBody>
      </p:sp>
      <p:sp>
        <p:nvSpPr>
          <p:cNvPr id="7" name="Title 6">
            <a:extLst>
              <a:ext uri="{FF2B5EF4-FFF2-40B4-BE49-F238E27FC236}">
                <a16:creationId xmlns:a16="http://schemas.microsoft.com/office/drawing/2014/main" id="{C0CCE6AC-35F6-79D5-5C3E-FEFAF096180D}"/>
              </a:ext>
            </a:extLst>
          </p:cNvPr>
          <p:cNvSpPr>
            <a:spLocks noGrp="1"/>
          </p:cNvSpPr>
          <p:nvPr>
            <p:ph type="title"/>
          </p:nvPr>
        </p:nvSpPr>
        <p:spPr/>
        <p:txBody>
          <a:bodyPr/>
          <a:lstStyle/>
          <a:p>
            <a:r>
              <a:rPr lang="en-US" dirty="0"/>
              <a:t>If R-</a:t>
            </a:r>
            <a:r>
              <a:rPr lang="en-US" dirty="0" err="1"/>
              <a:t>DXd</a:t>
            </a:r>
            <a:r>
              <a:rPr lang="en-US" dirty="0"/>
              <a:t> were available today, would you be comfortable using it in sequence with other antibody-drug conjugates currently employed in advanced OC? </a:t>
            </a:r>
          </a:p>
        </p:txBody>
      </p:sp>
      <p:sp>
        <p:nvSpPr>
          <p:cNvPr id="9" name="Content Placeholder 3">
            <a:extLst>
              <a:ext uri="{FF2B5EF4-FFF2-40B4-BE49-F238E27FC236}">
                <a16:creationId xmlns:a16="http://schemas.microsoft.com/office/drawing/2014/main" id="{1E890613-B81E-D017-CD44-C51442B2B872}"/>
              </a:ext>
            </a:extLst>
          </p:cNvPr>
          <p:cNvSpPr>
            <a:spLocks noGrp="1"/>
          </p:cNvSpPr>
          <p:nvPr>
            <p:ph idx="52"/>
          </p:nvPr>
        </p:nvSpPr>
        <p:spPr/>
        <p:txBody>
          <a:bodyPr/>
          <a:lstStyle/>
          <a:p>
            <a:r>
              <a:rPr lang="en-US" dirty="0"/>
              <a:t>Yes, only </a:t>
            </a:r>
            <a:r>
              <a:rPr lang="en-US" dirty="0" err="1"/>
              <a:t>mirvetuximab</a:t>
            </a:r>
            <a:r>
              <a:rPr lang="en-US" dirty="0"/>
              <a:t> </a:t>
            </a:r>
            <a:r>
              <a:rPr lang="en-US" dirty="0" err="1"/>
              <a:t>soravtansine</a:t>
            </a:r>
            <a:r>
              <a:rPr lang="en-US" dirty="0"/>
              <a:t> </a:t>
            </a:r>
          </a:p>
        </p:txBody>
      </p:sp>
      <p:sp>
        <p:nvSpPr>
          <p:cNvPr id="10" name="Content Placeholder 3">
            <a:extLst>
              <a:ext uri="{FF2B5EF4-FFF2-40B4-BE49-F238E27FC236}">
                <a16:creationId xmlns:a16="http://schemas.microsoft.com/office/drawing/2014/main" id="{9BAE4B07-B67F-1721-99AC-9F664EF3D101}"/>
              </a:ext>
            </a:extLst>
          </p:cNvPr>
          <p:cNvSpPr>
            <a:spLocks noGrp="1"/>
          </p:cNvSpPr>
          <p:nvPr>
            <p:ph idx="51"/>
          </p:nvPr>
        </p:nvSpPr>
        <p:spPr/>
        <p:txBody>
          <a:bodyPr/>
          <a:lstStyle/>
          <a:p>
            <a:r>
              <a:rPr lang="en-US" dirty="0"/>
              <a:t>Yes, only </a:t>
            </a:r>
            <a:r>
              <a:rPr lang="en-US" dirty="0" err="1"/>
              <a:t>mirvetuximab</a:t>
            </a:r>
            <a:r>
              <a:rPr lang="en-US" dirty="0"/>
              <a:t> </a:t>
            </a:r>
            <a:r>
              <a:rPr lang="en-US" dirty="0" err="1"/>
              <a:t>soravtansine</a:t>
            </a:r>
            <a:r>
              <a:rPr lang="en-US" dirty="0"/>
              <a:t> </a:t>
            </a:r>
          </a:p>
        </p:txBody>
      </p:sp>
    </p:spTree>
    <p:extLst>
      <p:ext uri="{BB962C8B-B14F-4D97-AF65-F5344CB8AC3E}">
        <p14:creationId xmlns:p14="http://schemas.microsoft.com/office/powerpoint/2010/main" val="2449919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10C60-C003-BCA7-8B14-5B0F0E6DBC9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84F2C-0F3C-7959-8BD3-A54FAE7A68E2}"/>
              </a:ext>
            </a:extLst>
          </p:cNvPr>
          <p:cNvSpPr>
            <a:spLocks noGrp="1"/>
          </p:cNvSpPr>
          <p:nvPr>
            <p:ph idx="47"/>
          </p:nvPr>
        </p:nvSpPr>
        <p:spPr/>
        <p:txBody>
          <a:bodyPr/>
          <a:lstStyle/>
          <a:p>
            <a:r>
              <a:rPr lang="en-US" dirty="0"/>
              <a:t>ILD is about the same</a:t>
            </a:r>
          </a:p>
        </p:txBody>
      </p:sp>
      <p:sp>
        <p:nvSpPr>
          <p:cNvPr id="3" name="Content Placeholder 2">
            <a:extLst>
              <a:ext uri="{FF2B5EF4-FFF2-40B4-BE49-F238E27FC236}">
                <a16:creationId xmlns:a16="http://schemas.microsoft.com/office/drawing/2014/main" id="{34D799CC-22AE-36FA-A445-C34EF583E141}"/>
              </a:ext>
            </a:extLst>
          </p:cNvPr>
          <p:cNvSpPr>
            <a:spLocks noGrp="1"/>
          </p:cNvSpPr>
          <p:nvPr>
            <p:ph idx="48"/>
          </p:nvPr>
        </p:nvSpPr>
        <p:spPr/>
        <p:txBody>
          <a:bodyPr/>
          <a:lstStyle/>
          <a:p>
            <a:r>
              <a:rPr lang="en-US" dirty="0"/>
              <a:t>ILD is worse with T-DXd </a:t>
            </a:r>
          </a:p>
        </p:txBody>
      </p:sp>
      <p:sp>
        <p:nvSpPr>
          <p:cNvPr id="4" name="Content Placeholder 3">
            <a:extLst>
              <a:ext uri="{FF2B5EF4-FFF2-40B4-BE49-F238E27FC236}">
                <a16:creationId xmlns:a16="http://schemas.microsoft.com/office/drawing/2014/main" id="{7BC384F7-1F91-89A1-7E52-E18ACC302956}"/>
              </a:ext>
            </a:extLst>
          </p:cNvPr>
          <p:cNvSpPr>
            <a:spLocks noGrp="1"/>
          </p:cNvSpPr>
          <p:nvPr>
            <p:ph idx="49"/>
          </p:nvPr>
        </p:nvSpPr>
        <p:spPr/>
        <p:txBody>
          <a:bodyPr/>
          <a:lstStyle/>
          <a:p>
            <a:r>
              <a:rPr lang="en-US" dirty="0"/>
              <a:t>ILD is worse with T-</a:t>
            </a:r>
            <a:r>
              <a:rPr lang="en-US" dirty="0" err="1"/>
              <a:t>DXd</a:t>
            </a:r>
            <a:endParaRPr lang="en-US" dirty="0"/>
          </a:p>
        </p:txBody>
      </p:sp>
      <p:sp>
        <p:nvSpPr>
          <p:cNvPr id="5" name="Content Placeholder 4">
            <a:extLst>
              <a:ext uri="{FF2B5EF4-FFF2-40B4-BE49-F238E27FC236}">
                <a16:creationId xmlns:a16="http://schemas.microsoft.com/office/drawing/2014/main" id="{E0D6E927-35BE-E010-4005-2656D4D7D608}"/>
              </a:ext>
            </a:extLst>
          </p:cNvPr>
          <p:cNvSpPr>
            <a:spLocks noGrp="1"/>
          </p:cNvSpPr>
          <p:nvPr>
            <p:ph idx="50"/>
          </p:nvPr>
        </p:nvSpPr>
        <p:spPr/>
        <p:txBody>
          <a:bodyPr/>
          <a:lstStyle/>
          <a:p>
            <a:r>
              <a:rPr lang="en-US" dirty="0"/>
              <a:t>ILD is about the same</a:t>
            </a:r>
          </a:p>
        </p:txBody>
      </p:sp>
      <p:sp>
        <p:nvSpPr>
          <p:cNvPr id="7" name="Title 6">
            <a:extLst>
              <a:ext uri="{FF2B5EF4-FFF2-40B4-BE49-F238E27FC236}">
                <a16:creationId xmlns:a16="http://schemas.microsoft.com/office/drawing/2014/main" id="{B48B017D-D922-17B4-C23C-F466BB63638F}"/>
              </a:ext>
            </a:extLst>
          </p:cNvPr>
          <p:cNvSpPr>
            <a:spLocks noGrp="1"/>
          </p:cNvSpPr>
          <p:nvPr>
            <p:ph type="title"/>
          </p:nvPr>
        </p:nvSpPr>
        <p:spPr/>
        <p:txBody>
          <a:bodyPr/>
          <a:lstStyle/>
          <a:p>
            <a:r>
              <a:rPr lang="en-US" dirty="0"/>
              <a:t>How would you indirectly compare the rates and severity of interstitial lung disease (ILD) with R-</a:t>
            </a:r>
            <a:r>
              <a:rPr lang="en-US" dirty="0" err="1"/>
              <a:t>DXd</a:t>
            </a:r>
            <a:r>
              <a:rPr lang="en-US" dirty="0"/>
              <a:t> to those with T-</a:t>
            </a:r>
            <a:r>
              <a:rPr lang="en-US" dirty="0" err="1"/>
              <a:t>DXd</a:t>
            </a:r>
            <a:r>
              <a:rPr lang="en-US" dirty="0"/>
              <a:t> for patients with advanced OC?</a:t>
            </a:r>
          </a:p>
        </p:txBody>
      </p:sp>
      <p:sp>
        <p:nvSpPr>
          <p:cNvPr id="9" name="Content Placeholder 3">
            <a:extLst>
              <a:ext uri="{FF2B5EF4-FFF2-40B4-BE49-F238E27FC236}">
                <a16:creationId xmlns:a16="http://schemas.microsoft.com/office/drawing/2014/main" id="{23D8100E-EA92-92A4-2318-40871DDCE58D}"/>
              </a:ext>
            </a:extLst>
          </p:cNvPr>
          <p:cNvSpPr>
            <a:spLocks noGrp="1"/>
          </p:cNvSpPr>
          <p:nvPr>
            <p:ph idx="52"/>
          </p:nvPr>
        </p:nvSpPr>
        <p:spPr/>
        <p:txBody>
          <a:bodyPr/>
          <a:lstStyle/>
          <a:p>
            <a:r>
              <a:rPr lang="en-US" dirty="0"/>
              <a:t>ILD is worse with T-</a:t>
            </a:r>
            <a:r>
              <a:rPr lang="en-US" dirty="0" err="1"/>
              <a:t>DXd</a:t>
            </a:r>
            <a:endParaRPr lang="en-US" dirty="0"/>
          </a:p>
        </p:txBody>
      </p:sp>
      <p:sp>
        <p:nvSpPr>
          <p:cNvPr id="10" name="Content Placeholder 3">
            <a:extLst>
              <a:ext uri="{FF2B5EF4-FFF2-40B4-BE49-F238E27FC236}">
                <a16:creationId xmlns:a16="http://schemas.microsoft.com/office/drawing/2014/main" id="{EC25E5A4-5089-B493-3861-CAD9EBB15ACA}"/>
              </a:ext>
            </a:extLst>
          </p:cNvPr>
          <p:cNvSpPr>
            <a:spLocks noGrp="1"/>
          </p:cNvSpPr>
          <p:nvPr>
            <p:ph idx="51"/>
          </p:nvPr>
        </p:nvSpPr>
        <p:spPr/>
        <p:txBody>
          <a:bodyPr/>
          <a:lstStyle/>
          <a:p>
            <a:r>
              <a:rPr lang="en-US" dirty="0"/>
              <a:t>ILD is worse with T-</a:t>
            </a:r>
            <a:r>
              <a:rPr lang="en-US" dirty="0" err="1"/>
              <a:t>DXd</a:t>
            </a:r>
            <a:endParaRPr lang="en-US" dirty="0"/>
          </a:p>
        </p:txBody>
      </p:sp>
    </p:spTree>
    <p:extLst>
      <p:ext uri="{BB962C8B-B14F-4D97-AF65-F5344CB8AC3E}">
        <p14:creationId xmlns:p14="http://schemas.microsoft.com/office/powerpoint/2010/main" val="3224078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580865" cy="1501346"/>
          </a:xfrm>
        </p:spPr>
        <p:txBody>
          <a:bodyPr/>
          <a:lstStyle/>
          <a:p>
            <a:pPr marL="98425" indent="0">
              <a:buNone/>
            </a:pPr>
            <a:r>
              <a:rPr lang="en-US" sz="2500" b="0" dirty="0"/>
              <a:t>This activity is supported by educational grants from AbbVie Inc, AstraZeneca Pharmaceuticals LP, </a:t>
            </a:r>
            <a:r>
              <a:rPr lang="en-US" sz="2500" b="0" dirty="0" err="1"/>
              <a:t>Corcept</a:t>
            </a:r>
            <a:r>
              <a:rPr lang="en-US" sz="2500" b="0" dirty="0"/>
              <a:t> Therapeutics Inc, and Merck.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3EB08-3F45-4A71-1E4D-546E4D26E7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BE1C40B-C3C5-B598-1F82-A57D4732480C}"/>
              </a:ext>
            </a:extLst>
          </p:cNvPr>
          <p:cNvSpPr/>
          <p:nvPr/>
        </p:nvSpPr>
        <p:spPr bwMode="auto">
          <a:xfrm>
            <a:off x="740128" y="4293096"/>
            <a:ext cx="11044504"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792B613-330B-1F61-90F6-A51B226291D5}"/>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FD26AF16-9D68-B55F-926D-2EBAD6A84FBA}"/>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Current Role of PARP Inhibitors in the Management of Advanced Ovarian Cancer (OC) — Prof Eskander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Strategies Targeting Folate Receptor Alpha in Advanced OC — </a:t>
            </a:r>
            <a:br>
              <a:rPr lang="en-US" sz="2500" dirty="0">
                <a:solidFill>
                  <a:schemeClr val="tx1"/>
                </a:solidFill>
              </a:rPr>
            </a:br>
            <a:r>
              <a:rPr lang="en-US" sz="2500" dirty="0">
                <a:solidFill>
                  <a:schemeClr val="tx1"/>
                </a:solidFill>
              </a:rPr>
              <a:t>Dr Matulonis </a:t>
            </a:r>
          </a:p>
          <a:p>
            <a:pPr marL="98425" indent="0">
              <a:lnSpc>
                <a:spcPct val="100000"/>
              </a:lnSpc>
              <a:spcBef>
                <a:spcPts val="1600"/>
              </a:spcBef>
              <a:spcAft>
                <a:spcPts val="0"/>
              </a:spcAft>
              <a:buNone/>
            </a:pPr>
            <a:r>
              <a:rPr lang="en-US" sz="2500" dirty="0">
                <a:solidFill>
                  <a:srgbClr val="002AFA"/>
                </a:solidFill>
              </a:rPr>
              <a:t>Module 3: </a:t>
            </a:r>
            <a:r>
              <a:rPr lang="en-US" sz="2500" dirty="0">
                <a:solidFill>
                  <a:schemeClr val="tx1"/>
                </a:solidFill>
              </a:rPr>
              <a:t>Other Approved and Promising Investigational Antibody-Drug Conjugates for Advanced OC — Dr Moore</a:t>
            </a:r>
          </a:p>
          <a:p>
            <a:pPr marL="98425" indent="0">
              <a:lnSpc>
                <a:spcPct val="100000"/>
              </a:lnSpc>
              <a:spcBef>
                <a:spcPts val="1600"/>
              </a:spcBef>
              <a:spcAft>
                <a:spcPts val="0"/>
              </a:spcAft>
              <a:buNone/>
            </a:pPr>
            <a:r>
              <a:rPr lang="en-US" sz="2500" dirty="0">
                <a:solidFill>
                  <a:schemeClr val="bg1"/>
                </a:solidFill>
              </a:rPr>
              <a:t>Module 4: Other Novel Agents and Strategies for Advanced OC — </a:t>
            </a:r>
            <a:br>
              <a:rPr lang="en-US" sz="2500" dirty="0">
                <a:solidFill>
                  <a:schemeClr val="bg1"/>
                </a:solidFill>
              </a:rPr>
            </a:br>
            <a:r>
              <a:rPr lang="en-US" sz="2500" dirty="0">
                <a:solidFill>
                  <a:schemeClr val="bg1"/>
                </a:solidFill>
              </a:rPr>
              <a:t>Dr O’Malley</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Diagnosis and Management of Adverse Events Associated with Common Therapies for Advanced OC — Dr </a:t>
            </a:r>
            <a:r>
              <a:rPr lang="en-US" sz="2500" dirty="0" err="1">
                <a:solidFill>
                  <a:schemeClr val="tx1"/>
                </a:solidFill>
              </a:rPr>
              <a:t>Olawaiye</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793230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158753" y="220337"/>
            <a:ext cx="7868653" cy="1341254"/>
          </a:xfrm>
        </p:spPr>
        <p:txBody>
          <a:bodyPr anchor="t">
            <a:normAutofit/>
          </a:bodyPr>
          <a:lstStyle/>
          <a:p>
            <a:r>
              <a:rPr lang="en-US" sz="3000" b="1" dirty="0"/>
              <a:t>Other Novel Agents and Strategies for Advanced Ovarian Cancer </a:t>
            </a:r>
            <a:br>
              <a:rPr lang="en-US" sz="3000" dirty="0"/>
            </a:br>
            <a:endParaRPr lang="en-US" sz="3000" b="1" cap="all" dirty="0">
              <a:solidFill>
                <a:srgbClr val="FF0000"/>
              </a:solidFill>
            </a:endParaRPr>
          </a:p>
        </p:txBody>
      </p:sp>
      <p:sp>
        <p:nvSpPr>
          <p:cNvPr id="6" name="Subtitle 5"/>
          <p:cNvSpPr>
            <a:spLocks noGrp="1"/>
          </p:cNvSpPr>
          <p:nvPr>
            <p:ph type="body" sz="quarter" idx="10"/>
          </p:nvPr>
        </p:nvSpPr>
        <p:spPr>
          <a:xfrm>
            <a:off x="158753" y="1080481"/>
            <a:ext cx="6914075" cy="790575"/>
          </a:xfrm>
        </p:spPr>
        <p:txBody>
          <a:bodyPr>
            <a:noAutofit/>
          </a:bodyPr>
          <a:lstStyle/>
          <a:p>
            <a:pPr>
              <a:lnSpc>
                <a:spcPct val="90000"/>
              </a:lnSpc>
            </a:pPr>
            <a:r>
              <a:rPr lang="en-US" sz="2000" dirty="0">
                <a:solidFill>
                  <a:schemeClr val="tx1"/>
                </a:solidFill>
              </a:rPr>
              <a:t>David O’Malley, MD</a:t>
            </a:r>
            <a:br>
              <a:rPr lang="en-US" sz="2000" dirty="0">
                <a:solidFill>
                  <a:schemeClr val="accent6">
                    <a:lumMod val="50000"/>
                  </a:schemeClr>
                </a:solidFill>
              </a:rPr>
            </a:br>
            <a:r>
              <a:rPr lang="en-US" sz="1600" dirty="0">
                <a:solidFill>
                  <a:schemeClr val="tx1"/>
                </a:solidFill>
              </a:rPr>
              <a:t>Director for Translational and Clinical Research Partnerships at OSUCCC</a:t>
            </a:r>
          </a:p>
          <a:p>
            <a:pPr>
              <a:lnSpc>
                <a:spcPct val="90000"/>
              </a:lnSpc>
            </a:pPr>
            <a:r>
              <a:rPr lang="en-US" sz="1600" dirty="0">
                <a:solidFill>
                  <a:schemeClr val="tx1"/>
                </a:solidFill>
              </a:rPr>
              <a:t>Leader of Clinical Trial Innovation in the Center for Cancer Innovation </a:t>
            </a:r>
          </a:p>
          <a:p>
            <a:pPr>
              <a:lnSpc>
                <a:spcPct val="90000"/>
              </a:lnSpc>
            </a:pPr>
            <a:r>
              <a:rPr lang="en-US" sz="1600" dirty="0">
                <a:solidFill>
                  <a:schemeClr val="tx1"/>
                </a:solidFill>
              </a:rPr>
              <a:t>Professor, Division of Gyn Oncology in OB/Gyn </a:t>
            </a:r>
          </a:p>
          <a:p>
            <a:pPr>
              <a:lnSpc>
                <a:spcPct val="90000"/>
              </a:lnSpc>
            </a:pPr>
            <a:r>
              <a:rPr lang="en-US" sz="1600" dirty="0">
                <a:solidFill>
                  <a:schemeClr val="tx1"/>
                </a:solidFill>
              </a:rPr>
              <a:t>John G. </a:t>
            </a:r>
            <a:r>
              <a:rPr lang="en-US" sz="1600" dirty="0" err="1">
                <a:solidFill>
                  <a:schemeClr val="tx1"/>
                </a:solidFill>
              </a:rPr>
              <a:t>Boutselis</a:t>
            </a:r>
            <a:r>
              <a:rPr lang="en-US" sz="1600" dirty="0">
                <a:solidFill>
                  <a:schemeClr val="tx1"/>
                </a:solidFill>
              </a:rPr>
              <a:t> Chair in Gynecologic Oncology </a:t>
            </a:r>
          </a:p>
          <a:p>
            <a:pPr>
              <a:lnSpc>
                <a:spcPct val="90000"/>
              </a:lnSpc>
            </a:pPr>
            <a:r>
              <a:rPr lang="en-US" sz="1600" dirty="0">
                <a:solidFill>
                  <a:schemeClr val="tx1"/>
                </a:solidFill>
              </a:rPr>
              <a:t>Co-Director, Gyn Oncology Phase I Program</a:t>
            </a:r>
          </a:p>
          <a:p>
            <a:pPr>
              <a:lnSpc>
                <a:spcPct val="90000"/>
              </a:lnSpc>
            </a:pPr>
            <a:endParaRPr lang="en-US" sz="1600" dirty="0">
              <a:solidFill>
                <a:schemeClr val="tx1"/>
              </a:solidFill>
            </a:endParaRPr>
          </a:p>
          <a:p>
            <a:pPr>
              <a:lnSpc>
                <a:spcPct val="90000"/>
              </a:lnSpc>
            </a:pPr>
            <a:r>
              <a:rPr lang="en-US" sz="1600" dirty="0">
                <a:solidFill>
                  <a:schemeClr val="tx1"/>
                </a:solidFill>
              </a:rPr>
              <a:t>Ovarian Cancer Portfolio Lead, GOG-P</a:t>
            </a:r>
          </a:p>
          <a:p>
            <a:pPr>
              <a:lnSpc>
                <a:spcPct val="90000"/>
              </a:lnSpc>
            </a:pPr>
            <a:r>
              <a:rPr lang="en-US" sz="1600" dirty="0">
                <a:solidFill>
                  <a:schemeClr val="tx1"/>
                </a:solidFill>
              </a:rPr>
              <a:t>BOD, GOG Foundation</a:t>
            </a:r>
            <a:br>
              <a:rPr lang="en-US" sz="300" dirty="0">
                <a:solidFill>
                  <a:schemeClr val="tx1"/>
                </a:solidFill>
              </a:rPr>
            </a:br>
            <a:br>
              <a:rPr lang="en-US" sz="300" dirty="0">
                <a:solidFill>
                  <a:schemeClr val="tx1"/>
                </a:solidFill>
              </a:rPr>
            </a:br>
            <a:endParaRPr lang="en-US" sz="300" dirty="0">
              <a:solidFill>
                <a:schemeClr val="tx1"/>
              </a:solidFill>
            </a:endParaRPr>
          </a:p>
        </p:txBody>
      </p:sp>
    </p:spTree>
    <p:extLst>
      <p:ext uri="{BB962C8B-B14F-4D97-AF65-F5344CB8AC3E}">
        <p14:creationId xmlns:p14="http://schemas.microsoft.com/office/powerpoint/2010/main" val="257705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5CD5BF-1C7E-79ED-4901-712D9ED06310}"/>
              </a:ext>
            </a:extLst>
          </p:cNvPr>
          <p:cNvSpPr>
            <a:spLocks noGrp="1"/>
          </p:cNvSpPr>
          <p:nvPr>
            <p:ph sz="half" idx="13"/>
          </p:nvPr>
        </p:nvSpPr>
        <p:spPr/>
        <p:txBody>
          <a:bodyPr>
            <a:normAutofit/>
          </a:bodyPr>
          <a:lstStyle/>
          <a:p>
            <a:pPr fontAlgn="base"/>
            <a:r>
              <a:rPr lang="en-US" dirty="0">
                <a:solidFill>
                  <a:schemeClr val="tx1"/>
                </a:solidFill>
              </a:rPr>
              <a:t>ROSELLA (nab-paclitaxel +/- relacorilant)</a:t>
            </a:r>
          </a:p>
          <a:p>
            <a:pPr fontAlgn="base"/>
            <a:r>
              <a:rPr lang="en-US" dirty="0">
                <a:solidFill>
                  <a:schemeClr val="tx1"/>
                </a:solidFill>
              </a:rPr>
              <a:t>KEYNOTE-B96 (paclitaxel +/- Bev +/- </a:t>
            </a:r>
            <a:r>
              <a:rPr lang="en-US" dirty="0" err="1">
                <a:solidFill>
                  <a:schemeClr val="tx1"/>
                </a:solidFill>
              </a:rPr>
              <a:t>pembro</a:t>
            </a:r>
            <a:r>
              <a:rPr lang="en-US" dirty="0">
                <a:solidFill>
                  <a:schemeClr val="tx1"/>
                </a:solidFill>
              </a:rPr>
              <a:t>)</a:t>
            </a:r>
          </a:p>
          <a:p>
            <a:pPr fontAlgn="base"/>
            <a:r>
              <a:rPr lang="en-US" dirty="0">
                <a:solidFill>
                  <a:schemeClr val="tx1"/>
                </a:solidFill>
              </a:rPr>
              <a:t>Other promising novel agents (Other Than ADCs)</a:t>
            </a:r>
          </a:p>
        </p:txBody>
      </p:sp>
      <p:sp>
        <p:nvSpPr>
          <p:cNvPr id="3" name="Text Placeholder 2">
            <a:extLst>
              <a:ext uri="{FF2B5EF4-FFF2-40B4-BE49-F238E27FC236}">
                <a16:creationId xmlns:a16="http://schemas.microsoft.com/office/drawing/2014/main" id="{8C764C0C-1BD5-2A31-59B3-CB5614FDF040}"/>
              </a:ext>
            </a:extLst>
          </p:cNvPr>
          <p:cNvSpPr>
            <a:spLocks noGrp="1"/>
          </p:cNvSpPr>
          <p:nvPr>
            <p:ph type="body" sz="quarter" idx="14"/>
          </p:nvPr>
        </p:nvSpPr>
        <p:spPr/>
        <p:txBody>
          <a:bodyPr/>
          <a:lstStyle/>
          <a:p>
            <a:r>
              <a:rPr lang="en-US" dirty="0"/>
              <a:t>Strategies for Advanced OC Treatment</a:t>
            </a:r>
          </a:p>
        </p:txBody>
      </p:sp>
    </p:spTree>
    <p:extLst>
      <p:ext uri="{BB962C8B-B14F-4D97-AF65-F5344CB8AC3E}">
        <p14:creationId xmlns:p14="http://schemas.microsoft.com/office/powerpoint/2010/main" val="1054929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2F68-0653-F212-DFFB-2F8450B78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99B97-E234-66F6-D3A6-C95F899A0CF5}"/>
              </a:ext>
            </a:extLst>
          </p:cNvPr>
          <p:cNvSpPr>
            <a:spLocks noGrp="1"/>
          </p:cNvSpPr>
          <p:nvPr>
            <p:ph type="title"/>
          </p:nvPr>
        </p:nvSpPr>
        <p:spPr>
          <a:xfrm>
            <a:off x="838200" y="365126"/>
            <a:ext cx="10515600" cy="928125"/>
          </a:xfrm>
        </p:spPr>
        <p:txBody>
          <a:bodyPr>
            <a:normAutofit/>
          </a:bodyPr>
          <a:lstStyle/>
          <a:p>
            <a:r>
              <a:rPr lang="en-US" sz="3200" b="1">
                <a:solidFill>
                  <a:schemeClr val="tx1"/>
                </a:solidFill>
              </a:rPr>
              <a:t>Background</a:t>
            </a:r>
          </a:p>
        </p:txBody>
      </p:sp>
      <p:sp>
        <p:nvSpPr>
          <p:cNvPr id="4" name="TextBox 3">
            <a:extLst>
              <a:ext uri="{FF2B5EF4-FFF2-40B4-BE49-F238E27FC236}">
                <a16:creationId xmlns:a16="http://schemas.microsoft.com/office/drawing/2014/main" id="{865AB5F5-F366-0BF8-2EFD-8893070ED394}"/>
              </a:ext>
            </a:extLst>
          </p:cNvPr>
          <p:cNvSpPr txBox="1"/>
          <p:nvPr/>
        </p:nvSpPr>
        <p:spPr>
          <a:xfrm>
            <a:off x="147291" y="6031209"/>
            <a:ext cx="6412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1. Martorana, et al. </a:t>
            </a:r>
            <a:r>
              <a:rPr kumimoji="0" lang="en-US" sz="800" b="0" i="1"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Int J </a:t>
            </a:r>
            <a:r>
              <a:rPr kumimoji="0" lang="en-US" sz="800" b="0" i="1" u="none" strike="noStrike" kern="0" cap="none" spc="0" normalizeH="0" baseline="0" noProof="0" err="1">
                <a:ln>
                  <a:noFill/>
                </a:ln>
                <a:solidFill>
                  <a:srgbClr val="002557"/>
                </a:solidFill>
                <a:effectLst/>
                <a:uLnTx/>
                <a:uFillTx/>
                <a:latin typeface="Arial" panose="020B0604020202020204" pitchFamily="34" charset="0"/>
                <a:ea typeface="Lato"/>
                <a:cs typeface="Arial" panose="020B0604020202020204" pitchFamily="34" charset="0"/>
                <a:sym typeface="Lato"/>
              </a:rPr>
              <a:t>Gynecol</a:t>
            </a:r>
            <a:r>
              <a:rPr kumimoji="0" lang="en-US" sz="800" b="0" i="1"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 Cancer</a:t>
            </a:r>
            <a: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 2025;35(1):100009. 2. Veneris, et al. </a:t>
            </a:r>
            <a:r>
              <a:rPr kumimoji="0" lang="it-IT" sz="800" b="0" i="1"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Gynecol Oncol</a:t>
            </a:r>
            <a:r>
              <a:rPr kumimoji="0" lang="it-IT"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 2017;146(1):153-60. </a:t>
            </a:r>
            <a:br>
              <a:rPr kumimoji="0" lang="it-IT"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br>
            <a: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3. Greenstein, et al. </a:t>
            </a:r>
            <a:r>
              <a:rPr kumimoji="0" lang="en-US" sz="800" b="0" i="1" u="none" strike="noStrike" kern="0" cap="none" spc="0" normalizeH="0" baseline="0" noProof="0" err="1">
                <a:ln>
                  <a:noFill/>
                </a:ln>
                <a:solidFill>
                  <a:srgbClr val="002557"/>
                </a:solidFill>
                <a:effectLst/>
                <a:uLnTx/>
                <a:uFillTx/>
                <a:latin typeface="Arial" panose="020B0604020202020204" pitchFamily="34" charset="0"/>
                <a:ea typeface="Lato"/>
                <a:cs typeface="Arial" panose="020B0604020202020204" pitchFamily="34" charset="0"/>
                <a:sym typeface="Lato"/>
              </a:rPr>
              <a:t>Oncotarget</a:t>
            </a:r>
            <a: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 2021;12(13):1243-55. 4. </a:t>
            </a:r>
            <a:r>
              <a:rPr kumimoji="0" lang="en-US" sz="800" b="0" i="0" u="none" strike="noStrike" kern="0" cap="none" spc="0" normalizeH="0" baseline="0" noProof="0" err="1">
                <a:ln>
                  <a:noFill/>
                </a:ln>
                <a:solidFill>
                  <a:srgbClr val="002557"/>
                </a:solidFill>
                <a:effectLst/>
                <a:uLnTx/>
                <a:uFillTx/>
                <a:latin typeface="Arial" panose="020B0604020202020204" pitchFamily="34" charset="0"/>
                <a:ea typeface="Lato"/>
                <a:cs typeface="Arial" panose="020B0604020202020204" pitchFamily="34" charset="0"/>
                <a:sym typeface="Lato"/>
              </a:rPr>
              <a:t>Melhelm</a:t>
            </a:r>
            <a: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 et al. </a:t>
            </a:r>
            <a:r>
              <a:rPr kumimoji="0" lang="en-US" sz="800" b="0" i="1"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Clin Cancer Res</a:t>
            </a:r>
            <a: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 2009;15(9):3196-3204. </a:t>
            </a:r>
            <a:b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br>
            <a: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5. Stringer-Reasor, et al. </a:t>
            </a:r>
            <a:r>
              <a:rPr kumimoji="0" lang="it-IT" sz="800" b="0" i="1"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Gynecol Oncol</a:t>
            </a:r>
            <a:r>
              <a:rPr kumimoji="0" lang="it-IT"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 2015;138(3):656-62.</a:t>
            </a:r>
            <a:r>
              <a:rPr kumimoji="0" lang="en-US" sz="80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6</a:t>
            </a:r>
            <a: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 Munster, et al. </a:t>
            </a:r>
            <a:r>
              <a:rPr kumimoji="0" lang="fr-FR" sz="800" b="0" i="1"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Clin Cancer </a:t>
            </a:r>
            <a:r>
              <a:rPr kumimoji="0" lang="fr-FR" sz="800" b="0" i="1" u="none" strike="noStrike" kern="0" cap="none" spc="0" normalizeH="0" baseline="0" noProof="0" err="1">
                <a:ln>
                  <a:noFill/>
                </a:ln>
                <a:solidFill>
                  <a:srgbClr val="002557"/>
                </a:solidFill>
                <a:effectLst/>
                <a:uLnTx/>
                <a:uFillTx/>
                <a:latin typeface="Arial" panose="020B0604020202020204" pitchFamily="34" charset="0"/>
                <a:ea typeface="Lato"/>
                <a:cs typeface="Arial" panose="020B0604020202020204" pitchFamily="34" charset="0"/>
                <a:sym typeface="Lato"/>
              </a:rPr>
              <a:t>Res</a:t>
            </a:r>
            <a:r>
              <a:rPr kumimoji="0" lang="fr-FR"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 2022;28(15):3214-24. </a:t>
            </a:r>
            <a:endPar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endParaRPr>
          </a:p>
        </p:txBody>
      </p:sp>
      <p:sp>
        <p:nvSpPr>
          <p:cNvPr id="64" name="Text Placeholder 6">
            <a:extLst>
              <a:ext uri="{FF2B5EF4-FFF2-40B4-BE49-F238E27FC236}">
                <a16:creationId xmlns:a16="http://schemas.microsoft.com/office/drawing/2014/main" id="{0EBDF0F1-6FA1-09AE-5004-35ED170EF757}"/>
              </a:ext>
            </a:extLst>
          </p:cNvPr>
          <p:cNvSpPr txBox="1">
            <a:spLocks/>
          </p:cNvSpPr>
          <p:nvPr/>
        </p:nvSpPr>
        <p:spPr>
          <a:xfrm>
            <a:off x="143175" y="6605141"/>
            <a:ext cx="3901440" cy="1875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Presented By: Alexander B. </a:t>
            </a:r>
            <a:r>
              <a:rPr kumimoji="0" lang="en-US" sz="9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Olawaiye</a:t>
            </a: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a:t>
            </a:r>
          </a:p>
        </p:txBody>
      </p:sp>
      <p:grpSp>
        <p:nvGrpSpPr>
          <p:cNvPr id="66" name="Group 65">
            <a:extLst>
              <a:ext uri="{FF2B5EF4-FFF2-40B4-BE49-F238E27FC236}">
                <a16:creationId xmlns:a16="http://schemas.microsoft.com/office/drawing/2014/main" id="{658ACE9B-B7AC-279C-1120-5B30CF70C24A}"/>
              </a:ext>
            </a:extLst>
          </p:cNvPr>
          <p:cNvGrpSpPr/>
          <p:nvPr/>
        </p:nvGrpSpPr>
        <p:grpSpPr>
          <a:xfrm>
            <a:off x="7605344" y="365126"/>
            <a:ext cx="4284745" cy="6315318"/>
            <a:chOff x="7721212" y="823071"/>
            <a:chExt cx="3820416" cy="5630939"/>
          </a:xfrm>
        </p:grpSpPr>
        <p:sp>
          <p:nvSpPr>
            <p:cNvPr id="67" name="Rectangle 66">
              <a:hlinkClick r:id="" action="ppaction://noaction"/>
              <a:extLst>
                <a:ext uri="{FF2B5EF4-FFF2-40B4-BE49-F238E27FC236}">
                  <a16:creationId xmlns:a16="http://schemas.microsoft.com/office/drawing/2014/main" id="{FE8F609E-5DED-226A-AD97-47C3874633CE}"/>
                </a:ext>
              </a:extLst>
            </p:cNvPr>
            <p:cNvSpPr/>
            <p:nvPr/>
          </p:nvSpPr>
          <p:spPr>
            <a:xfrm>
              <a:off x="7791667" y="933224"/>
              <a:ext cx="3562097" cy="270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sym typeface="Arial"/>
              </a:endParaRPr>
            </a:p>
          </p:txBody>
        </p:sp>
        <p:sp>
          <p:nvSpPr>
            <p:cNvPr id="68" name="Title 5">
              <a:extLst>
                <a:ext uri="{FF2B5EF4-FFF2-40B4-BE49-F238E27FC236}">
                  <a16:creationId xmlns:a16="http://schemas.microsoft.com/office/drawing/2014/main" id="{7A8E1B96-0178-A5E8-6193-6BA1135BF2DD}"/>
                </a:ext>
              </a:extLst>
            </p:cNvPr>
            <p:cNvSpPr txBox="1">
              <a:spLocks/>
            </p:cNvSpPr>
            <p:nvPr/>
          </p:nvSpPr>
          <p:spPr>
            <a:xfrm>
              <a:off x="7915586" y="823071"/>
              <a:ext cx="2743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00" b="1" kern="1200">
                  <a:solidFill>
                    <a:srgbClr val="7030A0"/>
                  </a:solidFill>
                  <a:latin typeface="Calibri" panose="020F0502020204030204" pitchFamily="34" charset="0"/>
                  <a:ea typeface="+mj-ea"/>
                  <a:cs typeface="Calibri" panose="020F0502020204030204" pitchFamily="34" charset="0"/>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a:ln>
                    <a:noFill/>
                  </a:ln>
                  <a:solidFill>
                    <a:srgbClr val="7030A0"/>
                  </a:solidFill>
                  <a:effectLst/>
                  <a:uLnTx/>
                  <a:uFillTx/>
                  <a:latin typeface="Arial Narrow" panose="020B0606020202030204" pitchFamily="34" charset="0"/>
                  <a:ea typeface="+mj-ea"/>
                  <a:cs typeface="Calibri" panose="020F0502020204030204" pitchFamily="34" charset="0"/>
                  <a:sym typeface="Arial"/>
                </a:rPr>
                <a:t>Relacorilant MOA</a:t>
              </a:r>
            </a:p>
          </p:txBody>
        </p:sp>
        <p:pic>
          <p:nvPicPr>
            <p:cNvPr id="69" name="Picture 68">
              <a:extLst>
                <a:ext uri="{FF2B5EF4-FFF2-40B4-BE49-F238E27FC236}">
                  <a16:creationId xmlns:a16="http://schemas.microsoft.com/office/drawing/2014/main" id="{D15D8FE8-A01C-5659-F4C9-9AFAF7B4960E}"/>
                </a:ext>
              </a:extLst>
            </p:cNvPr>
            <p:cNvPicPr>
              <a:picLocks/>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t="14160" b="10145"/>
            <a:stretch/>
          </p:blipFill>
          <p:spPr>
            <a:xfrm flipH="1">
              <a:off x="7790123" y="899284"/>
              <a:ext cx="3741196" cy="3574618"/>
            </a:xfrm>
            <a:prstGeom prst="roundRect">
              <a:avLst>
                <a:gd name="adj" fmla="val 7339"/>
              </a:avLst>
            </a:prstGeom>
            <a:ln w="0">
              <a:noFill/>
            </a:ln>
            <a:effectLst>
              <a:outerShdw blurRad="63500" sx="102000" sy="102000" algn="ctr" rotWithShape="0">
                <a:prstClr val="black">
                  <a:alpha val="40000"/>
                </a:prstClr>
              </a:outerShdw>
            </a:effectLst>
          </p:spPr>
        </p:pic>
        <p:sp>
          <p:nvSpPr>
            <p:cNvPr id="70" name="Arc 69">
              <a:extLst>
                <a:ext uri="{FF2B5EF4-FFF2-40B4-BE49-F238E27FC236}">
                  <a16:creationId xmlns:a16="http://schemas.microsoft.com/office/drawing/2014/main" id="{3075E968-01C0-EB7B-19F7-13D5586428ED}"/>
                </a:ext>
              </a:extLst>
            </p:cNvPr>
            <p:cNvSpPr/>
            <p:nvPr/>
          </p:nvSpPr>
          <p:spPr>
            <a:xfrm rot="16676633" flipV="1">
              <a:off x="8742422" y="1733739"/>
              <a:ext cx="2562990" cy="2657062"/>
            </a:xfrm>
            <a:prstGeom prst="arc">
              <a:avLst>
                <a:gd name="adj1" fmla="val 6305806"/>
                <a:gd name="adj2" fmla="val 7082335"/>
              </a:avLst>
            </a:prstGeom>
            <a:noFill/>
            <a:ln w="25400" cap="rnd" cmpd="sng" algn="ctr">
              <a:solidFill>
                <a:schemeClr val="tx1"/>
              </a:solidFill>
              <a:prstDash val="solid"/>
              <a:headEnd type="none"/>
              <a:tailEnd type="arrow"/>
            </a:ln>
            <a:effectLst/>
          </p:spPr>
          <p:txBody>
            <a:bodyPr rtlCol="0" anchor="ct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a:ln>
                  <a:noFill/>
                </a:ln>
                <a:solidFill>
                  <a:srgbClr val="000000"/>
                </a:solidFill>
                <a:effectLst/>
                <a:uLnTx/>
                <a:uFillTx/>
                <a:latin typeface="Arial Narrow" panose="020B0606020202030204" pitchFamily="34" charset="0"/>
                <a:ea typeface="Lato Light" panose="020F0502020204030203" pitchFamily="34" charset="0"/>
                <a:cs typeface="Calibri" panose="020F0502020204030204" pitchFamily="34" charset="0"/>
                <a:sym typeface="Arial"/>
              </a:endParaRPr>
            </a:p>
          </p:txBody>
        </p:sp>
        <p:sp>
          <p:nvSpPr>
            <p:cNvPr id="71" name="Arc 70">
              <a:extLst>
                <a:ext uri="{FF2B5EF4-FFF2-40B4-BE49-F238E27FC236}">
                  <a16:creationId xmlns:a16="http://schemas.microsoft.com/office/drawing/2014/main" id="{85800C82-80E6-93F9-F2C3-E6AEF726EFFE}"/>
                </a:ext>
              </a:extLst>
            </p:cNvPr>
            <p:cNvSpPr/>
            <p:nvPr/>
          </p:nvSpPr>
          <p:spPr>
            <a:xfrm rot="13575629" flipV="1">
              <a:off x="8677100" y="2290033"/>
              <a:ext cx="2009525" cy="1754645"/>
            </a:xfrm>
            <a:prstGeom prst="arc">
              <a:avLst>
                <a:gd name="adj1" fmla="val 18256045"/>
                <a:gd name="adj2" fmla="val 1171108"/>
              </a:avLst>
            </a:prstGeom>
            <a:noFill/>
            <a:ln w="25400" cap="rnd" cmpd="sng" algn="ctr">
              <a:solidFill>
                <a:schemeClr val="tx1"/>
              </a:solidFill>
              <a:prstDash val="solid"/>
              <a:headEnd type="none"/>
              <a:tailEnd type="arrow"/>
            </a:ln>
            <a:effectLst/>
          </p:spPr>
          <p:txBody>
            <a:bodyPr rtlCol="0" anchor="ct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a:ln>
                  <a:noFill/>
                </a:ln>
                <a:solidFill>
                  <a:srgbClr val="000000"/>
                </a:solidFill>
                <a:effectLst/>
                <a:uLnTx/>
                <a:uFillTx/>
                <a:latin typeface="Arial Narrow" panose="020B0606020202030204" pitchFamily="34" charset="0"/>
                <a:ea typeface="Lato Light" panose="020F0502020204030203" pitchFamily="34" charset="0"/>
                <a:cs typeface="Calibri" panose="020F0502020204030204" pitchFamily="34" charset="0"/>
                <a:sym typeface="Arial"/>
              </a:endParaRPr>
            </a:p>
          </p:txBody>
        </p:sp>
        <p:sp>
          <p:nvSpPr>
            <p:cNvPr id="72" name="Arc 71">
              <a:extLst>
                <a:ext uri="{FF2B5EF4-FFF2-40B4-BE49-F238E27FC236}">
                  <a16:creationId xmlns:a16="http://schemas.microsoft.com/office/drawing/2014/main" id="{AFDC2B4A-00E2-D432-D64E-996A27E3F3B9}"/>
                </a:ext>
              </a:extLst>
            </p:cNvPr>
            <p:cNvSpPr/>
            <p:nvPr/>
          </p:nvSpPr>
          <p:spPr>
            <a:xfrm rot="6450162" flipH="1" flipV="1">
              <a:off x="8001866" y="828516"/>
              <a:ext cx="1569646" cy="1590248"/>
            </a:xfrm>
            <a:prstGeom prst="arc">
              <a:avLst>
                <a:gd name="adj1" fmla="val 7828712"/>
                <a:gd name="adj2" fmla="val 11096916"/>
              </a:avLst>
            </a:prstGeom>
            <a:noFill/>
            <a:ln w="25400" cap="rnd" cmpd="sng" algn="ctr">
              <a:solidFill>
                <a:schemeClr val="tx1"/>
              </a:solidFill>
              <a:prstDash val="solid"/>
              <a:headEnd type="none"/>
              <a:tailEnd type="arrow"/>
            </a:ln>
            <a:effectLst/>
          </p:spPr>
          <p:txBody>
            <a:bodyPr rtlCol="0" anchor="ct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a:ln>
                  <a:noFill/>
                </a:ln>
                <a:solidFill>
                  <a:srgbClr val="000000"/>
                </a:solidFill>
                <a:effectLst/>
                <a:uLnTx/>
                <a:uFillTx/>
                <a:latin typeface="Arial Narrow" panose="020B0606020202030204" pitchFamily="34" charset="0"/>
                <a:ea typeface="Lato Light" panose="020F0502020204030203" pitchFamily="34" charset="0"/>
                <a:cs typeface="Calibri" panose="020F0502020204030204" pitchFamily="34" charset="0"/>
                <a:sym typeface="Arial"/>
              </a:endParaRPr>
            </a:p>
          </p:txBody>
        </p:sp>
        <p:pic>
          <p:nvPicPr>
            <p:cNvPr id="73" name="Picture 72">
              <a:extLst>
                <a:ext uri="{FF2B5EF4-FFF2-40B4-BE49-F238E27FC236}">
                  <a16:creationId xmlns:a16="http://schemas.microsoft.com/office/drawing/2014/main" id="{C0DE97DD-7F68-A953-A32D-B8ED52272527}"/>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9767240" y="2515965"/>
              <a:ext cx="195207" cy="195207"/>
            </a:xfrm>
            <a:prstGeom prst="rect">
              <a:avLst/>
            </a:prstGeom>
          </p:spPr>
        </p:pic>
        <p:pic>
          <p:nvPicPr>
            <p:cNvPr id="74" name="Picture 73">
              <a:extLst>
                <a:ext uri="{FF2B5EF4-FFF2-40B4-BE49-F238E27FC236}">
                  <a16:creationId xmlns:a16="http://schemas.microsoft.com/office/drawing/2014/main" id="{4814E3F0-A123-8370-E505-64D7E595305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867854" y="2252573"/>
              <a:ext cx="425278" cy="410614"/>
            </a:xfrm>
            <a:prstGeom prst="rect">
              <a:avLst/>
            </a:prstGeom>
          </p:spPr>
        </p:pic>
        <p:pic>
          <p:nvPicPr>
            <p:cNvPr id="75" name="Picture 74">
              <a:extLst>
                <a:ext uri="{FF2B5EF4-FFF2-40B4-BE49-F238E27FC236}">
                  <a16:creationId xmlns:a16="http://schemas.microsoft.com/office/drawing/2014/main" id="{F49E2B43-CC4D-A987-9076-5B2FBE48896E}"/>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8243369" y="2229719"/>
              <a:ext cx="195207" cy="195207"/>
            </a:xfrm>
            <a:prstGeom prst="rect">
              <a:avLst/>
            </a:prstGeom>
          </p:spPr>
        </p:pic>
        <p:pic>
          <p:nvPicPr>
            <p:cNvPr id="76" name="Picture 75">
              <a:extLst>
                <a:ext uri="{FF2B5EF4-FFF2-40B4-BE49-F238E27FC236}">
                  <a16:creationId xmlns:a16="http://schemas.microsoft.com/office/drawing/2014/main" id="{E7EDBE0F-46C7-58A4-A7A8-DF372144142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491922" y="2772745"/>
              <a:ext cx="445390" cy="347253"/>
            </a:xfrm>
            <a:prstGeom prst="rect">
              <a:avLst/>
            </a:prstGeom>
          </p:spPr>
        </p:pic>
        <p:sp>
          <p:nvSpPr>
            <p:cNvPr id="77" name="正方形/長方形 2">
              <a:hlinkClick r:id="" action="ppaction://noaction"/>
              <a:extLst>
                <a:ext uri="{FF2B5EF4-FFF2-40B4-BE49-F238E27FC236}">
                  <a16:creationId xmlns:a16="http://schemas.microsoft.com/office/drawing/2014/main" id="{D621E799-DD1E-1A15-7FFC-1C5914E1D460}"/>
                </a:ext>
              </a:extLst>
            </p:cNvPr>
            <p:cNvSpPr/>
            <p:nvPr/>
          </p:nvSpPr>
          <p:spPr>
            <a:xfrm flipH="1">
              <a:off x="7779189" y="890808"/>
              <a:ext cx="3762439" cy="445262"/>
            </a:xfrm>
            <a:prstGeom prst="round2SameRect">
              <a:avLst>
                <a:gd name="adj1" fmla="val 50000"/>
                <a:gd name="adj2" fmla="val 0"/>
              </a:avLst>
            </a:prstGeom>
            <a:solidFill>
              <a:srgbClr val="002557"/>
            </a:solidFill>
            <a:ln w="19050" cap="flat" cmpd="sng" algn="ctr">
              <a:noFill/>
              <a:prstDash val="solid"/>
            </a:ln>
            <a:effectLst/>
          </p:spPr>
          <p:txBody>
            <a:bodyPr wrap="none" tIns="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0" cap="none" spc="-2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sym typeface="Arial"/>
                </a:rPr>
                <a:t>Relacorilant Mechanism of Action</a:t>
              </a:r>
            </a:p>
          </p:txBody>
        </p:sp>
        <p:sp>
          <p:nvSpPr>
            <p:cNvPr id="78" name="テキスト ボックス 154">
              <a:extLst>
                <a:ext uri="{FF2B5EF4-FFF2-40B4-BE49-F238E27FC236}">
                  <a16:creationId xmlns:a16="http://schemas.microsoft.com/office/drawing/2014/main" id="{9190A21B-3367-3F64-5A81-12318B509DAE}"/>
                </a:ext>
              </a:extLst>
            </p:cNvPr>
            <p:cNvSpPr txBox="1"/>
            <p:nvPr/>
          </p:nvSpPr>
          <p:spPr>
            <a:xfrm flipH="1">
              <a:off x="10298833" y="1456373"/>
              <a:ext cx="804831" cy="276999"/>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DCBB16"/>
                  </a:solidFill>
                  <a:effectLst/>
                  <a:uLnTx/>
                  <a:uFillTx/>
                  <a:latin typeface="Arial" panose="020B0604020202020204" pitchFamily="34" charset="0"/>
                  <a:ea typeface="Lato Light" panose="020F0502020204030203" pitchFamily="34" charset="0"/>
                  <a:cs typeface="Arial" panose="020B0604020202020204" pitchFamily="34" charset="0"/>
                  <a:sym typeface="Arial"/>
                </a:rPr>
                <a:t>Cortisol</a:t>
              </a:r>
              <a:endParaRPr kumimoji="1" lang="en-US" altLang="ja-JP" sz="900" b="1" i="0" u="none" strike="noStrike" kern="1200" cap="none" spc="0" normalizeH="0" baseline="0" noProof="0">
                <a:ln>
                  <a:noFill/>
                </a:ln>
                <a:solidFill>
                  <a:srgbClr val="DCBB16"/>
                </a:solidFill>
                <a:effectLst/>
                <a:uLnTx/>
                <a:uFillTx/>
                <a:latin typeface="Arial" panose="020B0604020202020204" pitchFamily="34" charset="0"/>
                <a:ea typeface="Lato Light" panose="020F0502020204030203" pitchFamily="34" charset="0"/>
                <a:cs typeface="Arial" panose="020B0604020202020204" pitchFamily="34" charset="0"/>
                <a:sym typeface="Arial"/>
              </a:endParaRPr>
            </a:p>
          </p:txBody>
        </p:sp>
        <p:sp>
          <p:nvSpPr>
            <p:cNvPr id="79" name="テキスト ボックス 154">
              <a:extLst>
                <a:ext uri="{FF2B5EF4-FFF2-40B4-BE49-F238E27FC236}">
                  <a16:creationId xmlns:a16="http://schemas.microsoft.com/office/drawing/2014/main" id="{40CD9047-7E97-BC77-5C93-E0FA9C1873C0}"/>
                </a:ext>
              </a:extLst>
            </p:cNvPr>
            <p:cNvSpPr txBox="1"/>
            <p:nvPr/>
          </p:nvSpPr>
          <p:spPr>
            <a:xfrm flipH="1">
              <a:off x="10589009" y="4031488"/>
              <a:ext cx="869542" cy="36933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Lato Light" panose="020F0502020204030203" pitchFamily="34" charset="0"/>
                  <a:cs typeface="Arial" panose="020B0604020202020204" pitchFamily="34" charset="0"/>
                  <a:sym typeface="Arial"/>
                </a:rPr>
                <a:t>Tumor</a:t>
              </a:r>
              <a:br>
                <a:rPr kumimoji="1" lang="en-US" altLang="ja-JP" sz="9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Lato Light" panose="020F0502020204030203" pitchFamily="34" charset="0"/>
                  <a:cs typeface="Arial" panose="020B0604020202020204" pitchFamily="34" charset="0"/>
                  <a:sym typeface="Arial"/>
                </a:rPr>
              </a:br>
              <a:r>
                <a:rPr kumimoji="1" lang="en-US" altLang="ja-JP" sz="9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Lato Light" panose="020F0502020204030203" pitchFamily="34" charset="0"/>
                  <a:cs typeface="Arial" panose="020B0604020202020204" pitchFamily="34" charset="0"/>
                  <a:sym typeface="Arial"/>
                </a:rPr>
                <a:t>Cell</a:t>
              </a:r>
            </a:p>
          </p:txBody>
        </p:sp>
        <p:grpSp>
          <p:nvGrpSpPr>
            <p:cNvPr id="80" name="Group 79">
              <a:extLst>
                <a:ext uri="{FF2B5EF4-FFF2-40B4-BE49-F238E27FC236}">
                  <a16:creationId xmlns:a16="http://schemas.microsoft.com/office/drawing/2014/main" id="{45481498-8963-45E0-42AD-9FC00B9DA976}"/>
                </a:ext>
              </a:extLst>
            </p:cNvPr>
            <p:cNvGrpSpPr/>
            <p:nvPr/>
          </p:nvGrpSpPr>
          <p:grpSpPr>
            <a:xfrm>
              <a:off x="8506205" y="3563646"/>
              <a:ext cx="1371744" cy="808632"/>
              <a:chOff x="932409" y="4563684"/>
              <a:chExt cx="1267670" cy="747281"/>
            </a:xfrm>
          </p:grpSpPr>
          <p:pic>
            <p:nvPicPr>
              <p:cNvPr id="118" name="Picture 117">
                <a:extLst>
                  <a:ext uri="{FF2B5EF4-FFF2-40B4-BE49-F238E27FC236}">
                    <a16:creationId xmlns:a16="http://schemas.microsoft.com/office/drawing/2014/main" id="{D3A484AF-F96B-7FFB-1670-B123CFDDA3DA}"/>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21968" y="4565944"/>
                <a:ext cx="659963" cy="290625"/>
              </a:xfrm>
              <a:prstGeom prst="rect">
                <a:avLst/>
              </a:prstGeom>
            </p:spPr>
          </p:pic>
          <p:grpSp>
            <p:nvGrpSpPr>
              <p:cNvPr id="119" name="Group 118">
                <a:extLst>
                  <a:ext uri="{FF2B5EF4-FFF2-40B4-BE49-F238E27FC236}">
                    <a16:creationId xmlns:a16="http://schemas.microsoft.com/office/drawing/2014/main" id="{EEBEB4EE-71BD-A145-63AB-B2F6DAE1961D}"/>
                  </a:ext>
                </a:extLst>
              </p:cNvPr>
              <p:cNvGrpSpPr/>
              <p:nvPr/>
            </p:nvGrpSpPr>
            <p:grpSpPr>
              <a:xfrm>
                <a:off x="932409" y="4715695"/>
                <a:ext cx="1267670" cy="595270"/>
                <a:chOff x="934604" y="3709393"/>
                <a:chExt cx="1267670" cy="595270"/>
              </a:xfrm>
            </p:grpSpPr>
            <p:pic>
              <p:nvPicPr>
                <p:cNvPr id="121" name="Picture 120">
                  <a:extLst>
                    <a:ext uri="{FF2B5EF4-FFF2-40B4-BE49-F238E27FC236}">
                      <a16:creationId xmlns:a16="http://schemas.microsoft.com/office/drawing/2014/main" id="{E6BCF3B5-DE86-BE39-C2FB-440B3340CADE}"/>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30000"/>
                          </a14:imgEffect>
                        </a14:imgLayer>
                      </a14:imgProps>
                    </a:ext>
                    <a:ext uri="{28A0092B-C50C-407E-A947-70E740481C1C}">
                      <a14:useLocalDpi xmlns:a14="http://schemas.microsoft.com/office/drawing/2010/main"/>
                    </a:ext>
                  </a:extLst>
                </a:blip>
                <a:srcRect/>
                <a:stretch/>
              </p:blipFill>
              <p:spPr>
                <a:xfrm>
                  <a:off x="934604" y="4082481"/>
                  <a:ext cx="1267670" cy="172082"/>
                </a:xfrm>
                <a:prstGeom prst="rect">
                  <a:avLst/>
                </a:prstGeom>
              </p:spPr>
            </p:pic>
            <p:pic>
              <p:nvPicPr>
                <p:cNvPr id="122" name="Picture 121">
                  <a:extLst>
                    <a:ext uri="{FF2B5EF4-FFF2-40B4-BE49-F238E27FC236}">
                      <a16:creationId xmlns:a16="http://schemas.microsoft.com/office/drawing/2014/main" id="{0ABD0BCF-7DFD-6D7B-54B0-67648B2D587F}"/>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14131" y="3960712"/>
                  <a:ext cx="694271" cy="343951"/>
                </a:xfrm>
                <a:prstGeom prst="rect">
                  <a:avLst/>
                </a:prstGeom>
              </p:spPr>
            </p:pic>
            <p:pic>
              <p:nvPicPr>
                <p:cNvPr id="123" name="Picture 122">
                  <a:extLst>
                    <a:ext uri="{FF2B5EF4-FFF2-40B4-BE49-F238E27FC236}">
                      <a16:creationId xmlns:a16="http://schemas.microsoft.com/office/drawing/2014/main" id="{17305595-26FA-DD2D-0DE4-2904899D05AE}"/>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43861" y="3709393"/>
                  <a:ext cx="411598" cy="320907"/>
                </a:xfrm>
                <a:prstGeom prst="rect">
                  <a:avLst/>
                </a:prstGeom>
              </p:spPr>
            </p:pic>
            <p:pic>
              <p:nvPicPr>
                <p:cNvPr id="124" name="Picture 123">
                  <a:extLst>
                    <a:ext uri="{FF2B5EF4-FFF2-40B4-BE49-F238E27FC236}">
                      <a16:creationId xmlns:a16="http://schemas.microsoft.com/office/drawing/2014/main" id="{C1BDA741-5C33-D025-9B9A-1AE7ADE16A4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471750" y="3709393"/>
                  <a:ext cx="411598" cy="320907"/>
                </a:xfrm>
                <a:prstGeom prst="rect">
                  <a:avLst/>
                </a:prstGeom>
              </p:spPr>
            </p:pic>
          </p:grpSp>
          <p:sp>
            <p:nvSpPr>
              <p:cNvPr id="120" name="テキスト ボックス 154">
                <a:extLst>
                  <a:ext uri="{FF2B5EF4-FFF2-40B4-BE49-F238E27FC236}">
                    <a16:creationId xmlns:a16="http://schemas.microsoft.com/office/drawing/2014/main" id="{AAD694B4-1E6B-69D2-6825-74A964D2CC68}"/>
                  </a:ext>
                </a:extLst>
              </p:cNvPr>
              <p:cNvSpPr txBox="1"/>
              <p:nvPr/>
            </p:nvSpPr>
            <p:spPr>
              <a:xfrm flipH="1">
                <a:off x="1119762" y="4563684"/>
                <a:ext cx="672836" cy="199098"/>
              </a:xfrm>
              <a:prstGeom prst="rect">
                <a:avLst/>
              </a:prstGeom>
              <a:noFill/>
            </p:spPr>
            <p:txBody>
              <a:bodyPr wrap="square" lIns="0" rIns="0"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a:ln>
                      <a:noFill/>
                    </a:ln>
                    <a:solidFill>
                      <a:srgbClr val="FFFFFF"/>
                    </a:solidFill>
                    <a:effectLst/>
                    <a:uLnTx/>
                    <a:uFillTx/>
                    <a:latin typeface="Arial" panose="020B0604020202020204" pitchFamily="34" charset="0"/>
                    <a:ea typeface="Lato Light" panose="020F0502020204030203" pitchFamily="34" charset="0"/>
                    <a:cs typeface="Arial" panose="020B0604020202020204" pitchFamily="34" charset="0"/>
                    <a:sym typeface="Arial"/>
                  </a:rPr>
                  <a:t>Co-regulators</a:t>
                </a:r>
              </a:p>
            </p:txBody>
          </p:sp>
        </p:grpSp>
        <p:pic>
          <p:nvPicPr>
            <p:cNvPr id="81" name="Picture 80">
              <a:extLst>
                <a:ext uri="{FF2B5EF4-FFF2-40B4-BE49-F238E27FC236}">
                  <a16:creationId xmlns:a16="http://schemas.microsoft.com/office/drawing/2014/main" id="{BB80BC33-4E31-A260-17E0-F70D518035A8}"/>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0217766" y="1871824"/>
              <a:ext cx="239761" cy="239761"/>
            </a:xfrm>
            <a:prstGeom prst="rect">
              <a:avLst/>
            </a:prstGeom>
          </p:spPr>
        </p:pic>
        <p:pic>
          <p:nvPicPr>
            <p:cNvPr id="82" name="Picture 81">
              <a:extLst>
                <a:ext uri="{FF2B5EF4-FFF2-40B4-BE49-F238E27FC236}">
                  <a16:creationId xmlns:a16="http://schemas.microsoft.com/office/drawing/2014/main" id="{C99F7FB8-400D-2B61-55B2-F27478148B1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9871695" y="1790164"/>
              <a:ext cx="239761" cy="239761"/>
            </a:xfrm>
            <a:prstGeom prst="rect">
              <a:avLst/>
            </a:prstGeom>
          </p:spPr>
        </p:pic>
        <p:pic>
          <p:nvPicPr>
            <p:cNvPr id="83" name="Picture 82">
              <a:extLst>
                <a:ext uri="{FF2B5EF4-FFF2-40B4-BE49-F238E27FC236}">
                  <a16:creationId xmlns:a16="http://schemas.microsoft.com/office/drawing/2014/main" id="{D9ED0E47-F434-CD81-6937-4FDE71D4C451}"/>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0154703" y="1482409"/>
              <a:ext cx="202282" cy="202282"/>
            </a:xfrm>
            <a:prstGeom prst="rect">
              <a:avLst/>
            </a:prstGeom>
          </p:spPr>
        </p:pic>
        <p:pic>
          <p:nvPicPr>
            <p:cNvPr id="84" name="Picture 83">
              <a:extLst>
                <a:ext uri="{FF2B5EF4-FFF2-40B4-BE49-F238E27FC236}">
                  <a16:creationId xmlns:a16="http://schemas.microsoft.com/office/drawing/2014/main" id="{69CEBA80-E528-EFC7-D4F8-37F181683722}"/>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150122" y="1439504"/>
              <a:ext cx="160023" cy="160023"/>
            </a:xfrm>
            <a:prstGeom prst="rect">
              <a:avLst/>
            </a:prstGeom>
          </p:spPr>
        </p:pic>
        <p:sp>
          <p:nvSpPr>
            <p:cNvPr id="85" name="テキスト ボックス 154">
              <a:hlinkClick r:id="" action="ppaction://noaction"/>
              <a:extLst>
                <a:ext uri="{FF2B5EF4-FFF2-40B4-BE49-F238E27FC236}">
                  <a16:creationId xmlns:a16="http://schemas.microsoft.com/office/drawing/2014/main" id="{79FD97E0-43FB-4514-05E6-0ED63B594C46}"/>
                </a:ext>
              </a:extLst>
            </p:cNvPr>
            <p:cNvSpPr txBox="1"/>
            <p:nvPr/>
          </p:nvSpPr>
          <p:spPr>
            <a:xfrm flipH="1">
              <a:off x="8011292" y="1421652"/>
              <a:ext cx="1006642" cy="461665"/>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77F1F1">
                      <a:lumMod val="50000"/>
                    </a:srgbClr>
                  </a:solidFill>
                  <a:effectLst/>
                  <a:uLnTx/>
                  <a:uFillTx/>
                  <a:latin typeface="Arial" panose="020B0604020202020204" pitchFamily="34" charset="0"/>
                  <a:ea typeface="Lato Light" panose="020F0502020204030203" pitchFamily="34" charset="0"/>
                  <a:cs typeface="Arial" panose="020B0604020202020204" pitchFamily="34" charset="0"/>
                  <a:sym typeface="Arial"/>
                </a:rPr>
                <a:t>Relacorilant</a:t>
              </a:r>
            </a:p>
          </p:txBody>
        </p:sp>
        <p:pic>
          <p:nvPicPr>
            <p:cNvPr id="86" name="Picture 85">
              <a:extLst>
                <a:ext uri="{FF2B5EF4-FFF2-40B4-BE49-F238E27FC236}">
                  <a16:creationId xmlns:a16="http://schemas.microsoft.com/office/drawing/2014/main" id="{C138DCA3-0FA5-EE6B-4A75-E9BB59516055}"/>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8946723" y="1615385"/>
              <a:ext cx="181329" cy="181329"/>
            </a:xfrm>
            <a:prstGeom prst="rect">
              <a:avLst/>
            </a:prstGeom>
          </p:spPr>
        </p:pic>
        <p:pic>
          <p:nvPicPr>
            <p:cNvPr id="87" name="Picture 86">
              <a:extLst>
                <a:ext uri="{FF2B5EF4-FFF2-40B4-BE49-F238E27FC236}">
                  <a16:creationId xmlns:a16="http://schemas.microsoft.com/office/drawing/2014/main" id="{551EEDBA-52A2-7856-C23B-D275113C150C}"/>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374182" y="1879859"/>
              <a:ext cx="226595" cy="226595"/>
            </a:xfrm>
            <a:prstGeom prst="rect">
              <a:avLst/>
            </a:prstGeom>
          </p:spPr>
        </p:pic>
        <p:pic>
          <p:nvPicPr>
            <p:cNvPr id="88" name="Picture 87">
              <a:extLst>
                <a:ext uri="{FF2B5EF4-FFF2-40B4-BE49-F238E27FC236}">
                  <a16:creationId xmlns:a16="http://schemas.microsoft.com/office/drawing/2014/main" id="{2AC43E7A-63E7-A02B-645E-16E522E48563}"/>
                </a:ext>
              </a:extLst>
            </p:cNvPr>
            <p:cNvPicPr>
              <a:picLocks noChangeAspect="1"/>
            </p:cNvPicPr>
            <p:nvPr/>
          </p:nvPicPr>
          <p:blipFill>
            <a:blip r:embed="rId14" cstate="email">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rcRect/>
            <a:stretch/>
          </p:blipFill>
          <p:spPr>
            <a:xfrm>
              <a:off x="9918639" y="3722503"/>
              <a:ext cx="654739" cy="285591"/>
            </a:xfrm>
            <a:prstGeom prst="rect">
              <a:avLst/>
            </a:prstGeom>
          </p:spPr>
        </p:pic>
        <p:sp>
          <p:nvSpPr>
            <p:cNvPr id="89" name="テキスト ボックス 186">
              <a:extLst>
                <a:ext uri="{FF2B5EF4-FFF2-40B4-BE49-F238E27FC236}">
                  <a16:creationId xmlns:a16="http://schemas.microsoft.com/office/drawing/2014/main" id="{A06E95BD-AAAB-FA82-2478-21A16B3B7030}"/>
                </a:ext>
              </a:extLst>
            </p:cNvPr>
            <p:cNvSpPr txBox="1"/>
            <p:nvPr/>
          </p:nvSpPr>
          <p:spPr>
            <a:xfrm>
              <a:off x="10054722" y="3755859"/>
              <a:ext cx="450719" cy="194758"/>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Narrow" panose="020B0606020202030204" pitchFamily="34" charset="0"/>
                  <a:ea typeface="Lato Light" panose="020F0502020204030203" pitchFamily="34" charset="0"/>
                  <a:cs typeface="Calibri" panose="020F0502020204030204" pitchFamily="34" charset="0"/>
                  <a:sym typeface="Arial"/>
                </a:rPr>
                <a:t>DUSP1</a:t>
              </a:r>
              <a:endParaRPr kumimoji="1" lang="ja-JP" altLang="en-US" sz="11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Narrow" panose="020B0606020202030204" pitchFamily="34" charset="0"/>
                <a:ea typeface="Meiryo UI" panose="020B0604030504040204" pitchFamily="50" charset="-128"/>
                <a:cs typeface="Calibri" panose="020F0502020204030204" pitchFamily="34" charset="0"/>
                <a:sym typeface="Arial"/>
              </a:endParaRPr>
            </a:p>
          </p:txBody>
        </p:sp>
        <p:grpSp>
          <p:nvGrpSpPr>
            <p:cNvPr id="90" name="Group 89">
              <a:extLst>
                <a:ext uri="{FF2B5EF4-FFF2-40B4-BE49-F238E27FC236}">
                  <a16:creationId xmlns:a16="http://schemas.microsoft.com/office/drawing/2014/main" id="{954703F8-987A-27E0-38C0-D9B70ECBDAA7}"/>
                </a:ext>
              </a:extLst>
            </p:cNvPr>
            <p:cNvGrpSpPr/>
            <p:nvPr/>
          </p:nvGrpSpPr>
          <p:grpSpPr>
            <a:xfrm>
              <a:off x="9921294" y="3422356"/>
              <a:ext cx="654739" cy="285590"/>
              <a:chOff x="2418248" y="3370675"/>
              <a:chExt cx="694273" cy="290625"/>
            </a:xfrm>
          </p:grpSpPr>
          <p:pic>
            <p:nvPicPr>
              <p:cNvPr id="116" name="Picture 115">
                <a:extLst>
                  <a:ext uri="{FF2B5EF4-FFF2-40B4-BE49-F238E27FC236}">
                    <a16:creationId xmlns:a16="http://schemas.microsoft.com/office/drawing/2014/main" id="{E1D05441-7DD7-AA80-43CA-9FD999B18418}"/>
                  </a:ext>
                </a:extLst>
              </p:cNvPr>
              <p:cNvPicPr>
                <a:picLocks noChangeAspect="1"/>
              </p:cNvPicPr>
              <p:nvPr/>
            </p:nvPicPr>
            <p:blipFill>
              <a:blip r:embed="rId16"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418248" y="3370675"/>
                <a:ext cx="694273" cy="290625"/>
              </a:xfrm>
              <a:prstGeom prst="rect">
                <a:avLst/>
              </a:prstGeom>
            </p:spPr>
          </p:pic>
          <p:sp>
            <p:nvSpPr>
              <p:cNvPr id="117" name="テキスト ボックス 186">
                <a:extLst>
                  <a:ext uri="{FF2B5EF4-FFF2-40B4-BE49-F238E27FC236}">
                    <a16:creationId xmlns:a16="http://schemas.microsoft.com/office/drawing/2014/main" id="{F7B547CD-883A-3487-655C-0A686D38F7E3}"/>
                  </a:ext>
                </a:extLst>
              </p:cNvPr>
              <p:cNvSpPr txBox="1"/>
              <p:nvPr/>
            </p:nvSpPr>
            <p:spPr>
              <a:xfrm>
                <a:off x="2536692" y="3403322"/>
                <a:ext cx="477933" cy="198191"/>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Narrow" panose="020B0606020202030204" pitchFamily="34" charset="0"/>
                    <a:ea typeface="Lato Light" panose="020F0502020204030203" pitchFamily="34" charset="0"/>
                    <a:cs typeface="Calibri" panose="020F0502020204030204" pitchFamily="34" charset="0"/>
                    <a:sym typeface="Arial"/>
                  </a:rPr>
                  <a:t>SGK1</a:t>
                </a:r>
                <a:endParaRPr kumimoji="1" lang="ja-JP" altLang="en-US" sz="11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Narrow" panose="020B0606020202030204" pitchFamily="34" charset="0"/>
                  <a:ea typeface="Meiryo UI" panose="020B0604030504040204" pitchFamily="50" charset="-128"/>
                  <a:cs typeface="Calibri" panose="020F0502020204030204" pitchFamily="34" charset="0"/>
                  <a:sym typeface="Arial"/>
                </a:endParaRPr>
              </a:p>
            </p:txBody>
          </p:sp>
        </p:grpSp>
        <p:sp>
          <p:nvSpPr>
            <p:cNvPr id="91" name="Freeform 48">
              <a:extLst>
                <a:ext uri="{FF2B5EF4-FFF2-40B4-BE49-F238E27FC236}">
                  <a16:creationId xmlns:a16="http://schemas.microsoft.com/office/drawing/2014/main" id="{9ACBE438-E3E8-6D13-C24E-ECFBF083FC11}"/>
                </a:ext>
              </a:extLst>
            </p:cNvPr>
            <p:cNvSpPr/>
            <p:nvPr/>
          </p:nvSpPr>
          <p:spPr bwMode="auto">
            <a:xfrm>
              <a:off x="9662417" y="3575906"/>
              <a:ext cx="229074" cy="555426"/>
            </a:xfrm>
            <a:custGeom>
              <a:avLst/>
              <a:gdLst>
                <a:gd name="connsiteX0" fmla="*/ 0 w 303196"/>
                <a:gd name="connsiteY0" fmla="*/ 149192 h 149192"/>
                <a:gd name="connsiteX1" fmla="*/ 0 w 303196"/>
                <a:gd name="connsiteY1" fmla="*/ 0 h 149192"/>
                <a:gd name="connsiteX2" fmla="*/ 303196 w 303196"/>
                <a:gd name="connsiteY2" fmla="*/ 0 h 149192"/>
                <a:gd name="connsiteX3" fmla="*/ 303196 w 303196"/>
                <a:gd name="connsiteY3" fmla="*/ 0 h 149192"/>
              </a:gdLst>
              <a:ahLst/>
              <a:cxnLst>
                <a:cxn ang="0">
                  <a:pos x="connsiteX0" y="connsiteY0"/>
                </a:cxn>
                <a:cxn ang="0">
                  <a:pos x="connsiteX1" y="connsiteY1"/>
                </a:cxn>
                <a:cxn ang="0">
                  <a:pos x="connsiteX2" y="connsiteY2"/>
                </a:cxn>
                <a:cxn ang="0">
                  <a:pos x="connsiteX3" y="connsiteY3"/>
                </a:cxn>
              </a:cxnLst>
              <a:rect l="l" t="t" r="r" b="b"/>
              <a:pathLst>
                <a:path w="303196" h="149192">
                  <a:moveTo>
                    <a:pt x="0" y="149192"/>
                  </a:moveTo>
                  <a:lnTo>
                    <a:pt x="0" y="0"/>
                  </a:lnTo>
                  <a:lnTo>
                    <a:pt x="303196" y="0"/>
                  </a:lnTo>
                  <a:lnTo>
                    <a:pt x="303196" y="0"/>
                  </a:lnTo>
                </a:path>
              </a:pathLst>
            </a:custGeom>
            <a:noFill/>
            <a:ln w="25400" cap="flat" cmpd="sng" algn="ctr">
              <a:solidFill>
                <a:schemeClr val="bg1">
                  <a:lumMod val="65000"/>
                </a:schemeClr>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46" rtl="0" eaLnBrk="1" fontAlgn="base" latinLnBrk="0" hangingPunct="1">
                <a:lnSpc>
                  <a:spcPct val="100000"/>
                </a:lnSpc>
                <a:spcBef>
                  <a:spcPct val="0"/>
                </a:spcBef>
                <a:spcAft>
                  <a:spcPct val="0"/>
                </a:spcAft>
                <a:buClrTx/>
                <a:buSzTx/>
                <a:buFontTx/>
                <a:buNone/>
                <a:tabLst/>
                <a:defRPr/>
              </a:pPr>
              <a:endParaRPr kumimoji="1" lang="en-US" sz="900" b="0" i="0" u="none" strike="noStrike" kern="1200" cap="none" spc="0" normalizeH="0" baseline="0" noProof="0">
                <a:ln>
                  <a:noFill/>
                </a:ln>
                <a:solidFill>
                  <a:prstClr val="black"/>
                </a:solidFill>
                <a:effectLst/>
                <a:uLnTx/>
                <a:uFillTx/>
                <a:latin typeface="Arial Narrow" panose="020B0606020202030204" pitchFamily="34" charset="0"/>
                <a:ea typeface="Lato Light" panose="020F0502020204030203" pitchFamily="34" charset="0"/>
                <a:cs typeface="Calibri" panose="020F0502020204030204" pitchFamily="34" charset="0"/>
                <a:sym typeface="Arial"/>
              </a:endParaRPr>
            </a:p>
          </p:txBody>
        </p:sp>
        <p:cxnSp>
          <p:nvCxnSpPr>
            <p:cNvPr id="92" name="Straight Arrow Connector 91">
              <a:extLst>
                <a:ext uri="{FF2B5EF4-FFF2-40B4-BE49-F238E27FC236}">
                  <a16:creationId xmlns:a16="http://schemas.microsoft.com/office/drawing/2014/main" id="{B40CED35-221D-8732-D7CA-E6E2BE5B96B7}"/>
                </a:ext>
              </a:extLst>
            </p:cNvPr>
            <p:cNvCxnSpPr/>
            <p:nvPr/>
          </p:nvCxnSpPr>
          <p:spPr>
            <a:xfrm>
              <a:off x="10644009" y="3475967"/>
              <a:ext cx="0" cy="49307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3" name="Oval 92">
              <a:hlinkClick r:id="" action="ppaction://noaction"/>
              <a:extLst>
                <a:ext uri="{FF2B5EF4-FFF2-40B4-BE49-F238E27FC236}">
                  <a16:creationId xmlns:a16="http://schemas.microsoft.com/office/drawing/2014/main" id="{2045C97D-A43E-2CC7-275C-4093AEE6D564}"/>
                </a:ext>
              </a:extLst>
            </p:cNvPr>
            <p:cNvSpPr/>
            <p:nvPr/>
          </p:nvSpPr>
          <p:spPr>
            <a:xfrm>
              <a:off x="9720441" y="3343041"/>
              <a:ext cx="1134872" cy="40034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94" name="Oval 93">
              <a:hlinkClick r:id="" action="ppaction://noaction"/>
              <a:extLst>
                <a:ext uri="{FF2B5EF4-FFF2-40B4-BE49-F238E27FC236}">
                  <a16:creationId xmlns:a16="http://schemas.microsoft.com/office/drawing/2014/main" id="{6989902D-4BDF-CF27-08FC-68F417DDC521}"/>
                </a:ext>
              </a:extLst>
            </p:cNvPr>
            <p:cNvSpPr/>
            <p:nvPr/>
          </p:nvSpPr>
          <p:spPr>
            <a:xfrm>
              <a:off x="9759670" y="3725052"/>
              <a:ext cx="1134872" cy="40034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95" name="テキスト ボックス 154">
              <a:extLst>
                <a:ext uri="{FF2B5EF4-FFF2-40B4-BE49-F238E27FC236}">
                  <a16:creationId xmlns:a16="http://schemas.microsoft.com/office/drawing/2014/main" id="{94E563EA-6C62-1B34-A886-76C1B47BEB39}"/>
                </a:ext>
              </a:extLst>
            </p:cNvPr>
            <p:cNvSpPr txBox="1"/>
            <p:nvPr/>
          </p:nvSpPr>
          <p:spPr>
            <a:xfrm flipH="1">
              <a:off x="10259171" y="2414768"/>
              <a:ext cx="1282457" cy="461665"/>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C44BB3"/>
                  </a:solidFill>
                  <a:effectLst/>
                  <a:uLnTx/>
                  <a:uFillTx/>
                  <a:latin typeface="Arial" panose="020B0604020202020204" pitchFamily="34" charset="0"/>
                  <a:ea typeface="Lato Light" panose="020F0502020204030203" pitchFamily="34" charset="0"/>
                  <a:cs typeface="Arial" panose="020B0604020202020204" pitchFamily="34" charset="0"/>
                  <a:sym typeface="Arial"/>
                </a:rPr>
                <a:t>Glucocorticoid Receptor</a:t>
              </a:r>
            </a:p>
          </p:txBody>
        </p:sp>
        <p:pic>
          <p:nvPicPr>
            <p:cNvPr id="96" name="Picture 95">
              <a:hlinkClick r:id="" action="ppaction://noaction"/>
              <a:extLst>
                <a:ext uri="{FF2B5EF4-FFF2-40B4-BE49-F238E27FC236}">
                  <a16:creationId xmlns:a16="http://schemas.microsoft.com/office/drawing/2014/main" id="{528C4A1A-BD29-6ABB-264C-C81B8045096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779303" y="4679718"/>
              <a:ext cx="3748324" cy="1774292"/>
            </a:xfrm>
            <a:prstGeom prst="roundRect">
              <a:avLst>
                <a:gd name="adj" fmla="val 16024"/>
              </a:avLst>
            </a:prstGeom>
            <a:solidFill>
              <a:srgbClr val="FFFFFF"/>
            </a:solidFill>
            <a:ln w="12700">
              <a:noFill/>
            </a:ln>
            <a:effectLst>
              <a:outerShdw blurRad="63500" sx="102000" sy="102000" algn="ctr" rotWithShape="0">
                <a:prstClr val="black">
                  <a:alpha val="40000"/>
                </a:prstClr>
              </a:outerShdw>
            </a:effectLst>
          </p:spPr>
        </p:pic>
        <p:pic>
          <p:nvPicPr>
            <p:cNvPr id="97" name="Picture 96">
              <a:extLst>
                <a:ext uri="{FF2B5EF4-FFF2-40B4-BE49-F238E27FC236}">
                  <a16:creationId xmlns:a16="http://schemas.microsoft.com/office/drawing/2014/main" id="{DD605BD2-0CEB-EE11-BB3B-E297BA97ABC6}"/>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7917821" y="4878676"/>
              <a:ext cx="837640" cy="499510"/>
            </a:xfrm>
            <a:prstGeom prst="rect">
              <a:avLst/>
            </a:prstGeom>
            <a:ln>
              <a:noFill/>
            </a:ln>
          </p:spPr>
        </p:pic>
        <p:sp>
          <p:nvSpPr>
            <p:cNvPr id="98" name="正方形/長方形 2">
              <a:extLst>
                <a:ext uri="{FF2B5EF4-FFF2-40B4-BE49-F238E27FC236}">
                  <a16:creationId xmlns:a16="http://schemas.microsoft.com/office/drawing/2014/main" id="{8FE68511-1DE1-807B-2470-08F3D5252B9B}"/>
                </a:ext>
              </a:extLst>
            </p:cNvPr>
            <p:cNvSpPr/>
            <p:nvPr/>
          </p:nvSpPr>
          <p:spPr>
            <a:xfrm rot="10800000" flipH="1">
              <a:off x="7779189" y="6008742"/>
              <a:ext cx="3748438" cy="445262"/>
            </a:xfrm>
            <a:prstGeom prst="round2SameRect">
              <a:avLst>
                <a:gd name="adj1" fmla="val 50000"/>
                <a:gd name="adj2" fmla="val 0"/>
              </a:avLst>
            </a:prstGeom>
            <a:solidFill>
              <a:srgbClr val="002557"/>
            </a:solidFill>
            <a:ln w="19050" cap="flat" cmpd="sng" algn="ctr">
              <a:solidFill>
                <a:srgbClr val="002557"/>
              </a:solidFill>
              <a:prstDash val="solid"/>
            </a:ln>
            <a:effectLst/>
          </p:spPr>
          <p:txBody>
            <a:bodyPr wrap="none" tIns="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30000" noProof="0">
                <a:ln>
                  <a:noFill/>
                </a:ln>
                <a:solidFill>
                  <a:prstClr val="white"/>
                </a:solidFill>
                <a:effectLst/>
                <a:uLnTx/>
                <a:uFillTx/>
                <a:latin typeface="Arial Narrow" panose="020B0606020202030204" pitchFamily="34" charset="0"/>
                <a:ea typeface="Lato Light" panose="020F0502020204030203" pitchFamily="34" charset="0"/>
                <a:cs typeface="Calibri" panose="020F0502020204030204" pitchFamily="34" charset="0"/>
                <a:sym typeface="Arial"/>
              </a:endParaRPr>
            </a:p>
          </p:txBody>
        </p:sp>
        <p:cxnSp>
          <p:nvCxnSpPr>
            <p:cNvPr id="99" name="Straight Arrow Connector 98">
              <a:extLst>
                <a:ext uri="{FF2B5EF4-FFF2-40B4-BE49-F238E27FC236}">
                  <a16:creationId xmlns:a16="http://schemas.microsoft.com/office/drawing/2014/main" id="{7BC3EE9F-A787-01EB-91A8-F28F0DDE015E}"/>
                </a:ext>
              </a:extLst>
            </p:cNvPr>
            <p:cNvCxnSpPr>
              <a:cxnSpLocks/>
            </p:cNvCxnSpPr>
            <p:nvPr/>
          </p:nvCxnSpPr>
          <p:spPr bwMode="auto">
            <a:xfrm>
              <a:off x="9575471" y="2850167"/>
              <a:ext cx="398774"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grpSp>
          <p:nvGrpSpPr>
            <p:cNvPr id="100" name="Group 99">
              <a:extLst>
                <a:ext uri="{FF2B5EF4-FFF2-40B4-BE49-F238E27FC236}">
                  <a16:creationId xmlns:a16="http://schemas.microsoft.com/office/drawing/2014/main" id="{AC71D72A-E0F0-3F1C-D602-405B0C69CABE}"/>
                </a:ext>
              </a:extLst>
            </p:cNvPr>
            <p:cNvGrpSpPr/>
            <p:nvPr/>
          </p:nvGrpSpPr>
          <p:grpSpPr>
            <a:xfrm>
              <a:off x="10455412" y="4973772"/>
              <a:ext cx="910873" cy="420741"/>
              <a:chOff x="10135748" y="5185644"/>
              <a:chExt cx="910873" cy="420741"/>
            </a:xfrm>
          </p:grpSpPr>
          <p:pic>
            <p:nvPicPr>
              <p:cNvPr id="111" name="Picture 110">
                <a:extLst>
                  <a:ext uri="{FF2B5EF4-FFF2-40B4-BE49-F238E27FC236}">
                    <a16:creationId xmlns:a16="http://schemas.microsoft.com/office/drawing/2014/main" id="{E96775FF-1A23-BEEF-8D3D-62B1E6746835}"/>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rot="2010820">
                <a:off x="10135748" y="5202028"/>
                <a:ext cx="692477" cy="323762"/>
              </a:xfrm>
              <a:prstGeom prst="rect">
                <a:avLst/>
              </a:prstGeom>
              <a:ln>
                <a:noFill/>
              </a:ln>
            </p:spPr>
          </p:pic>
          <p:pic>
            <p:nvPicPr>
              <p:cNvPr id="112" name="Picture 111">
                <a:extLst>
                  <a:ext uri="{FF2B5EF4-FFF2-40B4-BE49-F238E27FC236}">
                    <a16:creationId xmlns:a16="http://schemas.microsoft.com/office/drawing/2014/main" id="{FABEC2EB-0C9D-4B76-A3CB-6ACAA0C3D5C1}"/>
                  </a:ext>
                </a:extLst>
              </p:cNvPr>
              <p:cNvPicPr>
                <a:picLocks noChangeAspect="1"/>
              </p:cNvPicPr>
              <p:nvPr/>
            </p:nvPicPr>
            <p:blipFill>
              <a:blip r:embed="rId20" cstate="email">
                <a:extLst>
                  <a:ext uri="{BEBA8EAE-BF5A-486C-A8C5-ECC9F3942E4B}">
                    <a14:imgProps xmlns:a14="http://schemas.microsoft.com/office/drawing/2010/main">
                      <a14:imgLayer r:embed="rId21">
                        <a14:imgEffect>
                          <a14:brightnessContrast bright="9000"/>
                        </a14:imgEffect>
                      </a14:imgLayer>
                    </a14:imgProps>
                  </a:ext>
                  <a:ext uri="{28A0092B-C50C-407E-A947-70E740481C1C}">
                    <a14:useLocalDpi xmlns:a14="http://schemas.microsoft.com/office/drawing/2010/main"/>
                  </a:ext>
                </a:extLst>
              </a:blip>
              <a:srcRect/>
              <a:stretch/>
            </p:blipFill>
            <p:spPr>
              <a:xfrm>
                <a:off x="10484081" y="5185644"/>
                <a:ext cx="475915" cy="198917"/>
              </a:xfrm>
              <a:prstGeom prst="rect">
                <a:avLst/>
              </a:prstGeom>
              <a:ln>
                <a:noFill/>
              </a:ln>
            </p:spPr>
          </p:pic>
          <p:pic>
            <p:nvPicPr>
              <p:cNvPr id="113" name="Picture 112">
                <a:extLst>
                  <a:ext uri="{FF2B5EF4-FFF2-40B4-BE49-F238E27FC236}">
                    <a16:creationId xmlns:a16="http://schemas.microsoft.com/office/drawing/2014/main" id="{C50DF374-99D3-6496-B159-0900D9192F6F}"/>
                  </a:ext>
                </a:extLst>
              </p:cNvPr>
              <p:cNvPicPr>
                <a:picLocks noChangeAspect="1"/>
              </p:cNvPicPr>
              <p:nvPr/>
            </p:nvPicPr>
            <p:blipFill>
              <a:blip r:embed="rId22" cstate="email">
                <a:extLst>
                  <a:ext uri="{BEBA8EAE-BF5A-486C-A8C5-ECC9F3942E4B}">
                    <a14:imgProps xmlns:a14="http://schemas.microsoft.com/office/drawing/2010/main">
                      <a14:imgLayer r:embed="rId21">
                        <a14:imgEffect>
                          <a14:saturation sat="256000"/>
                        </a14:imgEffect>
                        <a14:imgEffect>
                          <a14:brightnessContrast bright="-36000"/>
                        </a14:imgEffect>
                      </a14:imgLayer>
                    </a14:imgProps>
                  </a:ext>
                  <a:ext uri="{28A0092B-C50C-407E-A947-70E740481C1C}">
                    <a14:useLocalDpi xmlns:a14="http://schemas.microsoft.com/office/drawing/2010/main"/>
                  </a:ext>
                </a:extLst>
              </a:blip>
              <a:srcRect/>
              <a:stretch/>
            </p:blipFill>
            <p:spPr>
              <a:xfrm>
                <a:off x="10570706" y="5407468"/>
                <a:ext cx="475915" cy="198917"/>
              </a:xfrm>
              <a:prstGeom prst="rect">
                <a:avLst/>
              </a:prstGeom>
              <a:ln>
                <a:noFill/>
              </a:ln>
            </p:spPr>
          </p:pic>
          <p:sp>
            <p:nvSpPr>
              <p:cNvPr id="114" name="テキスト ボックス 186">
                <a:extLst>
                  <a:ext uri="{FF2B5EF4-FFF2-40B4-BE49-F238E27FC236}">
                    <a16:creationId xmlns:a16="http://schemas.microsoft.com/office/drawing/2014/main" id="{F21D58E3-DFEC-68BC-FC79-E9D3C66A025E}"/>
                  </a:ext>
                </a:extLst>
              </p:cNvPr>
              <p:cNvSpPr txBox="1"/>
              <p:nvPr/>
            </p:nvSpPr>
            <p:spPr>
              <a:xfrm>
                <a:off x="10520866" y="5207202"/>
                <a:ext cx="436008" cy="145753"/>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95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Lato Light" panose="020F0502020204030203" pitchFamily="34" charset="0"/>
                    <a:cs typeface="Arial" panose="020B0604020202020204" pitchFamily="34" charset="0"/>
                    <a:sym typeface="Arial"/>
                  </a:rPr>
                  <a:t>BAX</a:t>
                </a:r>
              </a:p>
            </p:txBody>
          </p:sp>
          <p:sp>
            <p:nvSpPr>
              <p:cNvPr id="115" name="テキスト ボックス 186">
                <a:extLst>
                  <a:ext uri="{FF2B5EF4-FFF2-40B4-BE49-F238E27FC236}">
                    <a16:creationId xmlns:a16="http://schemas.microsoft.com/office/drawing/2014/main" id="{75D6F58E-7C46-39DC-4A41-E48ADA8BFBE7}"/>
                  </a:ext>
                </a:extLst>
              </p:cNvPr>
              <p:cNvSpPr txBox="1"/>
              <p:nvPr/>
            </p:nvSpPr>
            <p:spPr>
              <a:xfrm>
                <a:off x="10598819" y="5430434"/>
                <a:ext cx="436008" cy="145753"/>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95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Lato Light" panose="020F0502020204030203" pitchFamily="34" charset="0"/>
                    <a:cs typeface="Arial" panose="020B0604020202020204" pitchFamily="34" charset="0"/>
                    <a:sym typeface="Arial"/>
                  </a:rPr>
                  <a:t>BAK</a:t>
                </a:r>
              </a:p>
            </p:txBody>
          </p:sp>
        </p:grpSp>
        <p:pic>
          <p:nvPicPr>
            <p:cNvPr id="101" name="Picture 100">
              <a:extLst>
                <a:ext uri="{FF2B5EF4-FFF2-40B4-BE49-F238E27FC236}">
                  <a16:creationId xmlns:a16="http://schemas.microsoft.com/office/drawing/2014/main" id="{A5DDF9AB-0619-D6D7-2BD5-57F320F74EF4}"/>
                </a:ext>
              </a:extLst>
            </p:cNvPr>
            <p:cNvPicPr>
              <a:picLocks noChangeAspect="1"/>
            </p:cNvPicPr>
            <p:nvPr/>
          </p:nvPicPr>
          <p:blipFill>
            <a:blip r:embed="rId23" cstate="email">
              <a:extLst>
                <a:ext uri="{BEBA8EAE-BF5A-486C-A8C5-ECC9F3942E4B}">
                  <a14:imgProps xmlns:a14="http://schemas.microsoft.com/office/drawing/2010/main">
                    <a14:imgLayer r:embed="rId24">
                      <a14:imgEffect>
                        <a14:brightnessContrast bright="5000"/>
                      </a14:imgEffect>
                    </a14:imgLayer>
                  </a14:imgProps>
                </a:ext>
                <a:ext uri="{28A0092B-C50C-407E-A947-70E740481C1C}">
                  <a14:useLocalDpi xmlns:a14="http://schemas.microsoft.com/office/drawing/2010/main"/>
                </a:ext>
              </a:extLst>
            </a:blip>
            <a:srcRect/>
            <a:stretch/>
          </p:blipFill>
          <p:spPr>
            <a:xfrm>
              <a:off x="9287186" y="4814746"/>
              <a:ext cx="761214" cy="720226"/>
            </a:xfrm>
            <a:prstGeom prst="rect">
              <a:avLst/>
            </a:prstGeom>
            <a:ln>
              <a:noFill/>
            </a:ln>
          </p:spPr>
        </p:pic>
        <p:sp>
          <p:nvSpPr>
            <p:cNvPr id="102" name="TextBox 101">
              <a:extLst>
                <a:ext uri="{FF2B5EF4-FFF2-40B4-BE49-F238E27FC236}">
                  <a16:creationId xmlns:a16="http://schemas.microsoft.com/office/drawing/2014/main" id="{872295B3-69BE-80CB-4D0B-9C218A919097}"/>
                </a:ext>
              </a:extLst>
            </p:cNvPr>
            <p:cNvSpPr txBox="1"/>
            <p:nvPr/>
          </p:nvSpPr>
          <p:spPr>
            <a:xfrm>
              <a:off x="8047649" y="6065507"/>
              <a:ext cx="326191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Pro-apoptotic Synergy with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Taxanes</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 name="TextBox 102">
              <a:extLst>
                <a:ext uri="{FF2B5EF4-FFF2-40B4-BE49-F238E27FC236}">
                  <a16:creationId xmlns:a16="http://schemas.microsoft.com/office/drawing/2014/main" id="{769B0FC9-1269-5478-D6EE-87553ED06BAA}"/>
                </a:ext>
              </a:extLst>
            </p:cNvPr>
            <p:cNvSpPr txBox="1"/>
            <p:nvPr/>
          </p:nvSpPr>
          <p:spPr>
            <a:xfrm>
              <a:off x="10296083" y="5604229"/>
              <a:ext cx="1185365" cy="369332"/>
            </a:xfrm>
            <a:prstGeom prst="rect">
              <a:avLst/>
            </a:prstGeom>
            <a:noFill/>
            <a:ln>
              <a:noFill/>
            </a:ln>
          </p:spPr>
          <p:txBody>
            <a:bodyPr wrap="square">
              <a:spAutoFit/>
            </a:bodyPr>
            <a:lstStyle/>
            <a:p>
              <a:pPr marL="0" marR="0" lvl="0" indent="0" algn="ctr" defTabSz="457223"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Lato Light" panose="020F0502020204030203" pitchFamily="34" charset="0"/>
                  <a:cs typeface="Arial" panose="020B0604020202020204" pitchFamily="34" charset="0"/>
                  <a:sym typeface="Arial"/>
                </a:rPr>
                <a:t>Pro-apoptotic BCL2 Proteins</a:t>
              </a:r>
            </a:p>
          </p:txBody>
        </p:sp>
        <p:sp>
          <p:nvSpPr>
            <p:cNvPr id="104" name="TextBox 103">
              <a:extLst>
                <a:ext uri="{FF2B5EF4-FFF2-40B4-BE49-F238E27FC236}">
                  <a16:creationId xmlns:a16="http://schemas.microsoft.com/office/drawing/2014/main" id="{D9840560-56D1-A7C8-3984-A1B2F0405E54}"/>
                </a:ext>
              </a:extLst>
            </p:cNvPr>
            <p:cNvSpPr txBox="1"/>
            <p:nvPr/>
          </p:nvSpPr>
          <p:spPr>
            <a:xfrm>
              <a:off x="7721212" y="5444918"/>
              <a:ext cx="1185365" cy="507831"/>
            </a:xfrm>
            <a:prstGeom prst="rect">
              <a:avLst/>
            </a:prstGeom>
            <a:noFill/>
            <a:ln>
              <a:noFill/>
            </a:ln>
          </p:spPr>
          <p:txBody>
            <a:bodyPr wrap="square">
              <a:spAutoFit/>
            </a:bodyPr>
            <a:lstStyle/>
            <a:p>
              <a:pPr marL="0" marR="0" lvl="0" indent="0" algn="ctr" defTabSz="457223"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Lato Light" panose="020F0502020204030203" pitchFamily="34" charset="0"/>
                  <a:cs typeface="Arial" panose="020B0604020202020204" pitchFamily="34" charset="0"/>
                  <a:sym typeface="Arial"/>
                </a:rPr>
                <a:t>Taxane-induced </a:t>
              </a:r>
              <a:r>
                <a:rPr kumimoji="1" lang="en-US" sz="10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Lato Light" panose="020F0502020204030203" pitchFamily="34" charset="0"/>
                  <a:cs typeface="Arial" panose="020B0604020202020204" pitchFamily="34" charset="0"/>
                  <a:sym typeface="Arial"/>
                </a:rPr>
                <a:t>Microtubul</a:t>
              </a:r>
              <a:r>
                <a:rPr kumimoji="1" lang="en-US" sz="10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Lato Light" panose="020F0502020204030203" pitchFamily="34" charset="0"/>
                  <a:cs typeface="Arial" panose="020B0604020202020204" pitchFamily="34" charset="0"/>
                  <a:sym typeface="Arial"/>
                </a:rPr>
                <a:t>e Disruption</a:t>
              </a:r>
            </a:p>
          </p:txBody>
        </p:sp>
        <p:sp>
          <p:nvSpPr>
            <p:cNvPr id="105" name="TextBox 104">
              <a:extLst>
                <a:ext uri="{FF2B5EF4-FFF2-40B4-BE49-F238E27FC236}">
                  <a16:creationId xmlns:a16="http://schemas.microsoft.com/office/drawing/2014/main" id="{74F61815-F483-1EE8-9BF2-2815C38D0D2E}"/>
                </a:ext>
              </a:extLst>
            </p:cNvPr>
            <p:cNvSpPr txBox="1"/>
            <p:nvPr/>
          </p:nvSpPr>
          <p:spPr>
            <a:xfrm>
              <a:off x="9065083" y="5588880"/>
              <a:ext cx="1185365" cy="369332"/>
            </a:xfrm>
            <a:prstGeom prst="rect">
              <a:avLst/>
            </a:prstGeom>
            <a:noFill/>
            <a:ln>
              <a:noFill/>
            </a:ln>
          </p:spPr>
          <p:txBody>
            <a:bodyPr wrap="square">
              <a:spAutoFit/>
            </a:bodyPr>
            <a:lstStyle/>
            <a:p>
              <a:pPr marL="0" marR="0" lvl="0" indent="0" algn="ctr" defTabSz="457223"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Lato Light" panose="020F0502020204030203" pitchFamily="34" charset="0"/>
                  <a:cs typeface="Arial" panose="020B0604020202020204" pitchFamily="34" charset="0"/>
                  <a:sym typeface="Arial"/>
                </a:rPr>
                <a:t>Apoptotic Cell Death</a:t>
              </a:r>
            </a:p>
          </p:txBody>
        </p:sp>
        <p:sp>
          <p:nvSpPr>
            <p:cNvPr id="106" name="Arrow: Left 105">
              <a:extLst>
                <a:ext uri="{FF2B5EF4-FFF2-40B4-BE49-F238E27FC236}">
                  <a16:creationId xmlns:a16="http://schemas.microsoft.com/office/drawing/2014/main" id="{AFBCB243-2574-1D1D-5992-1CA7D7ED65AB}"/>
                </a:ext>
              </a:extLst>
            </p:cNvPr>
            <p:cNvSpPr/>
            <p:nvPr/>
          </p:nvSpPr>
          <p:spPr>
            <a:xfrm>
              <a:off x="10007646" y="5119910"/>
              <a:ext cx="415946" cy="231133"/>
            </a:xfrm>
            <a:prstGeom prst="lef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07" name="Arrow: Left 106">
              <a:extLst>
                <a:ext uri="{FF2B5EF4-FFF2-40B4-BE49-F238E27FC236}">
                  <a16:creationId xmlns:a16="http://schemas.microsoft.com/office/drawing/2014/main" id="{12539574-0AA4-F240-4618-2C2D97333CA2}"/>
                </a:ext>
              </a:extLst>
            </p:cNvPr>
            <p:cNvSpPr/>
            <p:nvPr/>
          </p:nvSpPr>
          <p:spPr>
            <a:xfrm rot="10800000">
              <a:off x="8783573" y="5103905"/>
              <a:ext cx="422633" cy="235552"/>
            </a:xfrm>
            <a:prstGeom prst="lef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08" name="Arrow: Left 107">
              <a:extLst>
                <a:ext uri="{FF2B5EF4-FFF2-40B4-BE49-F238E27FC236}">
                  <a16:creationId xmlns:a16="http://schemas.microsoft.com/office/drawing/2014/main" id="{BE708916-D090-71F3-5A20-B47277A3E49B}"/>
                </a:ext>
              </a:extLst>
            </p:cNvPr>
            <p:cNvSpPr/>
            <p:nvPr/>
          </p:nvSpPr>
          <p:spPr>
            <a:xfrm rot="16200000">
              <a:off x="9779468" y="4479837"/>
              <a:ext cx="979420" cy="199657"/>
            </a:xfrm>
            <a:prstGeom prst="leftArrow">
              <a:avLst/>
            </a:prstGeom>
            <a:solidFill>
              <a:srgbClr val="002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09" name="テキスト ボックス 154">
              <a:extLst>
                <a:ext uri="{FF2B5EF4-FFF2-40B4-BE49-F238E27FC236}">
                  <a16:creationId xmlns:a16="http://schemas.microsoft.com/office/drawing/2014/main" id="{C70FD055-E6F9-EF34-C734-9502D903AE12}"/>
                </a:ext>
              </a:extLst>
            </p:cNvPr>
            <p:cNvSpPr txBox="1"/>
            <p:nvPr/>
          </p:nvSpPr>
          <p:spPr>
            <a:xfrm flipH="1">
              <a:off x="8729659" y="4032892"/>
              <a:ext cx="728075" cy="338554"/>
            </a:xfrm>
            <a:prstGeom prst="rect">
              <a:avLst/>
            </a:prstGeom>
            <a:noFill/>
          </p:spPr>
          <p:txBody>
            <a:bodyPr wrap="square" lIns="0" rIns="0"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a:ln>
                    <a:noFill/>
                  </a:ln>
                  <a:solidFill>
                    <a:srgbClr val="FFFFFF"/>
                  </a:solidFill>
                  <a:effectLst/>
                  <a:uLnTx/>
                  <a:uFillTx/>
                  <a:latin typeface="Arial" panose="020B0604020202020204" pitchFamily="34" charset="0"/>
                  <a:ea typeface="Lato Light" panose="020F0502020204030203" pitchFamily="34" charset="0"/>
                  <a:cs typeface="Arial" panose="020B0604020202020204" pitchFamily="34" charset="0"/>
                  <a:sym typeface="Arial"/>
                </a:rPr>
                <a:t>GR Response Element</a:t>
              </a:r>
            </a:p>
          </p:txBody>
        </p:sp>
        <p:sp>
          <p:nvSpPr>
            <p:cNvPr id="110" name="テキスト ボックス 154">
              <a:extLst>
                <a:ext uri="{FF2B5EF4-FFF2-40B4-BE49-F238E27FC236}">
                  <a16:creationId xmlns:a16="http://schemas.microsoft.com/office/drawing/2014/main" id="{88BDE974-13FA-65E5-8934-B09C9E6221DD}"/>
                </a:ext>
              </a:extLst>
            </p:cNvPr>
            <p:cNvSpPr txBox="1"/>
            <p:nvPr/>
          </p:nvSpPr>
          <p:spPr>
            <a:xfrm flipH="1">
              <a:off x="7851908" y="2385892"/>
              <a:ext cx="869542" cy="338554"/>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Lato Light" panose="020F0502020204030203" pitchFamily="34" charset="0"/>
                  <a:cs typeface="Arial" panose="020B0604020202020204" pitchFamily="34" charset="0"/>
                  <a:sym typeface="Arial"/>
                </a:rPr>
                <a:t>Multiprotein Complex</a:t>
              </a:r>
            </a:p>
          </p:txBody>
        </p:sp>
      </p:grpSp>
      <p:sp>
        <p:nvSpPr>
          <p:cNvPr id="6" name="TextBox 5">
            <a:extLst>
              <a:ext uri="{FF2B5EF4-FFF2-40B4-BE49-F238E27FC236}">
                <a16:creationId xmlns:a16="http://schemas.microsoft.com/office/drawing/2014/main" id="{6563131E-5625-E658-A673-046E7290F86A}"/>
              </a:ext>
            </a:extLst>
          </p:cNvPr>
          <p:cNvSpPr txBox="1"/>
          <p:nvPr/>
        </p:nvSpPr>
        <p:spPr>
          <a:xfrm>
            <a:off x="619293" y="1409802"/>
            <a:ext cx="6096000" cy="3447675"/>
          </a:xfrm>
          <a:prstGeom prst="rect">
            <a:avLst/>
          </a:prstGeom>
          <a:noFill/>
        </p:spPr>
        <p:txBody>
          <a:bodyPr wrap="square">
            <a:spAutoFit/>
          </a:bodyPr>
          <a:lstStyle/>
          <a:p>
            <a:pPr marL="190510" marR="0" lvl="0" indent="-19051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with platinum-resistant ovarian cancer have an overall survival of ~1 year and need new treatments</a:t>
            </a:r>
            <a:r>
              <a:rPr kumimoji="0" lang="en-US" sz="18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p>
          <a:p>
            <a:pPr marL="190510" marR="0" lvl="0" indent="-19051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Ovarian cancers express the glucocorticoid receptor (GR), a marker of poor prognosis</a:t>
            </a:r>
            <a:r>
              <a:rPr kumimoji="0" lang="en-US" sz="18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190510" marR="0" lvl="0" indent="-19051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 signaling reduces sensitivity to chemotherapy</a:t>
            </a:r>
            <a:r>
              <a:rPr kumimoji="0" lang="en-US" sz="18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3,4</a:t>
            </a:r>
          </a:p>
          <a:p>
            <a:pPr marL="190510" marR="0" lvl="0" indent="-19051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Relacorilant is a novel, selective GR antagonist (SGRA) that restores the sensitivity of cancers to cytotoxic chemotherapy</a:t>
            </a:r>
            <a:r>
              <a:rPr kumimoji="0" lang="en-US" sz="18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3,5,6</a:t>
            </a:r>
          </a:p>
        </p:txBody>
      </p:sp>
    </p:spTree>
    <p:extLst>
      <p:ext uri="{BB962C8B-B14F-4D97-AF65-F5344CB8AC3E}">
        <p14:creationId xmlns:p14="http://schemas.microsoft.com/office/powerpoint/2010/main" val="3590271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9CE899-01CC-77DF-B620-C8DDA857FD61}"/>
              </a:ext>
            </a:extLst>
          </p:cNvPr>
          <p:cNvSpPr>
            <a:spLocks noGrp="1"/>
          </p:cNvSpPr>
          <p:nvPr>
            <p:ph type="body" sz="quarter" idx="15"/>
          </p:nvPr>
        </p:nvSpPr>
        <p:spPr>
          <a:xfrm>
            <a:off x="457200" y="5928568"/>
            <a:ext cx="8322880" cy="311576"/>
          </a:xfrm>
        </p:spPr>
        <p:txBody>
          <a:bodyPr vert="horz" lIns="91440" tIns="45720" rIns="91440" bIns="45720" rtlCol="0" anchor="b" anchorCtr="0">
            <a:noAutofit/>
          </a:bodyPr>
          <a:lstStyle/>
          <a:p>
            <a:pPr>
              <a:spcAft>
                <a:spcPts val="300"/>
              </a:spcAft>
            </a:pPr>
            <a:r>
              <a:rPr lang="en-US" sz="800"/>
              <a:t>CA, cancer antigen; CBR, clinical benefit rate; </a:t>
            </a:r>
            <a:r>
              <a:rPr lang="en-US" sz="800" err="1"/>
              <a:t>DoR</a:t>
            </a:r>
            <a:r>
              <a:rPr lang="en-US" sz="800"/>
              <a:t>, duration of response; ECOG, Eastern Cooperative Oncology Group; GCIG, Gynecologic Cancer Intergroup; IV, intravenous; ORR, objective response rate; PO, by mouth; RECIST, Response Evaluation Criteria in Solid Tumors.</a:t>
            </a:r>
          </a:p>
        </p:txBody>
      </p:sp>
      <p:grpSp>
        <p:nvGrpSpPr>
          <p:cNvPr id="192" name="Group 191">
            <a:extLst>
              <a:ext uri="{FF2B5EF4-FFF2-40B4-BE49-F238E27FC236}">
                <a16:creationId xmlns:a16="http://schemas.microsoft.com/office/drawing/2014/main" id="{7E3AF3A2-E96A-0E54-0811-D4277637CD89}"/>
              </a:ext>
            </a:extLst>
          </p:cNvPr>
          <p:cNvGrpSpPr/>
          <p:nvPr/>
        </p:nvGrpSpPr>
        <p:grpSpPr>
          <a:xfrm>
            <a:off x="2930424" y="1636505"/>
            <a:ext cx="5978446" cy="2269388"/>
            <a:chOff x="3169070" y="2431226"/>
            <a:chExt cx="5978446" cy="2269388"/>
          </a:xfrm>
        </p:grpSpPr>
        <p:grpSp>
          <p:nvGrpSpPr>
            <p:cNvPr id="71" name="object 35">
              <a:extLst>
                <a:ext uri="{FF2B5EF4-FFF2-40B4-BE49-F238E27FC236}">
                  <a16:creationId xmlns:a16="http://schemas.microsoft.com/office/drawing/2014/main" id="{EDC098CB-6477-AD17-ECD3-5229BE75F9B3}"/>
                </a:ext>
              </a:extLst>
            </p:cNvPr>
            <p:cNvGrpSpPr/>
            <p:nvPr/>
          </p:nvGrpSpPr>
          <p:grpSpPr>
            <a:xfrm>
              <a:off x="4582444" y="2530471"/>
              <a:ext cx="173643" cy="71976"/>
              <a:chOff x="5779057" y="4724446"/>
              <a:chExt cx="490220" cy="203200"/>
            </a:xfrm>
          </p:grpSpPr>
          <p:pic>
            <p:nvPicPr>
              <p:cNvPr id="72" name="object 36">
                <a:extLst>
                  <a:ext uri="{FF2B5EF4-FFF2-40B4-BE49-F238E27FC236}">
                    <a16:creationId xmlns:a16="http://schemas.microsoft.com/office/drawing/2014/main" id="{760F1EAD-3E8D-6C78-E5F3-36FBEDFDA0C8}"/>
                  </a:ext>
                </a:extLst>
              </p:cNvPr>
              <p:cNvPicPr/>
              <p:nvPr/>
            </p:nvPicPr>
            <p:blipFill>
              <a:blip r:embed="rId3" cstate="print"/>
              <a:stretch>
                <a:fillRect/>
              </a:stretch>
            </p:blipFill>
            <p:spPr>
              <a:xfrm>
                <a:off x="5779057" y="4724446"/>
                <a:ext cx="234615" cy="203192"/>
              </a:xfrm>
              <a:prstGeom prst="rect">
                <a:avLst/>
              </a:prstGeom>
            </p:spPr>
          </p:pic>
          <p:pic>
            <p:nvPicPr>
              <p:cNvPr id="73" name="object 37">
                <a:extLst>
                  <a:ext uri="{FF2B5EF4-FFF2-40B4-BE49-F238E27FC236}">
                    <a16:creationId xmlns:a16="http://schemas.microsoft.com/office/drawing/2014/main" id="{81E3FE69-AE58-2D2F-6133-18E6413D42FA}"/>
                  </a:ext>
                </a:extLst>
              </p:cNvPr>
              <p:cNvPicPr/>
              <p:nvPr/>
            </p:nvPicPr>
            <p:blipFill>
              <a:blip r:embed="rId4" cstate="print"/>
              <a:stretch>
                <a:fillRect/>
              </a:stretch>
            </p:blipFill>
            <p:spPr>
              <a:xfrm>
                <a:off x="6034353" y="4724446"/>
                <a:ext cx="234615" cy="203192"/>
              </a:xfrm>
              <a:prstGeom prst="rect">
                <a:avLst/>
              </a:prstGeom>
            </p:spPr>
          </p:pic>
        </p:grpSp>
        <p:grpSp>
          <p:nvGrpSpPr>
            <p:cNvPr id="74" name="object 38">
              <a:extLst>
                <a:ext uri="{FF2B5EF4-FFF2-40B4-BE49-F238E27FC236}">
                  <a16:creationId xmlns:a16="http://schemas.microsoft.com/office/drawing/2014/main" id="{4EE7C75F-6A3D-DFCC-0E38-9B7BE47C087C}"/>
                </a:ext>
              </a:extLst>
            </p:cNvPr>
            <p:cNvGrpSpPr/>
            <p:nvPr/>
          </p:nvGrpSpPr>
          <p:grpSpPr>
            <a:xfrm>
              <a:off x="5125021" y="2530471"/>
              <a:ext cx="261589" cy="71976"/>
              <a:chOff x="7310831" y="4724446"/>
              <a:chExt cx="738505" cy="203200"/>
            </a:xfrm>
          </p:grpSpPr>
          <p:pic>
            <p:nvPicPr>
              <p:cNvPr id="75" name="object 39">
                <a:extLst>
                  <a:ext uri="{FF2B5EF4-FFF2-40B4-BE49-F238E27FC236}">
                    <a16:creationId xmlns:a16="http://schemas.microsoft.com/office/drawing/2014/main" id="{895B3033-86C5-3F35-CE3A-5617872971BB}"/>
                  </a:ext>
                </a:extLst>
              </p:cNvPr>
              <p:cNvPicPr/>
              <p:nvPr/>
            </p:nvPicPr>
            <p:blipFill>
              <a:blip r:embed="rId5" cstate="print"/>
              <a:stretch>
                <a:fillRect/>
              </a:stretch>
            </p:blipFill>
            <p:spPr>
              <a:xfrm>
                <a:off x="7310831" y="4724446"/>
                <a:ext cx="483059" cy="203192"/>
              </a:xfrm>
              <a:prstGeom prst="rect">
                <a:avLst/>
              </a:prstGeom>
            </p:spPr>
          </p:pic>
          <p:pic>
            <p:nvPicPr>
              <p:cNvPr id="77" name="object 40">
                <a:extLst>
                  <a:ext uri="{FF2B5EF4-FFF2-40B4-BE49-F238E27FC236}">
                    <a16:creationId xmlns:a16="http://schemas.microsoft.com/office/drawing/2014/main" id="{7216AC77-C914-13B6-F040-E7D4660523B4}"/>
                  </a:ext>
                </a:extLst>
              </p:cNvPr>
              <p:cNvPicPr/>
              <p:nvPr/>
            </p:nvPicPr>
            <p:blipFill>
              <a:blip r:embed="rId4" cstate="print"/>
              <a:stretch>
                <a:fillRect/>
              </a:stretch>
            </p:blipFill>
            <p:spPr>
              <a:xfrm>
                <a:off x="7814570" y="4724446"/>
                <a:ext cx="234615" cy="203192"/>
              </a:xfrm>
              <a:prstGeom prst="rect">
                <a:avLst/>
              </a:prstGeom>
            </p:spPr>
          </p:pic>
        </p:grpSp>
        <p:grpSp>
          <p:nvGrpSpPr>
            <p:cNvPr id="78" name="object 41">
              <a:extLst>
                <a:ext uri="{FF2B5EF4-FFF2-40B4-BE49-F238E27FC236}">
                  <a16:creationId xmlns:a16="http://schemas.microsoft.com/office/drawing/2014/main" id="{C7D050F5-DBF1-EC72-4B81-9FFFA6FE47C6}"/>
                </a:ext>
              </a:extLst>
            </p:cNvPr>
            <p:cNvGrpSpPr/>
            <p:nvPr/>
          </p:nvGrpSpPr>
          <p:grpSpPr>
            <a:xfrm>
              <a:off x="5755597" y="2530471"/>
              <a:ext cx="259340" cy="71976"/>
              <a:chOff x="9091041" y="4724446"/>
              <a:chExt cx="732155" cy="203200"/>
            </a:xfrm>
          </p:grpSpPr>
          <p:pic>
            <p:nvPicPr>
              <p:cNvPr id="79" name="object 42">
                <a:extLst>
                  <a:ext uri="{FF2B5EF4-FFF2-40B4-BE49-F238E27FC236}">
                    <a16:creationId xmlns:a16="http://schemas.microsoft.com/office/drawing/2014/main" id="{CE46E1EF-C305-A66E-DB97-AD6BBBEE08C6}"/>
                  </a:ext>
                </a:extLst>
              </p:cNvPr>
              <p:cNvPicPr/>
              <p:nvPr/>
            </p:nvPicPr>
            <p:blipFill>
              <a:blip r:embed="rId6" cstate="print"/>
              <a:stretch>
                <a:fillRect/>
              </a:stretch>
            </p:blipFill>
            <p:spPr>
              <a:xfrm>
                <a:off x="9091041" y="4724446"/>
                <a:ext cx="476283" cy="203192"/>
              </a:xfrm>
              <a:prstGeom prst="rect">
                <a:avLst/>
              </a:prstGeom>
            </p:spPr>
          </p:pic>
          <p:pic>
            <p:nvPicPr>
              <p:cNvPr id="80" name="object 43">
                <a:extLst>
                  <a:ext uri="{FF2B5EF4-FFF2-40B4-BE49-F238E27FC236}">
                    <a16:creationId xmlns:a16="http://schemas.microsoft.com/office/drawing/2014/main" id="{BD7CBF9B-6144-FE02-FCE1-2A91C23D2D1C}"/>
                  </a:ext>
                </a:extLst>
              </p:cNvPr>
              <p:cNvPicPr/>
              <p:nvPr/>
            </p:nvPicPr>
            <p:blipFill>
              <a:blip r:embed="rId4" cstate="print"/>
              <a:stretch>
                <a:fillRect/>
              </a:stretch>
            </p:blipFill>
            <p:spPr>
              <a:xfrm>
                <a:off x="9588003" y="4724446"/>
                <a:ext cx="234615" cy="203192"/>
              </a:xfrm>
              <a:prstGeom prst="rect">
                <a:avLst/>
              </a:prstGeom>
            </p:spPr>
          </p:pic>
        </p:grpSp>
        <p:pic>
          <p:nvPicPr>
            <p:cNvPr id="81" name="object 44">
              <a:extLst>
                <a:ext uri="{FF2B5EF4-FFF2-40B4-BE49-F238E27FC236}">
                  <a16:creationId xmlns:a16="http://schemas.microsoft.com/office/drawing/2014/main" id="{6CA7EB71-6096-19D3-A70B-58122E190512}"/>
                </a:ext>
              </a:extLst>
            </p:cNvPr>
            <p:cNvPicPr/>
            <p:nvPr/>
          </p:nvPicPr>
          <p:blipFill>
            <a:blip r:embed="rId4" cstate="print"/>
            <a:stretch>
              <a:fillRect/>
            </a:stretch>
          </p:blipFill>
          <p:spPr>
            <a:xfrm>
              <a:off x="6961264" y="2530471"/>
              <a:ext cx="83106" cy="71974"/>
            </a:xfrm>
            <a:prstGeom prst="rect">
              <a:avLst/>
            </a:prstGeom>
          </p:spPr>
        </p:pic>
        <p:grpSp>
          <p:nvGrpSpPr>
            <p:cNvPr id="82" name="object 45">
              <a:extLst>
                <a:ext uri="{FF2B5EF4-FFF2-40B4-BE49-F238E27FC236}">
                  <a16:creationId xmlns:a16="http://schemas.microsoft.com/office/drawing/2014/main" id="{3183127D-8A68-2813-D97A-3E4E441C90BA}"/>
                </a:ext>
              </a:extLst>
            </p:cNvPr>
            <p:cNvGrpSpPr/>
            <p:nvPr/>
          </p:nvGrpSpPr>
          <p:grpSpPr>
            <a:xfrm>
              <a:off x="4561525" y="2698288"/>
              <a:ext cx="2488808" cy="131582"/>
              <a:chOff x="5719999" y="5198217"/>
              <a:chExt cx="7026275" cy="371475"/>
            </a:xfrm>
          </p:grpSpPr>
          <p:sp>
            <p:nvSpPr>
              <p:cNvPr id="83" name="object 46">
                <a:extLst>
                  <a:ext uri="{FF2B5EF4-FFF2-40B4-BE49-F238E27FC236}">
                    <a16:creationId xmlns:a16="http://schemas.microsoft.com/office/drawing/2014/main" id="{79DD4B20-7A87-0E95-C432-A490CE1764F7}"/>
                  </a:ext>
                </a:extLst>
              </p:cNvPr>
              <p:cNvSpPr/>
              <p:nvPr/>
            </p:nvSpPr>
            <p:spPr>
              <a:xfrm>
                <a:off x="7480451" y="5206154"/>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84" name="object 47">
                <a:extLst>
                  <a:ext uri="{FF2B5EF4-FFF2-40B4-BE49-F238E27FC236}">
                    <a16:creationId xmlns:a16="http://schemas.microsoft.com/office/drawing/2014/main" id="{45B12B0F-41AC-C2B5-4A11-864B4B612173}"/>
                  </a:ext>
                </a:extLst>
              </p:cNvPr>
              <p:cNvSpPr/>
              <p:nvPr/>
            </p:nvSpPr>
            <p:spPr>
              <a:xfrm>
                <a:off x="9232962" y="5206154"/>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85" name="object 48">
                <a:extLst>
                  <a:ext uri="{FF2B5EF4-FFF2-40B4-BE49-F238E27FC236}">
                    <a16:creationId xmlns:a16="http://schemas.microsoft.com/office/drawing/2014/main" id="{8F260E2A-4630-4220-392B-5EC1DAB3271A}"/>
                  </a:ext>
                </a:extLst>
              </p:cNvPr>
              <p:cNvSpPr/>
              <p:nvPr/>
            </p:nvSpPr>
            <p:spPr>
              <a:xfrm>
                <a:off x="5727936" y="5423075"/>
                <a:ext cx="7010400" cy="0"/>
              </a:xfrm>
              <a:custGeom>
                <a:avLst/>
                <a:gdLst/>
                <a:ahLst/>
                <a:cxnLst/>
                <a:rect l="l" t="t" r="r" b="b"/>
                <a:pathLst>
                  <a:path w="7010400">
                    <a:moveTo>
                      <a:pt x="7010048" y="0"/>
                    </a:moveTo>
                    <a:lnTo>
                      <a:pt x="0" y="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sp>
          <p:nvSpPr>
            <p:cNvPr id="86" name="object 49">
              <a:extLst>
                <a:ext uri="{FF2B5EF4-FFF2-40B4-BE49-F238E27FC236}">
                  <a16:creationId xmlns:a16="http://schemas.microsoft.com/office/drawing/2014/main" id="{1E7054AB-5209-B2BD-DAD4-69A02E69D64D}"/>
                </a:ext>
              </a:extLst>
            </p:cNvPr>
            <p:cNvSpPr txBox="1"/>
            <p:nvPr/>
          </p:nvSpPr>
          <p:spPr>
            <a:xfrm>
              <a:off x="5196872" y="2823407"/>
              <a:ext cx="62754" cy="127880"/>
            </a:xfrm>
            <a:prstGeom prst="rect">
              <a:avLst/>
            </a:prstGeom>
          </p:spPr>
          <p:txBody>
            <a:bodyPr vert="horz" wrap="square" lIns="0" tIns="4723" rIns="0" bIns="0" rtlCol="0">
              <a:spAutoFit/>
            </a:bodyPr>
            <a:lstStyle/>
            <a:p>
              <a:pPr marL="4498" marR="0" lvl="0" indent="0" algn="l" defTabSz="914446" rtl="0" eaLnBrk="1" fontAlgn="auto" latinLnBrk="0" hangingPunct="1">
                <a:lnSpc>
                  <a:spcPct val="100000"/>
                </a:lnSpc>
                <a:spcBef>
                  <a:spcPts val="37"/>
                </a:spcBef>
                <a:spcAft>
                  <a:spcPts val="0"/>
                </a:spcAft>
                <a:buClr>
                  <a:srgbClr val="000000"/>
                </a:buClr>
                <a:buSzTx/>
                <a:buFontTx/>
                <a:buNone/>
                <a:tabLst/>
                <a:defRPr/>
              </a:pPr>
              <a:r>
                <a:rPr kumimoji="0" sz="800" b="0" i="0" u="none" strike="noStrike" kern="0" cap="none" spc="-19"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8</a:t>
              </a:r>
              <a:endPar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87" name="object 50">
              <a:extLst>
                <a:ext uri="{FF2B5EF4-FFF2-40B4-BE49-F238E27FC236}">
                  <a16:creationId xmlns:a16="http://schemas.microsoft.com/office/drawing/2014/main" id="{2BD018AB-408E-E437-17FC-3290EB22106D}"/>
                </a:ext>
              </a:extLst>
            </p:cNvPr>
            <p:cNvSpPr txBox="1"/>
            <p:nvPr/>
          </p:nvSpPr>
          <p:spPr>
            <a:xfrm>
              <a:off x="5816133" y="2823407"/>
              <a:ext cx="116512" cy="127880"/>
            </a:xfrm>
            <a:prstGeom prst="rect">
              <a:avLst/>
            </a:prstGeom>
          </p:spPr>
          <p:txBody>
            <a:bodyPr vert="horz" wrap="square" lIns="0" tIns="4723" rIns="0" bIns="0" rtlCol="0">
              <a:spAutoFit/>
            </a:bodyPr>
            <a:lstStyle/>
            <a:p>
              <a:pPr marL="4498" marR="0" lvl="0" indent="0" algn="l" defTabSz="914446" rtl="0" eaLnBrk="1" fontAlgn="auto" latinLnBrk="0" hangingPunct="1">
                <a:lnSpc>
                  <a:spcPct val="100000"/>
                </a:lnSpc>
                <a:spcBef>
                  <a:spcPts val="37"/>
                </a:spcBef>
                <a:spcAft>
                  <a:spcPts val="0"/>
                </a:spcAft>
                <a:buClr>
                  <a:srgbClr val="000000"/>
                </a:buClr>
                <a:buSzTx/>
                <a:buFontTx/>
                <a:buNone/>
                <a:tabLst/>
                <a:defRPr/>
              </a:pPr>
              <a:r>
                <a:rPr kumimoji="0" sz="800" b="0" i="0" u="none" strike="noStrike" kern="0" cap="none" spc="-28"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15</a:t>
              </a:r>
              <a:endPar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88" name="object 51">
              <a:extLst>
                <a:ext uri="{FF2B5EF4-FFF2-40B4-BE49-F238E27FC236}">
                  <a16:creationId xmlns:a16="http://schemas.microsoft.com/office/drawing/2014/main" id="{70EE5CCD-E1F5-44DB-87DB-09361CF75B98}"/>
                </a:ext>
              </a:extLst>
            </p:cNvPr>
            <p:cNvSpPr txBox="1"/>
            <p:nvPr/>
          </p:nvSpPr>
          <p:spPr>
            <a:xfrm>
              <a:off x="6931726" y="2823407"/>
              <a:ext cx="116512" cy="127880"/>
            </a:xfrm>
            <a:prstGeom prst="rect">
              <a:avLst/>
            </a:prstGeom>
          </p:spPr>
          <p:txBody>
            <a:bodyPr vert="horz" wrap="square" lIns="0" tIns="4723" rIns="0" bIns="0" rtlCol="0">
              <a:spAutoFit/>
            </a:bodyPr>
            <a:lstStyle/>
            <a:p>
              <a:pPr marL="4498" marR="0" lvl="0" indent="0" algn="l" defTabSz="914446" rtl="0" eaLnBrk="1" fontAlgn="auto" latinLnBrk="0" hangingPunct="1">
                <a:lnSpc>
                  <a:spcPct val="100000"/>
                </a:lnSpc>
                <a:spcBef>
                  <a:spcPts val="37"/>
                </a:spcBef>
                <a:spcAft>
                  <a:spcPts val="0"/>
                </a:spcAft>
                <a:buClr>
                  <a:srgbClr val="000000"/>
                </a:buClr>
                <a:buSzTx/>
                <a:buFontTx/>
                <a:buNone/>
                <a:tabLst/>
                <a:defRPr/>
              </a:pPr>
              <a:r>
                <a:rPr kumimoji="0" sz="800" b="0" i="0" u="none" strike="noStrike" kern="0" cap="none" spc="-28"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28</a:t>
              </a:r>
              <a:endPar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89" name="object 52">
              <a:extLst>
                <a:ext uri="{FF2B5EF4-FFF2-40B4-BE49-F238E27FC236}">
                  <a16:creationId xmlns:a16="http://schemas.microsoft.com/office/drawing/2014/main" id="{3D3D4C5B-580C-1C7E-6949-A97CA60CE048}"/>
                </a:ext>
              </a:extLst>
            </p:cNvPr>
            <p:cNvSpPr/>
            <p:nvPr/>
          </p:nvSpPr>
          <p:spPr>
            <a:xfrm>
              <a:off x="4587727" y="2678097"/>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90" name="object 53">
              <a:extLst>
                <a:ext uri="{FF2B5EF4-FFF2-40B4-BE49-F238E27FC236}">
                  <a16:creationId xmlns:a16="http://schemas.microsoft.com/office/drawing/2014/main" id="{1D311382-7FEF-8A14-D269-9F10E0E50A9E}"/>
                </a:ext>
              </a:extLst>
            </p:cNvPr>
            <p:cNvSpPr/>
            <p:nvPr/>
          </p:nvSpPr>
          <p:spPr>
            <a:xfrm>
              <a:off x="5212908" y="2678097"/>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91" name="object 54">
              <a:extLst>
                <a:ext uri="{FF2B5EF4-FFF2-40B4-BE49-F238E27FC236}">
                  <a16:creationId xmlns:a16="http://schemas.microsoft.com/office/drawing/2014/main" id="{69F86D6F-99A6-7240-DEF9-3F9BCF7DB052}"/>
                </a:ext>
              </a:extLst>
            </p:cNvPr>
            <p:cNvSpPr/>
            <p:nvPr/>
          </p:nvSpPr>
          <p:spPr>
            <a:xfrm>
              <a:off x="5834645" y="2678097"/>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nvGrpSpPr>
            <p:cNvPr id="92" name="object 55">
              <a:extLst>
                <a:ext uri="{FF2B5EF4-FFF2-40B4-BE49-F238E27FC236}">
                  <a16:creationId xmlns:a16="http://schemas.microsoft.com/office/drawing/2014/main" id="{25FAB923-A17A-F77B-A986-1F3DC80AF700}"/>
                </a:ext>
              </a:extLst>
            </p:cNvPr>
            <p:cNvGrpSpPr/>
            <p:nvPr/>
          </p:nvGrpSpPr>
          <p:grpSpPr>
            <a:xfrm>
              <a:off x="4562594" y="2710272"/>
              <a:ext cx="2487684" cy="125959"/>
              <a:chOff x="5723019" y="5232050"/>
              <a:chExt cx="7023100" cy="355600"/>
            </a:xfrm>
          </p:grpSpPr>
          <p:sp>
            <p:nvSpPr>
              <p:cNvPr id="93" name="object 56">
                <a:extLst>
                  <a:ext uri="{FF2B5EF4-FFF2-40B4-BE49-F238E27FC236}">
                    <a16:creationId xmlns:a16="http://schemas.microsoft.com/office/drawing/2014/main" id="{AA88D6A2-2C17-1FA9-FEC0-28F630DBB4C5}"/>
                  </a:ext>
                </a:extLst>
              </p:cNvPr>
              <p:cNvSpPr/>
              <p:nvPr/>
            </p:nvSpPr>
            <p:spPr>
              <a:xfrm>
                <a:off x="5730775" y="5232059"/>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97" name="object 57">
                <a:extLst>
                  <a:ext uri="{FF2B5EF4-FFF2-40B4-BE49-F238E27FC236}">
                    <a16:creationId xmlns:a16="http://schemas.microsoft.com/office/drawing/2014/main" id="{2068C320-CCBF-4B47-BA83-7C579C05B03F}"/>
                  </a:ext>
                </a:extLst>
              </p:cNvPr>
              <p:cNvSpPr/>
              <p:nvPr/>
            </p:nvSpPr>
            <p:spPr>
              <a:xfrm>
                <a:off x="12737984" y="523205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sp>
          <p:nvSpPr>
            <p:cNvPr id="99" name="object 58">
              <a:extLst>
                <a:ext uri="{FF2B5EF4-FFF2-40B4-BE49-F238E27FC236}">
                  <a16:creationId xmlns:a16="http://schemas.microsoft.com/office/drawing/2014/main" id="{1CA31BF0-17BE-D633-B44E-AACF3E8050EE}"/>
                </a:ext>
              </a:extLst>
            </p:cNvPr>
            <p:cNvSpPr txBox="1"/>
            <p:nvPr/>
          </p:nvSpPr>
          <p:spPr>
            <a:xfrm>
              <a:off x="4278941" y="2823407"/>
              <a:ext cx="361681" cy="127880"/>
            </a:xfrm>
            <a:prstGeom prst="rect">
              <a:avLst/>
            </a:prstGeom>
          </p:spPr>
          <p:txBody>
            <a:bodyPr vert="horz" wrap="square" lIns="0" tIns="4723" rIns="0" bIns="0" rtlCol="0">
              <a:spAutoFit/>
            </a:bodyPr>
            <a:lstStyle/>
            <a:p>
              <a:pPr marL="4498" marR="0" lvl="0" indent="0" algn="l" defTabSz="914446" rtl="0" eaLnBrk="1" fontAlgn="auto" latinLnBrk="0" hangingPunct="1">
                <a:lnSpc>
                  <a:spcPct val="100000"/>
                </a:lnSpc>
                <a:spcBef>
                  <a:spcPts val="37"/>
                </a:spcBef>
                <a:spcAft>
                  <a:spcPts val="0"/>
                </a:spcAft>
                <a:buClr>
                  <a:srgbClr val="000000"/>
                </a:buClr>
                <a:buSzTx/>
                <a:buFontTx/>
                <a:buNone/>
                <a:tabLst>
                  <a:tab pos="303429" algn="l"/>
                </a:tabLst>
                <a:defRPr/>
              </a:pPr>
              <a:r>
                <a:rPr kumimoji="0" sz="800" b="0" i="0" u="none" strike="noStrike" kern="0" cap="none" spc="-9"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DAY</a:t>
              </a:r>
              <a:r>
                <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800" b="0" i="0" u="none" strike="noStrike" kern="0" cap="none" spc="-19"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1</a:t>
              </a:r>
              <a:endPar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100" name="object 59">
              <a:extLst>
                <a:ext uri="{FF2B5EF4-FFF2-40B4-BE49-F238E27FC236}">
                  <a16:creationId xmlns:a16="http://schemas.microsoft.com/office/drawing/2014/main" id="{74D03EB3-3761-9B28-4661-4951580679E1}"/>
                </a:ext>
              </a:extLst>
            </p:cNvPr>
            <p:cNvSpPr txBox="1"/>
            <p:nvPr/>
          </p:nvSpPr>
          <p:spPr>
            <a:xfrm>
              <a:off x="7524590" y="2431226"/>
              <a:ext cx="1561965" cy="362497"/>
            </a:xfrm>
            <a:prstGeom prst="rect">
              <a:avLst/>
            </a:prstGeom>
          </p:spPr>
          <p:txBody>
            <a:bodyPr vert="horz" wrap="square" lIns="0" tIns="28791" rIns="0" bIns="0" rtlCol="0">
              <a:spAutoFit/>
            </a:bodyPr>
            <a:lstStyle/>
            <a:p>
              <a:pPr marL="13496" marR="0" lvl="0" indent="0" algn="l" defTabSz="914446" rtl="0" eaLnBrk="1" fontAlgn="auto" latinLnBrk="0" hangingPunct="1">
                <a:lnSpc>
                  <a:spcPct val="100000"/>
                </a:lnSpc>
                <a:spcBef>
                  <a:spcPts val="227"/>
                </a:spcBef>
                <a:spcAft>
                  <a:spcPts val="0"/>
                </a:spcAft>
                <a:buClr>
                  <a:srgbClr val="000000"/>
                </a:buClr>
                <a:buSzTx/>
                <a:buFontTx/>
                <a:buNone/>
                <a:tabLst/>
                <a:defRPr/>
              </a:pPr>
              <a:r>
                <a:rPr kumimoji="0" lang="en-US" sz="1000" b="0" i="0" u="none" strike="noStrike" kern="0" cap="none" spc="-39" normalizeH="0" baseline="0" noProof="0" dirty="0" err="1">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R</a:t>
              </a:r>
              <a:r>
                <a:rPr kumimoji="0" sz="1000" b="0" i="0" u="none" strike="noStrike" kern="0" cap="none" spc="-39" normalizeH="0" baseline="0" noProof="0" dirty="0" err="1">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elacorilant</a:t>
              </a:r>
              <a:r>
                <a:rPr kumimoji="0" sz="1000" b="0" i="0" u="none" strike="noStrike" kern="0" cap="none" spc="7"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000" b="0" i="0" u="none" strike="noStrike" kern="0" cap="none" spc="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(150</a:t>
              </a:r>
              <a:r>
                <a:rPr kumimoji="0" sz="1000" b="0" i="0" u="none" strike="noStrike" kern="0" cap="none" spc="-76"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000" b="0" i="0" u="none" strike="noStrike" kern="0" cap="none" spc="-23"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mg</a:t>
              </a:r>
              <a:r>
                <a:rPr kumimoji="0" lang="en-US" sz="1000" b="0" i="0" u="none" strike="noStrike" kern="0" cap="none" spc="-74"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PO</a:t>
              </a:r>
              <a:r>
                <a:rPr kumimoji="0" sz="1000" b="0" i="0" u="none" strike="noStrike" kern="0" cap="none" spc="-4"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endParaRPr kumimoji="0" sz="1000" b="0" i="0" u="none" strike="noStrike" kern="0" cap="none" spc="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a:p>
              <a:pPr marL="13496" marR="0" lvl="0" indent="0" algn="l" defTabSz="914446" rtl="0" eaLnBrk="1" fontAlgn="auto" latinLnBrk="0" hangingPunct="1">
                <a:lnSpc>
                  <a:spcPct val="100000"/>
                </a:lnSpc>
                <a:spcBef>
                  <a:spcPts val="193"/>
                </a:spcBef>
                <a:spcAft>
                  <a:spcPts val="0"/>
                </a:spcAft>
                <a:buClr>
                  <a:srgbClr val="000000"/>
                </a:buClr>
                <a:buSzTx/>
                <a:buFontTx/>
                <a:buNone/>
                <a:tabLst/>
                <a:defRPr/>
              </a:pPr>
              <a:r>
                <a:rPr kumimoji="0" lang="en-US" sz="1000" b="0" i="0" u="none" strike="noStrike" kern="0" cap="none" spc="-67"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N</a:t>
              </a:r>
              <a:r>
                <a:rPr kumimoji="0" sz="1000" b="0" i="0" u="none" strike="noStrike" kern="0" cap="none" spc="-67"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ab-</a:t>
              </a:r>
              <a:r>
                <a:rPr kumimoji="0" sz="1000" b="0" i="0" u="none" strike="noStrike" kern="0" cap="none" spc="-55"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paclitaxel</a:t>
              </a:r>
              <a:r>
                <a:rPr kumimoji="0" sz="1000" b="0" i="0" u="none" strike="noStrike" kern="0" cap="none" spc="-50"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000" b="0" i="0" u="none" strike="noStrike" kern="0" cap="none" spc="-7"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(80</a:t>
              </a:r>
              <a:r>
                <a:rPr kumimoji="0" sz="1000" b="0" i="0" u="none" strike="noStrike" kern="0" cap="none" spc="-87"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000" b="0" i="0" u="none" strike="noStrike" kern="0" cap="none" spc="0"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mg</a:t>
              </a:r>
              <a:r>
                <a:rPr kumimoji="0" lang="en-US" sz="1000" b="0" i="0" u="none" strike="noStrike" kern="0" cap="none" spc="0"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r>
                <a:rPr kumimoji="0" lang="en-US" sz="1000" b="0" i="0" u="none" strike="noStrike" kern="0" cap="none" spc="-11"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m</a:t>
              </a:r>
              <a:r>
                <a:rPr kumimoji="0" lang="en-US" sz="1000" b="0" i="0" u="none" strike="noStrike" kern="0" cap="none" spc="-16" normalizeH="0" baseline="32407"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2</a:t>
              </a:r>
              <a:r>
                <a:rPr kumimoji="0" lang="en-US" sz="1000" b="0" i="0" u="none" strike="noStrike" kern="0" cap="none" spc="18"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IV</a:t>
              </a:r>
              <a:r>
                <a:rPr kumimoji="0" lang="en-US" sz="1000" b="0" i="0" u="none" strike="noStrike" kern="0" cap="none" spc="-23"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endParaRPr kumimoji="0" sz="1000" b="0" i="0" u="none" strike="noStrike" kern="0" cap="none" spc="0"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grpSp>
          <p:nvGrpSpPr>
            <p:cNvPr id="101" name="object 60">
              <a:extLst>
                <a:ext uri="{FF2B5EF4-FFF2-40B4-BE49-F238E27FC236}">
                  <a16:creationId xmlns:a16="http://schemas.microsoft.com/office/drawing/2014/main" id="{608A42A9-2A83-0370-F780-AF686E73B5C1}"/>
                </a:ext>
              </a:extLst>
            </p:cNvPr>
            <p:cNvGrpSpPr/>
            <p:nvPr/>
          </p:nvGrpSpPr>
          <p:grpSpPr>
            <a:xfrm>
              <a:off x="4554477" y="4450954"/>
              <a:ext cx="2488808" cy="131582"/>
              <a:chOff x="5700102" y="10146252"/>
              <a:chExt cx="7026275" cy="371475"/>
            </a:xfrm>
          </p:grpSpPr>
          <p:sp>
            <p:nvSpPr>
              <p:cNvPr id="102" name="object 61">
                <a:extLst>
                  <a:ext uri="{FF2B5EF4-FFF2-40B4-BE49-F238E27FC236}">
                    <a16:creationId xmlns:a16="http://schemas.microsoft.com/office/drawing/2014/main" id="{13939ABF-51CA-8BEC-00DF-85DFCF37355B}"/>
                  </a:ext>
                </a:extLst>
              </p:cNvPr>
              <p:cNvSpPr/>
              <p:nvPr/>
            </p:nvSpPr>
            <p:spPr>
              <a:xfrm>
                <a:off x="7460554" y="1015419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03" name="object 62">
                <a:extLst>
                  <a:ext uri="{FF2B5EF4-FFF2-40B4-BE49-F238E27FC236}">
                    <a16:creationId xmlns:a16="http://schemas.microsoft.com/office/drawing/2014/main" id="{BE7C00CF-1B04-9617-3802-7F8F5ECEE478}"/>
                  </a:ext>
                </a:extLst>
              </p:cNvPr>
              <p:cNvSpPr/>
              <p:nvPr/>
            </p:nvSpPr>
            <p:spPr>
              <a:xfrm>
                <a:off x="9213064" y="1015419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04" name="object 63">
                <a:extLst>
                  <a:ext uri="{FF2B5EF4-FFF2-40B4-BE49-F238E27FC236}">
                    <a16:creationId xmlns:a16="http://schemas.microsoft.com/office/drawing/2014/main" id="{BE3DED2A-A6E1-5DAC-E1C9-B52A39291774}"/>
                  </a:ext>
                </a:extLst>
              </p:cNvPr>
              <p:cNvSpPr/>
              <p:nvPr/>
            </p:nvSpPr>
            <p:spPr>
              <a:xfrm>
                <a:off x="5708039" y="10362118"/>
                <a:ext cx="7010400" cy="0"/>
              </a:xfrm>
              <a:custGeom>
                <a:avLst/>
                <a:gdLst/>
                <a:ahLst/>
                <a:cxnLst/>
                <a:rect l="l" t="t" r="r" b="b"/>
                <a:pathLst>
                  <a:path w="7010400">
                    <a:moveTo>
                      <a:pt x="7010048" y="0"/>
                    </a:moveTo>
                    <a:lnTo>
                      <a:pt x="0" y="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sp>
          <p:nvSpPr>
            <p:cNvPr id="105" name="object 64">
              <a:extLst>
                <a:ext uri="{FF2B5EF4-FFF2-40B4-BE49-F238E27FC236}">
                  <a16:creationId xmlns:a16="http://schemas.microsoft.com/office/drawing/2014/main" id="{5C7EBB08-E01E-D4B7-9A50-F24D57645FF0}"/>
                </a:ext>
              </a:extLst>
            </p:cNvPr>
            <p:cNvSpPr txBox="1"/>
            <p:nvPr/>
          </p:nvSpPr>
          <p:spPr>
            <a:xfrm>
              <a:off x="5186697" y="4572734"/>
              <a:ext cx="62754" cy="127880"/>
            </a:xfrm>
            <a:prstGeom prst="rect">
              <a:avLst/>
            </a:prstGeom>
          </p:spPr>
          <p:txBody>
            <a:bodyPr vert="horz" wrap="square" lIns="0" tIns="4723" rIns="0" bIns="0" rtlCol="0">
              <a:spAutoFit/>
            </a:bodyPr>
            <a:lstStyle/>
            <a:p>
              <a:pPr marL="4498" marR="0" lvl="0" indent="0" algn="l" defTabSz="914446" rtl="0" eaLnBrk="1" fontAlgn="auto" latinLnBrk="0" hangingPunct="1">
                <a:lnSpc>
                  <a:spcPct val="100000"/>
                </a:lnSpc>
                <a:spcBef>
                  <a:spcPts val="37"/>
                </a:spcBef>
                <a:spcAft>
                  <a:spcPts val="0"/>
                </a:spcAft>
                <a:buClr>
                  <a:srgbClr val="000000"/>
                </a:buClr>
                <a:buSzTx/>
                <a:buFontTx/>
                <a:buNone/>
                <a:tabLst/>
                <a:defRPr/>
              </a:pPr>
              <a:r>
                <a:rPr kumimoji="0" sz="800" b="0" i="0" u="none" strike="noStrike" kern="0" cap="none" spc="-19"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8</a:t>
              </a:r>
              <a:endPar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106" name="object 65">
              <a:extLst>
                <a:ext uri="{FF2B5EF4-FFF2-40B4-BE49-F238E27FC236}">
                  <a16:creationId xmlns:a16="http://schemas.microsoft.com/office/drawing/2014/main" id="{DF3F9688-BA6C-EA9F-7029-CCEF877D214A}"/>
                </a:ext>
              </a:extLst>
            </p:cNvPr>
            <p:cNvSpPr txBox="1"/>
            <p:nvPr/>
          </p:nvSpPr>
          <p:spPr>
            <a:xfrm>
              <a:off x="5805865" y="4572734"/>
              <a:ext cx="116512" cy="127880"/>
            </a:xfrm>
            <a:prstGeom prst="rect">
              <a:avLst/>
            </a:prstGeom>
          </p:spPr>
          <p:txBody>
            <a:bodyPr vert="horz" wrap="square" lIns="0" tIns="4723" rIns="0" bIns="0" rtlCol="0">
              <a:spAutoFit/>
            </a:bodyPr>
            <a:lstStyle/>
            <a:p>
              <a:pPr marL="4498" marR="0" lvl="0" indent="0" algn="l" defTabSz="914446" rtl="0" eaLnBrk="1" fontAlgn="auto" latinLnBrk="0" hangingPunct="1">
                <a:lnSpc>
                  <a:spcPct val="100000"/>
                </a:lnSpc>
                <a:spcBef>
                  <a:spcPts val="37"/>
                </a:spcBef>
                <a:spcAft>
                  <a:spcPts val="0"/>
                </a:spcAft>
                <a:buClr>
                  <a:srgbClr val="000000"/>
                </a:buClr>
                <a:buSzTx/>
                <a:buFontTx/>
                <a:buNone/>
                <a:tabLst/>
                <a:defRPr/>
              </a:pPr>
              <a:r>
                <a:rPr kumimoji="0" sz="800" b="0" i="0" u="none" strike="noStrike" kern="0" cap="none" spc="-28"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15</a:t>
              </a:r>
              <a:endPar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107" name="object 66">
              <a:extLst>
                <a:ext uri="{FF2B5EF4-FFF2-40B4-BE49-F238E27FC236}">
                  <a16:creationId xmlns:a16="http://schemas.microsoft.com/office/drawing/2014/main" id="{825283B9-1F3E-B5EE-452F-014211769B97}"/>
                </a:ext>
              </a:extLst>
            </p:cNvPr>
            <p:cNvSpPr txBox="1"/>
            <p:nvPr/>
          </p:nvSpPr>
          <p:spPr>
            <a:xfrm>
              <a:off x="4278941" y="4572734"/>
              <a:ext cx="351560" cy="127880"/>
            </a:xfrm>
            <a:prstGeom prst="rect">
              <a:avLst/>
            </a:prstGeom>
          </p:spPr>
          <p:txBody>
            <a:bodyPr vert="horz" wrap="square" lIns="0" tIns="4723" rIns="0" bIns="0" rtlCol="0">
              <a:spAutoFit/>
            </a:bodyPr>
            <a:lstStyle/>
            <a:p>
              <a:pPr marL="4498" marR="0" lvl="0" indent="0" algn="l" defTabSz="914446" rtl="0" eaLnBrk="1" fontAlgn="auto" latinLnBrk="0" hangingPunct="1">
                <a:lnSpc>
                  <a:spcPct val="100000"/>
                </a:lnSpc>
                <a:spcBef>
                  <a:spcPts val="37"/>
                </a:spcBef>
                <a:spcAft>
                  <a:spcPts val="0"/>
                </a:spcAft>
                <a:buClr>
                  <a:srgbClr val="000000"/>
                </a:buClr>
                <a:buSzTx/>
                <a:buFontTx/>
                <a:buNone/>
                <a:tabLst>
                  <a:tab pos="293082" algn="l"/>
                </a:tabLst>
                <a:defRPr/>
              </a:pPr>
              <a:r>
                <a:rPr kumimoji="0" sz="800" b="0" i="0" u="none" strike="noStrike" kern="0" cap="none" spc="-9"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DAY</a:t>
              </a:r>
              <a:r>
                <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800" b="0" i="0" u="none" strike="noStrike" kern="0" cap="none" spc="-18"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1</a:t>
              </a:r>
              <a:endPar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108" name="object 67">
              <a:extLst>
                <a:ext uri="{FF2B5EF4-FFF2-40B4-BE49-F238E27FC236}">
                  <a16:creationId xmlns:a16="http://schemas.microsoft.com/office/drawing/2014/main" id="{D1C6DADD-269D-B938-4FD4-6B4D9D326F1B}"/>
                </a:ext>
              </a:extLst>
            </p:cNvPr>
            <p:cNvSpPr txBox="1"/>
            <p:nvPr/>
          </p:nvSpPr>
          <p:spPr>
            <a:xfrm>
              <a:off x="6926732" y="4572734"/>
              <a:ext cx="116512" cy="127880"/>
            </a:xfrm>
            <a:prstGeom prst="rect">
              <a:avLst/>
            </a:prstGeom>
          </p:spPr>
          <p:txBody>
            <a:bodyPr vert="horz" wrap="square" lIns="0" tIns="4723" rIns="0" bIns="0" rtlCol="0">
              <a:spAutoFit/>
            </a:bodyPr>
            <a:lstStyle/>
            <a:p>
              <a:pPr marL="4498" marR="0" lvl="0" indent="0" algn="l" defTabSz="914446" rtl="0" eaLnBrk="1" fontAlgn="auto" latinLnBrk="0" hangingPunct="1">
                <a:lnSpc>
                  <a:spcPct val="100000"/>
                </a:lnSpc>
                <a:spcBef>
                  <a:spcPts val="37"/>
                </a:spcBef>
                <a:spcAft>
                  <a:spcPts val="0"/>
                </a:spcAft>
                <a:buClr>
                  <a:srgbClr val="000000"/>
                </a:buClr>
                <a:buSzTx/>
                <a:buFontTx/>
                <a:buNone/>
                <a:tabLst/>
                <a:defRPr/>
              </a:pPr>
              <a:r>
                <a:rPr kumimoji="0" sz="800" b="0" i="0" u="none" strike="noStrike" kern="0" cap="none" spc="-28"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28</a:t>
              </a:r>
              <a:endParaRPr kumimoji="0" sz="8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109" name="object 68">
              <a:extLst>
                <a:ext uri="{FF2B5EF4-FFF2-40B4-BE49-F238E27FC236}">
                  <a16:creationId xmlns:a16="http://schemas.microsoft.com/office/drawing/2014/main" id="{E57B6C45-8F85-067A-47FE-EE84D8C03E6C}"/>
                </a:ext>
              </a:extLst>
            </p:cNvPr>
            <p:cNvSpPr/>
            <p:nvPr/>
          </p:nvSpPr>
          <p:spPr>
            <a:xfrm>
              <a:off x="4580679" y="4414800"/>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10" name="object 69">
              <a:extLst>
                <a:ext uri="{FF2B5EF4-FFF2-40B4-BE49-F238E27FC236}">
                  <a16:creationId xmlns:a16="http://schemas.microsoft.com/office/drawing/2014/main" id="{C2A6123F-8813-C22C-3AE4-F08767B75DAA}"/>
                </a:ext>
              </a:extLst>
            </p:cNvPr>
            <p:cNvSpPr/>
            <p:nvPr/>
          </p:nvSpPr>
          <p:spPr>
            <a:xfrm>
              <a:off x="5205862" y="4414800"/>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11" name="object 70">
              <a:extLst>
                <a:ext uri="{FF2B5EF4-FFF2-40B4-BE49-F238E27FC236}">
                  <a16:creationId xmlns:a16="http://schemas.microsoft.com/office/drawing/2014/main" id="{903FFF76-9EC2-0BDD-4451-C403065C3179}"/>
                </a:ext>
              </a:extLst>
            </p:cNvPr>
            <p:cNvSpPr/>
            <p:nvPr/>
          </p:nvSpPr>
          <p:spPr>
            <a:xfrm>
              <a:off x="5827597" y="4414800"/>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nvGrpSpPr>
            <p:cNvPr id="112" name="object 71">
              <a:extLst>
                <a:ext uri="{FF2B5EF4-FFF2-40B4-BE49-F238E27FC236}">
                  <a16:creationId xmlns:a16="http://schemas.microsoft.com/office/drawing/2014/main" id="{C46EC4D4-DCB2-9710-970B-748C4BED1D11}"/>
                </a:ext>
              </a:extLst>
            </p:cNvPr>
            <p:cNvGrpSpPr/>
            <p:nvPr/>
          </p:nvGrpSpPr>
          <p:grpSpPr>
            <a:xfrm>
              <a:off x="4555546" y="4451144"/>
              <a:ext cx="2487684" cy="139454"/>
              <a:chOff x="5703121" y="10146790"/>
              <a:chExt cx="7023100" cy="393700"/>
            </a:xfrm>
          </p:grpSpPr>
          <p:sp>
            <p:nvSpPr>
              <p:cNvPr id="113" name="object 72">
                <a:extLst>
                  <a:ext uri="{FF2B5EF4-FFF2-40B4-BE49-F238E27FC236}">
                    <a16:creationId xmlns:a16="http://schemas.microsoft.com/office/drawing/2014/main" id="{A60DE457-C2BA-36AD-4B10-3635765765B4}"/>
                  </a:ext>
                </a:extLst>
              </p:cNvPr>
              <p:cNvSpPr/>
              <p:nvPr/>
            </p:nvSpPr>
            <p:spPr>
              <a:xfrm>
                <a:off x="5710877" y="1014679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14" name="object 73">
                <a:extLst>
                  <a:ext uri="{FF2B5EF4-FFF2-40B4-BE49-F238E27FC236}">
                    <a16:creationId xmlns:a16="http://schemas.microsoft.com/office/drawing/2014/main" id="{9C64DCE9-0CC5-9D0A-2F68-A30558C59FD8}"/>
                  </a:ext>
                </a:extLst>
              </p:cNvPr>
              <p:cNvSpPr/>
              <p:nvPr/>
            </p:nvSpPr>
            <p:spPr>
              <a:xfrm>
                <a:off x="12718088" y="10184327"/>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sp>
          <p:nvSpPr>
            <p:cNvPr id="115" name="object 74">
              <a:extLst>
                <a:ext uri="{FF2B5EF4-FFF2-40B4-BE49-F238E27FC236}">
                  <a16:creationId xmlns:a16="http://schemas.microsoft.com/office/drawing/2014/main" id="{198E746C-81F1-DA46-55FB-9DD8E92928F1}"/>
                </a:ext>
              </a:extLst>
            </p:cNvPr>
            <p:cNvSpPr txBox="1"/>
            <p:nvPr/>
          </p:nvSpPr>
          <p:spPr>
            <a:xfrm>
              <a:off x="7524590" y="4368209"/>
              <a:ext cx="1622926" cy="159793"/>
            </a:xfrm>
            <a:prstGeom prst="rect">
              <a:avLst/>
            </a:prstGeom>
          </p:spPr>
          <p:txBody>
            <a:bodyPr vert="horz" wrap="square" lIns="0" tIns="5848" rIns="0" bIns="0" rtlCol="0">
              <a:spAutoFit/>
            </a:bodyPr>
            <a:lstStyle/>
            <a:p>
              <a:pPr marL="13496" marR="0" lvl="0" indent="0" algn="l" defTabSz="914446" rtl="0" eaLnBrk="1" fontAlgn="auto" latinLnBrk="0" hangingPunct="1">
                <a:lnSpc>
                  <a:spcPct val="100000"/>
                </a:lnSpc>
                <a:spcBef>
                  <a:spcPts val="46"/>
                </a:spcBef>
                <a:spcAft>
                  <a:spcPts val="0"/>
                </a:spcAft>
                <a:buClr>
                  <a:srgbClr val="000000"/>
                </a:buClr>
                <a:buSzTx/>
                <a:buFontTx/>
                <a:buNone/>
                <a:tabLst/>
                <a:defRPr/>
              </a:pPr>
              <a:r>
                <a:rPr kumimoji="0" lang="en-US" sz="1000" b="0" i="0" u="none" strike="noStrike" kern="0" cap="none" spc="-67"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N</a:t>
              </a:r>
              <a:r>
                <a:rPr kumimoji="0" sz="1000" b="0" i="0" u="none" strike="noStrike" kern="0" cap="none" spc="-67"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ab-</a:t>
              </a:r>
              <a:r>
                <a:rPr kumimoji="0" sz="1000" b="0" i="0" u="none" strike="noStrike" kern="0" cap="none" spc="-55"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paclitaxel</a:t>
              </a:r>
              <a:r>
                <a:rPr kumimoji="0" sz="1000" b="0" i="0" u="none" strike="noStrike" kern="0" cap="none" spc="-43"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000" b="0" i="0" u="none" strike="noStrike" kern="0" cap="none" spc="0"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(100</a:t>
              </a:r>
              <a:r>
                <a:rPr kumimoji="0" sz="1000" b="0" i="0" u="none" strike="noStrike" kern="0" cap="none" spc="-83"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000" b="0" i="0" u="none" strike="noStrike" kern="0" cap="none" spc="-11"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mg/m</a:t>
              </a:r>
              <a:r>
                <a:rPr kumimoji="0" sz="1000" b="0" i="0" u="none" strike="noStrike" kern="0" cap="none" spc="-16" normalizeH="0" baseline="32407"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2</a:t>
              </a:r>
              <a:r>
                <a:rPr kumimoji="0" sz="1000" b="0" i="0" u="none" strike="noStrike" kern="0" cap="none" spc="18"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lang="en-US" sz="1000" b="0" i="0" u="none" strike="noStrike" kern="0" cap="none" spc="18"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IV</a:t>
              </a:r>
              <a:r>
                <a:rPr kumimoji="0" sz="1000" b="0" i="0" u="none" strike="noStrike" kern="0" cap="none" spc="-25"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endParaRPr kumimoji="0" sz="1000" b="0" i="0" u="none" strike="noStrike" kern="0" cap="none" spc="0"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grpSp>
          <p:nvGrpSpPr>
            <p:cNvPr id="116" name="object 75">
              <a:extLst>
                <a:ext uri="{FF2B5EF4-FFF2-40B4-BE49-F238E27FC236}">
                  <a16:creationId xmlns:a16="http://schemas.microsoft.com/office/drawing/2014/main" id="{E69741FD-949D-0EE5-C8FA-6FE4224270DF}"/>
                </a:ext>
              </a:extLst>
            </p:cNvPr>
            <p:cNvGrpSpPr/>
            <p:nvPr/>
          </p:nvGrpSpPr>
          <p:grpSpPr>
            <a:xfrm>
              <a:off x="3169070" y="3009398"/>
              <a:ext cx="5783302" cy="1223374"/>
              <a:chOff x="1788892" y="6076526"/>
              <a:chExt cx="16327119" cy="3453765"/>
            </a:xfrm>
          </p:grpSpPr>
          <p:pic>
            <p:nvPicPr>
              <p:cNvPr id="117" name="object 76">
                <a:extLst>
                  <a:ext uri="{FF2B5EF4-FFF2-40B4-BE49-F238E27FC236}">
                    <a16:creationId xmlns:a16="http://schemas.microsoft.com/office/drawing/2014/main" id="{E21F528A-0A06-7062-D541-5713203D884A}"/>
                  </a:ext>
                </a:extLst>
              </p:cNvPr>
              <p:cNvPicPr/>
              <p:nvPr/>
            </p:nvPicPr>
            <p:blipFill>
              <a:blip r:embed="rId7" cstate="print"/>
              <a:stretch>
                <a:fillRect/>
              </a:stretch>
            </p:blipFill>
            <p:spPr>
              <a:xfrm>
                <a:off x="1788892" y="6076526"/>
                <a:ext cx="16326514" cy="3453685"/>
              </a:xfrm>
              <a:prstGeom prst="rect">
                <a:avLst/>
              </a:prstGeom>
            </p:spPr>
          </p:pic>
          <p:sp>
            <p:nvSpPr>
              <p:cNvPr id="118" name="object 77">
                <a:extLst>
                  <a:ext uri="{FF2B5EF4-FFF2-40B4-BE49-F238E27FC236}">
                    <a16:creationId xmlns:a16="http://schemas.microsoft.com/office/drawing/2014/main" id="{8D1C18D6-DCD5-AD7F-3B48-B10963A6F76D}"/>
                  </a:ext>
                </a:extLst>
              </p:cNvPr>
              <p:cNvSpPr/>
              <p:nvPr/>
            </p:nvSpPr>
            <p:spPr>
              <a:xfrm>
                <a:off x="4183298" y="7802958"/>
                <a:ext cx="11003280" cy="1601470"/>
              </a:xfrm>
              <a:custGeom>
                <a:avLst/>
                <a:gdLst/>
                <a:ahLst/>
                <a:cxnLst/>
                <a:rect l="l" t="t" r="r" b="b"/>
                <a:pathLst>
                  <a:path w="11003280" h="1601470">
                    <a:moveTo>
                      <a:pt x="11002992" y="0"/>
                    </a:moveTo>
                    <a:lnTo>
                      <a:pt x="10358234" y="0"/>
                    </a:lnTo>
                    <a:lnTo>
                      <a:pt x="9249866" y="1073723"/>
                    </a:lnTo>
                    <a:lnTo>
                      <a:pt x="9216858" y="1098537"/>
                    </a:lnTo>
                    <a:lnTo>
                      <a:pt x="9176133" y="1119971"/>
                    </a:lnTo>
                    <a:lnTo>
                      <a:pt x="9129936" y="1137866"/>
                    </a:lnTo>
                    <a:lnTo>
                      <a:pt x="9080510" y="1152063"/>
                    </a:lnTo>
                    <a:lnTo>
                      <a:pt x="9030100" y="1162400"/>
                    </a:lnTo>
                    <a:lnTo>
                      <a:pt x="8980950" y="1168720"/>
                    </a:lnTo>
                    <a:lnTo>
                      <a:pt x="8935305" y="1170862"/>
                    </a:lnTo>
                    <a:lnTo>
                      <a:pt x="2099218" y="1170862"/>
                    </a:lnTo>
                    <a:lnTo>
                      <a:pt x="2052877" y="1168720"/>
                    </a:lnTo>
                    <a:lnTo>
                      <a:pt x="2002978" y="1162400"/>
                    </a:lnTo>
                    <a:lnTo>
                      <a:pt x="1951799" y="1152063"/>
                    </a:lnTo>
                    <a:lnTo>
                      <a:pt x="1901619" y="1137866"/>
                    </a:lnTo>
                    <a:lnTo>
                      <a:pt x="1854717" y="1119971"/>
                    </a:lnTo>
                    <a:lnTo>
                      <a:pt x="1813371" y="1098537"/>
                    </a:lnTo>
                    <a:lnTo>
                      <a:pt x="1779859" y="1073723"/>
                    </a:lnTo>
                    <a:lnTo>
                      <a:pt x="654598" y="0"/>
                    </a:lnTo>
                    <a:lnTo>
                      <a:pt x="0" y="0"/>
                    </a:lnTo>
                    <a:lnTo>
                      <a:pt x="1476301" y="1492414"/>
                    </a:lnTo>
                    <a:lnTo>
                      <a:pt x="1510696" y="1520156"/>
                    </a:lnTo>
                    <a:lnTo>
                      <a:pt x="1548687" y="1544116"/>
                    </a:lnTo>
                    <a:lnTo>
                      <a:pt x="1589788" y="1564116"/>
                    </a:lnTo>
                    <a:lnTo>
                      <a:pt x="1633513" y="1579979"/>
                    </a:lnTo>
                    <a:lnTo>
                      <a:pt x="1679377" y="1591528"/>
                    </a:lnTo>
                    <a:lnTo>
                      <a:pt x="1726892" y="1598587"/>
                    </a:lnTo>
                    <a:lnTo>
                      <a:pt x="1775572" y="1600980"/>
                    </a:lnTo>
                    <a:lnTo>
                      <a:pt x="9254096" y="1600980"/>
                    </a:lnTo>
                    <a:lnTo>
                      <a:pt x="9309936" y="1597730"/>
                    </a:lnTo>
                    <a:lnTo>
                      <a:pt x="9364105" y="1588168"/>
                    </a:lnTo>
                    <a:lnTo>
                      <a:pt x="9415844" y="1572575"/>
                    </a:lnTo>
                    <a:lnTo>
                      <a:pt x="9464392" y="1551231"/>
                    </a:lnTo>
                    <a:lnTo>
                      <a:pt x="9508986" y="1524417"/>
                    </a:lnTo>
                    <a:lnTo>
                      <a:pt x="9548868" y="1492414"/>
                    </a:lnTo>
                    <a:lnTo>
                      <a:pt x="11002992" y="0"/>
                    </a:lnTo>
                    <a:close/>
                  </a:path>
                </a:pathLst>
              </a:custGeom>
              <a:solidFill>
                <a:srgbClr val="8C317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19" name="object 78">
                <a:extLst>
                  <a:ext uri="{FF2B5EF4-FFF2-40B4-BE49-F238E27FC236}">
                    <a16:creationId xmlns:a16="http://schemas.microsoft.com/office/drawing/2014/main" id="{8E52BCE4-BBE4-1880-2F5E-0D4F8F5F75BD}"/>
                  </a:ext>
                </a:extLst>
              </p:cNvPr>
              <p:cNvSpPr/>
              <p:nvPr/>
            </p:nvSpPr>
            <p:spPr>
              <a:xfrm>
                <a:off x="4183298" y="6201983"/>
                <a:ext cx="11003280" cy="1601470"/>
              </a:xfrm>
              <a:custGeom>
                <a:avLst/>
                <a:gdLst/>
                <a:ahLst/>
                <a:cxnLst/>
                <a:rect l="l" t="t" r="r" b="b"/>
                <a:pathLst>
                  <a:path w="11003280" h="1601470">
                    <a:moveTo>
                      <a:pt x="9374410" y="0"/>
                    </a:moveTo>
                    <a:lnTo>
                      <a:pt x="1653417" y="0"/>
                    </a:lnTo>
                    <a:lnTo>
                      <a:pt x="1599541" y="3248"/>
                    </a:lnTo>
                    <a:lnTo>
                      <a:pt x="1547276" y="12808"/>
                    </a:lnTo>
                    <a:lnTo>
                      <a:pt x="1497356" y="28399"/>
                    </a:lnTo>
                    <a:lnTo>
                      <a:pt x="1450514" y="49740"/>
                    </a:lnTo>
                    <a:lnTo>
                      <a:pt x="1407486" y="76553"/>
                    </a:lnTo>
                    <a:lnTo>
                      <a:pt x="1369007" y="108555"/>
                    </a:lnTo>
                    <a:lnTo>
                      <a:pt x="0" y="1600980"/>
                    </a:lnTo>
                    <a:lnTo>
                      <a:pt x="654598" y="1600980"/>
                    </a:lnTo>
                    <a:lnTo>
                      <a:pt x="1654885" y="527256"/>
                    </a:lnTo>
                    <a:lnTo>
                      <a:pt x="1686876" y="502439"/>
                    </a:lnTo>
                    <a:lnTo>
                      <a:pt x="1726542" y="481002"/>
                    </a:lnTo>
                    <a:lnTo>
                      <a:pt x="1771624" y="463106"/>
                    </a:lnTo>
                    <a:lnTo>
                      <a:pt x="1819868" y="448910"/>
                    </a:lnTo>
                    <a:lnTo>
                      <a:pt x="1869015" y="438573"/>
                    </a:lnTo>
                    <a:lnTo>
                      <a:pt x="1916808" y="432254"/>
                    </a:lnTo>
                    <a:lnTo>
                      <a:pt x="1960992" y="430112"/>
                    </a:lnTo>
                    <a:lnTo>
                      <a:pt x="9071458" y="430112"/>
                    </a:lnTo>
                    <a:lnTo>
                      <a:pt x="9114978" y="432254"/>
                    </a:lnTo>
                    <a:lnTo>
                      <a:pt x="9162054" y="438573"/>
                    </a:lnTo>
                    <a:lnTo>
                      <a:pt x="9210462" y="448910"/>
                    </a:lnTo>
                    <a:lnTo>
                      <a:pt x="9257981" y="463106"/>
                    </a:lnTo>
                    <a:lnTo>
                      <a:pt x="9302388" y="481002"/>
                    </a:lnTo>
                    <a:lnTo>
                      <a:pt x="9341459" y="502439"/>
                    </a:lnTo>
                    <a:lnTo>
                      <a:pt x="9372973" y="527256"/>
                    </a:lnTo>
                    <a:lnTo>
                      <a:pt x="10358234" y="1600980"/>
                    </a:lnTo>
                    <a:lnTo>
                      <a:pt x="11002992" y="1600980"/>
                    </a:lnTo>
                    <a:lnTo>
                      <a:pt x="9654549" y="108555"/>
                    </a:lnTo>
                    <a:lnTo>
                      <a:pt x="9616648" y="76553"/>
                    </a:lnTo>
                    <a:lnTo>
                      <a:pt x="9574268" y="49740"/>
                    </a:lnTo>
                    <a:lnTo>
                      <a:pt x="9528130" y="28399"/>
                    </a:lnTo>
                    <a:lnTo>
                      <a:pt x="9478960" y="12808"/>
                    </a:lnTo>
                    <a:lnTo>
                      <a:pt x="9427479" y="3248"/>
                    </a:lnTo>
                    <a:lnTo>
                      <a:pt x="9374410" y="0"/>
                    </a:lnTo>
                    <a:close/>
                  </a:path>
                </a:pathLst>
              </a:custGeom>
              <a:solidFill>
                <a:srgbClr val="156168"/>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20" name="object 79">
                <a:extLst>
                  <a:ext uri="{FF2B5EF4-FFF2-40B4-BE49-F238E27FC236}">
                    <a16:creationId xmlns:a16="http://schemas.microsoft.com/office/drawing/2014/main" id="{5FAC2A27-6314-FCCC-11EA-0FA22616725B}"/>
                  </a:ext>
                </a:extLst>
              </p:cNvPr>
              <p:cNvSpPr/>
              <p:nvPr/>
            </p:nvSpPr>
            <p:spPr>
              <a:xfrm>
                <a:off x="1914232" y="7415216"/>
                <a:ext cx="16099790" cy="789940"/>
              </a:xfrm>
              <a:custGeom>
                <a:avLst/>
                <a:gdLst/>
                <a:ahLst/>
                <a:cxnLst/>
                <a:rect l="l" t="t" r="r" b="b"/>
                <a:pathLst>
                  <a:path w="16099790" h="789940">
                    <a:moveTo>
                      <a:pt x="2923654" y="387743"/>
                    </a:moveTo>
                    <a:lnTo>
                      <a:pt x="2471242" y="143840"/>
                    </a:lnTo>
                    <a:lnTo>
                      <a:pt x="0" y="143840"/>
                    </a:lnTo>
                    <a:lnTo>
                      <a:pt x="0" y="617588"/>
                    </a:lnTo>
                    <a:lnTo>
                      <a:pt x="2474506" y="617588"/>
                    </a:lnTo>
                    <a:lnTo>
                      <a:pt x="2923654" y="387743"/>
                    </a:lnTo>
                    <a:close/>
                  </a:path>
                  <a:path w="16099790" h="789940">
                    <a:moveTo>
                      <a:pt x="16099193" y="394779"/>
                    </a:moveTo>
                    <a:lnTo>
                      <a:pt x="15569299" y="0"/>
                    </a:lnTo>
                    <a:lnTo>
                      <a:pt x="15569299" y="157911"/>
                    </a:lnTo>
                    <a:lnTo>
                      <a:pt x="13084391" y="157899"/>
                    </a:lnTo>
                    <a:lnTo>
                      <a:pt x="12627293" y="387743"/>
                    </a:lnTo>
                    <a:lnTo>
                      <a:pt x="13054140" y="631647"/>
                    </a:lnTo>
                    <a:lnTo>
                      <a:pt x="15569299" y="631647"/>
                    </a:lnTo>
                    <a:lnTo>
                      <a:pt x="15569299" y="789571"/>
                    </a:lnTo>
                    <a:lnTo>
                      <a:pt x="16099193" y="394779"/>
                    </a:lnTo>
                    <a:close/>
                  </a:path>
                </a:pathLst>
              </a:custGeom>
              <a:solidFill>
                <a:srgbClr val="BFBEBF"/>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sp>
          <p:nvSpPr>
            <p:cNvPr id="121" name="object 80">
              <a:extLst>
                <a:ext uri="{FF2B5EF4-FFF2-40B4-BE49-F238E27FC236}">
                  <a16:creationId xmlns:a16="http://schemas.microsoft.com/office/drawing/2014/main" id="{8AA96388-D029-D2CA-2F63-8EFC8F3081C1}"/>
                </a:ext>
              </a:extLst>
            </p:cNvPr>
            <p:cNvSpPr txBox="1"/>
            <p:nvPr/>
          </p:nvSpPr>
          <p:spPr>
            <a:xfrm>
              <a:off x="4383767" y="3241964"/>
              <a:ext cx="2641983" cy="754790"/>
            </a:xfrm>
            <a:prstGeom prst="rect">
              <a:avLst/>
            </a:prstGeom>
          </p:spPr>
          <p:txBody>
            <a:bodyPr vert="horz" wrap="square" lIns="0" tIns="15970" rIns="0" bIns="0" rtlCol="0">
              <a:spAutoFit/>
            </a:bodyPr>
            <a:lstStyle/>
            <a:p>
              <a:pPr marL="490794" marR="0" lvl="0" indent="0" algn="ctr" defTabSz="914446" rtl="0" eaLnBrk="1" fontAlgn="auto" latinLnBrk="0" hangingPunct="1">
                <a:lnSpc>
                  <a:spcPct val="100000"/>
                </a:lnSpc>
                <a:spcBef>
                  <a:spcPts val="126"/>
                </a:spcBef>
                <a:spcAft>
                  <a:spcPts val="0"/>
                </a:spcAft>
                <a:buClr>
                  <a:srgbClr val="000000"/>
                </a:buClr>
                <a:buSzTx/>
                <a:buFontTx/>
                <a:buNone/>
                <a:tabLst/>
                <a:defRPr/>
              </a:pPr>
              <a:r>
                <a:rPr kumimoji="0" lang="en-US" sz="1275" b="0" i="0" u="none" strike="noStrike" kern="0" cap="none" spc="-23" normalizeH="0" baseline="0" noProof="0" dirty="0" err="1">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R</a:t>
              </a:r>
              <a:r>
                <a:rPr kumimoji="0" sz="1275" b="0" i="0" u="none" strike="noStrike" kern="0" cap="none" spc="-23" normalizeH="0" baseline="0" noProof="0" dirty="0" err="1">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elacorilant</a:t>
              </a:r>
              <a:r>
                <a:rPr kumimoji="0" sz="1275" b="0" i="0" u="none" strike="noStrike" kern="0" cap="none" spc="-8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275" b="0" i="0" u="none" strike="noStrike" kern="0" cap="none" spc="-305"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r>
                <a:rPr kumimoji="0" sz="1275" b="0" i="0" u="none" strike="noStrike" kern="0" cap="none" spc="-99"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lang="en-US" sz="1275" b="0" i="0" u="none" strike="noStrike" kern="0" cap="none" spc="-99"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lang="en-US" sz="1275" b="0" i="0" u="none" strike="noStrike" kern="0" cap="none" spc="-62"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N</a:t>
              </a:r>
              <a:r>
                <a:rPr kumimoji="0" sz="1275" b="0" i="0" u="none" strike="noStrike" kern="0" cap="none" spc="-62"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ab-</a:t>
              </a:r>
              <a:r>
                <a:rPr kumimoji="0" sz="1275" b="0" i="0" u="none" strike="noStrike" kern="0" cap="none" spc="-39"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paclitaxel</a:t>
              </a:r>
              <a:endParaRPr kumimoji="0" sz="1275" b="0" i="0" u="none" strike="noStrike" kern="0" cap="none" spc="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a:p>
              <a:pPr marL="3175" marR="1938657" lvl="0" indent="-3175" algn="ctr" defTabSz="914446" rtl="0" eaLnBrk="1" fontAlgn="auto" latinLnBrk="0" hangingPunct="1">
                <a:lnSpc>
                  <a:spcPts val="808"/>
                </a:lnSpc>
                <a:spcBef>
                  <a:spcPts val="214"/>
                </a:spcBef>
                <a:spcAft>
                  <a:spcPts val="0"/>
                </a:spcAft>
                <a:buClr>
                  <a:srgbClr val="000000"/>
                </a:buClr>
                <a:buSzTx/>
                <a:buFontTx/>
                <a:buNone/>
                <a:tabLst/>
                <a:defRPr/>
              </a:pPr>
              <a:r>
                <a:rPr kumimoji="0" sz="797" b="0" i="0" u="none" strike="noStrike" kern="0" cap="none" spc="-43"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Open-</a:t>
              </a:r>
              <a:r>
                <a:rPr kumimoji="0" sz="797" b="0" i="0" u="none" strike="noStrike" kern="0" cap="none" spc="-4"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label </a:t>
              </a:r>
              <a:r>
                <a:rPr kumimoji="0" lang="en-US" sz="797" b="0" i="0" u="none" strike="noStrike" kern="0" cap="none" spc="-46"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r</a:t>
              </a:r>
              <a:r>
                <a:rPr kumimoji="0" sz="797" b="0" i="0" u="none" strike="noStrike" kern="0" cap="none" spc="-46"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andomization </a:t>
              </a:r>
              <a:r>
                <a:rPr kumimoji="0" sz="797" b="0" i="0" u="none" strike="noStrike" kern="0" cap="none" spc="-9"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1:1</a:t>
              </a:r>
              <a:endParaRPr kumimoji="0" sz="797"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a:p>
              <a:pPr marL="474149" marR="0" lvl="0" indent="0" algn="ctr" defTabSz="914446" rtl="0" eaLnBrk="1" fontAlgn="auto" latinLnBrk="0" hangingPunct="1">
                <a:lnSpc>
                  <a:spcPct val="100000"/>
                </a:lnSpc>
                <a:spcBef>
                  <a:spcPts val="64"/>
                </a:spcBef>
                <a:spcAft>
                  <a:spcPts val="0"/>
                </a:spcAft>
                <a:buClr>
                  <a:srgbClr val="000000"/>
                </a:buClr>
                <a:buSzTx/>
                <a:buFontTx/>
                <a:buNone/>
                <a:tabLst/>
                <a:defRPr/>
              </a:pPr>
              <a:r>
                <a:rPr kumimoji="0" lang="en-US" sz="1275" b="0" i="0" u="none" strike="noStrike" kern="0" cap="none" spc="-62"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N</a:t>
              </a:r>
              <a:r>
                <a:rPr kumimoji="0" sz="1275" b="0" i="0" u="none" strike="noStrike" kern="0" cap="none" spc="-62"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ab-</a:t>
              </a:r>
              <a:r>
                <a:rPr kumimoji="0" sz="1275" b="0" i="0" u="none" strike="noStrike" kern="0" cap="none" spc="-12"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paclitaxel</a:t>
              </a:r>
              <a:endParaRPr kumimoji="0" sz="1275" b="0" i="0" u="none" strike="noStrike" kern="0" cap="none" spc="0" normalizeH="0" baseline="0" noProof="0" dirty="0">
                <a:ln>
                  <a:noFill/>
                </a:ln>
                <a:solidFill>
                  <a:srgbClr val="8C317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122" name="object 81">
              <a:extLst>
                <a:ext uri="{FF2B5EF4-FFF2-40B4-BE49-F238E27FC236}">
                  <a16:creationId xmlns:a16="http://schemas.microsoft.com/office/drawing/2014/main" id="{26AB4C67-8660-F987-B6F8-D3151AE73F70}"/>
                </a:ext>
              </a:extLst>
            </p:cNvPr>
            <p:cNvSpPr txBox="1"/>
            <p:nvPr/>
          </p:nvSpPr>
          <p:spPr>
            <a:xfrm>
              <a:off x="3360000" y="3497374"/>
              <a:ext cx="619897" cy="361575"/>
            </a:xfrm>
            <a:prstGeom prst="rect">
              <a:avLst/>
            </a:prstGeom>
          </p:spPr>
          <p:txBody>
            <a:bodyPr vert="horz" wrap="square" lIns="0" tIns="53532" rIns="0" bIns="0" rtlCol="0">
              <a:spAutoFit/>
            </a:bodyPr>
            <a:lstStyle/>
            <a:p>
              <a:pPr marL="4498" marR="0" lvl="0" indent="0" algn="l" defTabSz="914446" rtl="0" eaLnBrk="1" fontAlgn="auto" latinLnBrk="0" hangingPunct="1">
                <a:lnSpc>
                  <a:spcPct val="100000"/>
                </a:lnSpc>
                <a:spcBef>
                  <a:spcPts val="421"/>
                </a:spcBef>
                <a:spcAft>
                  <a:spcPts val="0"/>
                </a:spcAft>
                <a:buClr>
                  <a:srgbClr val="000000"/>
                </a:buClr>
                <a:buSzTx/>
                <a:buFontTx/>
                <a:buNone/>
                <a:tabLst/>
                <a:defRPr/>
              </a:pPr>
              <a:r>
                <a:rPr kumimoji="0" sz="868" b="0" i="0" u="none" strike="noStrike" kern="0" cap="none" spc="-48"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SCREENING</a:t>
              </a:r>
              <a:endParaRPr kumimoji="0" sz="868"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a:p>
              <a:pPr marL="16645" marR="0" lvl="0" indent="0" algn="l" defTabSz="914446" rtl="0" eaLnBrk="1" fontAlgn="auto" latinLnBrk="0" hangingPunct="1">
                <a:lnSpc>
                  <a:spcPct val="100000"/>
                </a:lnSpc>
                <a:spcBef>
                  <a:spcPts val="360"/>
                </a:spcBef>
                <a:spcAft>
                  <a:spcPts val="0"/>
                </a:spcAft>
                <a:buClr>
                  <a:srgbClr val="000000"/>
                </a:buClr>
                <a:buSzTx/>
                <a:buFontTx/>
                <a:buNone/>
                <a:tabLst/>
                <a:defRPr/>
              </a:pPr>
              <a:r>
                <a:rPr kumimoji="0" sz="797" b="0" i="0" u="none" strike="noStrike" kern="0" cap="none" spc="-43"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Day</a:t>
              </a:r>
              <a:r>
                <a:rPr kumimoji="0" sz="797" b="0" i="0" u="none" strike="noStrike" kern="0" cap="none" spc="-72"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797" b="0" i="0" u="none" strike="noStrike" kern="0" cap="none" spc="-4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r>
                <a:rPr kumimoji="0" sz="797" b="0" i="0" u="none" strike="noStrike" kern="0" cap="none" spc="-58"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28</a:t>
              </a:r>
              <a:r>
                <a:rPr kumimoji="0" sz="797" b="0" i="0" u="none" strike="noStrike" kern="0" cap="none" spc="-72"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797" b="0" i="0" u="none" strike="noStrike" kern="0" cap="none" spc="-37"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to</a:t>
              </a:r>
              <a:r>
                <a:rPr kumimoji="0" sz="797" b="0" i="0" u="none" strike="noStrike" kern="0" cap="none" spc="-71"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797" b="0" i="0" u="none" strike="noStrike" kern="0" cap="none" spc="-48"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r>
                <a:rPr kumimoji="0" sz="797" b="0" i="0" u="none" strike="noStrike" kern="0" cap="none" spc="-18"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1</a:t>
              </a:r>
              <a:endParaRPr kumimoji="0" sz="797"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123" name="object 82">
              <a:extLst>
                <a:ext uri="{FF2B5EF4-FFF2-40B4-BE49-F238E27FC236}">
                  <a16:creationId xmlns:a16="http://schemas.microsoft.com/office/drawing/2014/main" id="{189722CC-FDB6-A555-D1C5-5D7D3B165396}"/>
                </a:ext>
              </a:extLst>
            </p:cNvPr>
            <p:cNvSpPr txBox="1"/>
            <p:nvPr/>
          </p:nvSpPr>
          <p:spPr>
            <a:xfrm>
              <a:off x="7964799" y="3551663"/>
              <a:ext cx="657459" cy="137878"/>
            </a:xfrm>
            <a:prstGeom prst="rect">
              <a:avLst/>
            </a:prstGeom>
          </p:spPr>
          <p:txBody>
            <a:bodyPr vert="horz" wrap="square" lIns="0" tIns="4274" rIns="0" bIns="0" rtlCol="0">
              <a:spAutoFit/>
            </a:bodyPr>
            <a:lstStyle/>
            <a:p>
              <a:pPr marL="4498" marR="0" lvl="0" indent="0" algn="l" defTabSz="914446" rtl="0" eaLnBrk="1" fontAlgn="auto" latinLnBrk="0" hangingPunct="1">
                <a:lnSpc>
                  <a:spcPct val="100000"/>
                </a:lnSpc>
                <a:spcBef>
                  <a:spcPts val="34"/>
                </a:spcBef>
                <a:spcAft>
                  <a:spcPts val="0"/>
                </a:spcAft>
                <a:buClr>
                  <a:srgbClr val="000000"/>
                </a:buClr>
                <a:buSzTx/>
                <a:buFontTx/>
                <a:buNone/>
                <a:tabLst/>
                <a:defRPr/>
              </a:pPr>
              <a:r>
                <a:rPr kumimoji="0" sz="868" b="0" i="0" u="none" strike="noStrike" kern="0" cap="none" spc="-25"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FOLLOW-</a:t>
              </a:r>
              <a:r>
                <a:rPr kumimoji="0" sz="868" b="0" i="0" u="none" strike="noStrike" kern="0" cap="none" spc="-23"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UP</a:t>
              </a:r>
              <a:endParaRPr kumimoji="0" sz="868"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grpSp>
          <p:nvGrpSpPr>
            <p:cNvPr id="124" name="object 83">
              <a:extLst>
                <a:ext uri="{FF2B5EF4-FFF2-40B4-BE49-F238E27FC236}">
                  <a16:creationId xmlns:a16="http://schemas.microsoft.com/office/drawing/2014/main" id="{71684C37-D231-49D4-55BA-9D539A2B8E8F}"/>
                </a:ext>
              </a:extLst>
            </p:cNvPr>
            <p:cNvGrpSpPr/>
            <p:nvPr/>
          </p:nvGrpSpPr>
          <p:grpSpPr>
            <a:xfrm>
              <a:off x="7079444" y="2710272"/>
              <a:ext cx="374052" cy="125959"/>
              <a:chOff x="12828458" y="5232050"/>
              <a:chExt cx="1056005" cy="355600"/>
            </a:xfrm>
          </p:grpSpPr>
          <p:sp>
            <p:nvSpPr>
              <p:cNvPr id="125" name="object 84">
                <a:extLst>
                  <a:ext uri="{FF2B5EF4-FFF2-40B4-BE49-F238E27FC236}">
                    <a16:creationId xmlns:a16="http://schemas.microsoft.com/office/drawing/2014/main" id="{BA9769E0-5863-6044-A059-8E81DCB3BFC7}"/>
                  </a:ext>
                </a:extLst>
              </p:cNvPr>
              <p:cNvSpPr/>
              <p:nvPr/>
            </p:nvSpPr>
            <p:spPr>
              <a:xfrm>
                <a:off x="12836214" y="5411596"/>
                <a:ext cx="1040130" cy="0"/>
              </a:xfrm>
              <a:custGeom>
                <a:avLst/>
                <a:gdLst/>
                <a:ahLst/>
                <a:cxnLst/>
                <a:rect l="l" t="t" r="r" b="b"/>
                <a:pathLst>
                  <a:path w="1040130">
                    <a:moveTo>
                      <a:pt x="0" y="0"/>
                    </a:moveTo>
                    <a:lnTo>
                      <a:pt x="1039999" y="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26" name="object 85">
                <a:extLst>
                  <a:ext uri="{FF2B5EF4-FFF2-40B4-BE49-F238E27FC236}">
                    <a16:creationId xmlns:a16="http://schemas.microsoft.com/office/drawing/2014/main" id="{57954606-CE63-763C-C190-C0FC033B7F8B}"/>
                  </a:ext>
                </a:extLst>
              </p:cNvPr>
              <p:cNvSpPr/>
              <p:nvPr/>
            </p:nvSpPr>
            <p:spPr>
              <a:xfrm>
                <a:off x="12836214" y="523205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27" name="object 86">
                <a:extLst>
                  <a:ext uri="{FF2B5EF4-FFF2-40B4-BE49-F238E27FC236}">
                    <a16:creationId xmlns:a16="http://schemas.microsoft.com/office/drawing/2014/main" id="{CEDE0677-E8BF-955D-04F0-172F7A5B7A57}"/>
                  </a:ext>
                </a:extLst>
              </p:cNvPr>
              <p:cNvSpPr/>
              <p:nvPr/>
            </p:nvSpPr>
            <p:spPr>
              <a:xfrm>
                <a:off x="13876214" y="5232050"/>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pic>
          <p:nvPicPr>
            <p:cNvPr id="128" name="object 87">
              <a:extLst>
                <a:ext uri="{FF2B5EF4-FFF2-40B4-BE49-F238E27FC236}">
                  <a16:creationId xmlns:a16="http://schemas.microsoft.com/office/drawing/2014/main" id="{12AD9218-F52F-AB0D-7538-45063EA8CDE9}"/>
                </a:ext>
              </a:extLst>
            </p:cNvPr>
            <p:cNvPicPr/>
            <p:nvPr/>
          </p:nvPicPr>
          <p:blipFill>
            <a:blip r:embed="rId4" cstate="print"/>
            <a:stretch>
              <a:fillRect/>
            </a:stretch>
          </p:blipFill>
          <p:spPr>
            <a:xfrm>
              <a:off x="7224831" y="2530471"/>
              <a:ext cx="83104" cy="71974"/>
            </a:xfrm>
            <a:prstGeom prst="rect">
              <a:avLst/>
            </a:prstGeom>
          </p:spPr>
        </p:pic>
        <p:sp>
          <p:nvSpPr>
            <p:cNvPr id="129" name="object 88">
              <a:extLst>
                <a:ext uri="{FF2B5EF4-FFF2-40B4-BE49-F238E27FC236}">
                  <a16:creationId xmlns:a16="http://schemas.microsoft.com/office/drawing/2014/main" id="{41AA5200-DACF-1F25-DE0A-1CB2C472C140}"/>
                </a:ext>
              </a:extLst>
            </p:cNvPr>
            <p:cNvSpPr/>
            <p:nvPr/>
          </p:nvSpPr>
          <p:spPr>
            <a:xfrm>
              <a:off x="7230395" y="2678097"/>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nvGrpSpPr>
            <p:cNvPr id="130" name="object 89">
              <a:extLst>
                <a:ext uri="{FF2B5EF4-FFF2-40B4-BE49-F238E27FC236}">
                  <a16:creationId xmlns:a16="http://schemas.microsoft.com/office/drawing/2014/main" id="{81C7BCE0-21DD-AD12-8A74-C31A573CB85C}"/>
                </a:ext>
              </a:extLst>
            </p:cNvPr>
            <p:cNvGrpSpPr/>
            <p:nvPr/>
          </p:nvGrpSpPr>
          <p:grpSpPr>
            <a:xfrm>
              <a:off x="7079444" y="4464440"/>
              <a:ext cx="374052" cy="125959"/>
              <a:chOff x="12828458" y="10184327"/>
              <a:chExt cx="1056005" cy="355600"/>
            </a:xfrm>
          </p:grpSpPr>
          <p:sp>
            <p:nvSpPr>
              <p:cNvPr id="131" name="object 90">
                <a:extLst>
                  <a:ext uri="{FF2B5EF4-FFF2-40B4-BE49-F238E27FC236}">
                    <a16:creationId xmlns:a16="http://schemas.microsoft.com/office/drawing/2014/main" id="{9CF24F9B-04EF-AACA-8B87-7764910A9B3E}"/>
                  </a:ext>
                </a:extLst>
              </p:cNvPr>
              <p:cNvSpPr/>
              <p:nvPr/>
            </p:nvSpPr>
            <p:spPr>
              <a:xfrm>
                <a:off x="12836214" y="10362118"/>
                <a:ext cx="1040130" cy="0"/>
              </a:xfrm>
              <a:custGeom>
                <a:avLst/>
                <a:gdLst/>
                <a:ahLst/>
                <a:cxnLst/>
                <a:rect l="l" t="t" r="r" b="b"/>
                <a:pathLst>
                  <a:path w="1040130">
                    <a:moveTo>
                      <a:pt x="0" y="0"/>
                    </a:moveTo>
                    <a:lnTo>
                      <a:pt x="1039999" y="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32" name="object 91">
                <a:extLst>
                  <a:ext uri="{FF2B5EF4-FFF2-40B4-BE49-F238E27FC236}">
                    <a16:creationId xmlns:a16="http://schemas.microsoft.com/office/drawing/2014/main" id="{3467B33A-20A1-53C5-A99C-28AC6BB82220}"/>
                  </a:ext>
                </a:extLst>
              </p:cNvPr>
              <p:cNvSpPr/>
              <p:nvPr/>
            </p:nvSpPr>
            <p:spPr>
              <a:xfrm>
                <a:off x="12836214" y="10184327"/>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33" name="object 92">
                <a:extLst>
                  <a:ext uri="{FF2B5EF4-FFF2-40B4-BE49-F238E27FC236}">
                    <a16:creationId xmlns:a16="http://schemas.microsoft.com/office/drawing/2014/main" id="{2B895C4C-CE6B-C099-EE8D-0F3FCBE3370D}"/>
                  </a:ext>
                </a:extLst>
              </p:cNvPr>
              <p:cNvSpPr/>
              <p:nvPr/>
            </p:nvSpPr>
            <p:spPr>
              <a:xfrm>
                <a:off x="13876214" y="10184327"/>
                <a:ext cx="0" cy="355600"/>
              </a:xfrm>
              <a:custGeom>
                <a:avLst/>
                <a:gdLst/>
                <a:ahLst/>
                <a:cxnLst/>
                <a:rect l="l" t="t" r="r" b="b"/>
                <a:pathLst>
                  <a:path h="355600">
                    <a:moveTo>
                      <a:pt x="0" y="0"/>
                    </a:moveTo>
                    <a:lnTo>
                      <a:pt x="0" y="355580"/>
                    </a:lnTo>
                  </a:path>
                </a:pathLst>
              </a:custGeom>
              <a:ln w="15512">
                <a:solidFill>
                  <a:srgbClr val="221E1F"/>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sp>
          <p:nvSpPr>
            <p:cNvPr id="134" name="object 93">
              <a:extLst>
                <a:ext uri="{FF2B5EF4-FFF2-40B4-BE49-F238E27FC236}">
                  <a16:creationId xmlns:a16="http://schemas.microsoft.com/office/drawing/2014/main" id="{3E61A711-6A40-3ECB-A97D-CE6FD832BBF8}"/>
                </a:ext>
              </a:extLst>
            </p:cNvPr>
            <p:cNvSpPr/>
            <p:nvPr/>
          </p:nvSpPr>
          <p:spPr>
            <a:xfrm>
              <a:off x="7230395" y="4426544"/>
              <a:ext cx="71976" cy="71976"/>
            </a:xfrm>
            <a:custGeom>
              <a:avLst/>
              <a:gdLst/>
              <a:ahLst/>
              <a:cxnLst/>
              <a:rect l="l" t="t" r="r" b="b"/>
              <a:pathLst>
                <a:path w="203200" h="203200">
                  <a:moveTo>
                    <a:pt x="203192" y="0"/>
                  </a:moveTo>
                  <a:lnTo>
                    <a:pt x="0" y="0"/>
                  </a:lnTo>
                  <a:lnTo>
                    <a:pt x="0" y="203192"/>
                  </a:lnTo>
                  <a:lnTo>
                    <a:pt x="203192" y="203192"/>
                  </a:lnTo>
                  <a:lnTo>
                    <a:pt x="203192" y="0"/>
                  </a:lnTo>
                  <a:close/>
                </a:path>
              </a:pathLst>
            </a:custGeom>
            <a:solidFill>
              <a:srgbClr val="8C317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35" name="object 94">
              <a:extLst>
                <a:ext uri="{FF2B5EF4-FFF2-40B4-BE49-F238E27FC236}">
                  <a16:creationId xmlns:a16="http://schemas.microsoft.com/office/drawing/2014/main" id="{E6FEFEE2-A4E5-6450-E151-2F427D32BCDC}"/>
                </a:ext>
              </a:extLst>
            </p:cNvPr>
            <p:cNvSpPr txBox="1"/>
            <p:nvPr/>
          </p:nvSpPr>
          <p:spPr>
            <a:xfrm>
              <a:off x="7312745" y="2478934"/>
              <a:ext cx="83104" cy="143950"/>
            </a:xfrm>
            <a:prstGeom prst="rect">
              <a:avLst/>
            </a:prstGeom>
          </p:spPr>
          <p:txBody>
            <a:bodyPr vert="horz" wrap="square" lIns="0" tIns="5398" rIns="0" bIns="0" rtlCol="0">
              <a:spAutoFit/>
            </a:bodyPr>
            <a:lstStyle/>
            <a:p>
              <a:pPr marL="4498" marR="0" lvl="0" indent="0" algn="l" defTabSz="914446" rtl="0" eaLnBrk="1" fontAlgn="auto" latinLnBrk="0" hangingPunct="1">
                <a:lnSpc>
                  <a:spcPct val="100000"/>
                </a:lnSpc>
                <a:spcBef>
                  <a:spcPts val="43"/>
                </a:spcBef>
                <a:spcAft>
                  <a:spcPts val="0"/>
                </a:spcAft>
                <a:buClr>
                  <a:srgbClr val="000000"/>
                </a:buClr>
                <a:buSzTx/>
                <a:buFontTx/>
                <a:buNone/>
                <a:tabLst/>
                <a:defRPr/>
              </a:pPr>
              <a:r>
                <a:rPr kumimoji="0" sz="900" b="0" i="0" u="none" strike="noStrike" kern="0" cap="none" spc="-131"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endParaRPr kumimoji="0" sz="9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sp>
          <p:nvSpPr>
            <p:cNvPr id="136" name="object 95">
              <a:extLst>
                <a:ext uri="{FF2B5EF4-FFF2-40B4-BE49-F238E27FC236}">
                  <a16:creationId xmlns:a16="http://schemas.microsoft.com/office/drawing/2014/main" id="{0D602E7B-3B74-F419-3833-FA16420401E7}"/>
                </a:ext>
              </a:extLst>
            </p:cNvPr>
            <p:cNvSpPr txBox="1"/>
            <p:nvPr/>
          </p:nvSpPr>
          <p:spPr>
            <a:xfrm>
              <a:off x="7298973" y="4329540"/>
              <a:ext cx="128888" cy="143950"/>
            </a:xfrm>
            <a:prstGeom prst="rect">
              <a:avLst/>
            </a:prstGeom>
          </p:spPr>
          <p:txBody>
            <a:bodyPr vert="horz" wrap="square" lIns="0" tIns="5398" rIns="0" bIns="0" rtlCol="0">
              <a:spAutoFit/>
            </a:bodyPr>
            <a:lstStyle/>
            <a:p>
              <a:pPr marL="4498" marR="0" lvl="0" indent="0" algn="l" defTabSz="914446" rtl="0" eaLnBrk="1" fontAlgn="auto" latinLnBrk="0" hangingPunct="1">
                <a:lnSpc>
                  <a:spcPct val="100000"/>
                </a:lnSpc>
                <a:spcBef>
                  <a:spcPts val="43"/>
                </a:spcBef>
                <a:spcAft>
                  <a:spcPts val="0"/>
                </a:spcAft>
                <a:buClr>
                  <a:srgbClr val="000000"/>
                </a:buClr>
                <a:buSzTx/>
                <a:buFontTx/>
                <a:buNone/>
                <a:tabLst/>
                <a:defRPr/>
              </a:pPr>
              <a:r>
                <a:rPr kumimoji="0" sz="900" b="0" i="0" u="none" strike="noStrike" kern="0" cap="none" spc="-131"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endParaRPr kumimoji="0" sz="9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grpSp>
      <p:sp>
        <p:nvSpPr>
          <p:cNvPr id="194" name="object 18">
            <a:extLst>
              <a:ext uri="{FF2B5EF4-FFF2-40B4-BE49-F238E27FC236}">
                <a16:creationId xmlns:a16="http://schemas.microsoft.com/office/drawing/2014/main" id="{3166C2C8-48B5-C5AD-1B83-0EAEA9BCC32E}"/>
              </a:ext>
            </a:extLst>
          </p:cNvPr>
          <p:cNvSpPr/>
          <p:nvPr/>
        </p:nvSpPr>
        <p:spPr>
          <a:xfrm>
            <a:off x="470443" y="1738075"/>
            <a:ext cx="2328323" cy="3195015"/>
          </a:xfrm>
          <a:custGeom>
            <a:avLst/>
            <a:gdLst/>
            <a:ahLst/>
            <a:cxnLst/>
            <a:rect l="l" t="t" r="r" b="b"/>
            <a:pathLst>
              <a:path w="8113395" h="3266440">
                <a:moveTo>
                  <a:pt x="8113023" y="0"/>
                </a:moveTo>
                <a:lnTo>
                  <a:pt x="0" y="0"/>
                </a:lnTo>
                <a:lnTo>
                  <a:pt x="0" y="3266171"/>
                </a:lnTo>
                <a:lnTo>
                  <a:pt x="8113023" y="3266171"/>
                </a:lnTo>
                <a:lnTo>
                  <a:pt x="8113023" y="0"/>
                </a:lnTo>
                <a:close/>
              </a:path>
            </a:pathLst>
          </a:custGeom>
          <a:ln w="28575">
            <a:solidFill>
              <a:srgbClr val="002557"/>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nvGrpSpPr>
          <p:cNvPr id="202" name="Group 201">
            <a:extLst>
              <a:ext uri="{FF2B5EF4-FFF2-40B4-BE49-F238E27FC236}">
                <a16:creationId xmlns:a16="http://schemas.microsoft.com/office/drawing/2014/main" id="{D5BE76C0-1B92-430B-23D0-45996AF11A2D}"/>
              </a:ext>
            </a:extLst>
          </p:cNvPr>
          <p:cNvGrpSpPr/>
          <p:nvPr/>
        </p:nvGrpSpPr>
        <p:grpSpPr>
          <a:xfrm>
            <a:off x="313808" y="1581284"/>
            <a:ext cx="306574" cy="353809"/>
            <a:chOff x="584255" y="2617030"/>
            <a:chExt cx="306574" cy="353809"/>
          </a:xfrm>
        </p:grpSpPr>
        <p:sp>
          <p:nvSpPr>
            <p:cNvPr id="195" name="object 19">
              <a:extLst>
                <a:ext uri="{FF2B5EF4-FFF2-40B4-BE49-F238E27FC236}">
                  <a16:creationId xmlns:a16="http://schemas.microsoft.com/office/drawing/2014/main" id="{2D42BCD5-715D-C81C-7F35-DB6678A51FAA}"/>
                </a:ext>
              </a:extLst>
            </p:cNvPr>
            <p:cNvSpPr/>
            <p:nvPr/>
          </p:nvSpPr>
          <p:spPr>
            <a:xfrm>
              <a:off x="584255" y="2617030"/>
              <a:ext cx="306574" cy="353809"/>
            </a:xfrm>
            <a:custGeom>
              <a:avLst/>
              <a:gdLst/>
              <a:ahLst/>
              <a:cxnLst/>
              <a:rect l="l" t="t" r="r" b="b"/>
              <a:pathLst>
                <a:path w="865505" h="998854">
                  <a:moveTo>
                    <a:pt x="432512" y="0"/>
                  </a:moveTo>
                  <a:lnTo>
                    <a:pt x="0" y="249708"/>
                  </a:lnTo>
                  <a:lnTo>
                    <a:pt x="0" y="749131"/>
                  </a:lnTo>
                  <a:lnTo>
                    <a:pt x="432512" y="998834"/>
                  </a:lnTo>
                  <a:lnTo>
                    <a:pt x="865019" y="749131"/>
                  </a:lnTo>
                  <a:lnTo>
                    <a:pt x="865019" y="249708"/>
                  </a:lnTo>
                  <a:lnTo>
                    <a:pt x="432512" y="0"/>
                  </a:lnTo>
                  <a:close/>
                </a:path>
              </a:pathLst>
            </a:custGeom>
            <a:solidFill>
              <a:srgbClr val="00255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pic>
          <p:nvPicPr>
            <p:cNvPr id="196" name="object 20">
              <a:extLst>
                <a:ext uri="{FF2B5EF4-FFF2-40B4-BE49-F238E27FC236}">
                  <a16:creationId xmlns:a16="http://schemas.microsoft.com/office/drawing/2014/main" id="{1CB0B9BF-04DA-E99B-28C9-372BD25A6A93}"/>
                </a:ext>
              </a:extLst>
            </p:cNvPr>
            <p:cNvPicPr/>
            <p:nvPr/>
          </p:nvPicPr>
          <p:blipFill>
            <a:blip r:embed="rId8" cstate="print"/>
            <a:stretch>
              <a:fillRect/>
            </a:stretch>
          </p:blipFill>
          <p:spPr>
            <a:xfrm>
              <a:off x="709816" y="2695618"/>
              <a:ext cx="102078" cy="116001"/>
            </a:xfrm>
            <a:prstGeom prst="rect">
              <a:avLst/>
            </a:prstGeom>
          </p:spPr>
        </p:pic>
        <p:sp>
          <p:nvSpPr>
            <p:cNvPr id="197" name="object 21">
              <a:extLst>
                <a:ext uri="{FF2B5EF4-FFF2-40B4-BE49-F238E27FC236}">
                  <a16:creationId xmlns:a16="http://schemas.microsoft.com/office/drawing/2014/main" id="{5F468CAB-7DBC-474B-A637-D77CA86999EB}"/>
                </a:ext>
              </a:extLst>
            </p:cNvPr>
            <p:cNvSpPr/>
            <p:nvPr/>
          </p:nvSpPr>
          <p:spPr>
            <a:xfrm>
              <a:off x="733449" y="2810480"/>
              <a:ext cx="110214" cy="50608"/>
            </a:xfrm>
            <a:custGeom>
              <a:avLst/>
              <a:gdLst/>
              <a:ahLst/>
              <a:cxnLst/>
              <a:rect l="l" t="t" r="r" b="b"/>
              <a:pathLst>
                <a:path w="311150" h="142875">
                  <a:moveTo>
                    <a:pt x="184639" y="0"/>
                  </a:moveTo>
                  <a:lnTo>
                    <a:pt x="101818" y="0"/>
                  </a:lnTo>
                  <a:lnTo>
                    <a:pt x="73881" y="3101"/>
                  </a:lnTo>
                  <a:lnTo>
                    <a:pt x="47699" y="12136"/>
                  </a:lnTo>
                  <a:lnTo>
                    <a:pt x="24128" y="26698"/>
                  </a:lnTo>
                  <a:lnTo>
                    <a:pt x="4028" y="46382"/>
                  </a:lnTo>
                  <a:lnTo>
                    <a:pt x="0" y="51309"/>
                  </a:lnTo>
                  <a:lnTo>
                    <a:pt x="723" y="58569"/>
                  </a:lnTo>
                  <a:lnTo>
                    <a:pt x="10579" y="66641"/>
                  </a:lnTo>
                  <a:lnTo>
                    <a:pt x="17834" y="65896"/>
                  </a:lnTo>
                  <a:lnTo>
                    <a:pt x="21867" y="60979"/>
                  </a:lnTo>
                  <a:lnTo>
                    <a:pt x="38304" y="44879"/>
                  </a:lnTo>
                  <a:lnTo>
                    <a:pt x="57575" y="32968"/>
                  </a:lnTo>
                  <a:lnTo>
                    <a:pt x="78979" y="25578"/>
                  </a:lnTo>
                  <a:lnTo>
                    <a:pt x="101818" y="23041"/>
                  </a:lnTo>
                  <a:lnTo>
                    <a:pt x="184639" y="23041"/>
                  </a:lnTo>
                  <a:lnTo>
                    <a:pt x="223258" y="30538"/>
                  </a:lnTo>
                  <a:lnTo>
                    <a:pt x="255265" y="51061"/>
                  </a:lnTo>
                  <a:lnTo>
                    <a:pt x="277705" y="81654"/>
                  </a:lnTo>
                  <a:lnTo>
                    <a:pt x="287626" y="119362"/>
                  </a:lnTo>
                  <a:lnTo>
                    <a:pt x="32519" y="119362"/>
                  </a:lnTo>
                  <a:lnTo>
                    <a:pt x="27363" y="124518"/>
                  </a:lnTo>
                  <a:lnTo>
                    <a:pt x="27363" y="137243"/>
                  </a:lnTo>
                  <a:lnTo>
                    <a:pt x="32519" y="142404"/>
                  </a:lnTo>
                  <a:lnTo>
                    <a:pt x="299374" y="142404"/>
                  </a:lnTo>
                  <a:lnTo>
                    <a:pt x="305739" y="142404"/>
                  </a:lnTo>
                  <a:lnTo>
                    <a:pt x="310899" y="137243"/>
                  </a:lnTo>
                  <a:lnTo>
                    <a:pt x="310899" y="126260"/>
                  </a:lnTo>
                  <a:lnTo>
                    <a:pt x="300961" y="77159"/>
                  </a:lnTo>
                  <a:lnTo>
                    <a:pt x="273875" y="37021"/>
                  </a:lnTo>
                  <a:lnTo>
                    <a:pt x="233736" y="9937"/>
                  </a:lnTo>
                  <a:lnTo>
                    <a:pt x="184639" y="0"/>
                  </a:lnTo>
                  <a:close/>
                </a:path>
              </a:pathLst>
            </a:custGeom>
            <a:solidFill>
              <a:srgbClr val="FFFFFF"/>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pic>
          <p:nvPicPr>
            <p:cNvPr id="198" name="object 22">
              <a:extLst>
                <a:ext uri="{FF2B5EF4-FFF2-40B4-BE49-F238E27FC236}">
                  <a16:creationId xmlns:a16="http://schemas.microsoft.com/office/drawing/2014/main" id="{38C3153D-C4FC-5D19-61C1-A3DFAD3E9091}"/>
                </a:ext>
              </a:extLst>
            </p:cNvPr>
            <p:cNvPicPr/>
            <p:nvPr/>
          </p:nvPicPr>
          <p:blipFill>
            <a:blip r:embed="rId9" cstate="print"/>
            <a:stretch>
              <a:fillRect/>
            </a:stretch>
          </p:blipFill>
          <p:spPr>
            <a:xfrm>
              <a:off x="663020" y="2742142"/>
              <a:ext cx="55423" cy="69477"/>
            </a:xfrm>
            <a:prstGeom prst="rect">
              <a:avLst/>
            </a:prstGeom>
          </p:spPr>
        </p:pic>
        <p:sp>
          <p:nvSpPr>
            <p:cNvPr id="199" name="object 23">
              <a:extLst>
                <a:ext uri="{FF2B5EF4-FFF2-40B4-BE49-F238E27FC236}">
                  <a16:creationId xmlns:a16="http://schemas.microsoft.com/office/drawing/2014/main" id="{2931930B-C3C8-6E5F-FC9F-FC91E9B9EBA3}"/>
                </a:ext>
              </a:extLst>
            </p:cNvPr>
            <p:cNvSpPr/>
            <p:nvPr/>
          </p:nvSpPr>
          <p:spPr>
            <a:xfrm>
              <a:off x="631340" y="2810478"/>
              <a:ext cx="118986" cy="50608"/>
            </a:xfrm>
            <a:custGeom>
              <a:avLst/>
              <a:gdLst/>
              <a:ahLst/>
              <a:cxnLst/>
              <a:rect l="l" t="t" r="r" b="b"/>
              <a:pathLst>
                <a:path w="335914" h="142875">
                  <a:moveTo>
                    <a:pt x="209081" y="0"/>
                  </a:moveTo>
                  <a:lnTo>
                    <a:pt x="126260" y="0"/>
                  </a:lnTo>
                  <a:lnTo>
                    <a:pt x="77161" y="9938"/>
                  </a:lnTo>
                  <a:lnTo>
                    <a:pt x="37022" y="37025"/>
                  </a:lnTo>
                  <a:lnTo>
                    <a:pt x="9937" y="77166"/>
                  </a:lnTo>
                  <a:lnTo>
                    <a:pt x="0" y="126265"/>
                  </a:lnTo>
                  <a:lnTo>
                    <a:pt x="0" y="137248"/>
                  </a:lnTo>
                  <a:lnTo>
                    <a:pt x="5155" y="142404"/>
                  </a:lnTo>
                  <a:lnTo>
                    <a:pt x="330181" y="142404"/>
                  </a:lnTo>
                  <a:lnTo>
                    <a:pt x="335342" y="137248"/>
                  </a:lnTo>
                  <a:lnTo>
                    <a:pt x="335342" y="126265"/>
                  </a:lnTo>
                  <a:lnTo>
                    <a:pt x="333945" y="119362"/>
                  </a:lnTo>
                  <a:lnTo>
                    <a:pt x="23273" y="119362"/>
                  </a:lnTo>
                  <a:lnTo>
                    <a:pt x="33193" y="81655"/>
                  </a:lnTo>
                  <a:lnTo>
                    <a:pt x="55632" y="51066"/>
                  </a:lnTo>
                  <a:lnTo>
                    <a:pt x="87639" y="30547"/>
                  </a:lnTo>
                  <a:lnTo>
                    <a:pt x="126260" y="23051"/>
                  </a:lnTo>
                  <a:lnTo>
                    <a:pt x="277609" y="23051"/>
                  </a:lnTo>
                  <a:lnTo>
                    <a:pt x="258178" y="9938"/>
                  </a:lnTo>
                  <a:lnTo>
                    <a:pt x="209081" y="0"/>
                  </a:lnTo>
                  <a:close/>
                </a:path>
                <a:path w="335914" h="142875">
                  <a:moveTo>
                    <a:pt x="277609" y="23051"/>
                  </a:moveTo>
                  <a:lnTo>
                    <a:pt x="209081" y="23051"/>
                  </a:lnTo>
                  <a:lnTo>
                    <a:pt x="247701" y="30547"/>
                  </a:lnTo>
                  <a:lnTo>
                    <a:pt x="279709" y="51066"/>
                  </a:lnTo>
                  <a:lnTo>
                    <a:pt x="302150" y="81655"/>
                  </a:lnTo>
                  <a:lnTo>
                    <a:pt x="312068" y="119362"/>
                  </a:lnTo>
                  <a:lnTo>
                    <a:pt x="333945" y="119362"/>
                  </a:lnTo>
                  <a:lnTo>
                    <a:pt x="325403" y="77166"/>
                  </a:lnTo>
                  <a:lnTo>
                    <a:pt x="298317" y="37025"/>
                  </a:lnTo>
                  <a:lnTo>
                    <a:pt x="277609" y="23051"/>
                  </a:lnTo>
                  <a:close/>
                </a:path>
              </a:pathLst>
            </a:custGeom>
            <a:solidFill>
              <a:srgbClr val="FFFFFF"/>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96"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sp>
        <p:nvSpPr>
          <p:cNvPr id="200" name="object 32">
            <a:extLst>
              <a:ext uri="{FF2B5EF4-FFF2-40B4-BE49-F238E27FC236}">
                <a16:creationId xmlns:a16="http://schemas.microsoft.com/office/drawing/2014/main" id="{F3F79B8A-BAD0-7870-3B7B-773A3EC9DB25}"/>
              </a:ext>
            </a:extLst>
          </p:cNvPr>
          <p:cNvSpPr txBox="1"/>
          <p:nvPr/>
        </p:nvSpPr>
        <p:spPr>
          <a:xfrm>
            <a:off x="536151" y="1978530"/>
            <a:ext cx="2067713" cy="2802779"/>
          </a:xfrm>
          <a:prstGeom prst="rect">
            <a:avLst/>
          </a:prstGeom>
        </p:spPr>
        <p:txBody>
          <a:bodyPr vert="horz" wrap="square" lIns="0" tIns="4723" rIns="0" bIns="0" rtlCol="0">
            <a:spAutoFit/>
          </a:bodyPr>
          <a:lstStyle/>
          <a:p>
            <a:pPr marL="10797" marR="0" lvl="0" indent="0" algn="l" defTabSz="914446" rtl="0" eaLnBrk="1" fontAlgn="auto" latinLnBrk="0" hangingPunct="1">
              <a:lnSpc>
                <a:spcPts val="1356"/>
              </a:lnSpc>
              <a:spcBef>
                <a:spcPts val="37"/>
              </a:spcBef>
              <a:spcAft>
                <a:spcPts val="0"/>
              </a:spcAft>
              <a:buClr>
                <a:srgbClr val="000000"/>
              </a:buClr>
              <a:buSzTx/>
              <a:buFontTx/>
              <a:buNone/>
              <a:tabLst/>
              <a:defRPr/>
            </a:pPr>
            <a:r>
              <a:rPr kumimoji="0" lang="en-US" sz="1600" b="1" i="0" u="none" strike="noStrike" kern="0" cap="none" spc="-51"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a:t>
            </a:r>
            <a:r>
              <a:rPr kumimoji="0" sz="1600" b="1" i="0" u="none" strike="noStrike" kern="0" cap="none" spc="-48"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opulation</a:t>
            </a:r>
            <a:endParaRPr kumimoji="0" sz="400" b="1"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a:p>
            <a:pPr marL="174634" marR="143955" lvl="0" indent="-153996"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174634" algn="l"/>
              </a:tabLst>
              <a:defRPr/>
            </a:pPr>
            <a:r>
              <a:rPr kumimoji="0" lang="en-US"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Epithelial ovarian, primary peritoneal, or fallopian tube cancer</a:t>
            </a:r>
          </a:p>
          <a:p>
            <a:pPr marL="174634" marR="143955" lvl="0" indent="-153996"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174634" algn="l"/>
              </a:tabLst>
              <a:defRPr/>
            </a:pPr>
            <a:r>
              <a:rPr kumimoji="0" lang="en-US"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ECOG performance status 0 or 1</a:t>
            </a:r>
          </a:p>
          <a:p>
            <a:pPr marL="174634" marR="143955" lvl="0" indent="-153996"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174634" algn="l"/>
              </a:tabLst>
              <a:defRPr/>
            </a:pPr>
            <a:r>
              <a:rPr kumimoji="0"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Progression</a:t>
            </a:r>
            <a:r>
              <a:rPr kumimoji="0" sz="1100" b="0" i="0" u="none" strike="noStrike" kern="0" cap="none" spc="-16"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100" b="0" i="0" u="none" strike="noStrike" kern="0" cap="none" spc="-35"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&lt;6</a:t>
            </a:r>
            <a:r>
              <a:rPr kumimoji="0" sz="1100" b="0" i="0" u="none" strike="noStrike" kern="0" cap="none" spc="-16"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months</a:t>
            </a:r>
            <a:r>
              <a:rPr kumimoji="0" sz="1100" b="0" i="0" u="none" strike="noStrike" kern="0" cap="none" spc="-14"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100" b="0" i="0" u="none" strike="noStrike" kern="0" cap="none" spc="-4"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after</a:t>
            </a:r>
            <a:r>
              <a:rPr kumimoji="0" lang="en-US" sz="1100" b="0" i="0" u="none" strike="noStrike" kern="0" cap="none" spc="-4"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the </a:t>
            </a:r>
            <a:r>
              <a:rPr kumimoji="0"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last</a:t>
            </a:r>
            <a:r>
              <a:rPr kumimoji="0" sz="1100" b="0" i="0" u="none" strike="noStrike" kern="0" cap="none" spc="-39"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dose</a:t>
            </a:r>
            <a:r>
              <a:rPr kumimoji="0" sz="1100" b="0" i="0" u="none" strike="noStrike" kern="0" cap="none" spc="-39"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of</a:t>
            </a:r>
            <a:r>
              <a:rPr kumimoji="0" sz="1100" b="0" i="0" u="none" strike="noStrike" kern="0" cap="none" spc="-39"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platinum</a:t>
            </a:r>
            <a:r>
              <a:rPr kumimoji="0" lang="en-US"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therapy</a:t>
            </a:r>
            <a:r>
              <a:rPr kumimoji="0" sz="1100" b="0" i="0" u="none" strike="noStrike" kern="0" cap="none" spc="-35"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1100" b="0" i="0" u="none" strike="noStrike" kern="0" cap="none" spc="-9"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(exclud</a:t>
            </a:r>
            <a:r>
              <a:rPr kumimoji="0" lang="en-US" sz="1100" b="0" i="0" u="none" strike="noStrike" kern="0" cap="none" spc="-9"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ing</a:t>
            </a:r>
            <a:r>
              <a:rPr kumimoji="0" sz="1100" b="0" i="0" u="none" strike="noStrike" kern="0" cap="none" spc="-35"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lang="en-US" sz="1100" b="0" i="0" u="none" strike="noStrike" kern="0" cap="none" spc="-4"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no response to, or progression in &lt;1 month of primary platinum</a:t>
            </a:r>
            <a:r>
              <a:rPr kumimoji="0" sz="1100" b="0" i="0" u="none" strike="noStrike" kern="0" cap="none" spc="-4"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a:t>
            </a:r>
            <a:endParaRPr kumimoji="0" lang="en-US" sz="1100" b="0" i="0" u="none" strike="noStrike" kern="0" cap="none" spc="-4"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a:p>
            <a:pPr marL="174634" marR="143955" lvl="0" indent="-153996"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174634" algn="l"/>
              </a:tabLst>
              <a:defRPr/>
            </a:pPr>
            <a:r>
              <a:rPr kumimoji="0" lang="en-US"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1–3 prior lines of therapy</a:t>
            </a:r>
          </a:p>
          <a:p>
            <a:pPr marL="174634" marR="143955" lvl="0" indent="-153996"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174634" algn="l"/>
              </a:tabLst>
              <a:defRPr/>
            </a:pPr>
            <a:r>
              <a:rPr kumimoji="0" lang="en-US" sz="1100" b="0" i="0" u="none" strike="noStrike" kern="0" cap="none" spc="0" normalizeH="0" baseline="0" noProof="0" dirty="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Prior bevacizumab required</a:t>
            </a:r>
          </a:p>
        </p:txBody>
      </p:sp>
      <p:sp>
        <p:nvSpPr>
          <p:cNvPr id="205" name="object 25">
            <a:extLst>
              <a:ext uri="{FF2B5EF4-FFF2-40B4-BE49-F238E27FC236}">
                <a16:creationId xmlns:a16="http://schemas.microsoft.com/office/drawing/2014/main" id="{93FCF593-2570-1E15-1E78-303626DF4842}"/>
              </a:ext>
            </a:extLst>
          </p:cNvPr>
          <p:cNvSpPr/>
          <p:nvPr/>
        </p:nvSpPr>
        <p:spPr>
          <a:xfrm>
            <a:off x="9166110" y="1724934"/>
            <a:ext cx="2823475" cy="3232804"/>
          </a:xfrm>
          <a:custGeom>
            <a:avLst/>
            <a:gdLst/>
            <a:ahLst/>
            <a:cxnLst/>
            <a:rect l="l" t="t" r="r" b="b"/>
            <a:pathLst>
              <a:path w="8126094" h="3266440">
                <a:moveTo>
                  <a:pt x="0" y="3266171"/>
                </a:moveTo>
                <a:lnTo>
                  <a:pt x="8125541" y="3266171"/>
                </a:lnTo>
                <a:lnTo>
                  <a:pt x="8125541" y="0"/>
                </a:lnTo>
                <a:lnTo>
                  <a:pt x="0" y="0"/>
                </a:lnTo>
                <a:lnTo>
                  <a:pt x="0" y="3266171"/>
                </a:lnTo>
                <a:close/>
              </a:path>
            </a:pathLst>
          </a:custGeom>
          <a:solidFill>
            <a:srgbClr val="002557">
              <a:alpha val="18039"/>
            </a:srgbClr>
          </a:solidFill>
          <a:ln w="28575">
            <a:solidFill>
              <a:srgbClr val="002557"/>
            </a:solidFill>
          </a:ln>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700"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nvGrpSpPr>
          <p:cNvPr id="215" name="Group 214">
            <a:extLst>
              <a:ext uri="{FF2B5EF4-FFF2-40B4-BE49-F238E27FC236}">
                <a16:creationId xmlns:a16="http://schemas.microsoft.com/office/drawing/2014/main" id="{31EE3715-FADF-CE7E-B7B0-000A37081564}"/>
              </a:ext>
            </a:extLst>
          </p:cNvPr>
          <p:cNvGrpSpPr/>
          <p:nvPr/>
        </p:nvGrpSpPr>
        <p:grpSpPr>
          <a:xfrm>
            <a:off x="9013016" y="1558665"/>
            <a:ext cx="306574" cy="353809"/>
            <a:chOff x="-4406749" y="6221916"/>
            <a:chExt cx="306574" cy="353809"/>
          </a:xfrm>
        </p:grpSpPr>
        <p:sp>
          <p:nvSpPr>
            <p:cNvPr id="206" name="object 26">
              <a:extLst>
                <a:ext uri="{FF2B5EF4-FFF2-40B4-BE49-F238E27FC236}">
                  <a16:creationId xmlns:a16="http://schemas.microsoft.com/office/drawing/2014/main" id="{51382ABD-D4D8-1324-2D90-8EACFA186591}"/>
                </a:ext>
              </a:extLst>
            </p:cNvPr>
            <p:cNvSpPr/>
            <p:nvPr/>
          </p:nvSpPr>
          <p:spPr>
            <a:xfrm>
              <a:off x="-4406749" y="6221916"/>
              <a:ext cx="306574" cy="353809"/>
            </a:xfrm>
            <a:custGeom>
              <a:avLst/>
              <a:gdLst/>
              <a:ahLst/>
              <a:cxnLst/>
              <a:rect l="l" t="t" r="r" b="b"/>
              <a:pathLst>
                <a:path w="865504" h="998854">
                  <a:moveTo>
                    <a:pt x="432512" y="0"/>
                  </a:moveTo>
                  <a:lnTo>
                    <a:pt x="0" y="249708"/>
                  </a:lnTo>
                  <a:lnTo>
                    <a:pt x="0" y="749131"/>
                  </a:lnTo>
                  <a:lnTo>
                    <a:pt x="432512" y="998834"/>
                  </a:lnTo>
                  <a:lnTo>
                    <a:pt x="865019" y="749131"/>
                  </a:lnTo>
                  <a:lnTo>
                    <a:pt x="865019" y="249708"/>
                  </a:lnTo>
                  <a:lnTo>
                    <a:pt x="432512" y="0"/>
                  </a:lnTo>
                  <a:close/>
                </a:path>
              </a:pathLst>
            </a:custGeom>
            <a:solidFill>
              <a:srgbClr val="002557"/>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700"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207" name="object 27">
              <a:extLst>
                <a:ext uri="{FF2B5EF4-FFF2-40B4-BE49-F238E27FC236}">
                  <a16:creationId xmlns:a16="http://schemas.microsoft.com/office/drawing/2014/main" id="{DBCC34AC-4F49-F732-82A8-3BD22C4478AB}"/>
                </a:ext>
              </a:extLst>
            </p:cNvPr>
            <p:cNvSpPr/>
            <p:nvPr/>
          </p:nvSpPr>
          <p:spPr>
            <a:xfrm>
              <a:off x="-4318225" y="6337980"/>
              <a:ext cx="121685" cy="121460"/>
            </a:xfrm>
            <a:custGeom>
              <a:avLst/>
              <a:gdLst/>
              <a:ahLst/>
              <a:cxnLst/>
              <a:rect l="l" t="t" r="r" b="b"/>
              <a:pathLst>
                <a:path w="343534" h="342900">
                  <a:moveTo>
                    <a:pt x="336195" y="0"/>
                  </a:moveTo>
                  <a:lnTo>
                    <a:pt x="330259" y="0"/>
                  </a:lnTo>
                  <a:lnTo>
                    <a:pt x="0" y="330264"/>
                  </a:lnTo>
                  <a:lnTo>
                    <a:pt x="0" y="336195"/>
                  </a:lnTo>
                  <a:lnTo>
                    <a:pt x="5481" y="341676"/>
                  </a:lnTo>
                  <a:lnTo>
                    <a:pt x="7880" y="342591"/>
                  </a:lnTo>
                  <a:lnTo>
                    <a:pt x="10274" y="342591"/>
                  </a:lnTo>
                  <a:lnTo>
                    <a:pt x="12668" y="342591"/>
                  </a:lnTo>
                  <a:lnTo>
                    <a:pt x="15067" y="341676"/>
                  </a:lnTo>
                  <a:lnTo>
                    <a:pt x="343501" y="13232"/>
                  </a:lnTo>
                  <a:lnTo>
                    <a:pt x="343501" y="7311"/>
                  </a:lnTo>
                  <a:lnTo>
                    <a:pt x="336195" y="0"/>
                  </a:lnTo>
                  <a:close/>
                </a:path>
              </a:pathLst>
            </a:custGeom>
            <a:solidFill>
              <a:srgbClr val="FFFFFF"/>
            </a:solidFill>
          </p:spPr>
          <p:txBody>
            <a:bodyPr wrap="square" lIns="0" tIns="0" rIns="0" bIns="0" rtlCol="0"/>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700"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pic>
          <p:nvPicPr>
            <p:cNvPr id="208" name="object 28">
              <a:extLst>
                <a:ext uri="{FF2B5EF4-FFF2-40B4-BE49-F238E27FC236}">
                  <a16:creationId xmlns:a16="http://schemas.microsoft.com/office/drawing/2014/main" id="{FB8D1B29-48CE-E59D-B0F1-66350F5ECE1E}"/>
                </a:ext>
              </a:extLst>
            </p:cNvPr>
            <p:cNvPicPr/>
            <p:nvPr/>
          </p:nvPicPr>
          <p:blipFill>
            <a:blip r:embed="rId10" cstate="print"/>
            <a:stretch>
              <a:fillRect/>
            </a:stretch>
          </p:blipFill>
          <p:spPr>
            <a:xfrm>
              <a:off x="-4206033" y="6312615"/>
              <a:ext cx="34845" cy="34849"/>
            </a:xfrm>
            <a:prstGeom prst="rect">
              <a:avLst/>
            </a:prstGeom>
          </p:spPr>
        </p:pic>
        <p:pic>
          <p:nvPicPr>
            <p:cNvPr id="209" name="object 29">
              <a:extLst>
                <a:ext uri="{FF2B5EF4-FFF2-40B4-BE49-F238E27FC236}">
                  <a16:creationId xmlns:a16="http://schemas.microsoft.com/office/drawing/2014/main" id="{0E404168-5614-E12A-03D2-26509CA0A4FD}"/>
                </a:ext>
              </a:extLst>
            </p:cNvPr>
            <p:cNvPicPr/>
            <p:nvPr/>
          </p:nvPicPr>
          <p:blipFill>
            <a:blip r:embed="rId11" cstate="print"/>
            <a:stretch>
              <a:fillRect/>
            </a:stretch>
          </p:blipFill>
          <p:spPr>
            <a:xfrm>
              <a:off x="-4343588" y="6450171"/>
              <a:ext cx="34845" cy="34849"/>
            </a:xfrm>
            <a:prstGeom prst="rect">
              <a:avLst/>
            </a:prstGeom>
          </p:spPr>
        </p:pic>
      </p:grpSp>
      <p:sp>
        <p:nvSpPr>
          <p:cNvPr id="214" name="object 32">
            <a:extLst>
              <a:ext uri="{FF2B5EF4-FFF2-40B4-BE49-F238E27FC236}">
                <a16:creationId xmlns:a16="http://schemas.microsoft.com/office/drawing/2014/main" id="{2C6D5E46-BFE1-B24F-A3B5-4D3C302D7B7E}"/>
              </a:ext>
            </a:extLst>
          </p:cNvPr>
          <p:cNvSpPr txBox="1"/>
          <p:nvPr/>
        </p:nvSpPr>
        <p:spPr>
          <a:xfrm>
            <a:off x="9270728" y="1985968"/>
            <a:ext cx="2718857" cy="2766744"/>
          </a:xfrm>
          <a:prstGeom prst="rect">
            <a:avLst/>
          </a:prstGeom>
        </p:spPr>
        <p:txBody>
          <a:bodyPr vert="horz" wrap="square" lIns="0" tIns="4723" rIns="0" bIns="0" rtlCol="0">
            <a:spAutoFit/>
          </a:bodyPr>
          <a:lstStyle/>
          <a:p>
            <a:pPr marL="10797" marR="0" lvl="0" indent="0" algn="l" defTabSz="914446" rtl="0" eaLnBrk="1" fontAlgn="auto" latinLnBrk="0" hangingPunct="1">
              <a:lnSpc>
                <a:spcPts val="1356"/>
              </a:lnSpc>
              <a:spcBef>
                <a:spcPts val="600"/>
              </a:spcBef>
              <a:spcAft>
                <a:spcPts val="0"/>
              </a:spcAft>
              <a:buClr>
                <a:srgbClr val="000000"/>
              </a:buClr>
              <a:buSzTx/>
              <a:buFontTx/>
              <a:buNone/>
              <a:tabLst/>
              <a:defRPr/>
            </a:pPr>
            <a:r>
              <a:rPr kumimoji="0" lang="en-US" sz="1600" b="1"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Dual Primary Endpoints</a:t>
            </a:r>
            <a:endParaRPr kumimoji="0" sz="1600" b="1"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a:p>
            <a:pPr marL="230200" marR="143955" lvl="0" indent="-155583"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55566" algn="l"/>
              </a:tabLst>
              <a:defRPr/>
            </a:pPr>
            <a:r>
              <a:rPr kumimoji="0" lang="en-US" sz="11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Progression-free survival (PFS) by RECIST v1.1 per blinded independent central review</a:t>
            </a:r>
          </a:p>
          <a:p>
            <a:pPr marL="230200" marR="143955" lvl="0" indent="-155583"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55566" algn="l"/>
              </a:tabLst>
              <a:defRPr/>
            </a:pPr>
            <a:r>
              <a:rPr kumimoji="0" lang="en-US" sz="11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Overall survival (OS)</a:t>
            </a:r>
          </a:p>
          <a:p>
            <a:pPr marL="20468" marR="143955" lvl="0" indent="0" algn="l" defTabSz="914446" rtl="0" eaLnBrk="1" fontAlgn="auto" latinLnBrk="0" hangingPunct="1">
              <a:lnSpc>
                <a:spcPct val="101800"/>
              </a:lnSpc>
              <a:spcBef>
                <a:spcPts val="583"/>
              </a:spcBef>
              <a:spcAft>
                <a:spcPts val="0"/>
              </a:spcAft>
              <a:buClr>
                <a:srgbClr val="000000"/>
              </a:buClr>
              <a:buSzTx/>
              <a:buFontTx/>
              <a:buNone/>
              <a:tabLst>
                <a:tab pos="73552" algn="l"/>
              </a:tabLst>
              <a:defRPr/>
            </a:pPr>
            <a:r>
              <a:rPr kumimoji="0" lang="en-US" sz="1600" b="1"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Secondary Endpoints</a:t>
            </a:r>
          </a:p>
          <a:p>
            <a:pPr marL="230200" marR="143955" lvl="0" indent="-155583" algn="l" defTabSz="914400" rtl="0" eaLnBrk="1" fontAlgn="auto" latinLnBrk="0" hangingPunct="1">
              <a:lnSpc>
                <a:spcPct val="101800"/>
              </a:lnSpc>
              <a:spcBef>
                <a:spcPts val="583"/>
              </a:spcBef>
              <a:spcAft>
                <a:spcPts val="0"/>
              </a:spcAft>
              <a:buClr>
                <a:srgbClr val="000000"/>
              </a:buClr>
              <a:buSzTx/>
              <a:buFont typeface="Wingdings" pitchFamily="2" charset="2"/>
              <a:buChar char="§"/>
              <a:tabLst>
                <a:tab pos="73552" algn="l"/>
              </a:tabLst>
              <a:defRPr/>
            </a:pPr>
            <a:r>
              <a:rPr kumimoji="0" lang="en-US" sz="11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PFS by RECIST v1.1 per Investigator</a:t>
            </a:r>
          </a:p>
          <a:p>
            <a:pPr marL="230200" marR="143955" lvl="0" indent="-155583"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73552" algn="l"/>
              </a:tabLst>
              <a:defRPr/>
            </a:pPr>
            <a:r>
              <a:rPr kumimoji="0" lang="en-US" sz="11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ORR, </a:t>
            </a:r>
            <a:r>
              <a:rPr kumimoji="0" lang="en-US" sz="1100" b="0" i="0" u="none" strike="noStrike" kern="0" cap="none" spc="0" normalizeH="0" baseline="0" noProof="0" err="1">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DoR</a:t>
            </a:r>
            <a:r>
              <a:rPr kumimoji="0" lang="en-US" sz="11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CBR (RECIST v1.1)</a:t>
            </a:r>
          </a:p>
          <a:p>
            <a:pPr marL="230200" marR="143955" lvl="0" indent="-155583"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73552" algn="l"/>
              </a:tabLst>
              <a:defRPr/>
            </a:pPr>
            <a:r>
              <a:rPr kumimoji="0" lang="en-US" sz="11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Response by CA-125 GCIG criteria</a:t>
            </a:r>
          </a:p>
          <a:p>
            <a:pPr marL="230200" marR="143955" lvl="0" indent="-155583"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73552" algn="l"/>
              </a:tabLst>
              <a:defRPr/>
            </a:pPr>
            <a:r>
              <a:rPr kumimoji="0" lang="en-US" sz="11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Combined response (RECIST v1.1 and CA-125 GCIG criteria)</a:t>
            </a:r>
          </a:p>
          <a:p>
            <a:pPr marL="230200" marR="143955" lvl="0" indent="-155583" algn="l" defTabSz="914446" rtl="0" eaLnBrk="1" fontAlgn="auto" latinLnBrk="0" hangingPunct="1">
              <a:lnSpc>
                <a:spcPct val="101800"/>
              </a:lnSpc>
              <a:spcBef>
                <a:spcPts val="583"/>
              </a:spcBef>
              <a:spcAft>
                <a:spcPts val="0"/>
              </a:spcAft>
              <a:buClr>
                <a:srgbClr val="000000"/>
              </a:buClr>
              <a:buSzTx/>
              <a:buFont typeface="Wingdings" pitchFamily="2" charset="2"/>
              <a:buChar char="§"/>
              <a:tabLst>
                <a:tab pos="73552" algn="l"/>
              </a:tabLst>
              <a:defRPr/>
            </a:pPr>
            <a:r>
              <a:rPr kumimoji="0" lang="en-US" sz="1100" b="0" i="0" u="none" strike="noStrike" kern="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Safety</a:t>
            </a:r>
          </a:p>
        </p:txBody>
      </p:sp>
      <p:sp>
        <p:nvSpPr>
          <p:cNvPr id="8" name="Text Placeholder 4">
            <a:extLst>
              <a:ext uri="{FF2B5EF4-FFF2-40B4-BE49-F238E27FC236}">
                <a16:creationId xmlns:a16="http://schemas.microsoft.com/office/drawing/2014/main" id="{0885922B-8068-AF31-1873-3C88BE6B7407}"/>
              </a:ext>
            </a:extLst>
          </p:cNvPr>
          <p:cNvSpPr txBox="1">
            <a:spLocks/>
          </p:cNvSpPr>
          <p:nvPr/>
        </p:nvSpPr>
        <p:spPr>
          <a:xfrm>
            <a:off x="3881460" y="3943455"/>
            <a:ext cx="938566" cy="217093"/>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46" rtl="0" eaLnBrk="1" fontAlgn="auto" latinLnBrk="0" hangingPunct="1">
              <a:lnSpc>
                <a:spcPct val="90000"/>
              </a:lnSpc>
              <a:spcBef>
                <a:spcPts val="0"/>
              </a:spcBef>
              <a:spcAft>
                <a:spcPts val="300"/>
              </a:spcAft>
              <a:buClrTx/>
              <a:buSzPct val="120000"/>
              <a:buFont typeface="Arial" panose="020B0604020202020204" pitchFamily="34" charset="0"/>
              <a:buNone/>
              <a:tabLst/>
              <a:defRPr/>
            </a:pPr>
            <a:r>
              <a:rPr kumimoji="0" lang="en-US" sz="800" b="0" i="0" u="none" strike="noStrike" kern="0" cap="none" spc="0" normalizeH="0" baseline="0" noProof="0">
                <a:ln>
                  <a:noFill/>
                </a:ln>
                <a:solidFill>
                  <a:srgbClr val="002557"/>
                </a:solidFill>
                <a:effectLst/>
                <a:uLnTx/>
                <a:uFillTx/>
                <a:latin typeface="Arial" panose="020B0604020202020204" pitchFamily="34" charset="0"/>
                <a:ea typeface="Lato"/>
                <a:cs typeface="Arial" panose="020B0604020202020204" pitchFamily="34" charset="0"/>
                <a:sym typeface="Lato"/>
              </a:rPr>
              <a:t>*Ongoing cycles</a:t>
            </a:r>
          </a:p>
        </p:txBody>
      </p:sp>
      <p:sp>
        <p:nvSpPr>
          <p:cNvPr id="11" name="TextBox 10">
            <a:extLst>
              <a:ext uri="{FF2B5EF4-FFF2-40B4-BE49-F238E27FC236}">
                <a16:creationId xmlns:a16="http://schemas.microsoft.com/office/drawing/2014/main" id="{78A9CC3A-C2FC-4DF7-67B0-822B8AF594ED}"/>
              </a:ext>
            </a:extLst>
          </p:cNvPr>
          <p:cNvSpPr txBox="1"/>
          <p:nvPr/>
        </p:nvSpPr>
        <p:spPr>
          <a:xfrm>
            <a:off x="374976" y="4973002"/>
            <a:ext cx="2420479"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hlinkClick r:id="rId12">
                  <a:extLst>
                    <a:ext uri="{A12FA001-AC4F-418D-AE19-62706E023703}">
                      <ahyp:hlinkClr xmlns:ahyp="http://schemas.microsoft.com/office/drawing/2018/hyperlinkcolor" val="tx"/>
                    </a:ext>
                  </a:extLst>
                </a:hlinkClick>
              </a:rPr>
              <a:t>NCT05257408</a:t>
            </a:r>
            <a:endParaRPr kumimoji="0" lang="en-US" sz="140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endParaRPr>
          </a:p>
        </p:txBody>
      </p:sp>
      <p:sp>
        <p:nvSpPr>
          <p:cNvPr id="12" name="Content Placeholder 2">
            <a:extLst>
              <a:ext uri="{FF2B5EF4-FFF2-40B4-BE49-F238E27FC236}">
                <a16:creationId xmlns:a16="http://schemas.microsoft.com/office/drawing/2014/main" id="{2B75FD97-BE66-D109-A11A-9735913BF096}"/>
              </a:ext>
            </a:extLst>
          </p:cNvPr>
          <p:cNvSpPr txBox="1">
            <a:spLocks/>
          </p:cNvSpPr>
          <p:nvPr/>
        </p:nvSpPr>
        <p:spPr>
          <a:xfrm>
            <a:off x="3047679" y="4251483"/>
            <a:ext cx="5581683" cy="725265"/>
          </a:xfrm>
          <a:prstGeom prst="rect">
            <a:avLst/>
          </a:prstGeom>
          <a:solidFill>
            <a:srgbClr val="F2F2F2"/>
          </a:solidFill>
          <a:ln w="9525" cap="flat" cmpd="sng" algn="ctr">
            <a:solidFill>
              <a:srgbClr val="D0CECE"/>
            </a:solidFill>
            <a:prstDash val="solid"/>
            <a:miter lim="800000"/>
          </a:ln>
          <a:effectLst/>
        </p:spPr>
        <p:txBody>
          <a:bodyPr vert="horz" wrap="square" lIns="91440" tIns="91440" rIns="91440" bIns="91440" rtlCol="0" anchor="ctr">
            <a:noAutofit/>
          </a:bodyPr>
          <a:lstStyle>
            <a:lvl1pPr marL="230188" indent="-230188" algn="l" defTabSz="457200" rtl="0" eaLnBrk="1" latinLnBrk="0" hangingPunct="1">
              <a:lnSpc>
                <a:spcPct val="95000"/>
              </a:lnSpc>
              <a:spcBef>
                <a:spcPts val="0"/>
              </a:spcBef>
              <a:spcAft>
                <a:spcPts val="1200"/>
              </a:spcAft>
              <a:buClr>
                <a:schemeClr val="accent1"/>
              </a:buClr>
              <a:buFont typeface="Lato" panose="020F0502020204030203" pitchFamily="34" charset="0"/>
              <a:buChar char="•"/>
              <a:defRPr sz="2400" kern="1200">
                <a:solidFill>
                  <a:schemeClr val="tx2"/>
                </a:solidFill>
                <a:latin typeface="+mn-lt"/>
                <a:ea typeface="+mn-ea"/>
                <a:cs typeface="+mn-cs"/>
              </a:defRPr>
            </a:lvl1pPr>
            <a:lvl2pPr marL="514350" indent="-284163" algn="l" defTabSz="457200" rtl="0" eaLnBrk="1" latinLnBrk="0" hangingPunct="1">
              <a:lnSpc>
                <a:spcPct val="95000"/>
              </a:lnSpc>
              <a:spcBef>
                <a:spcPts val="0"/>
              </a:spcBef>
              <a:spcAft>
                <a:spcPts val="1200"/>
              </a:spcAft>
              <a:buClr>
                <a:schemeClr val="accent1"/>
              </a:buClr>
              <a:buFont typeface="Lato" panose="020F0502020204030203" pitchFamily="34" charset="0"/>
              <a:buChar char="—"/>
              <a:defRPr sz="2400" kern="1200">
                <a:solidFill>
                  <a:schemeClr val="tx2"/>
                </a:solidFill>
                <a:latin typeface="+mn-lt"/>
                <a:ea typeface="+mn-ea"/>
                <a:cs typeface="+mn-cs"/>
              </a:defRPr>
            </a:lvl2pPr>
            <a:lvl3pPr marL="684213" indent="-169863" algn="l" defTabSz="457200" rtl="0" eaLnBrk="1" latinLnBrk="0" hangingPunct="1">
              <a:lnSpc>
                <a:spcPct val="95000"/>
              </a:lnSpc>
              <a:spcBef>
                <a:spcPts val="0"/>
              </a:spcBef>
              <a:spcAft>
                <a:spcPts val="1200"/>
              </a:spcAft>
              <a:buClr>
                <a:schemeClr val="accent1"/>
              </a:buClr>
              <a:buFont typeface="Wingdings" charset="2"/>
              <a:buChar char="§"/>
              <a:defRPr sz="1800" kern="1200">
                <a:solidFill>
                  <a:schemeClr val="tx2"/>
                </a:solidFill>
                <a:latin typeface="+mn-lt"/>
                <a:ea typeface="+mn-ea"/>
                <a:cs typeface="+mn-cs"/>
              </a:defRPr>
            </a:lvl3pPr>
            <a:lvl4pPr marL="914400" indent="-230188" algn="l" defTabSz="457200" rtl="0" eaLnBrk="1" latinLnBrk="0" hangingPunct="1">
              <a:lnSpc>
                <a:spcPct val="95000"/>
              </a:lnSpc>
              <a:spcBef>
                <a:spcPts val="0"/>
              </a:spcBef>
              <a:spcAft>
                <a:spcPts val="1200"/>
              </a:spcAft>
              <a:buClr>
                <a:schemeClr val="accent1"/>
              </a:buClr>
              <a:buFont typeface="Lato" panose="020F0502020204030203" pitchFamily="34" charset="0"/>
              <a:buChar char="–"/>
              <a:defRPr sz="1600" kern="1200">
                <a:solidFill>
                  <a:schemeClr val="tx2"/>
                </a:solidFill>
                <a:latin typeface="+mn-lt"/>
                <a:ea typeface="+mn-ea"/>
                <a:cs typeface="+mn-cs"/>
              </a:defRPr>
            </a:lvl4pPr>
            <a:lvl5pPr marL="1146175" indent="-231775" algn="l" defTabSz="457200" rtl="0" eaLnBrk="1" latinLnBrk="0" hangingPunct="1">
              <a:lnSpc>
                <a:spcPct val="95000"/>
              </a:lnSpc>
              <a:spcBef>
                <a:spcPts val="0"/>
              </a:spcBef>
              <a:spcAft>
                <a:spcPts val="1200"/>
              </a:spcAft>
              <a:buClr>
                <a:schemeClr val="accent1"/>
              </a:buClr>
              <a:buFont typeface="Lato" panose="020F0502020204030203" pitchFamily="34" charset="0"/>
              <a:buChar char="»"/>
              <a:defRPr sz="1400" kern="1200">
                <a:solidFill>
                  <a:schemeClr val="tx2"/>
                </a:solidFill>
                <a:latin typeface="+mn-lt"/>
                <a:ea typeface="+mn-ea"/>
                <a:cs typeface="+mn-cs"/>
              </a:defRPr>
            </a:lvl5pPr>
            <a:lvl6pPr marL="2514600" indent="-228600" algn="l" defTabSz="457200" rtl="0" eaLnBrk="1" latinLnBrk="0" hangingPunct="1">
              <a:spcBef>
                <a:spcPct val="20000"/>
              </a:spcBef>
              <a:buFont typeface="Lato" panose="020F0502020204030203"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Lato" panose="020F0502020204030203"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Lato" panose="020F0502020204030203"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Lato" panose="020F0502020204030203" pitchFamily="34" charset="0"/>
              <a:buChar char="•"/>
              <a:defRPr sz="2000" kern="1200">
                <a:solidFill>
                  <a:schemeClr val="tx1"/>
                </a:solidFill>
                <a:latin typeface="+mn-lt"/>
                <a:ea typeface="+mn-ea"/>
                <a:cs typeface="+mn-cs"/>
              </a:defRPr>
            </a:lvl9pPr>
          </a:lstStyle>
          <a:p>
            <a:pPr marL="346093" marR="0" lvl="0" indent="-230200" algn="l" defTabSz="609616" rtl="0" eaLnBrk="1" fontAlgn="auto" latinLnBrk="0" hangingPunct="1">
              <a:lnSpc>
                <a:spcPct val="95000"/>
              </a:lnSpc>
              <a:spcBef>
                <a:spcPts val="0"/>
              </a:spcBef>
              <a:spcAft>
                <a:spcPts val="0"/>
              </a:spcAft>
              <a:buClr>
                <a:srgbClr val="000000">
                  <a:lumMod val="75000"/>
                  <a:lumOff val="25000"/>
                </a:srgbClr>
              </a:buClr>
              <a:buSzPct val="70000"/>
              <a:buFont typeface="Lato" panose="020F0502020204030203" pitchFamily="34" charset="0"/>
              <a:buNone/>
              <a:tabLst/>
              <a:defRPr/>
            </a:pPr>
            <a:r>
              <a:rPr kumimoji="0" lang="en-US" sz="1200" b="1" i="0" u="none" strike="noStrike" kern="120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Stratification Factors</a:t>
            </a:r>
          </a:p>
          <a:p>
            <a:pPr marL="346093" marR="0" lvl="0" indent="-230200" algn="l" defTabSz="609616" rtl="0" eaLnBrk="1" fontAlgn="auto" latinLnBrk="0" hangingPunct="1">
              <a:lnSpc>
                <a:spcPct val="95000"/>
              </a:lnSpc>
              <a:spcBef>
                <a:spcPts val="0"/>
              </a:spcBef>
              <a:spcAft>
                <a:spcPts val="0"/>
              </a:spcAft>
              <a:buClr>
                <a:srgbClr val="000000">
                  <a:lumMod val="75000"/>
                  <a:lumOff val="25000"/>
                </a:srgbClr>
              </a:buClr>
              <a:buSzPct val="70000"/>
              <a:buFont typeface="Lato" panose="020F0502020204030203" pitchFamily="34" charset="0"/>
              <a:buChar char="►"/>
              <a:tabLst/>
              <a:defRPr/>
            </a:pPr>
            <a:r>
              <a:rPr kumimoji="0" lang="en-US" sz="1200" b="0" i="0" u="none" strike="noStrike" kern="120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Prior lines of therapy (1 vs &gt;1)</a:t>
            </a:r>
          </a:p>
          <a:p>
            <a:pPr marL="346093" marR="0" lvl="0" indent="-230200" algn="l" defTabSz="609616" rtl="0" eaLnBrk="1" fontAlgn="auto" latinLnBrk="0" hangingPunct="1">
              <a:lnSpc>
                <a:spcPct val="95000"/>
              </a:lnSpc>
              <a:spcBef>
                <a:spcPts val="0"/>
              </a:spcBef>
              <a:spcAft>
                <a:spcPts val="0"/>
              </a:spcAft>
              <a:buClr>
                <a:srgbClr val="000000">
                  <a:lumMod val="75000"/>
                  <a:lumOff val="25000"/>
                </a:srgbClr>
              </a:buClr>
              <a:buSzPct val="70000"/>
              <a:buFont typeface="Lato" panose="020F0502020204030203" pitchFamily="34" charset="0"/>
              <a:buChar char="►"/>
              <a:tabLst/>
              <a:defRPr/>
            </a:pPr>
            <a:r>
              <a:rPr kumimoji="0" lang="en-US" sz="1200" b="0" i="0" u="none" strike="noStrike" kern="120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Region (North America vs Europe vs Korea, Australia, &amp; Latin America)</a:t>
            </a:r>
          </a:p>
        </p:txBody>
      </p:sp>
      <p:sp>
        <p:nvSpPr>
          <p:cNvPr id="3" name="TextBox 2">
            <a:extLst>
              <a:ext uri="{FF2B5EF4-FFF2-40B4-BE49-F238E27FC236}">
                <a16:creationId xmlns:a16="http://schemas.microsoft.com/office/drawing/2014/main" id="{191798E6-BABF-62E7-A4EC-0CA9C3658008}"/>
              </a:ext>
            </a:extLst>
          </p:cNvPr>
          <p:cNvSpPr txBox="1"/>
          <p:nvPr/>
        </p:nvSpPr>
        <p:spPr>
          <a:xfrm>
            <a:off x="9162382" y="5031231"/>
            <a:ext cx="2823475" cy="900246"/>
          </a:xfrm>
          <a:prstGeom prst="rect">
            <a:avLst/>
          </a:prstGeom>
        </p:spPr>
        <p:txBody>
          <a:bodyPr wrap="square" rtlCol="0">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First patient enrolled: Jan 5, 2023</a:t>
            </a:r>
          </a:p>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Last patient enrolled: Apr 8, 2024</a:t>
            </a:r>
          </a:p>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Primary results data cutoff: Feb 24, 2025</a:t>
            </a:r>
          </a:p>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Final OS data cutoff: Jan 8, 2026</a:t>
            </a:r>
          </a:p>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Conducted at 117 sites in 14 countries.</a:t>
            </a:r>
          </a:p>
        </p:txBody>
      </p:sp>
      <p:sp>
        <p:nvSpPr>
          <p:cNvPr id="4" name="Rectangle 3">
            <a:extLst>
              <a:ext uri="{FF2B5EF4-FFF2-40B4-BE49-F238E27FC236}">
                <a16:creationId xmlns:a16="http://schemas.microsoft.com/office/drawing/2014/main" id="{25BA8089-4F52-EB08-A92A-2170B575E8F8}"/>
              </a:ext>
            </a:extLst>
          </p:cNvPr>
          <p:cNvSpPr/>
          <p:nvPr/>
        </p:nvSpPr>
        <p:spPr>
          <a:xfrm>
            <a:off x="7393033" y="2922152"/>
            <a:ext cx="1323696" cy="618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lumMod val="75000"/>
                  <a:lumOff val="25000"/>
                </a:prstClr>
              </a:buClr>
              <a:buSzTx/>
              <a:buFontTx/>
              <a:buNone/>
              <a:tabLst/>
              <a:defRPr/>
            </a:pPr>
            <a:r>
              <a:rPr kumimoji="0" lang="en-US" sz="900" b="0" i="0" u="none" strike="noStrike" kern="1200" cap="none" spc="0" normalizeH="0" baseline="0" noProof="0">
                <a:ln>
                  <a:noFill/>
                </a:ln>
                <a:solidFill>
                  <a:srgbClr val="002557"/>
                </a:solidFill>
                <a:effectLst/>
                <a:uLnTx/>
                <a:uFillTx/>
                <a:latin typeface="Arial" panose="020B0604020202020204" pitchFamily="34" charset="0"/>
                <a:ea typeface="Lato" panose="020F0502020204030203" pitchFamily="34" charset="0"/>
                <a:cs typeface="Arial" panose="020B0604020202020204" pitchFamily="34" charset="0"/>
              </a:rPr>
              <a:t>Treatment to progression or unmanageable toxicity</a:t>
            </a:r>
          </a:p>
        </p:txBody>
      </p:sp>
      <p:sp>
        <p:nvSpPr>
          <p:cNvPr id="7" name="TextBox 6">
            <a:extLst>
              <a:ext uri="{FF2B5EF4-FFF2-40B4-BE49-F238E27FC236}">
                <a16:creationId xmlns:a16="http://schemas.microsoft.com/office/drawing/2014/main" id="{4EF5DE01-1A93-7C7A-2747-09AC5696AFF2}"/>
              </a:ext>
            </a:extLst>
          </p:cNvPr>
          <p:cNvSpPr txBox="1"/>
          <p:nvPr/>
        </p:nvSpPr>
        <p:spPr>
          <a:xfrm>
            <a:off x="3213219" y="2508696"/>
            <a:ext cx="1046748" cy="220573"/>
          </a:xfrm>
          <a:prstGeom prst="rect">
            <a:avLst/>
          </a:prstGeom>
          <a:noFill/>
        </p:spPr>
        <p:txBody>
          <a:bodyPr wrap="square">
            <a:spAutoFit/>
          </a:bodyPr>
          <a:lstStyle/>
          <a:p>
            <a:pPr marL="0" marR="0" lvl="0" indent="0" algn="ctr" defTabSz="914446" rtl="0" eaLnBrk="1" fontAlgn="auto" latinLnBrk="0" hangingPunct="1">
              <a:lnSpc>
                <a:spcPts val="974"/>
              </a:lnSpc>
              <a:spcBef>
                <a:spcPts val="300"/>
              </a:spcBef>
              <a:spcAft>
                <a:spcPts val="0"/>
              </a:spcAft>
              <a:buClr>
                <a:srgbClr val="000000"/>
              </a:buClr>
              <a:buSzTx/>
              <a:buFontTx/>
              <a:buNone/>
              <a:tabLst/>
              <a:defRPr/>
            </a:pPr>
            <a:r>
              <a:rPr kumimoji="0" lang="en-US" sz="900" b="1" i="0" u="none" strike="noStrike" kern="0" cap="none" spc="-4"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rPr>
              <a:t>N=381</a:t>
            </a:r>
            <a:endParaRPr kumimoji="0" lang="en-US" sz="900" b="1"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16" name="Title 1">
            <a:extLst>
              <a:ext uri="{FF2B5EF4-FFF2-40B4-BE49-F238E27FC236}">
                <a16:creationId xmlns:a16="http://schemas.microsoft.com/office/drawing/2014/main" id="{AA1C2634-3274-F6A7-199D-E796E34CF025}"/>
              </a:ext>
            </a:extLst>
          </p:cNvPr>
          <p:cNvSpPr txBox="1">
            <a:spLocks/>
          </p:cNvSpPr>
          <p:nvPr/>
        </p:nvSpPr>
        <p:spPr>
          <a:xfrm>
            <a:off x="809413" y="379697"/>
            <a:ext cx="10972800" cy="897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ROSELLA | Study Schema </a:t>
            </a:r>
          </a:p>
        </p:txBody>
      </p:sp>
      <p:sp>
        <p:nvSpPr>
          <p:cNvPr id="6" name="Text Placeholder 6">
            <a:extLst>
              <a:ext uri="{FF2B5EF4-FFF2-40B4-BE49-F238E27FC236}">
                <a16:creationId xmlns:a16="http://schemas.microsoft.com/office/drawing/2014/main" id="{57FB23B1-C7A5-38A8-C4CE-07C497DD1142}"/>
              </a:ext>
            </a:extLst>
          </p:cNvPr>
          <p:cNvSpPr txBox="1">
            <a:spLocks/>
          </p:cNvSpPr>
          <p:nvPr/>
        </p:nvSpPr>
        <p:spPr>
          <a:xfrm>
            <a:off x="138855" y="6620249"/>
            <a:ext cx="3901440" cy="1875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Presented By: Alexander B. </a:t>
            </a:r>
            <a:r>
              <a:rPr kumimoji="0" lang="en-US" sz="9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Olawaiye</a:t>
            </a: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SGO 2026</a:t>
            </a:r>
          </a:p>
        </p:txBody>
      </p:sp>
    </p:spTree>
    <p:extLst>
      <p:ext uri="{BB962C8B-B14F-4D97-AF65-F5344CB8AC3E}">
        <p14:creationId xmlns:p14="http://schemas.microsoft.com/office/powerpoint/2010/main" val="3223342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47AC-22E6-4A83-0E54-2709750FC272}"/>
              </a:ext>
            </a:extLst>
          </p:cNvPr>
          <p:cNvSpPr>
            <a:spLocks noGrp="1"/>
          </p:cNvSpPr>
          <p:nvPr>
            <p:ph type="title" idx="4294967295"/>
          </p:nvPr>
        </p:nvSpPr>
        <p:spPr>
          <a:xfrm>
            <a:off x="0" y="97566"/>
            <a:ext cx="12201396" cy="777875"/>
          </a:xfrm>
        </p:spPr>
        <p:txBody>
          <a:bodyPr>
            <a:normAutofit/>
          </a:bodyPr>
          <a:lstStyle/>
          <a:p>
            <a:r>
              <a:rPr lang="en-US" b="1" dirty="0"/>
              <a:t>ROSELLA - Demographics</a:t>
            </a:r>
          </a:p>
        </p:txBody>
      </p:sp>
      <p:graphicFrame>
        <p:nvGraphicFramePr>
          <p:cNvPr id="7" name="Table 6">
            <a:extLst>
              <a:ext uri="{FF2B5EF4-FFF2-40B4-BE49-F238E27FC236}">
                <a16:creationId xmlns:a16="http://schemas.microsoft.com/office/drawing/2014/main" id="{DE6D92E1-F3F0-188E-6974-F90FA40A58FD}"/>
              </a:ext>
            </a:extLst>
          </p:cNvPr>
          <p:cNvGraphicFramePr>
            <a:graphicFrameLocks noGrp="1"/>
          </p:cNvGraphicFramePr>
          <p:nvPr/>
        </p:nvGraphicFramePr>
        <p:xfrm>
          <a:off x="704982" y="748426"/>
          <a:ext cx="10084054" cy="5090697"/>
        </p:xfrm>
        <a:graphic>
          <a:graphicData uri="http://schemas.openxmlformats.org/drawingml/2006/table">
            <a:tbl>
              <a:tblPr firstRow="1" bandRow="1">
                <a:tableStyleId>{5940675A-B579-460E-94D1-54222C63F5DA}</a:tableStyleId>
              </a:tblPr>
              <a:tblGrid>
                <a:gridCol w="2560320">
                  <a:extLst>
                    <a:ext uri="{9D8B030D-6E8A-4147-A177-3AD203B41FA5}">
                      <a16:colId xmlns:a16="http://schemas.microsoft.com/office/drawing/2014/main" val="2706910499"/>
                    </a:ext>
                  </a:extLst>
                </a:gridCol>
                <a:gridCol w="2324100">
                  <a:extLst>
                    <a:ext uri="{9D8B030D-6E8A-4147-A177-3AD203B41FA5}">
                      <a16:colId xmlns:a16="http://schemas.microsoft.com/office/drawing/2014/main" val="2905534961"/>
                    </a:ext>
                  </a:extLst>
                </a:gridCol>
                <a:gridCol w="3005074">
                  <a:extLst>
                    <a:ext uri="{9D8B030D-6E8A-4147-A177-3AD203B41FA5}">
                      <a16:colId xmlns:a16="http://schemas.microsoft.com/office/drawing/2014/main" val="3340891562"/>
                    </a:ext>
                  </a:extLst>
                </a:gridCol>
                <a:gridCol w="2194560">
                  <a:extLst>
                    <a:ext uri="{9D8B030D-6E8A-4147-A177-3AD203B41FA5}">
                      <a16:colId xmlns:a16="http://schemas.microsoft.com/office/drawing/2014/main" val="1986841803"/>
                    </a:ext>
                  </a:extLst>
                </a:gridCol>
              </a:tblGrid>
              <a:tr h="267843">
                <a:tc gridSpan="2">
                  <a:txBody>
                    <a:bodyPr/>
                    <a:lstStyle/>
                    <a:p>
                      <a:pPr algn="ctr"/>
                      <a:endParaRPr lang="en-US" sz="1100" dirty="0">
                        <a:latin typeface="Arial" panose="020B0604020202020204" pitchFamily="34" charset="0"/>
                        <a:cs typeface="Arial" panose="020B0604020202020204" pitchFamily="34" charset="0"/>
                      </a:endParaRPr>
                    </a:p>
                  </a:txBody>
                  <a:tcPr marL="45720" marR="45720"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200"/>
                    </a:p>
                  </a:txBody>
                  <a:tcPr/>
                </a:tc>
                <a:tc>
                  <a:txBody>
                    <a:bodyPr/>
                    <a:lstStyle/>
                    <a:p>
                      <a:pPr algn="ctr"/>
                      <a:r>
                        <a:rPr lang="en-US" sz="1100" b="1" dirty="0" err="1">
                          <a:solidFill>
                            <a:schemeClr val="bg1"/>
                          </a:solidFill>
                          <a:latin typeface="Arial" panose="020B0604020202020204" pitchFamily="34" charset="0"/>
                          <a:cs typeface="Arial" panose="020B0604020202020204" pitchFamily="34" charset="0"/>
                        </a:rPr>
                        <a:t>Relacorilant</a:t>
                      </a:r>
                      <a:r>
                        <a:rPr lang="en-US" sz="1100" b="1" dirty="0">
                          <a:solidFill>
                            <a:schemeClr val="bg1"/>
                          </a:solidFill>
                          <a:latin typeface="Arial" panose="020B0604020202020204" pitchFamily="34" charset="0"/>
                          <a:cs typeface="Arial" panose="020B0604020202020204" pitchFamily="34" charset="0"/>
                        </a:rPr>
                        <a:t> + Nab-paclitaxel </a:t>
                      </a:r>
                      <a:r>
                        <a:rPr lang="en-US" sz="1100" b="0" dirty="0">
                          <a:solidFill>
                            <a:schemeClr val="bg1"/>
                          </a:solidFill>
                          <a:latin typeface="Arial" panose="020B0604020202020204" pitchFamily="34" charset="0"/>
                          <a:cs typeface="Arial" panose="020B0604020202020204" pitchFamily="34" charset="0"/>
                        </a:rPr>
                        <a:t>(N=188)</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56168"/>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Nab-paclitaxel (</a:t>
                      </a:r>
                      <a:r>
                        <a:rPr lang="en-US" sz="1100" dirty="0">
                          <a:solidFill>
                            <a:schemeClr val="bg1"/>
                          </a:solidFill>
                          <a:latin typeface="Arial" panose="020B0604020202020204" pitchFamily="34" charset="0"/>
                          <a:cs typeface="Arial" panose="020B0604020202020204" pitchFamily="34" charset="0"/>
                        </a:rPr>
                        <a:t>N=193)</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C3177"/>
                    </a:solidFill>
                  </a:tcPr>
                </a:tc>
                <a:extLst>
                  <a:ext uri="{0D108BD9-81ED-4DB2-BD59-A6C34878D82A}">
                    <a16:rowId xmlns:a16="http://schemas.microsoft.com/office/drawing/2014/main" val="3457531373"/>
                  </a:ext>
                </a:extLst>
              </a:tr>
              <a:tr h="257923">
                <a:tc gridSpan="2">
                  <a:txBody>
                    <a:bodyPr/>
                    <a:lstStyle/>
                    <a:p>
                      <a:pPr marL="55563" indent="0" algn="l"/>
                      <a:r>
                        <a:rPr lang="en-US" sz="1100" b="1">
                          <a:solidFill>
                            <a:srgbClr val="002557"/>
                          </a:solidFill>
                          <a:latin typeface="Arial" panose="020B0604020202020204" pitchFamily="34" charset="0"/>
                          <a:cs typeface="Arial" panose="020B0604020202020204" pitchFamily="34" charset="0"/>
                        </a:rPr>
                        <a:t>Age</a:t>
                      </a:r>
                      <a:r>
                        <a:rPr lang="en-US" sz="1100">
                          <a:solidFill>
                            <a:srgbClr val="002557"/>
                          </a:solidFill>
                          <a:latin typeface="Arial" panose="020B0604020202020204" pitchFamily="34" charset="0"/>
                          <a:cs typeface="Arial" panose="020B0604020202020204" pitchFamily="34" charset="0"/>
                        </a:rPr>
                        <a:t>, median (range), years</a:t>
                      </a: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US" sz="1050"/>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a:solidFill>
                            <a:srgbClr val="156168"/>
                          </a:solidFill>
                          <a:latin typeface="Arial" panose="020B0604020202020204" pitchFamily="34" charset="0"/>
                          <a:cs typeface="Arial" panose="020B0604020202020204" pitchFamily="34" charset="0"/>
                        </a:rPr>
                        <a:t>61</a:t>
                      </a:r>
                      <a:r>
                        <a:rPr lang="en-US" sz="1100">
                          <a:solidFill>
                            <a:srgbClr val="156168"/>
                          </a:solidFill>
                          <a:latin typeface="Arial" panose="020B0604020202020204" pitchFamily="34" charset="0"/>
                          <a:cs typeface="Arial" panose="020B0604020202020204" pitchFamily="34" charset="0"/>
                        </a:rPr>
                        <a:t> (26–85)</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a:solidFill>
                            <a:srgbClr val="8C3177"/>
                          </a:solidFill>
                          <a:latin typeface="Arial" panose="020B0604020202020204" pitchFamily="34" charset="0"/>
                          <a:cs typeface="Arial" panose="020B0604020202020204" pitchFamily="34" charset="0"/>
                        </a:rPr>
                        <a:t>62</a:t>
                      </a:r>
                      <a:r>
                        <a:rPr lang="en-US" sz="1100">
                          <a:solidFill>
                            <a:srgbClr val="8C3177"/>
                          </a:solidFill>
                          <a:latin typeface="Arial" panose="020B0604020202020204" pitchFamily="34" charset="0"/>
                          <a:cs typeface="Arial" panose="020B0604020202020204" pitchFamily="34" charset="0"/>
                        </a:rPr>
                        <a:t> (33–86)</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7222284"/>
                  </a:ext>
                </a:extLst>
              </a:tr>
              <a:tr h="213283">
                <a:tc rowSpan="4">
                  <a:txBody>
                    <a:bodyPr/>
                    <a:lstStyle/>
                    <a:p>
                      <a:pPr marL="55563" indent="0" algn="l"/>
                      <a:r>
                        <a:rPr lang="en-US" sz="1100" b="1">
                          <a:solidFill>
                            <a:srgbClr val="002557"/>
                          </a:solidFill>
                          <a:latin typeface="Arial" panose="020B0604020202020204" pitchFamily="34" charset="0"/>
                          <a:cs typeface="Arial" panose="020B0604020202020204" pitchFamily="34" charset="0"/>
                        </a:rPr>
                        <a:t>Race</a:t>
                      </a:r>
                      <a:r>
                        <a:rPr lang="en-US" sz="1100">
                          <a:solidFill>
                            <a:srgbClr val="002557"/>
                          </a:solidFill>
                          <a:latin typeface="Arial" panose="020B0604020202020204" pitchFamily="34" charset="0"/>
                          <a:cs typeface="Arial" panose="020B0604020202020204" pitchFamily="34" charset="0"/>
                        </a:rPr>
                        <a:t>, n (%)</a:t>
                      </a: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100">
                          <a:solidFill>
                            <a:srgbClr val="002557"/>
                          </a:solidFill>
                          <a:latin typeface="Arial" panose="020B0604020202020204" pitchFamily="34" charset="0"/>
                          <a:cs typeface="Arial" panose="020B0604020202020204" pitchFamily="34" charset="0"/>
                        </a:rPr>
                        <a:t>White</a:t>
                      </a:r>
                    </a:p>
                  </a:txBody>
                  <a:tcPr marL="45720" marR="4572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136 </a:t>
                      </a:r>
                      <a:r>
                        <a:rPr lang="en-US" sz="1100" b="1">
                          <a:solidFill>
                            <a:srgbClr val="156168"/>
                          </a:solidFill>
                          <a:latin typeface="Arial" panose="020B0604020202020204" pitchFamily="34" charset="0"/>
                          <a:cs typeface="Arial" panose="020B0604020202020204" pitchFamily="34" charset="0"/>
                        </a:rPr>
                        <a:t>(72.3)</a:t>
                      </a:r>
                    </a:p>
                  </a:txBody>
                  <a:tcPr marL="45720" marR="4572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135 </a:t>
                      </a:r>
                      <a:r>
                        <a:rPr lang="en-US" sz="1100" b="1">
                          <a:solidFill>
                            <a:srgbClr val="8C3177"/>
                          </a:solidFill>
                          <a:latin typeface="Arial" panose="020B0604020202020204" pitchFamily="34" charset="0"/>
                          <a:cs typeface="Arial" panose="020B0604020202020204" pitchFamily="34" charset="0"/>
                        </a:rPr>
                        <a:t>(69.9)</a:t>
                      </a:r>
                    </a:p>
                  </a:txBody>
                  <a:tcPr marL="45720" marR="4572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18912602"/>
                  </a:ext>
                </a:extLst>
              </a:tr>
              <a:tr h="168642">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100">
                          <a:solidFill>
                            <a:srgbClr val="002557"/>
                          </a:solidFill>
                          <a:latin typeface="Arial" panose="020B0604020202020204" pitchFamily="34" charset="0"/>
                          <a:cs typeface="Arial" panose="020B0604020202020204" pitchFamily="34" charset="0"/>
                        </a:rPr>
                        <a:t>Black or African-American</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3 </a:t>
                      </a:r>
                      <a:r>
                        <a:rPr lang="en-US" sz="1100" b="1">
                          <a:solidFill>
                            <a:srgbClr val="156168"/>
                          </a:solidFill>
                          <a:latin typeface="Arial" panose="020B0604020202020204" pitchFamily="34" charset="0"/>
                          <a:cs typeface="Arial" panose="020B0604020202020204" pitchFamily="34" charset="0"/>
                        </a:rPr>
                        <a:t>(1.6)</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2 </a:t>
                      </a:r>
                      <a:r>
                        <a:rPr lang="en-US" sz="1100" b="1">
                          <a:solidFill>
                            <a:srgbClr val="8C3177"/>
                          </a:solidFill>
                          <a:latin typeface="Arial" panose="020B0604020202020204" pitchFamily="34" charset="0"/>
                          <a:cs typeface="Arial" panose="020B0604020202020204" pitchFamily="34" charset="0"/>
                        </a:rPr>
                        <a:t>(1.0)</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6654387"/>
                  </a:ext>
                </a:extLst>
              </a:tr>
              <a:tr h="168642">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100">
                          <a:solidFill>
                            <a:srgbClr val="002557"/>
                          </a:solidFill>
                          <a:latin typeface="Arial" panose="020B0604020202020204" pitchFamily="34" charset="0"/>
                          <a:cs typeface="Arial" panose="020B0604020202020204" pitchFamily="34" charset="0"/>
                        </a:rPr>
                        <a:t>Asian (92% Korean)</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22 </a:t>
                      </a:r>
                      <a:r>
                        <a:rPr lang="en-US" sz="1100" b="1">
                          <a:solidFill>
                            <a:srgbClr val="156168"/>
                          </a:solidFill>
                          <a:latin typeface="Arial" panose="020B0604020202020204" pitchFamily="34" charset="0"/>
                          <a:cs typeface="Arial" panose="020B0604020202020204" pitchFamily="34" charset="0"/>
                        </a:rPr>
                        <a:t>(11.7)</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26 </a:t>
                      </a:r>
                      <a:r>
                        <a:rPr lang="en-US" sz="1100" b="1">
                          <a:solidFill>
                            <a:srgbClr val="8C3177"/>
                          </a:solidFill>
                          <a:latin typeface="Arial" panose="020B0604020202020204" pitchFamily="34" charset="0"/>
                          <a:cs typeface="Arial" panose="020B0604020202020204" pitchFamily="34" charset="0"/>
                        </a:rPr>
                        <a:t>(13.5)</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199842212"/>
                  </a:ext>
                </a:extLst>
              </a:tr>
              <a:tr h="213283">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100">
                          <a:solidFill>
                            <a:srgbClr val="002557"/>
                          </a:solidFill>
                          <a:latin typeface="Arial" panose="020B0604020202020204" pitchFamily="34" charset="0"/>
                          <a:cs typeface="Arial" panose="020B0604020202020204" pitchFamily="34" charset="0"/>
                        </a:rPr>
                        <a:t>Other / Not Reported</a:t>
                      </a:r>
                    </a:p>
                  </a:txBody>
                  <a:tcPr marL="45720" marR="45720" marT="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27 </a:t>
                      </a:r>
                      <a:r>
                        <a:rPr lang="en-US" sz="1100" b="1">
                          <a:solidFill>
                            <a:srgbClr val="156168"/>
                          </a:solidFill>
                          <a:latin typeface="Arial" panose="020B0604020202020204" pitchFamily="34" charset="0"/>
                          <a:cs typeface="Arial" panose="020B0604020202020204" pitchFamily="34" charset="0"/>
                        </a:rPr>
                        <a:t>(14.4)</a:t>
                      </a:r>
                    </a:p>
                  </a:txBody>
                  <a:tcPr marL="45720" marR="45720" marT="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30 </a:t>
                      </a:r>
                      <a:r>
                        <a:rPr lang="en-US" sz="1100" b="1">
                          <a:solidFill>
                            <a:srgbClr val="8C3177"/>
                          </a:solidFill>
                          <a:latin typeface="Arial" panose="020B0604020202020204" pitchFamily="34" charset="0"/>
                          <a:cs typeface="Arial" panose="020B0604020202020204" pitchFamily="34" charset="0"/>
                        </a:rPr>
                        <a:t>(15.5)</a:t>
                      </a:r>
                    </a:p>
                  </a:txBody>
                  <a:tcPr marL="45720" marR="45720" marT="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62412971"/>
                  </a:ext>
                </a:extLst>
              </a:tr>
              <a:tr h="257923">
                <a:tc>
                  <a:txBody>
                    <a:bodyPr/>
                    <a:lstStyle/>
                    <a:p>
                      <a:pPr marL="55563" indent="0" algn="l"/>
                      <a:r>
                        <a:rPr lang="en-US" sz="1100" b="1">
                          <a:solidFill>
                            <a:srgbClr val="002557"/>
                          </a:solidFill>
                          <a:latin typeface="Arial" panose="020B0604020202020204" pitchFamily="34" charset="0"/>
                          <a:cs typeface="Arial" panose="020B0604020202020204" pitchFamily="34" charset="0"/>
                        </a:rPr>
                        <a:t>Ethnicity</a:t>
                      </a:r>
                      <a:r>
                        <a:rPr lang="en-US" sz="1100">
                          <a:solidFill>
                            <a:srgbClr val="002557"/>
                          </a:solidFill>
                          <a:latin typeface="Arial" panose="020B0604020202020204" pitchFamily="34" charset="0"/>
                          <a:cs typeface="Arial" panose="020B0604020202020204" pitchFamily="34" charset="0"/>
                        </a:rPr>
                        <a:t>, n (%)</a:t>
                      </a: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a:solidFill>
                            <a:srgbClr val="002557"/>
                          </a:solidFill>
                          <a:latin typeface="Arial" panose="020B0604020202020204" pitchFamily="34" charset="0"/>
                          <a:cs typeface="Arial" panose="020B0604020202020204" pitchFamily="34" charset="0"/>
                        </a:rPr>
                        <a:t>Hispanic</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156168"/>
                          </a:solidFill>
                          <a:latin typeface="Arial" panose="020B0604020202020204" pitchFamily="34" charset="0"/>
                          <a:cs typeface="Arial" panose="020B0604020202020204" pitchFamily="34" charset="0"/>
                        </a:rPr>
                        <a:t>16 </a:t>
                      </a:r>
                      <a:r>
                        <a:rPr lang="en-US" sz="1100" b="1">
                          <a:solidFill>
                            <a:srgbClr val="156168"/>
                          </a:solidFill>
                          <a:latin typeface="Arial" panose="020B0604020202020204" pitchFamily="34" charset="0"/>
                          <a:cs typeface="Arial" panose="020B0604020202020204" pitchFamily="34" charset="0"/>
                        </a:rPr>
                        <a:t>(8.5)</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8C3177"/>
                          </a:solidFill>
                          <a:latin typeface="Arial" panose="020B0604020202020204" pitchFamily="34" charset="0"/>
                          <a:cs typeface="Arial" panose="020B0604020202020204" pitchFamily="34" charset="0"/>
                        </a:rPr>
                        <a:t>17 </a:t>
                      </a:r>
                      <a:r>
                        <a:rPr lang="en-US" sz="1100" b="1">
                          <a:solidFill>
                            <a:srgbClr val="8C3177"/>
                          </a:solidFill>
                          <a:latin typeface="Arial" panose="020B0604020202020204" pitchFamily="34" charset="0"/>
                          <a:cs typeface="Arial" panose="020B0604020202020204" pitchFamily="34" charset="0"/>
                        </a:rPr>
                        <a:t>(8.8)</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111193"/>
                  </a:ext>
                </a:extLst>
              </a:tr>
              <a:tr h="213283">
                <a:tc rowSpan="3">
                  <a:txBody>
                    <a:bodyPr/>
                    <a:lstStyle/>
                    <a:p>
                      <a:pPr marL="55563" indent="0" algn="l"/>
                      <a:r>
                        <a:rPr lang="en-US" sz="1100" b="1">
                          <a:solidFill>
                            <a:srgbClr val="002557"/>
                          </a:solidFill>
                          <a:latin typeface="Arial" panose="020B0604020202020204" pitchFamily="34" charset="0"/>
                          <a:cs typeface="Arial" panose="020B0604020202020204" pitchFamily="34" charset="0"/>
                        </a:rPr>
                        <a:t>Region</a:t>
                      </a: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100">
                          <a:solidFill>
                            <a:srgbClr val="002557"/>
                          </a:solidFill>
                          <a:latin typeface="Arial" panose="020B0604020202020204" pitchFamily="34" charset="0"/>
                          <a:cs typeface="Arial" panose="020B0604020202020204" pitchFamily="34" charset="0"/>
                        </a:rPr>
                        <a:t>North America</a:t>
                      </a:r>
                    </a:p>
                  </a:txBody>
                  <a:tcPr marL="45720" marR="4572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45 </a:t>
                      </a:r>
                      <a:r>
                        <a:rPr lang="en-US" sz="1100" b="1">
                          <a:solidFill>
                            <a:srgbClr val="156168"/>
                          </a:solidFill>
                          <a:latin typeface="Arial" panose="020B0604020202020204" pitchFamily="34" charset="0"/>
                          <a:cs typeface="Arial" panose="020B0604020202020204" pitchFamily="34" charset="0"/>
                        </a:rPr>
                        <a:t>(23.9)</a:t>
                      </a:r>
                    </a:p>
                  </a:txBody>
                  <a:tcPr marL="45720" marR="4572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45 </a:t>
                      </a:r>
                      <a:r>
                        <a:rPr lang="en-US" sz="1100" b="1">
                          <a:solidFill>
                            <a:srgbClr val="8C3177"/>
                          </a:solidFill>
                          <a:latin typeface="Arial" panose="020B0604020202020204" pitchFamily="34" charset="0"/>
                          <a:cs typeface="Arial" panose="020B0604020202020204" pitchFamily="34" charset="0"/>
                        </a:rPr>
                        <a:t>(23.3)</a:t>
                      </a:r>
                    </a:p>
                  </a:txBody>
                  <a:tcPr marL="45720" marR="4572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672157531"/>
                  </a:ext>
                </a:extLst>
              </a:tr>
              <a:tr h="168642">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a:solidFill>
                            <a:srgbClr val="002557"/>
                          </a:solidFill>
                          <a:latin typeface="Arial" panose="020B0604020202020204" pitchFamily="34" charset="0"/>
                          <a:cs typeface="Arial" panose="020B0604020202020204" pitchFamily="34" charset="0"/>
                        </a:rPr>
                        <a:t>Europe</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107 </a:t>
                      </a:r>
                      <a:r>
                        <a:rPr lang="en-US" sz="1100" b="1">
                          <a:solidFill>
                            <a:srgbClr val="156168"/>
                          </a:solidFill>
                          <a:latin typeface="Arial" panose="020B0604020202020204" pitchFamily="34" charset="0"/>
                          <a:cs typeface="Arial" panose="020B0604020202020204" pitchFamily="34" charset="0"/>
                        </a:rPr>
                        <a:t>(56.9)</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109 </a:t>
                      </a:r>
                      <a:r>
                        <a:rPr lang="en-US" sz="1100" b="1">
                          <a:solidFill>
                            <a:srgbClr val="8C3177"/>
                          </a:solidFill>
                          <a:latin typeface="Arial" panose="020B0604020202020204" pitchFamily="34" charset="0"/>
                          <a:cs typeface="Arial" panose="020B0604020202020204" pitchFamily="34" charset="0"/>
                        </a:rPr>
                        <a:t>(56.5)</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01498642"/>
                  </a:ext>
                </a:extLst>
              </a:tr>
              <a:tr h="208280">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a:solidFill>
                            <a:srgbClr val="002557"/>
                          </a:solidFill>
                          <a:latin typeface="Arial" panose="020B0604020202020204" pitchFamily="34" charset="0"/>
                          <a:cs typeface="Arial" panose="020B0604020202020204" pitchFamily="34" charset="0"/>
                        </a:rPr>
                        <a:t>Korea, Australia, and Latin America</a:t>
                      </a:r>
                    </a:p>
                  </a:txBody>
                  <a:tcPr marL="45720" marR="45720" marT="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36 </a:t>
                      </a:r>
                      <a:r>
                        <a:rPr lang="en-US" sz="1100" b="1">
                          <a:solidFill>
                            <a:srgbClr val="156168"/>
                          </a:solidFill>
                          <a:latin typeface="Arial" panose="020B0604020202020204" pitchFamily="34" charset="0"/>
                          <a:cs typeface="Arial" panose="020B0604020202020204" pitchFamily="34" charset="0"/>
                        </a:rPr>
                        <a:t>(19.1)</a:t>
                      </a:r>
                    </a:p>
                  </a:txBody>
                  <a:tcPr marL="45720" marR="45720" marT="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39 </a:t>
                      </a:r>
                      <a:r>
                        <a:rPr lang="en-US" sz="1100" b="1">
                          <a:solidFill>
                            <a:srgbClr val="8C3177"/>
                          </a:solidFill>
                          <a:latin typeface="Arial" panose="020B0604020202020204" pitchFamily="34" charset="0"/>
                          <a:cs typeface="Arial" panose="020B0604020202020204" pitchFamily="34" charset="0"/>
                        </a:rPr>
                        <a:t>(20.2)</a:t>
                      </a:r>
                    </a:p>
                  </a:txBody>
                  <a:tcPr marL="45720" marR="45720" marT="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61671934"/>
                  </a:ext>
                </a:extLst>
              </a:tr>
              <a:tr h="257923">
                <a:tc>
                  <a:txBody>
                    <a:bodyPr/>
                    <a:lstStyle/>
                    <a:p>
                      <a:pPr marL="55563" indent="0" algn="l"/>
                      <a:r>
                        <a:rPr lang="en-US" sz="1100" b="1">
                          <a:solidFill>
                            <a:srgbClr val="002557"/>
                          </a:solidFill>
                          <a:latin typeface="Arial" panose="020B0604020202020204" pitchFamily="34" charset="0"/>
                          <a:cs typeface="Arial" panose="020B0604020202020204" pitchFamily="34" charset="0"/>
                        </a:rPr>
                        <a:t>ECOG Performance Status</a:t>
                      </a:r>
                      <a:r>
                        <a:rPr lang="en-US" sz="1100">
                          <a:solidFill>
                            <a:srgbClr val="002557"/>
                          </a:solidFill>
                          <a:latin typeface="Arial" panose="020B0604020202020204" pitchFamily="34" charset="0"/>
                          <a:cs typeface="Arial" panose="020B0604020202020204" pitchFamily="34" charset="0"/>
                        </a:rPr>
                        <a:t>, n (%)</a:t>
                      </a:r>
                      <a:r>
                        <a:rPr lang="en-US" sz="1100" baseline="0">
                          <a:solidFill>
                            <a:srgbClr val="002557"/>
                          </a:solidFill>
                          <a:latin typeface="Arial" panose="020B0604020202020204" pitchFamily="34" charset="0"/>
                          <a:cs typeface="Arial" panose="020B0604020202020204" pitchFamily="34" charset="0"/>
                        </a:rPr>
                        <a:t>*</a:t>
                      </a:r>
                      <a:endParaRPr lang="en-US" sz="1100">
                        <a:solidFill>
                          <a:srgbClr val="002557"/>
                        </a:solidFill>
                        <a:latin typeface="Arial" panose="020B0604020202020204" pitchFamily="34" charset="0"/>
                        <a:cs typeface="Arial" panose="020B0604020202020204" pitchFamily="34" charset="0"/>
                      </a:endParaRP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a:solidFill>
                            <a:srgbClr val="002557"/>
                          </a:solidFill>
                          <a:latin typeface="Arial" panose="020B0604020202020204" pitchFamily="34" charset="0"/>
                          <a:cs typeface="Arial" panose="020B0604020202020204" pitchFamily="34" charset="0"/>
                        </a:rPr>
                        <a:t>1 or 2</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156168"/>
                          </a:solidFill>
                          <a:latin typeface="Arial" panose="020B0604020202020204" pitchFamily="34" charset="0"/>
                          <a:cs typeface="Arial" panose="020B0604020202020204" pitchFamily="34" charset="0"/>
                        </a:rPr>
                        <a:t>53 </a:t>
                      </a:r>
                      <a:r>
                        <a:rPr lang="en-US" sz="1100" b="1">
                          <a:solidFill>
                            <a:srgbClr val="156168"/>
                          </a:solidFill>
                          <a:latin typeface="Arial" panose="020B0604020202020204" pitchFamily="34" charset="0"/>
                          <a:cs typeface="Arial" panose="020B0604020202020204" pitchFamily="34" charset="0"/>
                        </a:rPr>
                        <a:t>(28.2)</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8C3177"/>
                          </a:solidFill>
                          <a:latin typeface="Arial" panose="020B0604020202020204" pitchFamily="34" charset="0"/>
                          <a:cs typeface="Arial" panose="020B0604020202020204" pitchFamily="34" charset="0"/>
                        </a:rPr>
                        <a:t>63 </a:t>
                      </a:r>
                      <a:r>
                        <a:rPr lang="en-US" sz="1100" b="1">
                          <a:solidFill>
                            <a:srgbClr val="8C3177"/>
                          </a:solidFill>
                          <a:latin typeface="Arial" panose="020B0604020202020204" pitchFamily="34" charset="0"/>
                          <a:cs typeface="Arial" panose="020B0604020202020204" pitchFamily="34" charset="0"/>
                        </a:rPr>
                        <a:t>(32.6)</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9308058"/>
                  </a:ext>
                </a:extLst>
              </a:tr>
              <a:tr h="257923">
                <a:tc>
                  <a:txBody>
                    <a:bodyPr/>
                    <a:lstStyle/>
                    <a:p>
                      <a:pPr marL="55563" indent="0" algn="l"/>
                      <a:r>
                        <a:rPr lang="en-US" sz="1100" b="1">
                          <a:solidFill>
                            <a:srgbClr val="002557"/>
                          </a:solidFill>
                          <a:latin typeface="Arial" panose="020B0604020202020204" pitchFamily="34" charset="0"/>
                          <a:cs typeface="Arial" panose="020B0604020202020204" pitchFamily="34" charset="0"/>
                        </a:rPr>
                        <a:t>BRCA1/2 Mutation</a:t>
                      </a:r>
                      <a:r>
                        <a:rPr lang="en-US" sz="1100">
                          <a:solidFill>
                            <a:srgbClr val="002557"/>
                          </a:solidFill>
                          <a:latin typeface="Arial" panose="020B0604020202020204" pitchFamily="34" charset="0"/>
                          <a:cs typeface="Arial" panose="020B0604020202020204" pitchFamily="34" charset="0"/>
                        </a:rPr>
                        <a:t>, n (%)</a:t>
                      </a: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100">
                          <a:solidFill>
                            <a:srgbClr val="002557"/>
                          </a:solidFill>
                          <a:latin typeface="Arial" panose="020B0604020202020204" pitchFamily="34" charset="0"/>
                          <a:cs typeface="Arial" panose="020B0604020202020204" pitchFamily="34" charset="0"/>
                        </a:rPr>
                        <a:t>Yes</a:t>
                      </a:r>
                    </a:p>
                  </a:txBody>
                  <a:tcPr marL="45720" marR="457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23 </a:t>
                      </a:r>
                      <a:r>
                        <a:rPr lang="en-US" sz="1100" b="1">
                          <a:solidFill>
                            <a:srgbClr val="156168"/>
                          </a:solidFill>
                          <a:latin typeface="Arial" panose="020B0604020202020204" pitchFamily="34" charset="0"/>
                          <a:cs typeface="Arial" panose="020B0604020202020204" pitchFamily="34" charset="0"/>
                        </a:rPr>
                        <a:t>(12.2)</a:t>
                      </a:r>
                    </a:p>
                  </a:txBody>
                  <a:tcPr marL="45720" marR="457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24 </a:t>
                      </a:r>
                      <a:r>
                        <a:rPr lang="en-US" sz="1100" b="1">
                          <a:solidFill>
                            <a:srgbClr val="8C3177"/>
                          </a:solidFill>
                          <a:latin typeface="Arial" panose="020B0604020202020204" pitchFamily="34" charset="0"/>
                          <a:cs typeface="Arial" panose="020B0604020202020204" pitchFamily="34" charset="0"/>
                        </a:rPr>
                        <a:t>(12.4)</a:t>
                      </a:r>
                    </a:p>
                  </a:txBody>
                  <a:tcPr marL="45720" marR="457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505321728"/>
                  </a:ext>
                </a:extLst>
              </a:tr>
              <a:tr h="213283">
                <a:tc rowSpan="3">
                  <a:txBody>
                    <a:bodyPr/>
                    <a:lstStyle/>
                    <a:p>
                      <a:pPr marL="55563" indent="0" algn="l"/>
                      <a:r>
                        <a:rPr lang="en-US" sz="1100" b="1">
                          <a:solidFill>
                            <a:srgbClr val="002557"/>
                          </a:solidFill>
                          <a:latin typeface="Arial" panose="020B0604020202020204" pitchFamily="34" charset="0"/>
                          <a:cs typeface="Arial" panose="020B0604020202020204" pitchFamily="34" charset="0"/>
                        </a:rPr>
                        <a:t>Prior Lines of Therapy</a:t>
                      </a:r>
                      <a:r>
                        <a:rPr lang="en-US" sz="1100">
                          <a:solidFill>
                            <a:srgbClr val="002557"/>
                          </a:solidFill>
                          <a:latin typeface="Arial" panose="020B0604020202020204" pitchFamily="34" charset="0"/>
                          <a:cs typeface="Arial" panose="020B0604020202020204" pitchFamily="34" charset="0"/>
                        </a:rPr>
                        <a:t>, n (%)</a:t>
                      </a:r>
                      <a:endParaRPr lang="en-US" sz="1100" baseline="30000">
                        <a:solidFill>
                          <a:srgbClr val="002557"/>
                        </a:solidFill>
                        <a:latin typeface="Arial" panose="020B0604020202020204" pitchFamily="34" charset="0"/>
                        <a:cs typeface="Arial" panose="020B0604020202020204" pitchFamily="34" charset="0"/>
                      </a:endParaRP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a:solidFill>
                            <a:srgbClr val="002557"/>
                          </a:solidFill>
                          <a:latin typeface="Arial" panose="020B0604020202020204" pitchFamily="34" charset="0"/>
                          <a:cs typeface="Arial" panose="020B0604020202020204" pitchFamily="34" charset="0"/>
                        </a:rPr>
                        <a:t>1</a:t>
                      </a:r>
                    </a:p>
                  </a:txBody>
                  <a:tcPr marL="45720" marR="457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156168"/>
                          </a:solidFill>
                          <a:latin typeface="Arial" panose="020B0604020202020204" pitchFamily="34" charset="0"/>
                          <a:cs typeface="Arial" panose="020B0604020202020204" pitchFamily="34" charset="0"/>
                        </a:rPr>
                        <a:t>15 </a:t>
                      </a:r>
                      <a:r>
                        <a:rPr lang="en-US" sz="1100" b="1">
                          <a:solidFill>
                            <a:srgbClr val="156168"/>
                          </a:solidFill>
                          <a:latin typeface="Arial" panose="020B0604020202020204" pitchFamily="34" charset="0"/>
                          <a:cs typeface="Arial" panose="020B0604020202020204" pitchFamily="34" charset="0"/>
                        </a:rPr>
                        <a:t>(8.0)</a:t>
                      </a:r>
                    </a:p>
                  </a:txBody>
                  <a:tcPr marL="45720" marR="457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8C3177"/>
                          </a:solidFill>
                          <a:latin typeface="Arial" panose="020B0604020202020204" pitchFamily="34" charset="0"/>
                          <a:cs typeface="Arial" panose="020B0604020202020204" pitchFamily="34" charset="0"/>
                        </a:rPr>
                        <a:t>18 </a:t>
                      </a:r>
                      <a:r>
                        <a:rPr lang="en-US" sz="1100" b="1">
                          <a:solidFill>
                            <a:srgbClr val="8C3177"/>
                          </a:solidFill>
                          <a:latin typeface="Arial" panose="020B0604020202020204" pitchFamily="34" charset="0"/>
                          <a:cs typeface="Arial" panose="020B0604020202020204" pitchFamily="34" charset="0"/>
                        </a:rPr>
                        <a:t>(9.3)</a:t>
                      </a:r>
                    </a:p>
                  </a:txBody>
                  <a:tcPr marL="45720" marR="457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7532798"/>
                  </a:ext>
                </a:extLst>
              </a:tr>
              <a:tr h="168642">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100">
                          <a:solidFill>
                            <a:srgbClr val="002557"/>
                          </a:solidFill>
                          <a:latin typeface="Arial" panose="020B0604020202020204" pitchFamily="34" charset="0"/>
                          <a:cs typeface="Arial" panose="020B0604020202020204" pitchFamily="34" charset="0"/>
                        </a:rPr>
                        <a:t>2</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156168"/>
                          </a:solidFill>
                          <a:latin typeface="Arial" panose="020B0604020202020204" pitchFamily="34" charset="0"/>
                          <a:cs typeface="Arial" panose="020B0604020202020204" pitchFamily="34" charset="0"/>
                        </a:rPr>
                        <a:t>92 </a:t>
                      </a:r>
                      <a:r>
                        <a:rPr lang="en-US" sz="1100" b="1">
                          <a:solidFill>
                            <a:srgbClr val="156168"/>
                          </a:solidFill>
                          <a:latin typeface="Arial" panose="020B0604020202020204" pitchFamily="34" charset="0"/>
                          <a:cs typeface="Arial" panose="020B0604020202020204" pitchFamily="34" charset="0"/>
                        </a:rPr>
                        <a:t>(48.9)</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8C3177"/>
                          </a:solidFill>
                          <a:latin typeface="Arial" panose="020B0604020202020204" pitchFamily="34" charset="0"/>
                          <a:cs typeface="Arial" panose="020B0604020202020204" pitchFamily="34" charset="0"/>
                        </a:rPr>
                        <a:t>89 </a:t>
                      </a:r>
                      <a:r>
                        <a:rPr lang="en-US" sz="1100" b="1">
                          <a:solidFill>
                            <a:srgbClr val="8C3177"/>
                          </a:solidFill>
                          <a:latin typeface="Arial" panose="020B0604020202020204" pitchFamily="34" charset="0"/>
                          <a:cs typeface="Arial" panose="020B0604020202020204" pitchFamily="34" charset="0"/>
                        </a:rPr>
                        <a:t>(46.1)</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3750212"/>
                  </a:ext>
                </a:extLst>
              </a:tr>
              <a:tr h="213283">
                <a:tc vMerge="1">
                  <a:txBody>
                    <a:bodyPr/>
                    <a:lstStyle/>
                    <a:p>
                      <a:pPr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solidFill>
                            <a:srgbClr val="002557"/>
                          </a:solidFill>
                          <a:latin typeface="Arial" panose="020B0604020202020204" pitchFamily="34" charset="0"/>
                          <a:cs typeface="Arial" panose="020B0604020202020204" pitchFamily="34" charset="0"/>
                        </a:rPr>
                        <a:t>3</a:t>
                      </a:r>
                    </a:p>
                  </a:txBody>
                  <a:tcPr marL="45720" marR="45720" marT="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156168"/>
                          </a:solidFill>
                          <a:latin typeface="Arial" panose="020B0604020202020204" pitchFamily="34" charset="0"/>
                          <a:cs typeface="Arial" panose="020B0604020202020204" pitchFamily="34" charset="0"/>
                        </a:rPr>
                        <a:t>81 </a:t>
                      </a:r>
                      <a:r>
                        <a:rPr lang="en-US" sz="1100" b="1">
                          <a:solidFill>
                            <a:srgbClr val="156168"/>
                          </a:solidFill>
                          <a:latin typeface="Arial" panose="020B0604020202020204" pitchFamily="34" charset="0"/>
                          <a:cs typeface="Arial" panose="020B0604020202020204" pitchFamily="34" charset="0"/>
                        </a:rPr>
                        <a:t>(43.1)</a:t>
                      </a:r>
                    </a:p>
                  </a:txBody>
                  <a:tcPr marL="45720" marR="45720" marT="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8C3177"/>
                          </a:solidFill>
                          <a:latin typeface="Arial" panose="020B0604020202020204" pitchFamily="34" charset="0"/>
                          <a:cs typeface="Arial" panose="020B0604020202020204" pitchFamily="34" charset="0"/>
                        </a:rPr>
                        <a:t>86 </a:t>
                      </a:r>
                      <a:r>
                        <a:rPr lang="en-US" sz="1100" b="1">
                          <a:solidFill>
                            <a:srgbClr val="8C3177"/>
                          </a:solidFill>
                          <a:latin typeface="Arial" panose="020B0604020202020204" pitchFamily="34" charset="0"/>
                          <a:cs typeface="Arial" panose="020B0604020202020204" pitchFamily="34" charset="0"/>
                        </a:rPr>
                        <a:t>(44.6)</a:t>
                      </a:r>
                    </a:p>
                  </a:txBody>
                  <a:tcPr marL="45720" marR="45720" marT="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118123"/>
                  </a:ext>
                </a:extLst>
              </a:tr>
              <a:tr h="257923">
                <a:tc>
                  <a:txBody>
                    <a:bodyPr/>
                    <a:lstStyle/>
                    <a:p>
                      <a:pPr marL="55563" indent="0" algn="l"/>
                      <a:r>
                        <a:rPr lang="en-US" sz="1100" b="1">
                          <a:solidFill>
                            <a:srgbClr val="002557"/>
                          </a:solidFill>
                          <a:latin typeface="Arial" panose="020B0604020202020204" pitchFamily="34" charset="0"/>
                          <a:cs typeface="Arial" panose="020B0604020202020204" pitchFamily="34" charset="0"/>
                        </a:rPr>
                        <a:t>Primary Platinum Refractory</a:t>
                      </a:r>
                      <a:r>
                        <a:rPr lang="en-US" sz="1100">
                          <a:solidFill>
                            <a:srgbClr val="002557"/>
                          </a:solidFill>
                          <a:latin typeface="Arial" panose="020B0604020202020204" pitchFamily="34" charset="0"/>
                          <a:cs typeface="Arial" panose="020B0604020202020204" pitchFamily="34" charset="0"/>
                        </a:rPr>
                        <a:t>, n (%)</a:t>
                      </a:r>
                      <a:r>
                        <a:rPr lang="en-US" sz="1100" baseline="30000">
                          <a:solidFill>
                            <a:srgbClr val="002557"/>
                          </a:solidFill>
                          <a:latin typeface="Arial" panose="020B0604020202020204" pitchFamily="34" charset="0"/>
                          <a:cs typeface="Arial" panose="020B0604020202020204" pitchFamily="34" charset="0"/>
                        </a:rPr>
                        <a:t>†</a:t>
                      </a:r>
                      <a:endParaRPr lang="en-US" sz="1100" baseline="0">
                        <a:solidFill>
                          <a:srgbClr val="002557"/>
                        </a:solidFill>
                        <a:latin typeface="Arial" panose="020B0604020202020204" pitchFamily="34" charset="0"/>
                        <a:cs typeface="Arial" panose="020B0604020202020204" pitchFamily="34" charset="0"/>
                      </a:endParaRP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100">
                          <a:solidFill>
                            <a:srgbClr val="002557"/>
                          </a:solidFill>
                          <a:latin typeface="Arial" panose="020B0604020202020204" pitchFamily="34" charset="0"/>
                          <a:cs typeface="Arial" panose="020B0604020202020204" pitchFamily="34" charset="0"/>
                        </a:rPr>
                        <a:t>Yes</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13 </a:t>
                      </a:r>
                      <a:r>
                        <a:rPr lang="en-US" sz="1100" b="1">
                          <a:solidFill>
                            <a:srgbClr val="156168"/>
                          </a:solidFill>
                          <a:latin typeface="Arial" panose="020B0604020202020204" pitchFamily="34" charset="0"/>
                          <a:cs typeface="Arial" panose="020B0604020202020204" pitchFamily="34" charset="0"/>
                        </a:rPr>
                        <a:t>(6.9)</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13 </a:t>
                      </a:r>
                      <a:r>
                        <a:rPr lang="en-US" sz="1100" b="1">
                          <a:solidFill>
                            <a:srgbClr val="8C3177"/>
                          </a:solidFill>
                          <a:latin typeface="Arial" panose="020B0604020202020204" pitchFamily="34" charset="0"/>
                          <a:cs typeface="Arial" panose="020B0604020202020204" pitchFamily="34" charset="0"/>
                        </a:rPr>
                        <a:t>(6.7)</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96961807"/>
                  </a:ext>
                </a:extLst>
              </a:tr>
              <a:tr h="426565">
                <a:tc>
                  <a:txBody>
                    <a:bodyPr/>
                    <a:lstStyle/>
                    <a:p>
                      <a:pPr marL="55563" indent="0" algn="l"/>
                      <a:r>
                        <a:rPr lang="en-US" sz="1100" b="1">
                          <a:solidFill>
                            <a:srgbClr val="002557"/>
                          </a:solidFill>
                          <a:latin typeface="Arial" panose="020B0604020202020204" pitchFamily="34" charset="0"/>
                          <a:cs typeface="Arial" panose="020B0604020202020204" pitchFamily="34" charset="0"/>
                        </a:rPr>
                        <a:t>Prior Lines of Therapy in the Platinum-resistant Setting</a:t>
                      </a:r>
                      <a:r>
                        <a:rPr lang="en-US" sz="1100" b="0">
                          <a:solidFill>
                            <a:srgbClr val="002557"/>
                          </a:solidFill>
                          <a:latin typeface="Arial" panose="020B0604020202020204" pitchFamily="34" charset="0"/>
                          <a:cs typeface="Arial" panose="020B0604020202020204" pitchFamily="34" charset="0"/>
                        </a:rPr>
                        <a:t>, n (%)</a:t>
                      </a:r>
                      <a:endParaRPr lang="en-US" sz="1100">
                        <a:solidFill>
                          <a:srgbClr val="002557"/>
                        </a:solidFill>
                        <a:latin typeface="Arial" panose="020B0604020202020204" pitchFamily="34" charset="0"/>
                        <a:cs typeface="Arial" panose="020B0604020202020204" pitchFamily="34" charset="0"/>
                      </a:endParaRP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solidFill>
                            <a:srgbClr val="002557"/>
                          </a:solidFill>
                          <a:latin typeface="Arial" panose="020B0604020202020204" pitchFamily="34" charset="0"/>
                          <a:cs typeface="Arial" panose="020B0604020202020204" pitchFamily="34" charset="0"/>
                        </a:rPr>
                        <a:t>≥1</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156168"/>
                          </a:solidFill>
                          <a:latin typeface="Arial" panose="020B0604020202020204" pitchFamily="34" charset="0"/>
                          <a:cs typeface="Arial" panose="020B0604020202020204" pitchFamily="34" charset="0"/>
                        </a:rPr>
                        <a:t>67 </a:t>
                      </a:r>
                      <a:r>
                        <a:rPr lang="en-US" sz="1100" b="1">
                          <a:solidFill>
                            <a:srgbClr val="156168"/>
                          </a:solidFill>
                          <a:latin typeface="Arial" panose="020B0604020202020204" pitchFamily="34" charset="0"/>
                          <a:cs typeface="Arial" panose="020B0604020202020204" pitchFamily="34" charset="0"/>
                        </a:rPr>
                        <a:t>(35.6)</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solidFill>
                            <a:srgbClr val="8C3177"/>
                          </a:solidFill>
                          <a:latin typeface="Arial" panose="020B0604020202020204" pitchFamily="34" charset="0"/>
                          <a:cs typeface="Arial" panose="020B0604020202020204" pitchFamily="34" charset="0"/>
                        </a:rPr>
                        <a:t>82 </a:t>
                      </a:r>
                      <a:r>
                        <a:rPr lang="en-US" sz="1100" b="1">
                          <a:solidFill>
                            <a:srgbClr val="8C3177"/>
                          </a:solidFill>
                          <a:latin typeface="Arial" panose="020B0604020202020204" pitchFamily="34" charset="0"/>
                          <a:cs typeface="Arial" panose="020B0604020202020204" pitchFamily="34" charset="0"/>
                        </a:rPr>
                        <a:t>(42.5)</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8797066"/>
                  </a:ext>
                </a:extLst>
              </a:tr>
              <a:tr h="426565">
                <a:tc>
                  <a:txBody>
                    <a:bodyPr/>
                    <a:lstStyle/>
                    <a:p>
                      <a:pPr marL="55563" indent="0" algn="l"/>
                      <a:r>
                        <a:rPr lang="en-US" sz="1100" b="1">
                          <a:solidFill>
                            <a:srgbClr val="002557"/>
                          </a:solidFill>
                          <a:latin typeface="Arial" panose="020B0604020202020204" pitchFamily="34" charset="0"/>
                          <a:cs typeface="Arial" panose="020B0604020202020204" pitchFamily="34" charset="0"/>
                        </a:rPr>
                        <a:t>Prior Taxane in the Platinum-resistant Setting</a:t>
                      </a:r>
                      <a:r>
                        <a:rPr lang="en-US" sz="1100" b="0">
                          <a:solidFill>
                            <a:srgbClr val="002557"/>
                          </a:solidFill>
                          <a:latin typeface="Arial" panose="020B0604020202020204" pitchFamily="34" charset="0"/>
                          <a:cs typeface="Arial" panose="020B0604020202020204" pitchFamily="34" charset="0"/>
                        </a:rPr>
                        <a:t>, n (%)</a:t>
                      </a:r>
                      <a:endParaRPr lang="en-US" sz="1100">
                        <a:solidFill>
                          <a:srgbClr val="002557"/>
                        </a:solidFill>
                        <a:latin typeface="Arial" panose="020B0604020202020204" pitchFamily="34" charset="0"/>
                        <a:cs typeface="Arial" panose="020B0604020202020204" pitchFamily="34" charset="0"/>
                      </a:endParaRP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solidFill>
                            <a:srgbClr val="002557"/>
                          </a:solidFill>
                          <a:latin typeface="Arial" panose="020B0604020202020204" pitchFamily="34" charset="0"/>
                          <a:cs typeface="Arial" panose="020B0604020202020204" pitchFamily="34" charset="0"/>
                        </a:rPr>
                        <a:t>Yes</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156168"/>
                          </a:solidFill>
                          <a:latin typeface="Arial" panose="020B0604020202020204" pitchFamily="34" charset="0"/>
                          <a:cs typeface="Arial" panose="020B0604020202020204" pitchFamily="34" charset="0"/>
                        </a:rPr>
                        <a:t>8 </a:t>
                      </a:r>
                      <a:r>
                        <a:rPr lang="en-US" sz="1100" b="1">
                          <a:solidFill>
                            <a:srgbClr val="156168"/>
                          </a:solidFill>
                          <a:latin typeface="Arial" panose="020B0604020202020204" pitchFamily="34" charset="0"/>
                          <a:cs typeface="Arial" panose="020B0604020202020204" pitchFamily="34" charset="0"/>
                        </a:rPr>
                        <a:t>(4.3)</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100">
                          <a:solidFill>
                            <a:srgbClr val="8C3177"/>
                          </a:solidFill>
                          <a:latin typeface="Arial" panose="020B0604020202020204" pitchFamily="34" charset="0"/>
                          <a:cs typeface="Arial" panose="020B0604020202020204" pitchFamily="34" charset="0"/>
                        </a:rPr>
                        <a:t>7 </a:t>
                      </a:r>
                      <a:r>
                        <a:rPr lang="en-US" sz="1100" b="1">
                          <a:solidFill>
                            <a:srgbClr val="8C3177"/>
                          </a:solidFill>
                          <a:latin typeface="Arial" panose="020B0604020202020204" pitchFamily="34" charset="0"/>
                          <a:cs typeface="Arial" panose="020B0604020202020204" pitchFamily="34" charset="0"/>
                        </a:rPr>
                        <a:t>(3.6)</a:t>
                      </a: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846535541"/>
                  </a:ext>
                </a:extLst>
              </a:tr>
              <a:tr h="213283">
                <a:tc rowSpan="4">
                  <a:txBody>
                    <a:bodyPr/>
                    <a:lstStyle/>
                    <a:p>
                      <a:pPr marL="55563" indent="0" algn="l"/>
                      <a:r>
                        <a:rPr lang="en-US" sz="1100" b="1" dirty="0">
                          <a:solidFill>
                            <a:srgbClr val="002557"/>
                          </a:solidFill>
                          <a:latin typeface="Arial" panose="020B0604020202020204" pitchFamily="34" charset="0"/>
                          <a:cs typeface="Arial" panose="020B0604020202020204" pitchFamily="34" charset="0"/>
                        </a:rPr>
                        <a:t>Prior Therapies</a:t>
                      </a:r>
                      <a:r>
                        <a:rPr lang="en-US" sz="1100" dirty="0">
                          <a:solidFill>
                            <a:srgbClr val="002557"/>
                          </a:solidFill>
                          <a:latin typeface="Arial" panose="020B0604020202020204" pitchFamily="34" charset="0"/>
                          <a:cs typeface="Arial" panose="020B0604020202020204" pitchFamily="34" charset="0"/>
                        </a:rPr>
                        <a:t>, n (%)</a:t>
                      </a:r>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solidFill>
                            <a:srgbClr val="002557"/>
                          </a:solidFill>
                          <a:latin typeface="Arial" panose="020B0604020202020204" pitchFamily="34" charset="0"/>
                          <a:cs typeface="Arial" panose="020B0604020202020204" pitchFamily="34" charset="0"/>
                        </a:rPr>
                        <a:t>Bevacizumab</a:t>
                      </a:r>
                    </a:p>
                  </a:txBody>
                  <a:tcPr marL="45720" marR="457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a:solidFill>
                            <a:srgbClr val="156168"/>
                          </a:solidFill>
                          <a:latin typeface="Arial" panose="020B0604020202020204" pitchFamily="34" charset="0"/>
                          <a:cs typeface="Arial" panose="020B0604020202020204" pitchFamily="34" charset="0"/>
                        </a:rPr>
                        <a:t>188 </a:t>
                      </a:r>
                      <a:r>
                        <a:rPr lang="en-US" sz="1100" b="1">
                          <a:solidFill>
                            <a:srgbClr val="156168"/>
                          </a:solidFill>
                          <a:latin typeface="Arial" panose="020B0604020202020204" pitchFamily="34" charset="0"/>
                          <a:cs typeface="Arial" panose="020B0604020202020204" pitchFamily="34" charset="0"/>
                        </a:rPr>
                        <a:t>(100)</a:t>
                      </a:r>
                    </a:p>
                  </a:txBody>
                  <a:tcPr marL="45720" marR="457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a:solidFill>
                            <a:srgbClr val="8C3177"/>
                          </a:solidFill>
                          <a:latin typeface="Arial" panose="020B0604020202020204" pitchFamily="34" charset="0"/>
                          <a:cs typeface="Arial" panose="020B0604020202020204" pitchFamily="34" charset="0"/>
                        </a:rPr>
                        <a:t>193 </a:t>
                      </a:r>
                      <a:r>
                        <a:rPr lang="en-US" sz="1100" b="1">
                          <a:solidFill>
                            <a:srgbClr val="8C3177"/>
                          </a:solidFill>
                          <a:latin typeface="Arial" panose="020B0604020202020204" pitchFamily="34" charset="0"/>
                          <a:cs typeface="Arial" panose="020B0604020202020204" pitchFamily="34" charset="0"/>
                        </a:rPr>
                        <a:t>(100)</a:t>
                      </a:r>
                    </a:p>
                  </a:txBody>
                  <a:tcPr marL="45720" marR="457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1625258"/>
                  </a:ext>
                </a:extLst>
              </a:tr>
              <a:tr h="168642">
                <a:tc vMerge="1">
                  <a:txBody>
                    <a:bodyPr/>
                    <a:lstStyle/>
                    <a:p>
                      <a:pPr marL="55563" indent="0"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solidFill>
                            <a:srgbClr val="002557"/>
                          </a:solidFill>
                          <a:latin typeface="Arial" panose="020B0604020202020204" pitchFamily="34" charset="0"/>
                          <a:cs typeface="Arial" panose="020B0604020202020204" pitchFamily="34" charset="0"/>
                        </a:rPr>
                        <a:t>Taxanes</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a:solidFill>
                            <a:srgbClr val="156168"/>
                          </a:solidFill>
                          <a:latin typeface="Arial" panose="020B0604020202020204" pitchFamily="34" charset="0"/>
                          <a:cs typeface="Arial" panose="020B0604020202020204" pitchFamily="34" charset="0"/>
                        </a:rPr>
                        <a:t>187 </a:t>
                      </a:r>
                      <a:r>
                        <a:rPr lang="en-US" sz="1100" b="1">
                          <a:solidFill>
                            <a:srgbClr val="156168"/>
                          </a:solidFill>
                          <a:latin typeface="Arial" panose="020B0604020202020204" pitchFamily="34" charset="0"/>
                          <a:cs typeface="Arial" panose="020B0604020202020204" pitchFamily="34" charset="0"/>
                        </a:rPr>
                        <a:t>(99.5)</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a:solidFill>
                            <a:srgbClr val="8C3177"/>
                          </a:solidFill>
                          <a:latin typeface="Arial" panose="020B0604020202020204" pitchFamily="34" charset="0"/>
                          <a:cs typeface="Arial" panose="020B0604020202020204" pitchFamily="34" charset="0"/>
                        </a:rPr>
                        <a:t>192 </a:t>
                      </a:r>
                      <a:r>
                        <a:rPr lang="en-US" sz="1100" b="1">
                          <a:solidFill>
                            <a:srgbClr val="8C3177"/>
                          </a:solidFill>
                          <a:latin typeface="Arial" panose="020B0604020202020204" pitchFamily="34" charset="0"/>
                          <a:cs typeface="Arial" panose="020B0604020202020204" pitchFamily="34" charset="0"/>
                        </a:rPr>
                        <a:t>(99.5)</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1453593"/>
                  </a:ext>
                </a:extLst>
              </a:tr>
              <a:tr h="168642">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solidFill>
                            <a:srgbClr val="002557"/>
                          </a:solidFill>
                          <a:latin typeface="Arial" panose="020B0604020202020204" pitchFamily="34" charset="0"/>
                          <a:cs typeface="Arial" panose="020B0604020202020204" pitchFamily="34" charset="0"/>
                        </a:rPr>
                        <a:t>Pegylated Liposomal Doxorubicin</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a:solidFill>
                            <a:srgbClr val="156168"/>
                          </a:solidFill>
                          <a:latin typeface="Arial" panose="020B0604020202020204" pitchFamily="34" charset="0"/>
                          <a:cs typeface="Arial" panose="020B0604020202020204" pitchFamily="34" charset="0"/>
                        </a:rPr>
                        <a:t>121 </a:t>
                      </a:r>
                      <a:r>
                        <a:rPr lang="en-US" sz="1100" b="1">
                          <a:solidFill>
                            <a:srgbClr val="156168"/>
                          </a:solidFill>
                          <a:latin typeface="Arial" panose="020B0604020202020204" pitchFamily="34" charset="0"/>
                          <a:cs typeface="Arial" panose="020B0604020202020204" pitchFamily="34" charset="0"/>
                        </a:rPr>
                        <a:t>(64.4)</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a:solidFill>
                            <a:srgbClr val="8C3177"/>
                          </a:solidFill>
                          <a:latin typeface="Arial" panose="020B0604020202020204" pitchFamily="34" charset="0"/>
                          <a:cs typeface="Arial" panose="020B0604020202020204" pitchFamily="34" charset="0"/>
                        </a:rPr>
                        <a:t>125 </a:t>
                      </a:r>
                      <a:r>
                        <a:rPr lang="en-US" sz="1100" b="1">
                          <a:solidFill>
                            <a:srgbClr val="8C3177"/>
                          </a:solidFill>
                          <a:latin typeface="Arial" panose="020B0604020202020204" pitchFamily="34" charset="0"/>
                          <a:cs typeface="Arial" panose="020B0604020202020204" pitchFamily="34" charset="0"/>
                        </a:rPr>
                        <a:t>(64.8)</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4136447"/>
                  </a:ext>
                </a:extLst>
              </a:tr>
              <a:tr h="168642">
                <a:tc vMerge="1">
                  <a:txBody>
                    <a:bodyPr/>
                    <a:lstStyle/>
                    <a:p>
                      <a:pPr marL="55563" indent="0" algn="l"/>
                      <a:endParaRPr lang="en-US" sz="1050"/>
                    </a:p>
                  </a:txBody>
                  <a:tcPr marL="45720" marR="4572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a:solidFill>
                            <a:srgbClr val="002557"/>
                          </a:solidFill>
                          <a:latin typeface="Arial" panose="020B0604020202020204" pitchFamily="34" charset="0"/>
                          <a:cs typeface="Arial" panose="020B0604020202020204" pitchFamily="34" charset="0"/>
                        </a:rPr>
                        <a:t>PARP Inhibitor</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a:solidFill>
                            <a:srgbClr val="156168"/>
                          </a:solidFill>
                          <a:latin typeface="Arial" panose="020B0604020202020204" pitchFamily="34" charset="0"/>
                          <a:cs typeface="Arial" panose="020B0604020202020204" pitchFamily="34" charset="0"/>
                        </a:rPr>
                        <a:t>114 </a:t>
                      </a:r>
                      <a:r>
                        <a:rPr lang="en-US" sz="1100" b="1">
                          <a:solidFill>
                            <a:srgbClr val="156168"/>
                          </a:solidFill>
                          <a:latin typeface="Arial" panose="020B0604020202020204" pitchFamily="34" charset="0"/>
                          <a:cs typeface="Arial" panose="020B0604020202020204" pitchFamily="34" charset="0"/>
                        </a:rPr>
                        <a:t>(60.6)</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rgbClr val="8C3177"/>
                          </a:solidFill>
                          <a:latin typeface="Arial" panose="020B0604020202020204" pitchFamily="34" charset="0"/>
                          <a:cs typeface="Arial" panose="020B0604020202020204" pitchFamily="34" charset="0"/>
                        </a:rPr>
                        <a:t>120 </a:t>
                      </a:r>
                      <a:r>
                        <a:rPr lang="en-US" sz="1100" b="1" dirty="0">
                          <a:solidFill>
                            <a:srgbClr val="8C3177"/>
                          </a:solidFill>
                          <a:latin typeface="Arial" panose="020B0604020202020204" pitchFamily="34" charset="0"/>
                          <a:cs typeface="Arial" panose="020B0604020202020204" pitchFamily="34" charset="0"/>
                        </a:rPr>
                        <a:t>(62.2)</a:t>
                      </a:r>
                    </a:p>
                  </a:txBody>
                  <a:tcPr marL="45720" marR="4572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3620709"/>
                  </a:ext>
                </a:extLst>
              </a:tr>
            </a:tbl>
          </a:graphicData>
        </a:graphic>
      </p:graphicFrame>
      <p:sp>
        <p:nvSpPr>
          <p:cNvPr id="4" name="Text Placeholder 4">
            <a:extLst>
              <a:ext uri="{FF2B5EF4-FFF2-40B4-BE49-F238E27FC236}">
                <a16:creationId xmlns:a16="http://schemas.microsoft.com/office/drawing/2014/main" id="{8A80E9B5-0160-9165-A9CC-6EAEAAA81BC9}"/>
              </a:ext>
            </a:extLst>
          </p:cNvPr>
          <p:cNvSpPr txBox="1">
            <a:spLocks/>
          </p:cNvSpPr>
          <p:nvPr/>
        </p:nvSpPr>
        <p:spPr>
          <a:xfrm>
            <a:off x="594126" y="6025154"/>
            <a:ext cx="9749723" cy="276999"/>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46" rtl="0" eaLnBrk="1" fontAlgn="auto" latinLnBrk="0" hangingPunct="1">
              <a:lnSpc>
                <a:spcPct val="75000"/>
              </a:lnSpc>
              <a:spcBef>
                <a:spcPts val="0"/>
              </a:spcBef>
              <a:spcAft>
                <a:spcPts val="300"/>
              </a:spcAft>
              <a:buClrTx/>
              <a:buSzPct val="120000"/>
              <a:buFont typeface="Arial" panose="020B0604020202020204" pitchFamily="34" charset="0"/>
              <a:buNone/>
              <a:tabLst/>
              <a:defRPr/>
            </a:pPr>
            <a:r>
              <a:rPr kumimoji="0" lang="en-US" sz="733" b="0" i="0" u="none" strike="noStrike" kern="0" cap="none" spc="0" normalizeH="0" baseline="0" noProof="0" dirty="0">
                <a:ln>
                  <a:noFill/>
                </a:ln>
                <a:solidFill>
                  <a:srgbClr val="002557"/>
                </a:solidFill>
                <a:effectLst/>
                <a:uLnTx/>
                <a:uFillTx/>
                <a:latin typeface="Arial" panose="020B0604020202020204" pitchFamily="34" charset="0"/>
                <a:ea typeface="Lato"/>
                <a:cs typeface="Arial" panose="020B0604020202020204" pitchFamily="34" charset="0"/>
                <a:sym typeface="Lato"/>
              </a:rPr>
              <a:t>*In the nab-paclitaxel monotherapy arm, 1 patient had an ECOG performance status of 2. </a:t>
            </a:r>
            <a:r>
              <a:rPr kumimoji="0" lang="en-US" sz="733" b="0" i="0" u="none" strike="noStrike" kern="0" cap="none" spc="0" normalizeH="0" baseline="30000" noProof="0" dirty="0">
                <a:ln>
                  <a:noFill/>
                </a:ln>
                <a:solidFill>
                  <a:srgbClr val="002557"/>
                </a:solidFill>
                <a:effectLst/>
                <a:uLnTx/>
                <a:uFillTx/>
                <a:latin typeface="Arial" panose="020B0604020202020204" pitchFamily="34" charset="0"/>
                <a:ea typeface="Lato"/>
                <a:cs typeface="Arial" panose="020B0604020202020204" pitchFamily="34" charset="0"/>
                <a:sym typeface="Lato"/>
              </a:rPr>
              <a:t>†</a:t>
            </a:r>
            <a:r>
              <a:rPr kumimoji="0" lang="en-US" sz="733" b="0" i="0" u="none" strike="noStrike" kern="0" cap="none" spc="0" normalizeH="0" baseline="0" noProof="0" dirty="0">
                <a:ln>
                  <a:noFill/>
                </a:ln>
                <a:solidFill>
                  <a:srgbClr val="002557"/>
                </a:solidFill>
                <a:effectLst/>
                <a:uLnTx/>
                <a:uFillTx/>
                <a:latin typeface="Arial" panose="020B0604020202020204" pitchFamily="34" charset="0"/>
                <a:ea typeface="Lato"/>
                <a:cs typeface="Arial" panose="020B0604020202020204" pitchFamily="34" charset="0"/>
                <a:sym typeface="Lato"/>
              </a:rPr>
              <a:t>Progressed within 3 months of the last dose of platinum from their first line platinum regimen. 97% of patients had high-grade serous carcinoma; 8 patients had high-grade endometrioid carcinoma and 2 patients had carcinosarcoma. BRCA, Breast Cancer Gene; ECOG, Eastern Cooperative Oncology Group; PARP, poly(ADP-ribose) polymerase.</a:t>
            </a:r>
          </a:p>
        </p:txBody>
      </p:sp>
      <p:sp>
        <p:nvSpPr>
          <p:cNvPr id="9" name="TextBox 8">
            <a:extLst>
              <a:ext uri="{FF2B5EF4-FFF2-40B4-BE49-F238E27FC236}">
                <a16:creationId xmlns:a16="http://schemas.microsoft.com/office/drawing/2014/main" id="{4049B8AD-3566-29E2-AED2-C94244A80824}"/>
              </a:ext>
            </a:extLst>
          </p:cNvPr>
          <p:cNvSpPr txBox="1"/>
          <p:nvPr/>
        </p:nvSpPr>
        <p:spPr>
          <a:xfrm>
            <a:off x="9867702" y="6028364"/>
            <a:ext cx="2130320" cy="256545"/>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Data cutoff: Feb 24, 2025</a:t>
            </a:r>
          </a:p>
        </p:txBody>
      </p:sp>
      <p:sp>
        <p:nvSpPr>
          <p:cNvPr id="3" name="Text Placeholder 6">
            <a:extLst>
              <a:ext uri="{FF2B5EF4-FFF2-40B4-BE49-F238E27FC236}">
                <a16:creationId xmlns:a16="http://schemas.microsoft.com/office/drawing/2014/main" id="{DB94958C-7CCD-C9E1-D7F0-B14356726A88}"/>
              </a:ext>
            </a:extLst>
          </p:cNvPr>
          <p:cNvSpPr txBox="1">
            <a:spLocks/>
          </p:cNvSpPr>
          <p:nvPr/>
        </p:nvSpPr>
        <p:spPr>
          <a:xfrm>
            <a:off x="454311" y="6645275"/>
            <a:ext cx="3901440" cy="1875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Presented By: Alexander B. </a:t>
            </a:r>
            <a:r>
              <a:rPr kumimoji="0" lang="en-US" sz="9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Olawaiye</a:t>
            </a: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SGO 2026</a:t>
            </a:r>
          </a:p>
        </p:txBody>
      </p:sp>
    </p:spTree>
    <p:extLst>
      <p:ext uri="{BB962C8B-B14F-4D97-AF65-F5344CB8AC3E}">
        <p14:creationId xmlns:p14="http://schemas.microsoft.com/office/powerpoint/2010/main" val="3834922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6EDB8-87E9-7A87-478E-E47AA5B1F53F}"/>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C3BFCA6-F4B5-F9E7-02F5-712D2ED36F16}"/>
              </a:ext>
            </a:extLst>
          </p:cNvPr>
          <p:cNvPicPr>
            <a:picLocks noChangeAspect="1"/>
          </p:cNvPicPr>
          <p:nvPr/>
        </p:nvPicPr>
        <p:blipFill>
          <a:blip r:embed="rId3"/>
          <a:stretch>
            <a:fillRect/>
          </a:stretch>
        </p:blipFill>
        <p:spPr>
          <a:xfrm>
            <a:off x="568242" y="1222527"/>
            <a:ext cx="9692640" cy="4716828"/>
          </a:xfrm>
          <a:prstGeom prst="rect">
            <a:avLst/>
          </a:prstGeom>
        </p:spPr>
      </p:pic>
      <p:graphicFrame>
        <p:nvGraphicFramePr>
          <p:cNvPr id="26" name="Table 25">
            <a:extLst>
              <a:ext uri="{FF2B5EF4-FFF2-40B4-BE49-F238E27FC236}">
                <a16:creationId xmlns:a16="http://schemas.microsoft.com/office/drawing/2014/main" id="{C4ECD931-0440-1AEE-59F6-921C98CD0B47}"/>
              </a:ext>
            </a:extLst>
          </p:cNvPr>
          <p:cNvGraphicFramePr>
            <a:graphicFrameLocks noGrp="1"/>
          </p:cNvGraphicFramePr>
          <p:nvPr/>
        </p:nvGraphicFramePr>
        <p:xfrm>
          <a:off x="7122061" y="1306053"/>
          <a:ext cx="4123233" cy="1844040"/>
        </p:xfrm>
        <a:graphic>
          <a:graphicData uri="http://schemas.openxmlformats.org/drawingml/2006/table">
            <a:tbl>
              <a:tblPr firstRow="1" bandRow="1">
                <a:tableStyleId>{5940675A-B579-460E-94D1-54222C63F5DA}</a:tableStyleId>
              </a:tblPr>
              <a:tblGrid>
                <a:gridCol w="1312650">
                  <a:extLst>
                    <a:ext uri="{9D8B030D-6E8A-4147-A177-3AD203B41FA5}">
                      <a16:colId xmlns:a16="http://schemas.microsoft.com/office/drawing/2014/main" val="2706910499"/>
                    </a:ext>
                  </a:extLst>
                </a:gridCol>
                <a:gridCol w="1461175">
                  <a:extLst>
                    <a:ext uri="{9D8B030D-6E8A-4147-A177-3AD203B41FA5}">
                      <a16:colId xmlns:a16="http://schemas.microsoft.com/office/drawing/2014/main" val="3340891562"/>
                    </a:ext>
                  </a:extLst>
                </a:gridCol>
                <a:gridCol w="1349408">
                  <a:extLst>
                    <a:ext uri="{9D8B030D-6E8A-4147-A177-3AD203B41FA5}">
                      <a16:colId xmlns:a16="http://schemas.microsoft.com/office/drawing/2014/main" val="1986841803"/>
                    </a:ext>
                  </a:extLst>
                </a:gridCol>
              </a:tblGrid>
              <a:tr h="603504">
                <a:tc>
                  <a:txBody>
                    <a:bodyPr/>
                    <a:lstStyle/>
                    <a:p>
                      <a:pPr algn="ctr"/>
                      <a:endParaRPr lang="en-US" sz="1200" dirty="0">
                        <a:latin typeface="Arial" panose="020B0604020202020204" pitchFamily="34" charset="0"/>
                        <a:cs typeface="Arial" panose="020B0604020202020204" pitchFamily="34" charset="0"/>
                      </a:endParaRP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err="1">
                          <a:solidFill>
                            <a:schemeClr val="bg1"/>
                          </a:solidFill>
                          <a:latin typeface="Arial" panose="020B0604020202020204" pitchFamily="34" charset="0"/>
                          <a:cs typeface="Arial" panose="020B0604020202020204" pitchFamily="34" charset="0"/>
                        </a:rPr>
                        <a:t>Relacorilant</a:t>
                      </a:r>
                      <a:r>
                        <a:rPr lang="en-US" sz="1200" b="1" dirty="0">
                          <a:solidFill>
                            <a:schemeClr val="bg1"/>
                          </a:solidFill>
                          <a:latin typeface="Arial" panose="020B0604020202020204" pitchFamily="34" charset="0"/>
                          <a:cs typeface="Arial" panose="020B0604020202020204" pitchFamily="34" charset="0"/>
                        </a:rPr>
                        <a:t>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Nab-paclitaxel</a:t>
                      </a:r>
                      <a:br>
                        <a:rPr lang="en-US" sz="1200" b="1" dirty="0">
                          <a:solidFill>
                            <a:schemeClr val="bg1"/>
                          </a:solidFill>
                          <a:latin typeface="Arial" panose="020B0604020202020204" pitchFamily="34" charset="0"/>
                          <a:cs typeface="Arial" panose="020B0604020202020204" pitchFamily="34" charset="0"/>
                        </a:rPr>
                      </a:br>
                      <a:r>
                        <a:rPr lang="en-US" sz="1200" b="0" dirty="0">
                          <a:solidFill>
                            <a:schemeClr val="bg1"/>
                          </a:solidFill>
                          <a:latin typeface="Arial" panose="020B0604020202020204" pitchFamily="34" charset="0"/>
                          <a:cs typeface="Arial" panose="020B0604020202020204" pitchFamily="34" charset="0"/>
                        </a:rPr>
                        <a:t>N=188</a:t>
                      </a:r>
                    </a:p>
                  </a:txBody>
                  <a:tcPr marL="45720" marR="45720"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56168"/>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Nab-paclitaxel</a:t>
                      </a:r>
                    </a:p>
                    <a:p>
                      <a:pPr algn="ctr"/>
                      <a:r>
                        <a:rPr lang="en-US" sz="1200" dirty="0">
                          <a:solidFill>
                            <a:schemeClr val="bg1"/>
                          </a:solidFill>
                          <a:latin typeface="Arial" panose="020B0604020202020204" pitchFamily="34" charset="0"/>
                          <a:cs typeface="Arial" panose="020B0604020202020204" pitchFamily="34" charset="0"/>
                        </a:rPr>
                        <a:t>N=193</a:t>
                      </a:r>
                    </a:p>
                  </a:txBody>
                  <a:tcPr marL="45720" marR="45720" marT="27432" marB="27432"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3177"/>
                    </a:solidFill>
                  </a:tcPr>
                </a:tc>
                <a:extLst>
                  <a:ext uri="{0D108BD9-81ED-4DB2-BD59-A6C34878D82A}">
                    <a16:rowId xmlns:a16="http://schemas.microsoft.com/office/drawing/2014/main" val="3457531373"/>
                  </a:ext>
                </a:extLst>
              </a:tr>
              <a:tr h="237744">
                <a:tc>
                  <a:txBody>
                    <a:bodyPr/>
                    <a:lstStyle/>
                    <a:p>
                      <a:pPr marL="55563" indent="0" algn="l"/>
                      <a:r>
                        <a:rPr lang="en-US" sz="1200" b="1">
                          <a:solidFill>
                            <a:srgbClr val="002557"/>
                          </a:solidFill>
                          <a:latin typeface="Arial" panose="020B0604020202020204" pitchFamily="34" charset="0"/>
                          <a:cs typeface="Arial" panose="020B0604020202020204" pitchFamily="34" charset="0"/>
                        </a:rPr>
                        <a:t>Events</a:t>
                      </a:r>
                      <a:r>
                        <a:rPr lang="en-US" sz="1200">
                          <a:solidFill>
                            <a:srgbClr val="002557"/>
                          </a:solidFill>
                          <a:latin typeface="Arial" panose="020B0604020202020204" pitchFamily="34" charset="0"/>
                          <a:cs typeface="Arial" panose="020B0604020202020204" pitchFamily="34" charset="0"/>
                        </a:rPr>
                        <a:t>, n (%)</a:t>
                      </a: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56168"/>
                          </a:solidFill>
                          <a:latin typeface="Arial" panose="020B0604020202020204" pitchFamily="34" charset="0"/>
                          <a:cs typeface="Arial" panose="020B0604020202020204" pitchFamily="34" charset="0"/>
                        </a:rPr>
                        <a:t>113 (60.1)</a:t>
                      </a:r>
                    </a:p>
                  </a:txBody>
                  <a:tcPr marL="45720" marR="45720"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8C3177"/>
                          </a:solidFill>
                          <a:latin typeface="Arial" panose="020B0604020202020204" pitchFamily="34" charset="0"/>
                          <a:cs typeface="Arial" panose="020B0604020202020204" pitchFamily="34" charset="0"/>
                        </a:rPr>
                        <a:t>121 (62.7)</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7222284"/>
                  </a:ext>
                </a:extLst>
              </a:tr>
              <a:tr h="420624">
                <a:tc>
                  <a:txBody>
                    <a:bodyPr/>
                    <a:lstStyle/>
                    <a:p>
                      <a:pPr marL="55563" indent="0" algn="l"/>
                      <a:r>
                        <a:rPr lang="en-US" sz="1200" b="1">
                          <a:solidFill>
                            <a:srgbClr val="002557"/>
                          </a:solidFill>
                          <a:latin typeface="Arial" panose="020B0604020202020204" pitchFamily="34" charset="0"/>
                          <a:cs typeface="Arial" panose="020B0604020202020204" pitchFamily="34" charset="0"/>
                        </a:rPr>
                        <a:t>Median PFS</a:t>
                      </a:r>
                      <a:r>
                        <a:rPr lang="en-US" sz="1200">
                          <a:solidFill>
                            <a:srgbClr val="002557"/>
                          </a:solidFill>
                          <a:latin typeface="Arial" panose="020B0604020202020204" pitchFamily="34" charset="0"/>
                          <a:cs typeface="Arial" panose="020B0604020202020204" pitchFamily="34" charset="0"/>
                        </a:rPr>
                        <a:t>, m </a:t>
                      </a:r>
                      <a:br>
                        <a:rPr lang="en-US" sz="1200">
                          <a:solidFill>
                            <a:srgbClr val="002557"/>
                          </a:solidFill>
                          <a:latin typeface="Arial" panose="020B0604020202020204" pitchFamily="34" charset="0"/>
                          <a:cs typeface="Arial" panose="020B0604020202020204" pitchFamily="34" charset="0"/>
                        </a:rPr>
                      </a:br>
                      <a:r>
                        <a:rPr lang="en-US" sz="1200">
                          <a:solidFill>
                            <a:srgbClr val="002557"/>
                          </a:solidFill>
                          <a:latin typeface="Arial" panose="020B0604020202020204" pitchFamily="34" charset="0"/>
                          <a:cs typeface="Arial" panose="020B0604020202020204" pitchFamily="34" charset="0"/>
                        </a:rPr>
                        <a:t>(95% CI)</a:t>
                      </a: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a:solidFill>
                            <a:srgbClr val="156168"/>
                          </a:solidFill>
                          <a:latin typeface="Arial" panose="020B0604020202020204" pitchFamily="34" charset="0"/>
                          <a:cs typeface="Arial" panose="020B0604020202020204" pitchFamily="34" charset="0"/>
                        </a:rPr>
                        <a:t>6.5</a:t>
                      </a:r>
                      <a:r>
                        <a:rPr lang="en-US" sz="1200">
                          <a:solidFill>
                            <a:srgbClr val="156168"/>
                          </a:solidFill>
                          <a:latin typeface="Arial" panose="020B0604020202020204" pitchFamily="34" charset="0"/>
                          <a:cs typeface="Arial" panose="020B0604020202020204" pitchFamily="34" charset="0"/>
                        </a:rPr>
                        <a:t> (5.6–7.4)</a:t>
                      </a:r>
                    </a:p>
                  </a:txBody>
                  <a:tcPr marL="45720" marR="45720"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rgbClr val="8C3177"/>
                          </a:solidFill>
                          <a:latin typeface="Arial" panose="020B0604020202020204" pitchFamily="34" charset="0"/>
                          <a:cs typeface="Arial" panose="020B0604020202020204" pitchFamily="34" charset="0"/>
                        </a:rPr>
                        <a:t>5.5</a:t>
                      </a:r>
                      <a:r>
                        <a:rPr lang="en-US" sz="1200">
                          <a:solidFill>
                            <a:srgbClr val="8C3177"/>
                          </a:solidFill>
                          <a:latin typeface="Arial" panose="020B0604020202020204" pitchFamily="34" charset="0"/>
                          <a:cs typeface="Arial" panose="020B0604020202020204" pitchFamily="34" charset="0"/>
                        </a:rPr>
                        <a:t> (3.9–5.9)</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5226786"/>
                  </a:ext>
                </a:extLst>
              </a:tr>
              <a:tr h="339344">
                <a:tc>
                  <a:txBody>
                    <a:bodyPr/>
                    <a:lstStyle/>
                    <a:p>
                      <a:pPr marL="55563" indent="0" algn="l"/>
                      <a:r>
                        <a:rPr lang="en-US" sz="1200" b="1">
                          <a:solidFill>
                            <a:srgbClr val="002557"/>
                          </a:solidFill>
                          <a:latin typeface="Arial" panose="020B0604020202020204" pitchFamily="34" charset="0"/>
                          <a:cs typeface="Arial" panose="020B0604020202020204" pitchFamily="34" charset="0"/>
                        </a:rPr>
                        <a:t>HR</a:t>
                      </a:r>
                      <a:r>
                        <a:rPr lang="en-US" sz="1200">
                          <a:solidFill>
                            <a:srgbClr val="002557"/>
                          </a:solidFill>
                          <a:latin typeface="Arial" panose="020B0604020202020204" pitchFamily="34" charset="0"/>
                          <a:cs typeface="Arial" panose="020B0604020202020204" pitchFamily="34" charset="0"/>
                        </a:rPr>
                        <a:t> (95% CI)</a:t>
                      </a: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900" b="1">
                          <a:solidFill>
                            <a:srgbClr val="156168"/>
                          </a:solidFill>
                          <a:latin typeface="Arial"/>
                          <a:cs typeface="Arial"/>
                        </a:rPr>
                        <a:t>0.70</a:t>
                      </a:r>
                      <a:r>
                        <a:rPr lang="en-US" sz="1600">
                          <a:solidFill>
                            <a:srgbClr val="156168"/>
                          </a:solidFill>
                          <a:latin typeface="Arial"/>
                          <a:cs typeface="Arial"/>
                        </a:rPr>
                        <a:t> </a:t>
                      </a:r>
                      <a:r>
                        <a:rPr lang="en-US" sz="1200">
                          <a:solidFill>
                            <a:srgbClr val="156168"/>
                          </a:solidFill>
                          <a:latin typeface="Arial"/>
                          <a:cs typeface="Arial"/>
                        </a:rPr>
                        <a:t>(0.54–0.91)</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a:solidFill>
                          <a:srgbClr val="8C3177"/>
                        </a:solidFill>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1926542"/>
                  </a:ext>
                </a:extLst>
              </a:tr>
              <a:tr h="237744">
                <a:tc>
                  <a:txBody>
                    <a:bodyPr/>
                    <a:lstStyle/>
                    <a:p>
                      <a:pPr marL="55563" indent="0" algn="l"/>
                      <a:r>
                        <a:rPr lang="en-US" sz="1200" b="1">
                          <a:solidFill>
                            <a:srgbClr val="002557"/>
                          </a:solidFill>
                          <a:latin typeface="Arial" panose="020B0604020202020204" pitchFamily="34" charset="0"/>
                          <a:cs typeface="Arial" panose="020B0604020202020204" pitchFamily="34" charset="0"/>
                        </a:rPr>
                        <a:t>P-value</a:t>
                      </a:r>
                      <a:endParaRPr lang="en-US" sz="1200">
                        <a:solidFill>
                          <a:srgbClr val="002557"/>
                        </a:solidFill>
                        <a:latin typeface="Arial" panose="020B0604020202020204" pitchFamily="34" charset="0"/>
                        <a:cs typeface="Arial" panose="020B0604020202020204" pitchFamily="34" charset="0"/>
                      </a:endParaRP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2557"/>
                          </a:solidFill>
                          <a:latin typeface="Arial" panose="020B0604020202020204" pitchFamily="34" charset="0"/>
                          <a:cs typeface="Arial" panose="020B0604020202020204" pitchFamily="34" charset="0"/>
                        </a:rPr>
                        <a:t>0.0076</a:t>
                      </a:r>
                      <a:endParaRPr lang="en-US" sz="1200">
                        <a:solidFill>
                          <a:srgbClr val="002557"/>
                        </a:solidFill>
                        <a:latin typeface="Arial" panose="020B0604020202020204" pitchFamily="34" charset="0"/>
                        <a:cs typeface="Arial" panose="020B0604020202020204" pitchFamily="34" charset="0"/>
                      </a:endParaRP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177828993"/>
                  </a:ext>
                </a:extLst>
              </a:tr>
            </a:tbl>
          </a:graphicData>
        </a:graphic>
      </p:graphicFrame>
      <p:sp>
        <p:nvSpPr>
          <p:cNvPr id="2" name="Title 1">
            <a:extLst>
              <a:ext uri="{FF2B5EF4-FFF2-40B4-BE49-F238E27FC236}">
                <a16:creationId xmlns:a16="http://schemas.microsoft.com/office/drawing/2014/main" id="{47D24AC1-2795-F030-DE25-96FE244AF43E}"/>
              </a:ext>
            </a:extLst>
          </p:cNvPr>
          <p:cNvSpPr>
            <a:spLocks noGrp="1"/>
          </p:cNvSpPr>
          <p:nvPr>
            <p:ph type="title"/>
          </p:nvPr>
        </p:nvSpPr>
        <p:spPr>
          <a:xfrm>
            <a:off x="457201" y="119158"/>
            <a:ext cx="10683594" cy="940349"/>
          </a:xfrm>
        </p:spPr>
        <p:txBody>
          <a:bodyPr>
            <a:noAutofit/>
          </a:bodyPr>
          <a:lstStyle/>
          <a:p>
            <a:pPr>
              <a:lnSpc>
                <a:spcPct val="100000"/>
              </a:lnSpc>
            </a:pPr>
            <a:r>
              <a:rPr lang="en-US" sz="2667" b="1" dirty="0"/>
              <a:t>ROSELLA | Progression-Free Survival – BICR (Primary Analysis) </a:t>
            </a:r>
          </a:p>
        </p:txBody>
      </p:sp>
      <p:grpSp>
        <p:nvGrpSpPr>
          <p:cNvPr id="7" name="Group 6">
            <a:extLst>
              <a:ext uri="{FF2B5EF4-FFF2-40B4-BE49-F238E27FC236}">
                <a16:creationId xmlns:a16="http://schemas.microsoft.com/office/drawing/2014/main" id="{EE37097B-9311-A788-C74A-F34884E9DDD9}"/>
              </a:ext>
            </a:extLst>
          </p:cNvPr>
          <p:cNvGrpSpPr/>
          <p:nvPr/>
        </p:nvGrpSpPr>
        <p:grpSpPr>
          <a:xfrm>
            <a:off x="4451356" y="2184894"/>
            <a:ext cx="707590" cy="2491381"/>
            <a:chOff x="4441731" y="2184893"/>
            <a:chExt cx="1061386" cy="2491380"/>
          </a:xfrm>
        </p:grpSpPr>
        <p:cxnSp>
          <p:nvCxnSpPr>
            <p:cNvPr id="8" name="Straight Connector 7">
              <a:extLst>
                <a:ext uri="{FF2B5EF4-FFF2-40B4-BE49-F238E27FC236}">
                  <a16:creationId xmlns:a16="http://schemas.microsoft.com/office/drawing/2014/main" id="{D349AA61-107E-A830-84FC-DEC1D6B0C314}"/>
                </a:ext>
              </a:extLst>
            </p:cNvPr>
            <p:cNvCxnSpPr>
              <a:cxnSpLocks/>
            </p:cNvCxnSpPr>
            <p:nvPr/>
          </p:nvCxnSpPr>
          <p:spPr>
            <a:xfrm flipV="1">
              <a:off x="4965285" y="2415726"/>
              <a:ext cx="0" cy="2260547"/>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F953E20E-99F7-87ED-68DE-5A2312169DC5}"/>
                </a:ext>
              </a:extLst>
            </p:cNvPr>
            <p:cNvSpPr/>
            <p:nvPr/>
          </p:nvSpPr>
          <p:spPr>
            <a:xfrm>
              <a:off x="4753993" y="2532342"/>
              <a:ext cx="701167" cy="260987"/>
            </a:xfrm>
            <a:prstGeom prst="round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
                  <a:prstClr val="black">
                    <a:lumMod val="75000"/>
                    <a:lumOff val="25000"/>
                  </a:prstClr>
                </a:buClr>
                <a:buSzTx/>
                <a:buFontTx/>
                <a:buNone/>
                <a:tabLst/>
                <a:defRPr/>
              </a:pPr>
              <a:endParaRPr kumimoji="0" lang="en-US" sz="1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Rectangle: Rounded Corners 11">
              <a:extLst>
                <a:ext uri="{FF2B5EF4-FFF2-40B4-BE49-F238E27FC236}">
                  <a16:creationId xmlns:a16="http://schemas.microsoft.com/office/drawing/2014/main" id="{3106C029-3467-A572-2240-F7D80C232B8A}"/>
                </a:ext>
              </a:extLst>
            </p:cNvPr>
            <p:cNvSpPr/>
            <p:nvPr/>
          </p:nvSpPr>
          <p:spPr>
            <a:xfrm>
              <a:off x="4573059" y="3543555"/>
              <a:ext cx="715671" cy="260987"/>
            </a:xfrm>
            <a:prstGeom prst="roundRect">
              <a:avLst/>
            </a:prstGeom>
            <a:solidFill>
              <a:srgbClr val="8C3177"/>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
                  <a:prstClr val="black">
                    <a:lumMod val="75000"/>
                    <a:lumOff val="25000"/>
                  </a:prstClr>
                </a:buClr>
                <a:buSzTx/>
                <a:buFontTx/>
                <a:buNone/>
                <a:tabLst/>
                <a:defRPr/>
              </a:pPr>
              <a:endParaRPr kumimoji="0" lang="en-US" sz="1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B937FB8-0221-A54C-157D-91DD5475C607}"/>
                </a:ext>
              </a:extLst>
            </p:cNvPr>
            <p:cNvSpPr txBox="1"/>
            <p:nvPr/>
          </p:nvSpPr>
          <p:spPr>
            <a:xfrm>
              <a:off x="4441731" y="2184893"/>
              <a:ext cx="1053655" cy="261610"/>
            </a:xfrm>
            <a:prstGeom prst="rect">
              <a:avLst/>
            </a:prstGeom>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6m PFS</a:t>
              </a:r>
            </a:p>
          </p:txBody>
        </p:sp>
        <p:sp>
          <p:nvSpPr>
            <p:cNvPr id="14" name="TextBox 13">
              <a:extLst>
                <a:ext uri="{FF2B5EF4-FFF2-40B4-BE49-F238E27FC236}">
                  <a16:creationId xmlns:a16="http://schemas.microsoft.com/office/drawing/2014/main" id="{01EFD78F-6BA2-0053-6563-D57FE8D69E57}"/>
                </a:ext>
              </a:extLst>
            </p:cNvPr>
            <p:cNvSpPr txBox="1"/>
            <p:nvPr/>
          </p:nvSpPr>
          <p:spPr>
            <a:xfrm>
              <a:off x="4766856" y="2532342"/>
              <a:ext cx="736261" cy="276999"/>
            </a:xfrm>
            <a:prstGeom prst="rect">
              <a:avLst/>
            </a:prstGeom>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52%</a:t>
              </a:r>
            </a:p>
          </p:txBody>
        </p:sp>
        <p:sp>
          <p:nvSpPr>
            <p:cNvPr id="15" name="TextBox 14">
              <a:extLst>
                <a:ext uri="{FF2B5EF4-FFF2-40B4-BE49-F238E27FC236}">
                  <a16:creationId xmlns:a16="http://schemas.microsoft.com/office/drawing/2014/main" id="{73D3C1A6-0E9B-15E4-BBA3-16159949AC44}"/>
                </a:ext>
              </a:extLst>
            </p:cNvPr>
            <p:cNvSpPr txBox="1"/>
            <p:nvPr/>
          </p:nvSpPr>
          <p:spPr>
            <a:xfrm>
              <a:off x="4585574" y="3543555"/>
              <a:ext cx="736261" cy="276999"/>
            </a:xfrm>
            <a:prstGeom prst="rect">
              <a:avLst/>
            </a:prstGeom>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a:t>
              </a:r>
            </a:p>
          </p:txBody>
        </p:sp>
      </p:grpSp>
      <p:grpSp>
        <p:nvGrpSpPr>
          <p:cNvPr id="16" name="Group 15">
            <a:extLst>
              <a:ext uri="{FF2B5EF4-FFF2-40B4-BE49-F238E27FC236}">
                <a16:creationId xmlns:a16="http://schemas.microsoft.com/office/drawing/2014/main" id="{F536F72B-E080-29CA-FF08-2D4D7D005758}"/>
              </a:ext>
            </a:extLst>
          </p:cNvPr>
          <p:cNvGrpSpPr/>
          <p:nvPr/>
        </p:nvGrpSpPr>
        <p:grpSpPr>
          <a:xfrm>
            <a:off x="6676172" y="3085288"/>
            <a:ext cx="727033" cy="1590985"/>
            <a:chOff x="6789271" y="3085288"/>
            <a:chExt cx="1090549" cy="1590985"/>
          </a:xfrm>
        </p:grpSpPr>
        <p:cxnSp>
          <p:nvCxnSpPr>
            <p:cNvPr id="17" name="Straight Connector 16">
              <a:extLst>
                <a:ext uri="{FF2B5EF4-FFF2-40B4-BE49-F238E27FC236}">
                  <a16:creationId xmlns:a16="http://schemas.microsoft.com/office/drawing/2014/main" id="{F241190E-8821-81D3-62F2-3BA681A14DEB}"/>
                </a:ext>
              </a:extLst>
            </p:cNvPr>
            <p:cNvCxnSpPr>
              <a:cxnSpLocks/>
            </p:cNvCxnSpPr>
            <p:nvPr/>
          </p:nvCxnSpPr>
          <p:spPr>
            <a:xfrm flipV="1">
              <a:off x="7233568" y="3384550"/>
              <a:ext cx="0" cy="1291723"/>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BBFD096-9F80-69EB-97E0-4B520224FBE4}"/>
                </a:ext>
              </a:extLst>
            </p:cNvPr>
            <p:cNvSpPr/>
            <p:nvPr/>
          </p:nvSpPr>
          <p:spPr>
            <a:xfrm>
              <a:off x="7142851" y="3508732"/>
              <a:ext cx="719573" cy="272785"/>
            </a:xfrm>
            <a:prstGeom prst="round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
                  <a:prstClr val="black">
                    <a:lumMod val="75000"/>
                    <a:lumOff val="25000"/>
                  </a:prstClr>
                </a:buClr>
                <a:buSzTx/>
                <a:buFontTx/>
                <a:buNone/>
                <a:tabLst/>
                <a:defRPr/>
              </a:pPr>
              <a:endParaRPr kumimoji="0" lang="en-US" sz="1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9" name="Rectangle: Rounded Corners 18">
              <a:extLst>
                <a:ext uri="{FF2B5EF4-FFF2-40B4-BE49-F238E27FC236}">
                  <a16:creationId xmlns:a16="http://schemas.microsoft.com/office/drawing/2014/main" id="{CF1DC9C4-6071-E454-1377-DD68BA0E6ED3}"/>
                </a:ext>
              </a:extLst>
            </p:cNvPr>
            <p:cNvSpPr/>
            <p:nvPr/>
          </p:nvSpPr>
          <p:spPr>
            <a:xfrm>
              <a:off x="6824847" y="4361072"/>
              <a:ext cx="719567" cy="246221"/>
            </a:xfrm>
            <a:prstGeom prst="roundRect">
              <a:avLst/>
            </a:prstGeom>
            <a:solidFill>
              <a:srgbClr val="8C3177"/>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
                  <a:prstClr val="black">
                    <a:lumMod val="75000"/>
                    <a:lumOff val="25000"/>
                  </a:prstClr>
                </a:buClr>
                <a:buSzTx/>
                <a:buFontTx/>
                <a:buNone/>
                <a:tabLst/>
                <a:defRPr/>
              </a:pPr>
              <a:endParaRPr kumimoji="0" lang="en-US" sz="10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0" name="TextBox 19">
              <a:extLst>
                <a:ext uri="{FF2B5EF4-FFF2-40B4-BE49-F238E27FC236}">
                  <a16:creationId xmlns:a16="http://schemas.microsoft.com/office/drawing/2014/main" id="{68F762EE-4F96-C7E8-E40F-E9FA4C97187C}"/>
                </a:ext>
              </a:extLst>
            </p:cNvPr>
            <p:cNvSpPr txBox="1"/>
            <p:nvPr/>
          </p:nvSpPr>
          <p:spPr>
            <a:xfrm>
              <a:off x="7143560" y="3524289"/>
              <a:ext cx="736260" cy="276999"/>
            </a:xfrm>
            <a:prstGeom prst="rect">
              <a:avLst/>
            </a:prstGeom>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a:t>
              </a:r>
            </a:p>
          </p:txBody>
        </p:sp>
        <p:sp>
          <p:nvSpPr>
            <p:cNvPr id="22" name="TextBox 21">
              <a:extLst>
                <a:ext uri="{FF2B5EF4-FFF2-40B4-BE49-F238E27FC236}">
                  <a16:creationId xmlns:a16="http://schemas.microsoft.com/office/drawing/2014/main" id="{3D8AF3C8-3331-5D7B-5696-F9CB6B883E3C}"/>
                </a:ext>
              </a:extLst>
            </p:cNvPr>
            <p:cNvSpPr txBox="1"/>
            <p:nvPr/>
          </p:nvSpPr>
          <p:spPr>
            <a:xfrm>
              <a:off x="6865438" y="4361072"/>
              <a:ext cx="736260" cy="276999"/>
            </a:xfrm>
            <a:prstGeom prst="rect">
              <a:avLst/>
            </a:prstGeom>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a:t>
              </a:r>
            </a:p>
          </p:txBody>
        </p:sp>
        <p:sp>
          <p:nvSpPr>
            <p:cNvPr id="23" name="TextBox 22">
              <a:extLst>
                <a:ext uri="{FF2B5EF4-FFF2-40B4-BE49-F238E27FC236}">
                  <a16:creationId xmlns:a16="http://schemas.microsoft.com/office/drawing/2014/main" id="{380384EF-9D69-5AE8-8D84-378371CF7E62}"/>
                </a:ext>
              </a:extLst>
            </p:cNvPr>
            <p:cNvSpPr txBox="1"/>
            <p:nvPr/>
          </p:nvSpPr>
          <p:spPr>
            <a:xfrm>
              <a:off x="6789271" y="3085288"/>
              <a:ext cx="1073154" cy="43088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a:t>
              </a: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 PFS</a:t>
              </a:r>
            </a:p>
          </p:txBody>
        </p:sp>
      </p:grpSp>
      <p:sp>
        <p:nvSpPr>
          <p:cNvPr id="28" name="TextBox 27">
            <a:extLst>
              <a:ext uri="{FF2B5EF4-FFF2-40B4-BE49-F238E27FC236}">
                <a16:creationId xmlns:a16="http://schemas.microsoft.com/office/drawing/2014/main" id="{E0B821E0-6C8C-8CB6-0B1C-CD955B2A0123}"/>
              </a:ext>
            </a:extLst>
          </p:cNvPr>
          <p:cNvSpPr txBox="1"/>
          <p:nvPr/>
        </p:nvSpPr>
        <p:spPr>
          <a:xfrm>
            <a:off x="9867702" y="5974891"/>
            <a:ext cx="2130320" cy="256545"/>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Data cutoff: Feb 24, 2025</a:t>
            </a:r>
          </a:p>
        </p:txBody>
      </p:sp>
      <p:sp>
        <p:nvSpPr>
          <p:cNvPr id="3" name="Text Placeholder 6">
            <a:extLst>
              <a:ext uri="{FF2B5EF4-FFF2-40B4-BE49-F238E27FC236}">
                <a16:creationId xmlns:a16="http://schemas.microsoft.com/office/drawing/2014/main" id="{F19648A7-EC44-F8AD-F23E-6A4D724D68D0}"/>
              </a:ext>
            </a:extLst>
          </p:cNvPr>
          <p:cNvSpPr txBox="1">
            <a:spLocks/>
          </p:cNvSpPr>
          <p:nvPr/>
        </p:nvSpPr>
        <p:spPr>
          <a:xfrm>
            <a:off x="301911" y="6492875"/>
            <a:ext cx="3901440" cy="1875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Presented By: Alexander B. </a:t>
            </a:r>
            <a:r>
              <a:rPr kumimoji="0" lang="en-US" sz="9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Olawaiye</a:t>
            </a: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SGO 2026</a:t>
            </a:r>
          </a:p>
        </p:txBody>
      </p:sp>
      <p:sp>
        <p:nvSpPr>
          <p:cNvPr id="10" name="TextBox 9">
            <a:extLst>
              <a:ext uri="{FF2B5EF4-FFF2-40B4-BE49-F238E27FC236}">
                <a16:creationId xmlns:a16="http://schemas.microsoft.com/office/drawing/2014/main" id="{5C20CA91-E735-90A9-6CC2-4247BCB92FE3}"/>
              </a:ext>
            </a:extLst>
          </p:cNvPr>
          <p:cNvSpPr txBox="1"/>
          <p:nvPr/>
        </p:nvSpPr>
        <p:spPr>
          <a:xfrm>
            <a:off x="9440609" y="3175350"/>
            <a:ext cx="1963993" cy="379463"/>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(2-sided stratified log-rank test)</a:t>
            </a:r>
          </a:p>
        </p:txBody>
      </p:sp>
      <p:sp>
        <p:nvSpPr>
          <p:cNvPr id="9" name="Text Placeholder 4">
            <a:extLst>
              <a:ext uri="{FF2B5EF4-FFF2-40B4-BE49-F238E27FC236}">
                <a16:creationId xmlns:a16="http://schemas.microsoft.com/office/drawing/2014/main" id="{5F919847-F2BA-C655-9DFC-EE052CEDECF1}"/>
              </a:ext>
            </a:extLst>
          </p:cNvPr>
          <p:cNvSpPr txBox="1">
            <a:spLocks/>
          </p:cNvSpPr>
          <p:nvPr/>
        </p:nvSpPr>
        <p:spPr>
          <a:xfrm>
            <a:off x="457201" y="5852160"/>
            <a:ext cx="9803681" cy="416508"/>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46" rtl="0" eaLnBrk="1" fontAlgn="auto" latinLnBrk="0" hangingPunct="1">
              <a:lnSpc>
                <a:spcPct val="75000"/>
              </a:lnSpc>
              <a:spcBef>
                <a:spcPts val="0"/>
              </a:spcBef>
              <a:spcAft>
                <a:spcPts val="30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002557"/>
                </a:solidFill>
                <a:effectLst/>
                <a:uLnTx/>
                <a:uFillTx/>
                <a:latin typeface="Arial" panose="020B0604020202020204"/>
                <a:ea typeface="Lato"/>
                <a:cs typeface="Lato"/>
                <a:sym typeface="Lato"/>
              </a:rPr>
              <a:t>Median follow-up time: 9.0 months; statistical significance threshold: P≤0.04. </a:t>
            </a:r>
            <a:r>
              <a:rPr kumimoji="0" lang="en-US" sz="800" b="0" i="0" u="none" strike="noStrike" kern="0" cap="none" spc="0" normalizeH="0" baseline="0" noProof="0">
                <a:ln>
                  <a:noFill/>
                </a:ln>
                <a:solidFill>
                  <a:srgbClr val="002557"/>
                </a:solidFill>
                <a:effectLst/>
                <a:uLnTx/>
                <a:uFillTx/>
                <a:latin typeface="Arial" panose="020B0604020202020204"/>
                <a:ea typeface="Lato"/>
                <a:cs typeface="Lato"/>
                <a:sym typeface="Lato"/>
              </a:rPr>
              <a:t>The Kaplan–Meier method was used to estimate the curves, median estimates and the 95% CIs for progression-free survival in each treatment arm. The HR and the associated 95% CI were estimated using a Cox regression model with treatment group as the main effect and stratification factors at randomization as covariates. </a:t>
            </a:r>
            <a:br>
              <a:rPr kumimoji="0" lang="en-US" sz="800" b="0" i="0" u="none" strike="noStrike" kern="0" cap="none" spc="0" normalizeH="0" baseline="0" noProof="0">
                <a:ln>
                  <a:noFill/>
                </a:ln>
                <a:solidFill>
                  <a:srgbClr val="002557"/>
                </a:solidFill>
                <a:effectLst/>
                <a:uLnTx/>
                <a:uFillTx/>
                <a:latin typeface="Arial" panose="020B0604020202020204"/>
                <a:ea typeface="Lato"/>
                <a:cs typeface="Lato"/>
                <a:sym typeface="Lato"/>
              </a:rPr>
            </a:br>
            <a:r>
              <a:rPr kumimoji="0" lang="en-US" sz="800" b="0" i="0" u="none" strike="noStrike" kern="0" cap="none" spc="0" normalizeH="0" baseline="0" noProof="0">
                <a:ln>
                  <a:noFill/>
                </a:ln>
                <a:solidFill>
                  <a:srgbClr val="002557"/>
                </a:solidFill>
                <a:effectLst/>
                <a:uLnTx/>
                <a:uFillTx/>
                <a:latin typeface="Arial" panose="020B0604020202020204"/>
                <a:ea typeface="Lato"/>
                <a:cs typeface="Lato"/>
                <a:sym typeface="Lato"/>
              </a:rPr>
              <a:t>CI, confidence interval; HR, hazard ratio; m, months; PFS, progression-free survival.</a:t>
            </a:r>
          </a:p>
        </p:txBody>
      </p:sp>
    </p:spTree>
    <p:extLst>
      <p:ext uri="{BB962C8B-B14F-4D97-AF65-F5344CB8AC3E}">
        <p14:creationId xmlns:p14="http://schemas.microsoft.com/office/powerpoint/2010/main" val="3107725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A5FBD-638D-D97E-60B7-7AC172CEE6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776100-A461-70F3-71D3-7B01BA4E817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84718" y="1382334"/>
            <a:ext cx="10607040" cy="4500212"/>
          </a:xfrm>
          <a:prstGeom prst="rect">
            <a:avLst/>
          </a:prstGeom>
        </p:spPr>
      </p:pic>
      <p:sp>
        <p:nvSpPr>
          <p:cNvPr id="2" name="Title 1">
            <a:extLst>
              <a:ext uri="{FF2B5EF4-FFF2-40B4-BE49-F238E27FC236}">
                <a16:creationId xmlns:a16="http://schemas.microsoft.com/office/drawing/2014/main" id="{ADBA3AAB-7C42-D76A-AB81-89B1E0F1319C}"/>
              </a:ext>
            </a:extLst>
          </p:cNvPr>
          <p:cNvSpPr>
            <a:spLocks noGrp="1"/>
          </p:cNvSpPr>
          <p:nvPr>
            <p:ph type="title" idx="4294967295"/>
          </p:nvPr>
        </p:nvSpPr>
        <p:spPr>
          <a:xfrm>
            <a:off x="457202" y="371319"/>
            <a:ext cx="11587163" cy="474662"/>
          </a:xfrm>
        </p:spPr>
        <p:txBody>
          <a:bodyPr>
            <a:noAutofit/>
          </a:bodyPr>
          <a:lstStyle/>
          <a:p>
            <a:pPr>
              <a:lnSpc>
                <a:spcPct val="100000"/>
              </a:lnSpc>
            </a:pPr>
            <a:r>
              <a:rPr lang="en-US" sz="2667" b="1" dirty="0"/>
              <a:t>ROSELLA | Overall Survival - Final Analysis</a:t>
            </a:r>
          </a:p>
        </p:txBody>
      </p:sp>
      <p:sp>
        <p:nvSpPr>
          <p:cNvPr id="9" name="Text Placeholder 4">
            <a:extLst>
              <a:ext uri="{FF2B5EF4-FFF2-40B4-BE49-F238E27FC236}">
                <a16:creationId xmlns:a16="http://schemas.microsoft.com/office/drawing/2014/main" id="{ABC67EAF-BB9B-E12A-9318-14AA35567BA7}"/>
              </a:ext>
            </a:extLst>
          </p:cNvPr>
          <p:cNvSpPr txBox="1">
            <a:spLocks/>
          </p:cNvSpPr>
          <p:nvPr/>
        </p:nvSpPr>
        <p:spPr>
          <a:xfrm>
            <a:off x="457202" y="5852161"/>
            <a:ext cx="9651999" cy="397189"/>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75000"/>
              </a:lnSpc>
              <a:spcBef>
                <a:spcPts val="0"/>
              </a:spcBef>
              <a:spcAft>
                <a:spcPts val="300"/>
              </a:spcAft>
              <a:buClrTx/>
              <a:buSzPct val="120000"/>
              <a:buFont typeface="Arial" panose="020B0604020202020204" pitchFamily="34" charset="0"/>
              <a:buNone/>
              <a:tabLst/>
              <a:defRPr/>
            </a:pPr>
            <a:r>
              <a:rPr kumimoji="0" lang="en-US" sz="800" b="0" i="0" u="none" strike="noStrike" kern="0" cap="none" spc="0" normalizeH="0" baseline="0" noProof="0">
                <a:ln>
                  <a:noFill/>
                </a:ln>
                <a:solidFill>
                  <a:srgbClr val="002557"/>
                </a:solidFill>
                <a:effectLst/>
                <a:uLnTx/>
                <a:uFillTx/>
                <a:latin typeface="Arial"/>
                <a:ea typeface="Lato"/>
                <a:cs typeface="Arial"/>
                <a:sym typeface="Lato"/>
              </a:rPr>
              <a:t>Median follow-up time: 24.8 months; statistical significance threshold at the final analysis: P≤0.0499. The Kaplan–Meier method was used to estimate the curves, median estimates and the 95% CIs for OS in each treatment arm. The HR and the associated 95% CI were estimated using a Cox regression model with treatment group as the main effect and stratification factors at randomization as covariates. </a:t>
            </a:r>
            <a:br>
              <a:rPr kumimoji="0" lang="en-US" sz="800" b="0" i="0" u="none" strike="noStrike" kern="0" cap="none" spc="0" normalizeH="0" baseline="0" noProof="0">
                <a:ln>
                  <a:noFill/>
                </a:ln>
                <a:solidFill>
                  <a:srgbClr val="888888"/>
                </a:solidFill>
                <a:effectLst/>
                <a:uLnTx/>
                <a:uFillTx/>
                <a:latin typeface="Arial" panose="020B0604020202020204" pitchFamily="34" charset="0"/>
                <a:ea typeface="Lato"/>
                <a:cs typeface="Arial" panose="020B0604020202020204" pitchFamily="34" charset="0"/>
                <a:sym typeface="Lato"/>
              </a:rPr>
            </a:br>
            <a:r>
              <a:rPr kumimoji="0" lang="en-US" sz="800" b="0" i="0" u="none" strike="noStrike" kern="0" cap="none" spc="0" normalizeH="0" baseline="0" noProof="0">
                <a:ln>
                  <a:noFill/>
                </a:ln>
                <a:solidFill>
                  <a:srgbClr val="002557"/>
                </a:solidFill>
                <a:effectLst/>
                <a:uLnTx/>
                <a:uFillTx/>
                <a:latin typeface="Arial"/>
                <a:ea typeface="Lato"/>
                <a:cs typeface="Arial"/>
                <a:sym typeface="Lato"/>
              </a:rPr>
              <a:t>CI, confidence interval; HR, hazard ratio; m, months; OS, overall survival.</a:t>
            </a:r>
          </a:p>
        </p:txBody>
      </p:sp>
      <p:graphicFrame>
        <p:nvGraphicFramePr>
          <p:cNvPr id="7" name="Table 6">
            <a:extLst>
              <a:ext uri="{FF2B5EF4-FFF2-40B4-BE49-F238E27FC236}">
                <a16:creationId xmlns:a16="http://schemas.microsoft.com/office/drawing/2014/main" id="{5AE8F001-A11B-8141-685B-939EAD1DA1DA}"/>
              </a:ext>
            </a:extLst>
          </p:cNvPr>
          <p:cNvGraphicFramePr>
            <a:graphicFrameLocks noGrp="1"/>
          </p:cNvGraphicFramePr>
          <p:nvPr/>
        </p:nvGraphicFramePr>
        <p:xfrm>
          <a:off x="7845707" y="1066171"/>
          <a:ext cx="4043991" cy="1868861"/>
        </p:xfrm>
        <a:graphic>
          <a:graphicData uri="http://schemas.openxmlformats.org/drawingml/2006/table">
            <a:tbl>
              <a:tblPr firstRow="1" bandRow="1">
                <a:tableStyleId>{5940675A-B579-460E-94D1-54222C63F5DA}</a:tableStyleId>
              </a:tblPr>
              <a:tblGrid>
                <a:gridCol w="1189891">
                  <a:extLst>
                    <a:ext uri="{9D8B030D-6E8A-4147-A177-3AD203B41FA5}">
                      <a16:colId xmlns:a16="http://schemas.microsoft.com/office/drawing/2014/main" val="2706910499"/>
                    </a:ext>
                  </a:extLst>
                </a:gridCol>
                <a:gridCol w="1492583">
                  <a:extLst>
                    <a:ext uri="{9D8B030D-6E8A-4147-A177-3AD203B41FA5}">
                      <a16:colId xmlns:a16="http://schemas.microsoft.com/office/drawing/2014/main" val="3340891562"/>
                    </a:ext>
                  </a:extLst>
                </a:gridCol>
                <a:gridCol w="1361517">
                  <a:extLst>
                    <a:ext uri="{9D8B030D-6E8A-4147-A177-3AD203B41FA5}">
                      <a16:colId xmlns:a16="http://schemas.microsoft.com/office/drawing/2014/main" val="1986841803"/>
                    </a:ext>
                  </a:extLst>
                </a:gridCol>
              </a:tblGrid>
              <a:tr h="617387">
                <a:tc>
                  <a:txBody>
                    <a:bodyPr/>
                    <a:lstStyle/>
                    <a:p>
                      <a:pPr algn="ctr"/>
                      <a:endParaRPr lang="en-US" sz="1200" dirty="0">
                        <a:latin typeface="Arial" panose="020B0604020202020204" pitchFamily="34" charset="0"/>
                        <a:cs typeface="Arial" panose="020B0604020202020204" pitchFamily="34" charset="0"/>
                      </a:endParaRP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err="1">
                          <a:solidFill>
                            <a:schemeClr val="bg1"/>
                          </a:solidFill>
                          <a:latin typeface="Arial" panose="020B0604020202020204" pitchFamily="34" charset="0"/>
                          <a:cs typeface="Arial" panose="020B0604020202020204" pitchFamily="34" charset="0"/>
                        </a:rPr>
                        <a:t>Relacorilant</a:t>
                      </a:r>
                      <a:r>
                        <a:rPr lang="en-US" sz="1200" b="1" dirty="0">
                          <a:solidFill>
                            <a:schemeClr val="bg1"/>
                          </a:solidFill>
                          <a:latin typeface="Arial" panose="020B0604020202020204" pitchFamily="34" charset="0"/>
                          <a:cs typeface="Arial" panose="020B0604020202020204" pitchFamily="34" charset="0"/>
                        </a:rPr>
                        <a:t>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Nab-paclitaxel</a:t>
                      </a:r>
                      <a:br>
                        <a:rPr lang="en-US" sz="1200" b="1" dirty="0">
                          <a:solidFill>
                            <a:schemeClr val="bg1"/>
                          </a:solidFill>
                          <a:latin typeface="Arial" panose="020B0604020202020204" pitchFamily="34" charset="0"/>
                          <a:cs typeface="Arial" panose="020B0604020202020204" pitchFamily="34" charset="0"/>
                        </a:rPr>
                      </a:br>
                      <a:r>
                        <a:rPr lang="en-US" sz="1200" b="0" dirty="0">
                          <a:solidFill>
                            <a:schemeClr val="bg1"/>
                          </a:solidFill>
                          <a:latin typeface="Arial" panose="020B0604020202020204" pitchFamily="34" charset="0"/>
                          <a:cs typeface="Arial" panose="020B0604020202020204" pitchFamily="34" charset="0"/>
                        </a:rPr>
                        <a:t>N=188</a:t>
                      </a:r>
                    </a:p>
                  </a:txBody>
                  <a:tcPr marL="45720" marR="45720"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56168"/>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Nab-paclitaxel</a:t>
                      </a:r>
                    </a:p>
                    <a:p>
                      <a:pPr algn="ctr"/>
                      <a:r>
                        <a:rPr lang="en-US" sz="1200" dirty="0">
                          <a:solidFill>
                            <a:schemeClr val="bg1"/>
                          </a:solidFill>
                          <a:latin typeface="Arial" panose="020B0604020202020204" pitchFamily="34" charset="0"/>
                          <a:cs typeface="Arial" panose="020B0604020202020204" pitchFamily="34" charset="0"/>
                        </a:rPr>
                        <a:t>N=193</a:t>
                      </a:r>
                    </a:p>
                  </a:txBody>
                  <a:tcPr marL="45720" marR="45720" marT="27432" marB="27432"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C3177"/>
                    </a:solidFill>
                  </a:tcPr>
                </a:tc>
                <a:extLst>
                  <a:ext uri="{0D108BD9-81ED-4DB2-BD59-A6C34878D82A}">
                    <a16:rowId xmlns:a16="http://schemas.microsoft.com/office/drawing/2014/main" val="3457531373"/>
                  </a:ext>
                </a:extLst>
              </a:tr>
              <a:tr h="243213">
                <a:tc>
                  <a:txBody>
                    <a:bodyPr/>
                    <a:lstStyle/>
                    <a:p>
                      <a:pPr marL="55563" indent="0" algn="l"/>
                      <a:r>
                        <a:rPr lang="en-US" sz="1200" b="1">
                          <a:solidFill>
                            <a:srgbClr val="002557"/>
                          </a:solidFill>
                          <a:latin typeface="Arial" panose="020B0604020202020204" pitchFamily="34" charset="0"/>
                          <a:cs typeface="Arial" panose="020B0604020202020204" pitchFamily="34" charset="0"/>
                        </a:rPr>
                        <a:t>Events</a:t>
                      </a:r>
                      <a:r>
                        <a:rPr lang="en-US" sz="1200">
                          <a:solidFill>
                            <a:srgbClr val="002557"/>
                          </a:solidFill>
                          <a:latin typeface="Arial" panose="020B0604020202020204" pitchFamily="34" charset="0"/>
                          <a:cs typeface="Arial" panose="020B0604020202020204" pitchFamily="34" charset="0"/>
                        </a:rPr>
                        <a:t>, n (%)</a:t>
                      </a: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rgbClr val="156168"/>
                          </a:solidFill>
                          <a:latin typeface="Arial" panose="020B0604020202020204" pitchFamily="34" charset="0"/>
                          <a:cs typeface="Arial" panose="020B0604020202020204" pitchFamily="34" charset="0"/>
                        </a:rPr>
                        <a:t>129 (69%)</a:t>
                      </a:r>
                    </a:p>
                  </a:txBody>
                  <a:tcPr marL="45720" marR="45720"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rgbClr val="8C3177"/>
                          </a:solidFill>
                          <a:latin typeface="Arial" panose="020B0604020202020204" pitchFamily="34" charset="0"/>
                          <a:cs typeface="Arial" panose="020B0604020202020204" pitchFamily="34" charset="0"/>
                        </a:rPr>
                        <a:t>159 (82%)</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222284"/>
                  </a:ext>
                </a:extLst>
              </a:tr>
              <a:tr h="420624">
                <a:tc>
                  <a:txBody>
                    <a:bodyPr/>
                    <a:lstStyle/>
                    <a:p>
                      <a:pPr marL="55563" indent="0" algn="l"/>
                      <a:r>
                        <a:rPr lang="en-US" sz="1200" b="1">
                          <a:solidFill>
                            <a:srgbClr val="002557"/>
                          </a:solidFill>
                          <a:latin typeface="Arial" panose="020B0604020202020204" pitchFamily="34" charset="0"/>
                          <a:cs typeface="Arial" panose="020B0604020202020204" pitchFamily="34" charset="0"/>
                        </a:rPr>
                        <a:t>Median OS</a:t>
                      </a:r>
                      <a:r>
                        <a:rPr lang="en-US" sz="1200">
                          <a:solidFill>
                            <a:srgbClr val="002557"/>
                          </a:solidFill>
                          <a:latin typeface="Arial" panose="020B0604020202020204" pitchFamily="34" charset="0"/>
                          <a:cs typeface="Arial" panose="020B0604020202020204" pitchFamily="34" charset="0"/>
                        </a:rPr>
                        <a:t>, m (95% CI)</a:t>
                      </a: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US" sz="1200" b="1">
                          <a:solidFill>
                            <a:srgbClr val="156168"/>
                          </a:solidFill>
                          <a:latin typeface="Arial" panose="020B0604020202020204" pitchFamily="34" charset="0"/>
                          <a:cs typeface="Arial" panose="020B0604020202020204" pitchFamily="34" charset="0"/>
                        </a:rPr>
                        <a:t>16.0</a:t>
                      </a:r>
                      <a:r>
                        <a:rPr lang="en-US" sz="1200">
                          <a:solidFill>
                            <a:srgbClr val="156168"/>
                          </a:solidFill>
                          <a:latin typeface="Arial" panose="020B0604020202020204" pitchFamily="34" charset="0"/>
                          <a:cs typeface="Arial" panose="020B0604020202020204" pitchFamily="34" charset="0"/>
                        </a:rPr>
                        <a:t> (13.0–18.3)</a:t>
                      </a:r>
                    </a:p>
                  </a:txBody>
                  <a:tcPr marL="45720" marR="45720" marT="27432" marB="2743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rgbClr val="8C3177"/>
                          </a:solidFill>
                          <a:latin typeface="Arial" panose="020B0604020202020204" pitchFamily="34" charset="0"/>
                          <a:cs typeface="Arial" panose="020B0604020202020204" pitchFamily="34" charset="0"/>
                        </a:rPr>
                        <a:t>11.9</a:t>
                      </a:r>
                      <a:r>
                        <a:rPr lang="en-US" sz="1200">
                          <a:solidFill>
                            <a:srgbClr val="8C3177"/>
                          </a:solidFill>
                          <a:latin typeface="Arial" panose="020B0604020202020204" pitchFamily="34" charset="0"/>
                          <a:cs typeface="Arial" panose="020B0604020202020204" pitchFamily="34" charset="0"/>
                        </a:rPr>
                        <a:t> (10.0–13.8)</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226786"/>
                  </a:ext>
                </a:extLst>
              </a:tr>
              <a:tr h="339344">
                <a:tc>
                  <a:txBody>
                    <a:bodyPr/>
                    <a:lstStyle/>
                    <a:p>
                      <a:pPr marL="55563" indent="0" algn="l"/>
                      <a:r>
                        <a:rPr lang="en-US" sz="1200" b="1">
                          <a:solidFill>
                            <a:srgbClr val="002557"/>
                          </a:solidFill>
                          <a:latin typeface="Arial" panose="020B0604020202020204" pitchFamily="34" charset="0"/>
                          <a:cs typeface="Arial" panose="020B0604020202020204" pitchFamily="34" charset="0"/>
                        </a:rPr>
                        <a:t>HR </a:t>
                      </a:r>
                      <a:r>
                        <a:rPr lang="en-US" sz="1200">
                          <a:solidFill>
                            <a:srgbClr val="002557"/>
                          </a:solidFill>
                          <a:latin typeface="Arial" panose="020B0604020202020204" pitchFamily="34" charset="0"/>
                          <a:cs typeface="Arial" panose="020B0604020202020204" pitchFamily="34" charset="0"/>
                        </a:rPr>
                        <a:t>(95% CI)</a:t>
                      </a: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900" b="1">
                          <a:solidFill>
                            <a:srgbClr val="156168"/>
                          </a:solidFill>
                          <a:latin typeface="Arial" panose="020B0604020202020204" pitchFamily="34" charset="0"/>
                          <a:cs typeface="Arial" panose="020B0604020202020204" pitchFamily="34" charset="0"/>
                        </a:rPr>
                        <a:t>0.65</a:t>
                      </a:r>
                      <a:r>
                        <a:rPr lang="en-US" sz="1600">
                          <a:solidFill>
                            <a:srgbClr val="156168"/>
                          </a:solidFill>
                          <a:latin typeface="Arial" panose="020B0604020202020204" pitchFamily="34" charset="0"/>
                          <a:cs typeface="Arial" panose="020B0604020202020204" pitchFamily="34" charset="0"/>
                        </a:rPr>
                        <a:t> </a:t>
                      </a:r>
                      <a:r>
                        <a:rPr lang="en-US" sz="1200">
                          <a:solidFill>
                            <a:srgbClr val="156168"/>
                          </a:solidFill>
                          <a:latin typeface="Arial" panose="020B0604020202020204" pitchFamily="34" charset="0"/>
                          <a:cs typeface="Arial" panose="020B0604020202020204" pitchFamily="34" charset="0"/>
                        </a:rPr>
                        <a:t>(0.51–0.83)</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a:solidFill>
                          <a:srgbClr val="8C3177"/>
                        </a:solidFill>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1926542"/>
                  </a:ext>
                </a:extLst>
              </a:tr>
              <a:tr h="243213">
                <a:tc>
                  <a:txBody>
                    <a:bodyPr/>
                    <a:lstStyle/>
                    <a:p>
                      <a:pPr marL="55563"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2557"/>
                          </a:solidFill>
                          <a:latin typeface="Arial" panose="020B0604020202020204" pitchFamily="34" charset="0"/>
                          <a:cs typeface="Arial" panose="020B0604020202020204" pitchFamily="34" charset="0"/>
                        </a:rPr>
                        <a:t>P-value </a:t>
                      </a:r>
                      <a:endParaRPr lang="en-US" sz="1200">
                        <a:solidFill>
                          <a:srgbClr val="002557"/>
                        </a:solidFill>
                        <a:latin typeface="Arial" panose="020B0604020202020204" pitchFamily="34" charset="0"/>
                        <a:cs typeface="Arial" panose="020B0604020202020204" pitchFamily="34" charset="0"/>
                      </a:endParaRPr>
                    </a:p>
                  </a:txBody>
                  <a:tcPr marL="45720" marR="45720" marT="27432" marB="27432" anchor="ctr">
                    <a:lnL w="9525" cap="flat" cmpd="sng" algn="ctr">
                      <a:solidFill>
                        <a:schemeClr val="bg1"/>
                      </a:solidFill>
                      <a:prstDash val="sysDot"/>
                      <a:round/>
                      <a:headEnd type="none" w="med" len="med"/>
                      <a:tailEnd type="none" w="med" len="med"/>
                    </a:lnL>
                    <a:lnR w="19050" cap="flat" cmpd="sng" algn="ctr">
                      <a:solidFill>
                        <a:schemeClr val="bg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2557"/>
                          </a:solidFill>
                          <a:latin typeface="Arial" panose="020B0604020202020204" pitchFamily="34" charset="0"/>
                          <a:cs typeface="Arial" panose="020B0604020202020204" pitchFamily="34" charset="0"/>
                        </a:rPr>
                        <a:t>0.0004</a:t>
                      </a:r>
                    </a:p>
                  </a:txBody>
                  <a:tcPr marL="45720" marR="45720" marT="27432" marB="27432" anchor="ctr">
                    <a:lnL w="19050" cap="flat" cmpd="sng" algn="ctr">
                      <a:solidFill>
                        <a:schemeClr val="bg1"/>
                      </a:solidFill>
                      <a:prstDash val="solid"/>
                      <a:round/>
                      <a:headEnd type="none" w="med" len="med"/>
                      <a:tailEnd type="none" w="med" len="med"/>
                    </a:lnL>
                    <a:lnR w="9525" cap="flat" cmpd="sng" algn="ctr">
                      <a:solidFill>
                        <a:schemeClr val="bg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099330247"/>
                  </a:ext>
                </a:extLst>
              </a:tr>
            </a:tbl>
          </a:graphicData>
        </a:graphic>
      </p:graphicFrame>
      <p:sp>
        <p:nvSpPr>
          <p:cNvPr id="19" name="TextBox 18">
            <a:extLst>
              <a:ext uri="{FF2B5EF4-FFF2-40B4-BE49-F238E27FC236}">
                <a16:creationId xmlns:a16="http://schemas.microsoft.com/office/drawing/2014/main" id="{234B2FA4-273D-E0DF-A4A3-A1053F924830}"/>
              </a:ext>
            </a:extLst>
          </p:cNvPr>
          <p:cNvSpPr txBox="1"/>
          <p:nvPr/>
        </p:nvSpPr>
        <p:spPr>
          <a:xfrm>
            <a:off x="9867702" y="5974891"/>
            <a:ext cx="2130320" cy="256545"/>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Data cutoff: Jan 8, 2026</a:t>
            </a:r>
          </a:p>
        </p:txBody>
      </p:sp>
      <p:sp>
        <p:nvSpPr>
          <p:cNvPr id="3" name="TextBox 2">
            <a:extLst>
              <a:ext uri="{FF2B5EF4-FFF2-40B4-BE49-F238E27FC236}">
                <a16:creationId xmlns:a16="http://schemas.microsoft.com/office/drawing/2014/main" id="{5699ADB1-9432-BA81-AB9A-910B6EBD4C3F}"/>
              </a:ext>
            </a:extLst>
          </p:cNvPr>
          <p:cNvSpPr txBox="1"/>
          <p:nvPr/>
        </p:nvSpPr>
        <p:spPr>
          <a:xfrm>
            <a:off x="11165832" y="3095739"/>
            <a:ext cx="870751" cy="2358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002060"/>
                </a:solidFill>
                <a:effectLst/>
                <a:uLnTx/>
                <a:uFillTx/>
                <a:latin typeface="Aptos" panose="02110004020202020204"/>
                <a:ea typeface="+mn-ea"/>
                <a:cs typeface="+mn-cs"/>
              </a:rPr>
              <a:t>76% maturity</a:t>
            </a:r>
          </a:p>
        </p:txBody>
      </p:sp>
      <p:sp>
        <p:nvSpPr>
          <p:cNvPr id="4" name="Rectangle 3">
            <a:extLst>
              <a:ext uri="{FF2B5EF4-FFF2-40B4-BE49-F238E27FC236}">
                <a16:creationId xmlns:a16="http://schemas.microsoft.com/office/drawing/2014/main" id="{A34C9D3C-519D-3A00-FAE3-9C739D5E7809}"/>
              </a:ext>
            </a:extLst>
          </p:cNvPr>
          <p:cNvSpPr/>
          <p:nvPr/>
        </p:nvSpPr>
        <p:spPr>
          <a:xfrm>
            <a:off x="7756358" y="3015916"/>
            <a:ext cx="3409474" cy="2051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A831B6B6-A690-6289-40F7-0AC8EF2C0605}"/>
              </a:ext>
            </a:extLst>
          </p:cNvPr>
          <p:cNvSpPr txBox="1"/>
          <p:nvPr/>
        </p:nvSpPr>
        <p:spPr>
          <a:xfrm>
            <a:off x="10080372" y="2936423"/>
            <a:ext cx="1963993" cy="379463"/>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(2-sided stratified log-rank test)</a:t>
            </a:r>
          </a:p>
        </p:txBody>
      </p:sp>
      <p:sp>
        <p:nvSpPr>
          <p:cNvPr id="6" name="Text Placeholder 6">
            <a:extLst>
              <a:ext uri="{FF2B5EF4-FFF2-40B4-BE49-F238E27FC236}">
                <a16:creationId xmlns:a16="http://schemas.microsoft.com/office/drawing/2014/main" id="{8F4F5B59-028F-1072-82ED-1DE860BD4DD2}"/>
              </a:ext>
            </a:extLst>
          </p:cNvPr>
          <p:cNvSpPr txBox="1">
            <a:spLocks/>
          </p:cNvSpPr>
          <p:nvPr/>
        </p:nvSpPr>
        <p:spPr>
          <a:xfrm>
            <a:off x="301911" y="6492875"/>
            <a:ext cx="3901440" cy="1875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Presented By: Alexander B. </a:t>
            </a:r>
            <a:r>
              <a:rPr kumimoji="0" lang="en-US" sz="9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Olawaiye</a:t>
            </a: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SGO 2026</a:t>
            </a:r>
          </a:p>
        </p:txBody>
      </p:sp>
    </p:spTree>
    <p:extLst>
      <p:ext uri="{BB962C8B-B14F-4D97-AF65-F5344CB8AC3E}">
        <p14:creationId xmlns:p14="http://schemas.microsoft.com/office/powerpoint/2010/main" val="106007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F35C-F452-CB57-B3BD-88BD77FD0BB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4F89C88-B303-BBE6-CB4C-8F4EDE52392D}"/>
              </a:ext>
            </a:extLst>
          </p:cNvPr>
          <p:cNvSpPr>
            <a:spLocks noGrp="1"/>
          </p:cNvSpPr>
          <p:nvPr>
            <p:ph type="title" idx="4294967295"/>
          </p:nvPr>
        </p:nvSpPr>
        <p:spPr>
          <a:xfrm>
            <a:off x="629920" y="213044"/>
            <a:ext cx="11531600" cy="534987"/>
          </a:xfrm>
        </p:spPr>
        <p:txBody>
          <a:bodyPr>
            <a:normAutofit fontScale="90000"/>
          </a:bodyPr>
          <a:lstStyle/>
          <a:p>
            <a:r>
              <a:rPr lang="en-US" b="1">
                <a:ea typeface="Lato" panose="020F0502020204030203" pitchFamily="34" charset="0"/>
              </a:rPr>
              <a:t>ROSELLA </a:t>
            </a:r>
            <a:r>
              <a:rPr lang="en-US" b="1" spc="-80">
                <a:ea typeface="Lato" panose="020F0502020204030203" pitchFamily="34" charset="0"/>
              </a:rPr>
              <a:t>| Common (&gt;20%) Adverse Events</a:t>
            </a:r>
          </a:p>
        </p:txBody>
      </p:sp>
      <p:sp>
        <p:nvSpPr>
          <p:cNvPr id="10" name="Text Placeholder 4">
            <a:extLst>
              <a:ext uri="{FF2B5EF4-FFF2-40B4-BE49-F238E27FC236}">
                <a16:creationId xmlns:a16="http://schemas.microsoft.com/office/drawing/2014/main" id="{8ECBA2F0-7DED-9578-CC1F-19F3BDA839C3}"/>
              </a:ext>
            </a:extLst>
          </p:cNvPr>
          <p:cNvSpPr txBox="1">
            <a:spLocks/>
          </p:cNvSpPr>
          <p:nvPr/>
        </p:nvSpPr>
        <p:spPr>
          <a:xfrm>
            <a:off x="358096" y="5887888"/>
            <a:ext cx="9639344" cy="433322"/>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46" rtl="0" eaLnBrk="1" fontAlgn="auto" latinLnBrk="0" hangingPunct="1">
              <a:lnSpc>
                <a:spcPct val="80000"/>
              </a:lnSpc>
              <a:spcBef>
                <a:spcPts val="0"/>
              </a:spcBef>
              <a:spcAft>
                <a:spcPts val="0"/>
              </a:spcAft>
              <a:buClrTx/>
              <a:buSzPct val="120000"/>
              <a:buFont typeface="Arial" panose="020B0604020202020204" pitchFamily="34" charset="0"/>
              <a:buNone/>
              <a:tabLst/>
              <a:defRPr/>
            </a:pPr>
            <a:r>
              <a:rPr kumimoji="0" lang="en-US" sz="800" b="0" i="0" u="none" strike="noStrike" kern="0" cap="none" spc="0" normalizeH="0" baseline="0" noProof="0" dirty="0">
                <a:ln>
                  <a:noFill/>
                </a:ln>
                <a:solidFill>
                  <a:srgbClr val="002060"/>
                </a:solidFill>
                <a:effectLst/>
                <a:uLnTx/>
                <a:uFillTx/>
                <a:latin typeface="Arial" panose="020B0604020202020204" pitchFamily="34" charset="0"/>
                <a:ea typeface="Lato"/>
                <a:cs typeface="Arial" panose="020B0604020202020204" pitchFamily="34" charset="0"/>
                <a:sym typeface="Lato"/>
              </a:rPr>
              <a:t>Treatment-emergent adverse events that occurred in &gt;20% of patients. Assessed in the safety population of patients who received at least one dose of study drug, N=378. Combined terms are presented for neutropenia (neutropenia, reduced neutrophil count, and febrile neutropenia), anemia (anemia, reduced hemoglobin, and reduced red blood cell count) and fatigue (fatigue and asthenia). SAEs, serious adverse events. *Comparing the </a:t>
            </a:r>
            <a:r>
              <a:rPr kumimoji="0" lang="en-US" sz="800" b="0" i="0" u="none" strike="noStrike" kern="0" cap="none" spc="0" normalizeH="0" baseline="0" noProof="0" dirty="0" err="1">
                <a:ln>
                  <a:noFill/>
                </a:ln>
                <a:solidFill>
                  <a:srgbClr val="002060"/>
                </a:solidFill>
                <a:effectLst/>
                <a:uLnTx/>
                <a:uFillTx/>
                <a:latin typeface="Arial" panose="020B0604020202020204" pitchFamily="34" charset="0"/>
                <a:ea typeface="Lato"/>
                <a:cs typeface="Arial" panose="020B0604020202020204" pitchFamily="34" charset="0"/>
                <a:sym typeface="Lato"/>
              </a:rPr>
              <a:t>relacorilant</a:t>
            </a:r>
            <a:r>
              <a:rPr kumimoji="0" lang="en-US" sz="800" b="0" i="0" u="none" strike="noStrike" kern="0" cap="none" spc="0" normalizeH="0" baseline="0" noProof="0" dirty="0">
                <a:ln>
                  <a:noFill/>
                </a:ln>
                <a:solidFill>
                  <a:srgbClr val="002060"/>
                </a:solidFill>
                <a:effectLst/>
                <a:uLnTx/>
                <a:uFillTx/>
                <a:latin typeface="Arial" panose="020B0604020202020204" pitchFamily="34" charset="0"/>
                <a:ea typeface="Lato"/>
                <a:cs typeface="Arial" panose="020B0604020202020204" pitchFamily="34" charset="0"/>
                <a:sym typeface="Lato"/>
              </a:rPr>
              <a:t> combination arm to the nab-paclitaxel monotherapy arm, respectively.</a:t>
            </a:r>
          </a:p>
        </p:txBody>
      </p:sp>
      <p:sp>
        <p:nvSpPr>
          <p:cNvPr id="16" name="Rectangle 15">
            <a:extLst>
              <a:ext uri="{FF2B5EF4-FFF2-40B4-BE49-F238E27FC236}">
                <a16:creationId xmlns:a16="http://schemas.microsoft.com/office/drawing/2014/main" id="{5A06FB57-2416-CD06-C37A-8DB38C219DF3}"/>
              </a:ext>
            </a:extLst>
          </p:cNvPr>
          <p:cNvSpPr/>
          <p:nvPr/>
        </p:nvSpPr>
        <p:spPr>
          <a:xfrm>
            <a:off x="358096" y="5225145"/>
            <a:ext cx="11672865" cy="720560"/>
          </a:xfrm>
          <a:prstGeom prst="rect">
            <a:avLst/>
          </a:prstGeom>
          <a:solidFill>
            <a:srgbClr val="B8CFD1">
              <a:alpha val="18039"/>
            </a:srgbClr>
          </a:solidFill>
          <a:ln w="28575">
            <a:solidFill>
              <a:srgbClr val="156168"/>
            </a:solidFill>
          </a:ln>
        </p:spPr>
        <p:txBody>
          <a:bodyPr wrap="square" lIns="182880" tIns="182880" rIns="182880" bIns="182880"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Arial"/>
              </a:rPr>
              <a:t>When adjusted for duration of exposure, the incidence rates of neutropenia and anemia were similar between study arms.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Arial"/>
              </a:rPr>
              <a:t>Peripheral neuropathy occurred with similar frequency in both arms (19.1% and 17.4%).</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Arial"/>
              </a:rPr>
              <a:t>5 SAEs of febrile neutropenia: 4 (2.1%) vs 1 (0.5%).* 5 SAEs of sepsis: 3 (1.6%) vs 2 (1.1%).*</a:t>
            </a:r>
          </a:p>
        </p:txBody>
      </p:sp>
      <p:sp>
        <p:nvSpPr>
          <p:cNvPr id="74" name="TextBox 73">
            <a:extLst>
              <a:ext uri="{FF2B5EF4-FFF2-40B4-BE49-F238E27FC236}">
                <a16:creationId xmlns:a16="http://schemas.microsoft.com/office/drawing/2014/main" id="{202BD8A8-63E4-EE55-FE01-030067DA401F}"/>
              </a:ext>
            </a:extLst>
          </p:cNvPr>
          <p:cNvSpPr txBox="1"/>
          <p:nvPr/>
        </p:nvSpPr>
        <p:spPr>
          <a:xfrm>
            <a:off x="9867702" y="5974891"/>
            <a:ext cx="2130320" cy="256545"/>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Data cutoff: Jan 8, 2026</a:t>
            </a:r>
          </a:p>
        </p:txBody>
      </p:sp>
      <p:sp>
        <p:nvSpPr>
          <p:cNvPr id="107" name="Rectangle 106">
            <a:extLst>
              <a:ext uri="{FF2B5EF4-FFF2-40B4-BE49-F238E27FC236}">
                <a16:creationId xmlns:a16="http://schemas.microsoft.com/office/drawing/2014/main" id="{AEF014A8-41C8-F7E9-E040-F9FD443E2B3F}"/>
              </a:ext>
            </a:extLst>
          </p:cNvPr>
          <p:cNvSpPr/>
          <p:nvPr/>
        </p:nvSpPr>
        <p:spPr>
          <a:xfrm>
            <a:off x="1674510" y="826200"/>
            <a:ext cx="322953" cy="3709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CFD6D08-1EC7-9DC0-ADC9-649B7FEE6A4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84663" y="743240"/>
            <a:ext cx="9781263" cy="4396073"/>
          </a:xfrm>
          <a:prstGeom prst="rect">
            <a:avLst/>
          </a:prstGeom>
        </p:spPr>
      </p:pic>
      <p:sp>
        <p:nvSpPr>
          <p:cNvPr id="2" name="Text Placeholder 6">
            <a:extLst>
              <a:ext uri="{FF2B5EF4-FFF2-40B4-BE49-F238E27FC236}">
                <a16:creationId xmlns:a16="http://schemas.microsoft.com/office/drawing/2014/main" id="{5E729CB1-FD4E-1A13-2D5A-C7B67721B278}"/>
              </a:ext>
            </a:extLst>
          </p:cNvPr>
          <p:cNvSpPr txBox="1">
            <a:spLocks/>
          </p:cNvSpPr>
          <p:nvPr/>
        </p:nvSpPr>
        <p:spPr>
          <a:xfrm>
            <a:off x="301911" y="6492875"/>
            <a:ext cx="3901440" cy="1875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Presented By: Alexander B. </a:t>
            </a:r>
            <a:r>
              <a:rPr kumimoji="0" lang="en-US" sz="9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Olawaiye</a:t>
            </a:r>
            <a:r>
              <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SGO 2026</a:t>
            </a:r>
          </a:p>
        </p:txBody>
      </p:sp>
    </p:spTree>
    <p:extLst>
      <p:ext uri="{BB962C8B-B14F-4D97-AF65-F5344CB8AC3E}">
        <p14:creationId xmlns:p14="http://schemas.microsoft.com/office/powerpoint/2010/main" val="1385713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74565-D5EC-A58A-67BF-EAD0C350B6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D60FD-D641-4B25-A667-CB45E34F3993}"/>
              </a:ext>
            </a:extLst>
          </p:cNvPr>
          <p:cNvSpPr>
            <a:spLocks noGrp="1"/>
          </p:cNvSpPr>
          <p:nvPr>
            <p:ph type="title"/>
          </p:nvPr>
        </p:nvSpPr>
        <p:spPr>
          <a:xfrm>
            <a:off x="507042" y="331079"/>
            <a:ext cx="11260155" cy="1141412"/>
          </a:xfrm>
        </p:spPr>
        <p:txBody>
          <a:bodyPr/>
          <a:lstStyle/>
          <a:p>
            <a:pPr algn="l"/>
            <a:r>
              <a:rPr lang="en-US" dirty="0"/>
              <a:t>FDA Approves </a:t>
            </a:r>
            <a:r>
              <a:rPr lang="en-US" dirty="0" err="1"/>
              <a:t>relacorilant</a:t>
            </a:r>
            <a:r>
              <a:rPr lang="en-US" dirty="0"/>
              <a:t> with </a:t>
            </a:r>
            <a:r>
              <a:rPr lang="en-US" i="1" dirty="0"/>
              <a:t>nab</a:t>
            </a:r>
            <a:r>
              <a:rPr lang="en-US" dirty="0"/>
              <a:t> paclitaxel for platinum-resistant epithelial ovarian, fallopian tube, or primary peritoneal cancer</a:t>
            </a:r>
            <a:br>
              <a:rPr lang="en-US" dirty="0"/>
            </a:br>
            <a:r>
              <a:rPr lang="en-US" sz="2800" dirty="0"/>
              <a:t>Press Release: March 25, 2026</a:t>
            </a:r>
          </a:p>
        </p:txBody>
      </p:sp>
      <p:sp>
        <p:nvSpPr>
          <p:cNvPr id="3" name="Content Placeholder 2">
            <a:extLst>
              <a:ext uri="{FF2B5EF4-FFF2-40B4-BE49-F238E27FC236}">
                <a16:creationId xmlns:a16="http://schemas.microsoft.com/office/drawing/2014/main" id="{6892D7F6-D09B-0CC9-04FA-0214928B8266}"/>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March 25, 2026, the Food and Drug Administration approved relacorilant, a glucocorticoid receptor antagonist, in combination with </a:t>
            </a:r>
            <a:r>
              <a:rPr lang="en-US" sz="2400" b="0" i="1" dirty="0">
                <a:latin typeface="Calibri" panose="020F0502020204030204" pitchFamily="34" charset="0"/>
                <a:cs typeface="Calibri" panose="020F0502020204030204" pitchFamily="34" charset="0"/>
              </a:rPr>
              <a:t>nab</a:t>
            </a:r>
            <a:r>
              <a:rPr lang="en-US" sz="2400" b="0" dirty="0">
                <a:latin typeface="Calibri" panose="020F0502020204030204" pitchFamily="34" charset="0"/>
                <a:cs typeface="Calibri" panose="020F0502020204030204" pitchFamily="34" charset="0"/>
              </a:rPr>
              <a:t>-paclitaxel for the treatment of adults with platinum-resistant epithelial ovarian, fallopian tube, or primary peritoneal cancer who have received one to three prior systemic treatment regimens, at least one of which included bevacizumab.</a:t>
            </a:r>
          </a:p>
          <a:p>
            <a:pPr marL="99718" indent="0">
              <a:buNone/>
            </a:pPr>
            <a:r>
              <a:rPr lang="en-US" sz="2400" b="0" dirty="0">
                <a:latin typeface="Calibri" panose="020F0502020204030204" pitchFamily="34" charset="0"/>
                <a:cs typeface="Calibri" panose="020F0502020204030204" pitchFamily="34" charset="0"/>
              </a:rPr>
              <a:t>Efficacy was evaluated in ROSELLA (NCT05257408), a multicenter, open-label, trial in 381 patients with platinum-resistant epithelial ovarian, fallopian tube, or primary peritoneal cancer. Patients were permitted to receive up to three prior lines of systemic therapy and prior bevacizumab was required. The trial excluded patients who required chronic or frequent use of glucocorticoids. Patients were randomized (1:1) to receive relacorilant in combination with </a:t>
            </a:r>
            <a:r>
              <a:rPr lang="en-US" sz="2400" b="0" i="1" dirty="0">
                <a:latin typeface="Calibri" panose="020F0502020204030204" pitchFamily="34" charset="0"/>
                <a:cs typeface="Calibri" panose="020F0502020204030204" pitchFamily="34" charset="0"/>
              </a:rPr>
              <a:t>nab</a:t>
            </a:r>
            <a:r>
              <a:rPr lang="en-US" sz="2400" b="0" dirty="0">
                <a:latin typeface="Calibri" panose="020F0502020204030204" pitchFamily="34" charset="0"/>
                <a:cs typeface="Calibri" panose="020F0502020204030204" pitchFamily="34" charset="0"/>
              </a:rPr>
              <a:t>-paclitaxel or </a:t>
            </a:r>
            <a:r>
              <a:rPr lang="en-US" sz="2400" b="0" i="1" dirty="0">
                <a:latin typeface="Calibri" panose="020F0502020204030204" pitchFamily="34" charset="0"/>
                <a:cs typeface="Calibri" panose="020F0502020204030204" pitchFamily="34" charset="0"/>
              </a:rPr>
              <a:t>nab</a:t>
            </a:r>
            <a:r>
              <a:rPr lang="en-US" sz="2400" b="0" dirty="0">
                <a:latin typeface="Calibri" panose="020F0502020204030204" pitchFamily="34" charset="0"/>
                <a:cs typeface="Calibri" panose="020F0502020204030204" pitchFamily="34" charset="0"/>
              </a:rPr>
              <a:t>-paclitaxel alone.”</a:t>
            </a:r>
          </a:p>
        </p:txBody>
      </p:sp>
      <p:sp>
        <p:nvSpPr>
          <p:cNvPr id="5" name="TextBox 4">
            <a:extLst>
              <a:ext uri="{FF2B5EF4-FFF2-40B4-BE49-F238E27FC236}">
                <a16:creationId xmlns:a16="http://schemas.microsoft.com/office/drawing/2014/main" id="{94715C39-9BCF-3ADA-DAEB-A8BB70E30E55}"/>
              </a:ext>
            </a:extLst>
          </p:cNvPr>
          <p:cNvSpPr txBox="1"/>
          <p:nvPr/>
        </p:nvSpPr>
        <p:spPr>
          <a:xfrm>
            <a:off x="162305" y="6249922"/>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/drugs/resources-information-approved-drugs/fda-approves-relacorilant-nab-paclitaxel-platinum-resistant-epithelial-ovarian-fallopian-tube-or</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056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BC95F-E599-61F9-8546-51C8E9F1F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02805-570D-66BF-B3D9-7D747814F12C}"/>
              </a:ext>
            </a:extLst>
          </p:cNvPr>
          <p:cNvSpPr>
            <a:spLocks noGrp="1"/>
          </p:cNvSpPr>
          <p:nvPr>
            <p:ph type="title"/>
          </p:nvPr>
        </p:nvSpPr>
        <p:spPr/>
        <p:txBody>
          <a:bodyPr/>
          <a:lstStyle/>
          <a:p>
            <a:pPr>
              <a:lnSpc>
                <a:spcPct val="100000"/>
              </a:lnSpc>
            </a:pPr>
            <a:r>
              <a:rPr lang="en-US">
                <a:solidFill>
                  <a:srgbClr val="404040"/>
                </a:solidFill>
              </a:rPr>
              <a:t>KEYNOTE-B96: Phase 3 Trial of </a:t>
            </a:r>
            <a:r>
              <a:rPr lang="en-US" dirty="0" err="1">
                <a:solidFill>
                  <a:srgbClr val="404040"/>
                </a:solidFill>
              </a:rPr>
              <a:t>Pembro</a:t>
            </a:r>
            <a:r>
              <a:rPr lang="en-US" dirty="0">
                <a:solidFill>
                  <a:srgbClr val="404040"/>
                </a:solidFill>
              </a:rPr>
              <a:t> in PROC</a:t>
            </a:r>
            <a:br>
              <a:rPr lang="en-US" dirty="0">
                <a:highlight>
                  <a:srgbClr val="FFFF00"/>
                </a:highlight>
              </a:rPr>
            </a:br>
            <a:r>
              <a:rPr lang="en-US" sz="2200" dirty="0">
                <a:solidFill>
                  <a:schemeClr val="accent6"/>
                </a:solidFill>
                <a:latin typeface="+mn-lt"/>
              </a:rPr>
              <a:t>Study Design and Patient Characteristics</a:t>
            </a:r>
          </a:p>
        </p:txBody>
      </p:sp>
      <p:sp>
        <p:nvSpPr>
          <p:cNvPr id="5" name="Text Placeholder 4">
            <a:extLst>
              <a:ext uri="{FF2B5EF4-FFF2-40B4-BE49-F238E27FC236}">
                <a16:creationId xmlns:a16="http://schemas.microsoft.com/office/drawing/2014/main" id="{0816B993-5AE4-66C0-C239-6AF6C8FCD5C6}"/>
              </a:ext>
            </a:extLst>
          </p:cNvPr>
          <p:cNvSpPr>
            <a:spLocks noGrp="1"/>
          </p:cNvSpPr>
          <p:nvPr>
            <p:ph type="body" sz="quarter" idx="10"/>
          </p:nvPr>
        </p:nvSpPr>
        <p:spPr/>
        <p:txBody>
          <a:bodyPr/>
          <a:lstStyle/>
          <a:p>
            <a:r>
              <a:rPr lang="en-US" dirty="0"/>
              <a:t>Colombo N, et al. ESMO 2025. Abstract LBA3.</a:t>
            </a:r>
          </a:p>
        </p:txBody>
      </p:sp>
      <p:sp>
        <p:nvSpPr>
          <p:cNvPr id="17" name="Rectangle: Rounded Corners 16">
            <a:extLst>
              <a:ext uri="{FF2B5EF4-FFF2-40B4-BE49-F238E27FC236}">
                <a16:creationId xmlns:a16="http://schemas.microsoft.com/office/drawing/2014/main" id="{FA5BA123-37FF-E697-7A46-98834DDCDC42}"/>
              </a:ext>
            </a:extLst>
          </p:cNvPr>
          <p:cNvSpPr/>
          <p:nvPr/>
        </p:nvSpPr>
        <p:spPr>
          <a:xfrm>
            <a:off x="1793154" y="3441827"/>
            <a:ext cx="4086651" cy="717254"/>
          </a:xfrm>
          <a:prstGeom prst="rect">
            <a:avLst/>
          </a:prstGeom>
          <a:solidFill>
            <a:srgbClr val="A0A2A6"/>
          </a:solidFill>
          <a:ln>
            <a:solidFill>
              <a:srgbClr val="A0A2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ptos" panose="02110004020202020204"/>
                <a:ea typeface="+mn-ea"/>
                <a:cs typeface="+mn-cs"/>
              </a:rPr>
              <a:t>Pembro + Pac ± Bev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ptos" panose="02110004020202020204"/>
                <a:ea typeface="+mn-ea"/>
                <a:cs typeface="+mn-cs"/>
              </a:rPr>
              <a:t>Pembro:</a:t>
            </a:r>
            <a:r>
              <a:rPr kumimoji="0" lang="en-US" sz="1050" b="0" i="0" u="none" strike="noStrike" kern="1200" cap="none" spc="0" normalizeH="0" baseline="0" noProof="0">
                <a:ln>
                  <a:noFill/>
                </a:ln>
                <a:solidFill>
                  <a:prstClr val="white"/>
                </a:solidFill>
                <a:effectLst/>
                <a:uLnTx/>
                <a:uFillTx/>
                <a:latin typeface="Aptos" panose="02110004020202020204"/>
                <a:ea typeface="+mn-ea"/>
                <a:cs typeface="+mn-cs"/>
              </a:rPr>
              <a:t> 400 mg (q6w, 18 cycles)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ptos" panose="02110004020202020204"/>
                <a:ea typeface="+mn-ea"/>
                <a:cs typeface="+mn-cs"/>
              </a:rPr>
              <a:t>Pac: </a:t>
            </a:r>
            <a:r>
              <a:rPr kumimoji="0" lang="en-US" sz="1050" b="0" i="0" u="none" strike="noStrike" kern="1200" cap="none" spc="0" normalizeH="0" baseline="0" noProof="0">
                <a:ln>
                  <a:noFill/>
                </a:ln>
                <a:solidFill>
                  <a:prstClr val="white"/>
                </a:solidFill>
                <a:effectLst/>
                <a:uLnTx/>
                <a:uFillTx/>
                <a:latin typeface="Aptos" panose="02110004020202020204"/>
                <a:ea typeface="+mn-ea"/>
                <a:cs typeface="+mn-cs"/>
              </a:rPr>
              <a:t>80 mg/m² days 1, 8, 15 of each q3w cycle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en-US" sz="1050" b="1" i="0" u="none" strike="noStrike" kern="1200" cap="none" spc="0" normalizeH="0" baseline="0" noProof="0">
                <a:ln>
                  <a:noFill/>
                </a:ln>
                <a:solidFill>
                  <a:prstClr val="white"/>
                </a:solidFill>
                <a:effectLst/>
                <a:uLnTx/>
                <a:uFillTx/>
                <a:latin typeface="Aptos" panose="02110004020202020204"/>
                <a:ea typeface="+mn-ea"/>
                <a:cs typeface="+mn-cs"/>
              </a:rPr>
              <a:t>Bev</a:t>
            </a:r>
            <a:r>
              <a:rPr kumimoji="0" lang="en-US" sz="1050" b="0" i="0" u="none" strike="noStrike" kern="1200" cap="none" spc="0" normalizeH="0" baseline="0" noProof="0">
                <a:ln>
                  <a:noFill/>
                </a:ln>
                <a:solidFill>
                  <a:prstClr val="white"/>
                </a:solidFill>
                <a:effectLst/>
                <a:uLnTx/>
                <a:uFillTx/>
                <a:latin typeface="Aptos" panose="02110004020202020204"/>
                <a:ea typeface="+mn-ea"/>
                <a:cs typeface="+mn-cs"/>
              </a:rPr>
              <a:t> 10 mg/kg q2w)</a:t>
            </a:r>
          </a:p>
        </p:txBody>
      </p:sp>
      <p:sp>
        <p:nvSpPr>
          <p:cNvPr id="18" name="Rectangle: Rounded Corners 17">
            <a:extLst>
              <a:ext uri="{FF2B5EF4-FFF2-40B4-BE49-F238E27FC236}">
                <a16:creationId xmlns:a16="http://schemas.microsoft.com/office/drawing/2014/main" id="{4D1A85CB-CDB2-0F7C-DA82-33485FD7A733}"/>
              </a:ext>
            </a:extLst>
          </p:cNvPr>
          <p:cNvSpPr/>
          <p:nvPr/>
        </p:nvSpPr>
        <p:spPr>
          <a:xfrm>
            <a:off x="1793154" y="4407224"/>
            <a:ext cx="4086651" cy="758035"/>
          </a:xfrm>
          <a:prstGeom prst="rect">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ptos" panose="02110004020202020204"/>
                <a:ea typeface="+mn-ea"/>
                <a:cs typeface="+mn-cs"/>
              </a:rPr>
              <a:t>Pac ± Bev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ptos" panose="02110004020202020204"/>
                <a:ea typeface="+mn-ea"/>
                <a:cs typeface="+mn-cs"/>
              </a:rPr>
              <a:t>Placebo:</a:t>
            </a:r>
            <a:r>
              <a:rPr kumimoji="0" lang="en-US" sz="1050" b="0" i="0" u="none" strike="noStrike" kern="1200" cap="none" spc="0" normalizeH="0" baseline="0" noProof="0" dirty="0">
                <a:ln>
                  <a:noFill/>
                </a:ln>
                <a:solidFill>
                  <a:prstClr val="white"/>
                </a:solidFill>
                <a:effectLst/>
                <a:uLnTx/>
                <a:uFillTx/>
                <a:latin typeface="Aptos" panose="02110004020202020204"/>
                <a:ea typeface="+mn-ea"/>
                <a:cs typeface="+mn-cs"/>
              </a:rPr>
              <a:t> (q6w, 18 cycles)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ptos" panose="02110004020202020204"/>
                <a:ea typeface="+mn-ea"/>
                <a:cs typeface="+mn-cs"/>
              </a:rPr>
              <a:t>Pac:</a:t>
            </a:r>
            <a:r>
              <a:rPr kumimoji="0" lang="en-US" sz="1050" b="0" i="0" u="none" strike="noStrike" kern="1200" cap="none" spc="0" normalizeH="0" baseline="0" noProof="0" dirty="0">
                <a:ln>
                  <a:noFill/>
                </a:ln>
                <a:solidFill>
                  <a:prstClr val="white"/>
                </a:solidFill>
                <a:effectLst/>
                <a:uLnTx/>
                <a:uFillTx/>
                <a:latin typeface="Aptos" panose="02110004020202020204"/>
                <a:ea typeface="+mn-ea"/>
                <a:cs typeface="+mn-cs"/>
              </a:rPr>
              <a:t> 80 mg/m² days 1, 8, 15 of each q3w cycle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1050" b="1" i="0" u="none" strike="noStrike" kern="1200" cap="none" spc="0" normalizeH="0" baseline="0" noProof="0" dirty="0">
                <a:ln>
                  <a:noFill/>
                </a:ln>
                <a:solidFill>
                  <a:prstClr val="white"/>
                </a:solidFill>
                <a:effectLst/>
                <a:uLnTx/>
                <a:uFillTx/>
                <a:latin typeface="Aptos" panose="02110004020202020204"/>
                <a:ea typeface="+mn-ea"/>
                <a:cs typeface="+mn-cs"/>
              </a:rPr>
              <a:t>Bev</a:t>
            </a:r>
            <a:r>
              <a:rPr kumimoji="0" lang="en-US" sz="1050" b="0" i="0" u="none" strike="noStrike" kern="1200" cap="none" spc="0" normalizeH="0" baseline="0" noProof="0" dirty="0">
                <a:ln>
                  <a:noFill/>
                </a:ln>
                <a:solidFill>
                  <a:prstClr val="white"/>
                </a:solidFill>
                <a:effectLst/>
                <a:uLnTx/>
                <a:uFillTx/>
                <a:latin typeface="Aptos" panose="02110004020202020204"/>
                <a:ea typeface="+mn-ea"/>
                <a:cs typeface="+mn-cs"/>
              </a:rPr>
              <a:t> 10 mg/kg q2w)</a:t>
            </a:r>
          </a:p>
        </p:txBody>
      </p:sp>
      <p:sp>
        <p:nvSpPr>
          <p:cNvPr id="19" name="Rectangle 18">
            <a:extLst>
              <a:ext uri="{FF2B5EF4-FFF2-40B4-BE49-F238E27FC236}">
                <a16:creationId xmlns:a16="http://schemas.microsoft.com/office/drawing/2014/main" id="{180FD0BD-23B0-EC1D-283C-AA14B91565A0}"/>
              </a:ext>
            </a:extLst>
          </p:cNvPr>
          <p:cNvSpPr/>
          <p:nvPr/>
        </p:nvSpPr>
        <p:spPr>
          <a:xfrm>
            <a:off x="699493" y="5413401"/>
            <a:ext cx="5180312" cy="553015"/>
          </a:xfrm>
          <a:prstGeom prst="rect">
            <a:avLst/>
          </a:prstGeom>
          <a:solidFill>
            <a:schemeClr val="accent6"/>
          </a:solidFill>
          <a:ln w="12700" cap="flat" cmpd="sng" algn="ctr">
            <a:noFill/>
            <a:prstDash val="solid"/>
            <a:miter lim="800000"/>
          </a:ln>
          <a:effectLst/>
        </p:spPr>
        <p:txBody>
          <a:bodyPr l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ptos" panose="02110004020202020204"/>
                <a:ea typeface="+mn-ea"/>
                <a:cs typeface="+mn-cs"/>
              </a:rPr>
              <a:t>Primary endpoint: </a:t>
            </a:r>
            <a:r>
              <a:rPr kumimoji="0" lang="en-US" sz="1200" b="0" i="0" u="none" strike="noStrike" kern="0" cap="none" spc="0" normalizeH="0" baseline="0" noProof="0">
                <a:ln>
                  <a:noFill/>
                </a:ln>
                <a:solidFill>
                  <a:srgbClr val="FFFFFF"/>
                </a:solidFill>
                <a:effectLst/>
                <a:uLnTx/>
                <a:uFillTx/>
                <a:latin typeface="Aptos" panose="02110004020202020204"/>
                <a:ea typeface="+mn-ea"/>
                <a:cs typeface="+mn-cs"/>
              </a:rPr>
              <a:t>PFS per RECIST v1.1 by INV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ptos" panose="02110004020202020204"/>
                <a:ea typeface="+mn-ea"/>
                <a:cs typeface="+mn-cs"/>
              </a:rPr>
              <a:t>Secondary endpoint: </a:t>
            </a:r>
            <a:r>
              <a:rPr kumimoji="0" lang="en-US" sz="1200" b="0" i="0" u="none" strike="noStrike" kern="0" cap="none" spc="0" normalizeH="0" baseline="0" noProof="0">
                <a:ln>
                  <a:noFill/>
                </a:ln>
                <a:solidFill>
                  <a:srgbClr val="FFFFFF"/>
                </a:solidFill>
                <a:effectLst/>
                <a:uLnTx/>
                <a:uFillTx/>
                <a:latin typeface="Aptos" panose="02110004020202020204"/>
                <a:ea typeface="+mn-ea"/>
                <a:cs typeface="+mn-cs"/>
              </a:rPr>
              <a:t>OS</a:t>
            </a:r>
          </a:p>
        </p:txBody>
      </p:sp>
      <p:cxnSp>
        <p:nvCxnSpPr>
          <p:cNvPr id="21" name="Connector: Elbow 20">
            <a:extLst>
              <a:ext uri="{FF2B5EF4-FFF2-40B4-BE49-F238E27FC236}">
                <a16:creationId xmlns:a16="http://schemas.microsoft.com/office/drawing/2014/main" id="{FC44F55A-5EB5-F43D-DB30-9A2F694B6868}"/>
              </a:ext>
            </a:extLst>
          </p:cNvPr>
          <p:cNvCxnSpPr>
            <a:cxnSpLocks/>
            <a:stCxn id="24" idx="6"/>
            <a:endCxn id="17" idx="1"/>
          </p:cNvCxnSpPr>
          <p:nvPr/>
        </p:nvCxnSpPr>
        <p:spPr>
          <a:xfrm flipV="1">
            <a:off x="1174721" y="3800454"/>
            <a:ext cx="618433" cy="592617"/>
          </a:xfrm>
          <a:prstGeom prst="bentConnector3">
            <a:avLst>
              <a:gd name="adj1" fmla="val 50000"/>
            </a:avLst>
          </a:prstGeom>
          <a:noFill/>
          <a:ln w="6350" cap="flat" cmpd="sng" algn="ctr">
            <a:solidFill>
              <a:schemeClr val="accent5"/>
            </a:solidFill>
            <a:prstDash val="solid"/>
            <a:miter lim="800000"/>
            <a:tailEnd type="triangle"/>
          </a:ln>
          <a:effectLst/>
        </p:spPr>
      </p:cxnSp>
      <p:cxnSp>
        <p:nvCxnSpPr>
          <p:cNvPr id="22" name="Connector: Elbow 21">
            <a:extLst>
              <a:ext uri="{FF2B5EF4-FFF2-40B4-BE49-F238E27FC236}">
                <a16:creationId xmlns:a16="http://schemas.microsoft.com/office/drawing/2014/main" id="{FE1E4195-92EA-AC86-9F5D-0D95711147B3}"/>
              </a:ext>
            </a:extLst>
          </p:cNvPr>
          <p:cNvCxnSpPr>
            <a:cxnSpLocks/>
            <a:stCxn id="24" idx="6"/>
            <a:endCxn id="18" idx="1"/>
          </p:cNvCxnSpPr>
          <p:nvPr/>
        </p:nvCxnSpPr>
        <p:spPr>
          <a:xfrm>
            <a:off x="1174721" y="4393071"/>
            <a:ext cx="618433" cy="393171"/>
          </a:xfrm>
          <a:prstGeom prst="bentConnector3">
            <a:avLst>
              <a:gd name="adj1" fmla="val 50000"/>
            </a:avLst>
          </a:prstGeom>
          <a:noFill/>
          <a:ln w="6350" cap="flat" cmpd="sng" algn="ctr">
            <a:solidFill>
              <a:schemeClr val="accent5"/>
            </a:solidFill>
            <a:prstDash val="solid"/>
            <a:miter lim="800000"/>
            <a:tailEnd type="triangle"/>
          </a:ln>
          <a:effectLst/>
        </p:spPr>
      </p:cxnSp>
      <p:graphicFrame>
        <p:nvGraphicFramePr>
          <p:cNvPr id="23" name="Table 22">
            <a:extLst>
              <a:ext uri="{FF2B5EF4-FFF2-40B4-BE49-F238E27FC236}">
                <a16:creationId xmlns:a16="http://schemas.microsoft.com/office/drawing/2014/main" id="{3478669C-EE36-5EDD-FDB1-CBA786415BA0}"/>
              </a:ext>
            </a:extLst>
          </p:cNvPr>
          <p:cNvGraphicFramePr>
            <a:graphicFrameLocks noGrp="1"/>
          </p:cNvGraphicFramePr>
          <p:nvPr/>
        </p:nvGraphicFramePr>
        <p:xfrm>
          <a:off x="6312197" y="1493519"/>
          <a:ext cx="5405358" cy="4678560"/>
        </p:xfrm>
        <a:graphic>
          <a:graphicData uri="http://schemas.openxmlformats.org/drawingml/2006/table">
            <a:tbl>
              <a:tblPr firstRow="1" bandRow="1">
                <a:tableStyleId>{B301B821-A1FF-4177-AEE7-76D212191A09}</a:tableStyleId>
              </a:tblPr>
              <a:tblGrid>
                <a:gridCol w="2088000">
                  <a:extLst>
                    <a:ext uri="{9D8B030D-6E8A-4147-A177-3AD203B41FA5}">
                      <a16:colId xmlns:a16="http://schemas.microsoft.com/office/drawing/2014/main" val="760381803"/>
                    </a:ext>
                  </a:extLst>
                </a:gridCol>
                <a:gridCol w="1658679">
                  <a:extLst>
                    <a:ext uri="{9D8B030D-6E8A-4147-A177-3AD203B41FA5}">
                      <a16:colId xmlns:a16="http://schemas.microsoft.com/office/drawing/2014/main" val="2029442822"/>
                    </a:ext>
                  </a:extLst>
                </a:gridCol>
                <a:gridCol w="1658679">
                  <a:extLst>
                    <a:ext uri="{9D8B030D-6E8A-4147-A177-3AD203B41FA5}">
                      <a16:colId xmlns:a16="http://schemas.microsoft.com/office/drawing/2014/main" val="2180354490"/>
                    </a:ext>
                  </a:extLst>
                </a:gridCol>
              </a:tblGrid>
              <a:tr h="468000">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1100">
                          <a:latin typeface="+mn-lt"/>
                        </a:rPr>
                        <a:t>Patient Characteristics</a:t>
                      </a:r>
                    </a:p>
                  </a:txBody>
                  <a:tcPr anchor="ctr">
                    <a:lnL w="12700" cmpd="sng">
                      <a:noFill/>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100">
                          <a:latin typeface="+mn-lt"/>
                        </a:rPr>
                        <a:t>Pembro + Pac ± Bev </a:t>
                      </a:r>
                    </a:p>
                    <a:p>
                      <a:pPr algn="ctr"/>
                      <a:r>
                        <a:rPr lang="en-US" sz="1100" baseline="0">
                          <a:latin typeface="+mn-lt"/>
                        </a:rPr>
                        <a:t>(n=322)</a:t>
                      </a:r>
                      <a:endParaRPr lang="en-US" sz="1100" baseline="30000">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0A2A6"/>
                    </a:solidFill>
                  </a:tcPr>
                </a:tc>
                <a:tc>
                  <a:txBody>
                    <a:bodyPr/>
                    <a:lstStyle/>
                    <a:p>
                      <a:pPr algn="ctr"/>
                      <a:r>
                        <a:rPr lang="en-US" sz="1100">
                          <a:latin typeface="+mn-lt"/>
                        </a:rPr>
                        <a:t>Pac ± Bev </a:t>
                      </a:r>
                    </a:p>
                    <a:p>
                      <a:pPr algn="ctr"/>
                      <a:r>
                        <a:rPr lang="en-US" sz="1100" baseline="0">
                          <a:latin typeface="+mn-lt"/>
                        </a:rPr>
                        <a:t>(n=321)</a:t>
                      </a:r>
                      <a:endParaRPr lang="en-US" sz="1100" baseline="30000">
                        <a:latin typeface="+mn-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extLst>
                  <a:ext uri="{0D108BD9-81ED-4DB2-BD59-A6C34878D82A}">
                    <a16:rowId xmlns:a16="http://schemas.microsoft.com/office/drawing/2014/main" val="785849089"/>
                  </a:ext>
                </a:extLst>
              </a:tr>
              <a:tr h="416138">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100" b="1" u="none" strike="noStrike" kern="1200" baseline="0">
                          <a:solidFill>
                            <a:schemeClr val="tx1"/>
                          </a:solidFill>
                          <a:latin typeface="+mn-lt"/>
                        </a:rPr>
                        <a:t>Median age (range)</a:t>
                      </a:r>
                      <a:r>
                        <a:rPr lang="en-US" sz="1100" b="1" u="none" strike="noStrike" kern="1200" baseline="0">
                          <a:solidFill>
                            <a:schemeClr val="tx1"/>
                          </a:solidFill>
                          <a:latin typeface="Franklin Gothic Book" panose="020B0503020102020204"/>
                          <a:ea typeface="+mn-ea"/>
                          <a:cs typeface="+mn-cs"/>
                        </a:rPr>
                        <a:t>, years </a:t>
                      </a:r>
                      <a:endParaRPr lang="en-US" sz="1100" b="0" i="0" u="none" strike="noStrike" kern="1200" baseline="0">
                        <a:solidFill>
                          <a:schemeClr val="tx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s-ES" sz="1100" b="0" i="0" u="none" strike="noStrike" kern="1200" baseline="0">
                          <a:solidFill>
                            <a:schemeClr val="tx1"/>
                          </a:solidFill>
                          <a:latin typeface="+mn-lt"/>
                          <a:ea typeface="+mn-ea"/>
                          <a:cs typeface="+mn-cs"/>
                        </a:rPr>
                        <a:t>62</a:t>
                      </a:r>
                    </a:p>
                    <a:p>
                      <a:pPr algn="ctr"/>
                      <a:r>
                        <a:rPr lang="es-ES" sz="1100" b="0" i="0" u="none" strike="noStrike" kern="1200" baseline="0">
                          <a:solidFill>
                            <a:schemeClr val="tx1"/>
                          </a:solidFill>
                          <a:latin typeface="+mn-lt"/>
                          <a:ea typeface="+mn-ea"/>
                          <a:cs typeface="+mn-cs"/>
                        </a:rPr>
                        <a:t>(37-85)</a:t>
                      </a:r>
                      <a:endParaRPr lang="en-US" sz="1100" b="0" i="0" u="none" strike="noStrike" kern="1200" baseline="0">
                        <a:solidFill>
                          <a:schemeClr val="tx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s-ES" sz="1100" b="0" i="0" u="none" strike="noStrike" kern="1200" baseline="0">
                          <a:solidFill>
                            <a:schemeClr val="tx1"/>
                          </a:solidFill>
                          <a:latin typeface="+mn-lt"/>
                          <a:ea typeface="+mn-ea"/>
                          <a:cs typeface="+mn-cs"/>
                        </a:rPr>
                        <a:t>61</a:t>
                      </a:r>
                    </a:p>
                    <a:p>
                      <a:pPr algn="ctr"/>
                      <a:r>
                        <a:rPr lang="es-ES" sz="1100" b="0" i="0" u="none" strike="noStrike" kern="1200" baseline="0">
                          <a:solidFill>
                            <a:schemeClr val="tx1"/>
                          </a:solidFill>
                          <a:latin typeface="+mn-lt"/>
                          <a:ea typeface="+mn-ea"/>
                          <a:cs typeface="+mn-cs"/>
                        </a:rPr>
                        <a:t>(37-82)</a:t>
                      </a:r>
                      <a:endParaRPr lang="en-US" sz="1100" b="0" i="0" u="none" strike="noStrike" kern="1200" baseline="0">
                        <a:solidFill>
                          <a:schemeClr val="tx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93385635"/>
                  </a:ext>
                </a:extLst>
              </a:tr>
              <a:tr h="57962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100" b="1" u="none" strike="noStrike" kern="1200" baseline="0">
                          <a:solidFill>
                            <a:schemeClr val="tx1"/>
                          </a:solidFill>
                          <a:latin typeface="+mn-lt"/>
                        </a:rPr>
                        <a:t>Prior LOT, n (%)</a:t>
                      </a:r>
                      <a:endParaRPr lang="en-US" sz="1100" b="0" u="none" strike="noStrike" kern="1200" baseline="0">
                        <a:solidFill>
                          <a:schemeClr val="tx1"/>
                        </a:solidFill>
                        <a:latin typeface="+mn-lt"/>
                      </a:endParaRPr>
                    </a:p>
                    <a:p>
                      <a:pPr marL="119063" indent="0"/>
                      <a:r>
                        <a:rPr lang="en-US" sz="1100" b="0" u="none" strike="noStrike" kern="1200" baseline="0">
                          <a:solidFill>
                            <a:schemeClr val="tx1"/>
                          </a:solidFill>
                          <a:latin typeface="+mn-lt"/>
                        </a:rPr>
                        <a:t>1</a:t>
                      </a:r>
                      <a:br>
                        <a:rPr lang="en-US" sz="1100" b="0" u="none" strike="noStrike" kern="1200" baseline="0">
                          <a:solidFill>
                            <a:schemeClr val="tx1"/>
                          </a:solidFill>
                          <a:latin typeface="+mn-lt"/>
                        </a:rPr>
                      </a:br>
                      <a:r>
                        <a:rPr lang="en-US" sz="1100" b="0" u="none" strike="noStrike" kern="1200" baseline="0">
                          <a:solidFill>
                            <a:schemeClr val="tx1"/>
                          </a:solidFill>
                          <a:latin typeface="+mn-lt"/>
                        </a:rPr>
                        <a:t>2</a:t>
                      </a:r>
                      <a:endParaRPr lang="en-US" sz="1100" b="0" i="0" u="none" strike="noStrike" kern="1200" baseline="0">
                        <a:solidFill>
                          <a:schemeClr val="tx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US" sz="1100" b="0" i="0" u="none" strike="noStrike" kern="1200" baseline="0">
                        <a:solidFill>
                          <a:schemeClr val="tx1"/>
                        </a:solidFill>
                        <a:latin typeface="+mn-lt"/>
                        <a:ea typeface="+mn-ea"/>
                        <a:cs typeface="+mn-cs"/>
                      </a:endParaRPr>
                    </a:p>
                    <a:p>
                      <a:pPr algn="ctr"/>
                      <a:r>
                        <a:rPr lang="en-US" sz="1100" b="0" i="0" u="none" strike="noStrike" kern="1200" baseline="0">
                          <a:solidFill>
                            <a:schemeClr val="tx1"/>
                          </a:solidFill>
                          <a:latin typeface="+mn-lt"/>
                          <a:ea typeface="+mn-ea"/>
                          <a:cs typeface="+mn-cs"/>
                        </a:rPr>
                        <a:t>121 (38)</a:t>
                      </a:r>
                    </a:p>
                    <a:p>
                      <a:pPr algn="ctr"/>
                      <a:r>
                        <a:rPr lang="en-US" sz="1100" b="0" i="0" u="none" strike="noStrike" kern="1200" baseline="0">
                          <a:solidFill>
                            <a:schemeClr val="tx1"/>
                          </a:solidFill>
                          <a:latin typeface="+mn-lt"/>
                          <a:ea typeface="+mn-ea"/>
                          <a:cs typeface="+mn-cs"/>
                        </a:rPr>
                        <a:t>200 (62)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br>
                        <a:rPr lang="en-US" sz="1100" b="0" i="0" u="none" strike="noStrike" kern="1200" baseline="0">
                          <a:solidFill>
                            <a:schemeClr val="tx1"/>
                          </a:solidFill>
                          <a:latin typeface="+mn-lt"/>
                          <a:ea typeface="+mn-ea"/>
                          <a:cs typeface="+mn-cs"/>
                        </a:rPr>
                      </a:br>
                      <a:r>
                        <a:rPr lang="en-US" sz="1100" b="0" i="0" u="none" strike="noStrike" kern="1200" baseline="0">
                          <a:solidFill>
                            <a:schemeClr val="tx1"/>
                          </a:solidFill>
                          <a:latin typeface="+mn-lt"/>
                          <a:ea typeface="+mn-ea"/>
                          <a:cs typeface="+mn-cs"/>
                        </a:rPr>
                        <a:t>113 (35)</a:t>
                      </a:r>
                    </a:p>
                    <a:p>
                      <a:pPr algn="ctr"/>
                      <a:r>
                        <a:rPr lang="en-US" sz="1100" b="0" i="0" u="none" strike="noStrike" kern="1200" baseline="0">
                          <a:solidFill>
                            <a:schemeClr val="tx1"/>
                          </a:solidFill>
                          <a:latin typeface="+mn-lt"/>
                          <a:ea typeface="+mn-ea"/>
                          <a:cs typeface="+mn-cs"/>
                        </a:rPr>
                        <a:t>207 (65)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02206849"/>
                  </a:ext>
                </a:extLst>
              </a:tr>
              <a:tr h="877680">
                <a:tc>
                  <a:txBody>
                    <a:bodyPr/>
                    <a:lstStyle/>
                    <a:p>
                      <a:pPr marL="0" indent="0"/>
                      <a:r>
                        <a:rPr lang="en-US" sz="1100" b="1" u="none" strike="noStrike" kern="1200" baseline="0">
                          <a:solidFill>
                            <a:schemeClr val="tx1"/>
                          </a:solidFill>
                          <a:latin typeface="+mn-lt"/>
                          <a:ea typeface="+mn-ea"/>
                          <a:cs typeface="+mn-cs"/>
                        </a:rPr>
                        <a:t>PD-L1 CPS</a:t>
                      </a:r>
                      <a:r>
                        <a:rPr lang="it-IT" sz="1100" b="1" u="none" strike="noStrike" kern="1200" baseline="0">
                          <a:solidFill>
                            <a:schemeClr val="tx1"/>
                          </a:solidFill>
                          <a:latin typeface="+mn-lt"/>
                          <a:ea typeface="+mn-ea"/>
                          <a:cs typeface="+mn-cs"/>
                        </a:rPr>
                        <a:t>, n (%)</a:t>
                      </a:r>
                    </a:p>
                    <a:p>
                      <a:pPr marL="119063" indent="0"/>
                      <a:r>
                        <a:rPr lang="it-IT" sz="1100" b="0" i="0" u="none" strike="noStrike" kern="1200" baseline="0">
                          <a:solidFill>
                            <a:schemeClr val="tx1"/>
                          </a:solidFill>
                          <a:latin typeface="+mn-lt"/>
                          <a:ea typeface="+mn-ea"/>
                          <a:cs typeface="+mn-cs"/>
                        </a:rPr>
                        <a:t>&lt;1</a:t>
                      </a:r>
                    </a:p>
                    <a:p>
                      <a:pPr marL="119063" indent="0"/>
                      <a:r>
                        <a:rPr lang="it-IT" sz="1100" b="0" i="0" u="none" strike="noStrike" kern="1200" baseline="0">
                          <a:solidFill>
                            <a:schemeClr val="tx1"/>
                          </a:solidFill>
                          <a:latin typeface="+mn-lt"/>
                          <a:ea typeface="+mn-ea"/>
                          <a:cs typeface="+mn-cs"/>
                        </a:rPr>
                        <a:t>1 to &lt;10</a:t>
                      </a:r>
                    </a:p>
                    <a:p>
                      <a:pPr marL="119063" indent="0"/>
                      <a:r>
                        <a:rPr lang="it-IT" sz="1100" b="0" i="0" u="none" strike="noStrike" kern="1200" baseline="0">
                          <a:solidFill>
                            <a:schemeClr val="tx1"/>
                          </a:solidFill>
                          <a:latin typeface="+mn-lt"/>
                          <a:ea typeface="+mn-ea"/>
                          <a:cs typeface="+mn-cs"/>
                        </a:rPr>
                        <a:t>≥10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100" b="0" i="0" u="none" strike="noStrike" kern="1200" baseline="0">
                        <a:solidFill>
                          <a:schemeClr val="tx1"/>
                        </a:solidFill>
                        <a:latin typeface="+mn-lt"/>
                        <a:ea typeface="+mn-ea"/>
                        <a:cs typeface="+mn-cs"/>
                      </a:endParaRPr>
                    </a:p>
                    <a:p>
                      <a:pPr algn="ctr"/>
                      <a:r>
                        <a:rPr lang="en-US" sz="1100" b="0" i="0" u="none" strike="noStrike" kern="1200" baseline="0">
                          <a:solidFill>
                            <a:schemeClr val="tx1"/>
                          </a:solidFill>
                          <a:latin typeface="+mn-lt"/>
                          <a:ea typeface="+mn-ea"/>
                          <a:cs typeface="+mn-cs"/>
                        </a:rPr>
                        <a:t>88 (27)</a:t>
                      </a:r>
                    </a:p>
                    <a:p>
                      <a:pPr algn="ctr"/>
                      <a:r>
                        <a:rPr lang="en-US" sz="1100" b="0" i="0" u="none" strike="noStrike" kern="1200" baseline="0">
                          <a:solidFill>
                            <a:schemeClr val="tx1"/>
                          </a:solidFill>
                          <a:latin typeface="+mn-lt"/>
                          <a:ea typeface="+mn-ea"/>
                          <a:cs typeface="+mn-cs"/>
                        </a:rPr>
                        <a:t>133 (41)</a:t>
                      </a:r>
                    </a:p>
                    <a:p>
                      <a:pPr algn="ctr"/>
                      <a:r>
                        <a:rPr lang="en-US" sz="1100" b="0" i="0" u="none" strike="noStrike" kern="1200" baseline="0">
                          <a:solidFill>
                            <a:schemeClr val="tx1"/>
                          </a:solidFill>
                          <a:latin typeface="+mn-lt"/>
                          <a:ea typeface="+mn-ea"/>
                          <a:cs typeface="+mn-cs"/>
                        </a:rPr>
                        <a:t>101 (31)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100" b="0" i="0" u="none" strike="noStrike" kern="1200" baseline="0">
                        <a:solidFill>
                          <a:schemeClr val="tx1"/>
                        </a:solidFill>
                        <a:latin typeface="+mn-lt"/>
                        <a:ea typeface="+mn-ea"/>
                        <a:cs typeface="+mn-cs"/>
                      </a:endParaRPr>
                    </a:p>
                    <a:p>
                      <a:pPr algn="ctr"/>
                      <a:r>
                        <a:rPr lang="en-US" sz="1100" b="0" i="0" u="none" strike="noStrike" kern="1200" baseline="0">
                          <a:solidFill>
                            <a:schemeClr val="tx1"/>
                          </a:solidFill>
                          <a:latin typeface="+mn-lt"/>
                          <a:ea typeface="+mn-ea"/>
                          <a:cs typeface="+mn-cs"/>
                        </a:rPr>
                        <a:t>89 (28)</a:t>
                      </a:r>
                    </a:p>
                    <a:p>
                      <a:pPr algn="ctr"/>
                      <a:r>
                        <a:rPr lang="en-US" sz="1100" b="0" i="0" u="none" strike="noStrike" kern="1200" baseline="0">
                          <a:solidFill>
                            <a:schemeClr val="tx1"/>
                          </a:solidFill>
                          <a:latin typeface="+mn-lt"/>
                          <a:ea typeface="+mn-ea"/>
                          <a:cs typeface="+mn-cs"/>
                        </a:rPr>
                        <a:t>132 (41)</a:t>
                      </a:r>
                    </a:p>
                    <a:p>
                      <a:pPr algn="ctr"/>
                      <a:r>
                        <a:rPr lang="en-US" sz="1100" b="0" i="0" u="none" strike="noStrike" kern="1200" baseline="0">
                          <a:solidFill>
                            <a:schemeClr val="tx1"/>
                          </a:solidFill>
                          <a:latin typeface="+mn-lt"/>
                          <a:ea typeface="+mn-ea"/>
                          <a:cs typeface="+mn-cs"/>
                        </a:rPr>
                        <a:t>100 (31)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0406644"/>
                  </a:ext>
                </a:extLst>
              </a:tr>
              <a:tr h="252655">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indent="0"/>
                      <a:r>
                        <a:rPr lang="en-US" sz="1100" b="1" u="none" strike="noStrike" kern="1200" baseline="0">
                          <a:solidFill>
                            <a:schemeClr val="tx1"/>
                          </a:solidFill>
                          <a:latin typeface="+mn-lt"/>
                        </a:rPr>
                        <a:t>Bev use, n (%)</a:t>
                      </a:r>
                      <a:endParaRPr lang="en-US" sz="1100" b="1" i="0" u="none" strike="noStrike" kern="1200" baseline="0">
                        <a:solidFill>
                          <a:schemeClr val="tx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algn="ctr"/>
                      <a:r>
                        <a:rPr lang="en-US" sz="1100" b="0" i="0" u="none" strike="noStrike" kern="1200" baseline="0">
                          <a:solidFill>
                            <a:schemeClr val="tx1"/>
                          </a:solidFill>
                          <a:latin typeface="+mn-lt"/>
                          <a:ea typeface="+mn-ea"/>
                          <a:cs typeface="+mn-cs"/>
                        </a:rPr>
                        <a:t>235 (73)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b="0" i="0" u="none" strike="noStrike" kern="1200" baseline="0">
                          <a:solidFill>
                            <a:schemeClr val="tx1"/>
                          </a:solidFill>
                          <a:latin typeface="+mn-lt"/>
                          <a:ea typeface="+mn-ea"/>
                          <a:cs typeface="+mn-cs"/>
                        </a:rPr>
                        <a:t>236 (74)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2703292"/>
                  </a:ext>
                </a:extLst>
              </a:tr>
              <a:tr h="86400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indent="0"/>
                      <a:r>
                        <a:rPr lang="en-US" sz="1100" b="1" u="none" strike="noStrike" kern="1200" baseline="0" dirty="0">
                          <a:solidFill>
                            <a:schemeClr val="tx1"/>
                          </a:solidFill>
                          <a:latin typeface="+mn-lt"/>
                        </a:rPr>
                        <a:t>Prior anticancer therapy</a:t>
                      </a:r>
                      <a:r>
                        <a:rPr lang="it-IT" sz="1100" b="1" u="none" strike="noStrike" kern="1200" baseline="0" dirty="0">
                          <a:solidFill>
                            <a:schemeClr val="tx1"/>
                          </a:solidFill>
                          <a:latin typeface="+mn-lt"/>
                        </a:rPr>
                        <a:t>, </a:t>
                      </a:r>
                      <a:r>
                        <a:rPr lang="it-IT" sz="1100" b="1" u="none" strike="noStrike" kern="1200" baseline="0" dirty="0" err="1">
                          <a:solidFill>
                            <a:schemeClr val="tx1"/>
                          </a:solidFill>
                          <a:latin typeface="+mn-lt"/>
                        </a:rPr>
                        <a:t>n</a:t>
                      </a:r>
                      <a:r>
                        <a:rPr lang="it-IT" sz="1100" b="1" u="none" strike="noStrike" kern="1200" baseline="0" dirty="0">
                          <a:solidFill>
                            <a:schemeClr val="tx1"/>
                          </a:solidFill>
                          <a:latin typeface="+mn-lt"/>
                        </a:rPr>
                        <a:t> (%)</a:t>
                      </a:r>
                    </a:p>
                    <a:p>
                      <a:pPr marL="119063" indent="0"/>
                      <a:r>
                        <a:rPr lang="it-IT" sz="1100" b="0" i="0" u="none" strike="noStrike" kern="1200" baseline="0" dirty="0">
                          <a:solidFill>
                            <a:schemeClr val="tx1"/>
                          </a:solidFill>
                          <a:latin typeface="+mn-lt"/>
                          <a:ea typeface="+mn-ea"/>
                          <a:cs typeface="+mn-cs"/>
                        </a:rPr>
                        <a:t>Anti–PD-1 or PD-L1</a:t>
                      </a:r>
                    </a:p>
                    <a:p>
                      <a:pPr marL="119063" indent="0"/>
                      <a:r>
                        <a:rPr lang="it-IT" sz="1100" b="0" i="0" u="none" strike="noStrike" kern="1200" baseline="0" dirty="0" err="1">
                          <a:solidFill>
                            <a:schemeClr val="tx1"/>
                          </a:solidFill>
                          <a:latin typeface="+mn-lt"/>
                          <a:ea typeface="+mn-ea"/>
                          <a:cs typeface="+mn-cs"/>
                        </a:rPr>
                        <a:t>Bev</a:t>
                      </a:r>
                      <a:endParaRPr lang="it-IT" sz="1100" b="0" i="0" u="none" strike="noStrike" kern="1200" baseline="0" dirty="0">
                        <a:solidFill>
                          <a:schemeClr val="tx1"/>
                        </a:solidFill>
                        <a:latin typeface="+mn-lt"/>
                        <a:ea typeface="+mn-ea"/>
                        <a:cs typeface="+mn-cs"/>
                      </a:endParaRPr>
                    </a:p>
                    <a:p>
                      <a:pPr marL="119063" indent="0"/>
                      <a:r>
                        <a:rPr lang="it-IT" sz="1100" b="0" i="0" u="none" strike="noStrike" kern="1200" baseline="0" dirty="0" err="1">
                          <a:solidFill>
                            <a:schemeClr val="tx1"/>
                          </a:solidFill>
                          <a:latin typeface="+mn-lt"/>
                          <a:ea typeface="+mn-ea"/>
                          <a:cs typeface="+mn-cs"/>
                        </a:rPr>
                        <a:t>PARPi</a:t>
                      </a:r>
                      <a:endParaRPr lang="it-IT" sz="1100" b="0" i="0" u="none" strike="noStrike" kern="1200" baseline="0" dirty="0">
                        <a:solidFill>
                          <a:schemeClr val="tx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algn="ctr"/>
                      <a:endParaRPr lang="it-IT" sz="1100" b="0" i="0" u="none" strike="noStrike" kern="1200" baseline="0">
                        <a:solidFill>
                          <a:schemeClr val="tx1"/>
                        </a:solidFill>
                        <a:latin typeface="+mn-lt"/>
                        <a:ea typeface="+mn-ea"/>
                        <a:cs typeface="+mn-cs"/>
                      </a:endParaRPr>
                    </a:p>
                    <a:p>
                      <a:pPr algn="ctr"/>
                      <a:r>
                        <a:rPr lang="it-IT" sz="1100" b="0" i="0" u="none" strike="noStrike" kern="1200" baseline="0">
                          <a:solidFill>
                            <a:schemeClr val="tx1"/>
                          </a:solidFill>
                          <a:latin typeface="+mn-lt"/>
                          <a:ea typeface="+mn-ea"/>
                          <a:cs typeface="+mn-cs"/>
                        </a:rPr>
                        <a:t>7 (2)</a:t>
                      </a:r>
                    </a:p>
                    <a:p>
                      <a:pPr algn="ctr"/>
                      <a:r>
                        <a:rPr lang="it-IT" sz="1100" b="0" i="0" u="none" strike="noStrike" kern="1200" baseline="0">
                          <a:solidFill>
                            <a:schemeClr val="tx1"/>
                          </a:solidFill>
                          <a:latin typeface="+mn-lt"/>
                          <a:ea typeface="+mn-ea"/>
                          <a:cs typeface="+mn-cs"/>
                        </a:rPr>
                        <a:t>149 (46)</a:t>
                      </a:r>
                    </a:p>
                    <a:p>
                      <a:pPr algn="ctr"/>
                      <a:r>
                        <a:rPr lang="it-IT" sz="1100" b="0" i="0" u="none" strike="noStrike" kern="1200" baseline="0">
                          <a:solidFill>
                            <a:schemeClr val="tx1"/>
                          </a:solidFill>
                          <a:latin typeface="+mn-lt"/>
                          <a:ea typeface="+mn-ea"/>
                          <a:cs typeface="+mn-cs"/>
                        </a:rPr>
                        <a:t>112 (35)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it-IT" sz="1100" b="0" i="0" u="none" strike="noStrike" kern="1200" baseline="0">
                        <a:solidFill>
                          <a:schemeClr val="tx1"/>
                        </a:solidFill>
                        <a:latin typeface="+mn-lt"/>
                        <a:ea typeface="+mn-ea"/>
                        <a:cs typeface="+mn-cs"/>
                      </a:endParaRPr>
                    </a:p>
                    <a:p>
                      <a:pPr algn="ctr"/>
                      <a:r>
                        <a:rPr lang="it-IT" sz="1100" b="0" i="0" u="none" strike="noStrike" kern="1200" baseline="0">
                          <a:solidFill>
                            <a:schemeClr val="tx1"/>
                          </a:solidFill>
                          <a:latin typeface="+mn-lt"/>
                          <a:ea typeface="+mn-ea"/>
                          <a:cs typeface="+mn-cs"/>
                        </a:rPr>
                        <a:t>7 (2)</a:t>
                      </a:r>
                    </a:p>
                    <a:p>
                      <a:pPr algn="ctr"/>
                      <a:r>
                        <a:rPr lang="it-IT" sz="1100" b="0" i="0" u="none" strike="noStrike" kern="1200" baseline="0">
                          <a:solidFill>
                            <a:schemeClr val="tx1"/>
                          </a:solidFill>
                          <a:latin typeface="+mn-lt"/>
                          <a:ea typeface="+mn-ea"/>
                          <a:cs typeface="+mn-cs"/>
                        </a:rPr>
                        <a:t>146 (46)</a:t>
                      </a:r>
                    </a:p>
                    <a:p>
                      <a:pPr algn="ctr"/>
                      <a:r>
                        <a:rPr lang="it-IT" sz="1100" b="0" i="0" u="none" strike="noStrike" kern="1200" baseline="0">
                          <a:solidFill>
                            <a:schemeClr val="tx1"/>
                          </a:solidFill>
                          <a:latin typeface="+mn-lt"/>
                          <a:ea typeface="+mn-ea"/>
                          <a:cs typeface="+mn-cs"/>
                        </a:rPr>
                        <a:t>123 (38)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809088"/>
                  </a:ext>
                </a:extLst>
              </a:tr>
              <a:tr h="252655">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100" b="1">
                          <a:solidFill>
                            <a:schemeClr val="tx1"/>
                          </a:solidFill>
                          <a:latin typeface="+mn-lt"/>
                        </a:rPr>
                        <a:t>ECOG PS 1, 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buNone/>
                      </a:pPr>
                      <a:r>
                        <a:rPr lang="en-US" sz="1100">
                          <a:solidFill>
                            <a:schemeClr val="tx1"/>
                          </a:solidFill>
                          <a:effectLst/>
                          <a:latin typeface="+mn-lt"/>
                        </a:rPr>
                        <a:t>142 (44)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buNone/>
                      </a:pPr>
                      <a:r>
                        <a:rPr lang="en-US" sz="1100">
                          <a:solidFill>
                            <a:schemeClr val="tx1"/>
                          </a:solidFill>
                          <a:effectLst/>
                          <a:latin typeface="+mn-lt"/>
                        </a:rPr>
                        <a:t>144 (45)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9764825"/>
                  </a:ext>
                </a:extLst>
              </a:tr>
              <a:tr h="864000">
                <a:tc>
                  <a:txBody>
                    <a:bodyPr/>
                    <a:lstStyle/>
                    <a:p>
                      <a:pPr marL="0" indent="0"/>
                      <a:r>
                        <a:rPr lang="en-US" sz="1100" b="1" u="none" strike="noStrike" kern="1200" baseline="0">
                          <a:solidFill>
                            <a:schemeClr val="tx1"/>
                          </a:solidFill>
                          <a:latin typeface="+mn-lt"/>
                          <a:ea typeface="+mn-ea"/>
                          <a:cs typeface="+mn-cs"/>
                        </a:rPr>
                        <a:t>Platinum-free interval</a:t>
                      </a:r>
                      <a:r>
                        <a:rPr lang="it-IT" sz="1100" b="1" u="none" strike="noStrike" kern="1200" baseline="0">
                          <a:solidFill>
                            <a:schemeClr val="tx1"/>
                          </a:solidFill>
                          <a:latin typeface="+mn-lt"/>
                          <a:ea typeface="+mn-ea"/>
                          <a:cs typeface="+mn-cs"/>
                        </a:rPr>
                        <a:t>, n (%)</a:t>
                      </a:r>
                    </a:p>
                    <a:p>
                      <a:pPr marL="119063" indent="0"/>
                      <a:r>
                        <a:rPr lang="it-IT" sz="1100" b="0" i="0" u="none" strike="noStrike" kern="1200" baseline="0">
                          <a:solidFill>
                            <a:schemeClr val="tx1"/>
                          </a:solidFill>
                          <a:latin typeface="+mn-lt"/>
                          <a:ea typeface="+mn-ea"/>
                          <a:cs typeface="+mn-cs"/>
                        </a:rPr>
                        <a:t>&lt;3 months</a:t>
                      </a:r>
                    </a:p>
                    <a:p>
                      <a:pPr marL="119063" indent="0"/>
                      <a:r>
                        <a:rPr lang="it-IT" sz="1100" b="0" i="0" u="none" strike="noStrike" kern="1200" baseline="0">
                          <a:solidFill>
                            <a:schemeClr val="tx1"/>
                          </a:solidFill>
                          <a:latin typeface="+mn-lt"/>
                          <a:ea typeface="+mn-ea"/>
                          <a:cs typeface="+mn-cs"/>
                        </a:rPr>
                        <a:t>≥3 to ≤6 months</a:t>
                      </a:r>
                    </a:p>
                    <a:p>
                      <a:pPr marL="119063" indent="0"/>
                      <a:r>
                        <a:rPr lang="it-IT" sz="1100" b="0" i="0" u="none" strike="noStrike" kern="1200" baseline="0">
                          <a:solidFill>
                            <a:schemeClr val="tx1"/>
                          </a:solidFill>
                          <a:latin typeface="+mn-lt"/>
                          <a:ea typeface="+mn-ea"/>
                          <a:cs typeface="+mn-cs"/>
                        </a:rPr>
                        <a:t>&gt;6 months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buNone/>
                      </a:pPr>
                      <a:endParaRPr lang="en-US" sz="1100">
                        <a:solidFill>
                          <a:schemeClr val="tx1"/>
                        </a:solidFill>
                        <a:effectLst/>
                        <a:latin typeface="+mn-lt"/>
                      </a:endParaRPr>
                    </a:p>
                    <a:p>
                      <a:pPr algn="ctr" fontAlgn="base">
                        <a:buNone/>
                      </a:pPr>
                      <a:r>
                        <a:rPr lang="en-US" sz="1100">
                          <a:solidFill>
                            <a:schemeClr val="tx1"/>
                          </a:solidFill>
                          <a:effectLst/>
                          <a:latin typeface="+mn-lt"/>
                        </a:rPr>
                        <a:t>137 (43)</a:t>
                      </a:r>
                    </a:p>
                    <a:p>
                      <a:pPr algn="ctr" fontAlgn="base">
                        <a:buNone/>
                      </a:pPr>
                      <a:r>
                        <a:rPr lang="en-US" sz="1100">
                          <a:solidFill>
                            <a:schemeClr val="tx1"/>
                          </a:solidFill>
                          <a:effectLst/>
                          <a:latin typeface="+mn-lt"/>
                        </a:rPr>
                        <a:t>183 (57)</a:t>
                      </a:r>
                    </a:p>
                    <a:p>
                      <a:pPr algn="ctr" fontAlgn="base">
                        <a:buNone/>
                      </a:pPr>
                      <a:r>
                        <a:rPr lang="en-US" sz="1100">
                          <a:solidFill>
                            <a:schemeClr val="tx1"/>
                          </a:solidFill>
                          <a:effectLst/>
                          <a:latin typeface="+mn-lt"/>
                        </a:rPr>
                        <a:t>2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buNone/>
                      </a:pPr>
                      <a:endParaRPr lang="en-US" sz="1100" dirty="0">
                        <a:solidFill>
                          <a:schemeClr val="tx1"/>
                        </a:solidFill>
                        <a:effectLst/>
                        <a:latin typeface="+mn-lt"/>
                      </a:endParaRPr>
                    </a:p>
                    <a:p>
                      <a:pPr algn="ctr" fontAlgn="base">
                        <a:buNone/>
                      </a:pPr>
                      <a:r>
                        <a:rPr lang="en-US" sz="1100" dirty="0">
                          <a:solidFill>
                            <a:schemeClr val="tx1"/>
                          </a:solidFill>
                          <a:effectLst/>
                          <a:latin typeface="+mn-lt"/>
                        </a:rPr>
                        <a:t>162 (51)</a:t>
                      </a:r>
                      <a:br>
                        <a:rPr lang="en-US" sz="1100" dirty="0">
                          <a:solidFill>
                            <a:schemeClr val="tx1"/>
                          </a:solidFill>
                          <a:effectLst/>
                          <a:latin typeface="+mn-lt"/>
                        </a:rPr>
                      </a:br>
                      <a:r>
                        <a:rPr lang="en-US" sz="1100" dirty="0">
                          <a:solidFill>
                            <a:schemeClr val="tx1"/>
                          </a:solidFill>
                          <a:effectLst/>
                          <a:latin typeface="+mn-lt"/>
                        </a:rPr>
                        <a:t>154 (48)</a:t>
                      </a:r>
                    </a:p>
                    <a:p>
                      <a:pPr algn="ctr" fontAlgn="base">
                        <a:buNone/>
                      </a:pPr>
                      <a:r>
                        <a:rPr lang="en-US" sz="1100" dirty="0">
                          <a:solidFill>
                            <a:schemeClr val="tx1"/>
                          </a:solidFill>
                          <a:effectLst/>
                          <a:latin typeface="+mn-lt"/>
                        </a:rPr>
                        <a:t>4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84494"/>
                  </a:ext>
                </a:extLst>
              </a:tr>
            </a:tbl>
          </a:graphicData>
        </a:graphic>
      </p:graphicFrame>
      <p:sp>
        <p:nvSpPr>
          <p:cNvPr id="24" name="Oval 23">
            <a:extLst>
              <a:ext uri="{FF2B5EF4-FFF2-40B4-BE49-F238E27FC236}">
                <a16:creationId xmlns:a16="http://schemas.microsoft.com/office/drawing/2014/main" id="{5FA3F938-399A-3F17-4404-9F2F20B545C2}"/>
              </a:ext>
            </a:extLst>
          </p:cNvPr>
          <p:cNvSpPr/>
          <p:nvPr/>
        </p:nvSpPr>
        <p:spPr>
          <a:xfrm>
            <a:off x="531628" y="4081605"/>
            <a:ext cx="643093" cy="622931"/>
          </a:xfrm>
          <a:prstGeom prst="ellipse">
            <a:avLst/>
          </a:prstGeom>
          <a:solidFill>
            <a:schemeClr val="accent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Aptos" panose="02110004020202020204"/>
                <a:ea typeface="+mn-ea"/>
                <a:cs typeface="+mn-cs"/>
              </a:rPr>
              <a:t>R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Aptos" panose="02110004020202020204"/>
                <a:ea typeface="+mn-ea"/>
                <a:cs typeface="+mn-cs"/>
              </a:rPr>
              <a:t>N=643</a:t>
            </a:r>
            <a:endParaRPr kumimoji="0" lang="en-US" sz="10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A1D98F76-208E-3542-3B5B-C156334FE500}"/>
              </a:ext>
            </a:extLst>
          </p:cNvPr>
          <p:cNvSpPr txBox="1"/>
          <p:nvPr/>
        </p:nvSpPr>
        <p:spPr>
          <a:xfrm>
            <a:off x="699493" y="1493517"/>
            <a:ext cx="5180311" cy="1722761"/>
          </a:xfrm>
          <a:prstGeom prst="roundRect">
            <a:avLst>
              <a:gd name="adj" fmla="val 0"/>
            </a:avLst>
          </a:prstGeom>
          <a:solidFill>
            <a:srgbClr val="0191B6">
              <a:alpha val="10000"/>
            </a:srgbClr>
          </a:solidFill>
          <a:ln w="12700" cap="flat" cmpd="sng" algn="ctr">
            <a:noFill/>
            <a:prstDash val="solid"/>
            <a:miter lim="800000"/>
          </a:ln>
          <a:effectLst/>
        </p:spPr>
        <p:txBody>
          <a:bodyPr wrap="square" lIns="144000" tIns="108000" bIns="36000" rtlCol="0" anchor="t" anchorCtr="0">
            <a:spAutoFit/>
          </a:bodyPr>
          <a:lstStyle/>
          <a:p>
            <a:pPr marL="0" marR="0" lvl="0" indent="0" algn="l" defTabSz="914400" rtl="0" eaLnBrk="1" fontAlgn="auto" latinLnBrk="0" hangingPunct="1">
              <a:lnSpc>
                <a:spcPct val="100000"/>
              </a:lnSpc>
              <a:spcBef>
                <a:spcPts val="400"/>
              </a:spcBef>
              <a:spcAft>
                <a:spcPts val="300"/>
              </a:spcAft>
              <a:buClr>
                <a:srgbClr val="636569"/>
              </a:buClr>
              <a:buSzTx/>
              <a:buFontTx/>
              <a:buNone/>
              <a:tabLst/>
              <a:defRPr/>
            </a:pPr>
            <a:r>
              <a:rPr kumimoji="0" lang="en-US" sz="1600" b="1" i="0" u="none" strike="noStrike" kern="0" cap="none" spc="0" normalizeH="0" baseline="0" noProof="0">
                <a:ln>
                  <a:noFill/>
                </a:ln>
                <a:solidFill>
                  <a:srgbClr val="4EA72E"/>
                </a:solidFill>
                <a:effectLst/>
                <a:uLnTx/>
                <a:uFillTx/>
                <a:latin typeface="Franklin Gothic Book" panose="020B0503020102020204"/>
                <a:ea typeface="+mn-ea"/>
                <a:cs typeface="+mn-cs"/>
              </a:rPr>
              <a:t>Key Eligibility Criteria</a:t>
            </a:r>
          </a:p>
          <a:p>
            <a:pPr marL="171450" marR="0" lvl="0" indent="-171450" algn="l" defTabSz="914400" rtl="0" eaLnBrk="1" fontAlgn="auto" latinLnBrk="0" hangingPunct="1">
              <a:lnSpc>
                <a:spcPct val="100000"/>
              </a:lnSpc>
              <a:spcBef>
                <a:spcPts val="0"/>
              </a:spcBef>
              <a:spcAft>
                <a:spcPts val="0"/>
              </a:spcAft>
              <a:buClr>
                <a:srgbClr val="E97132"/>
              </a:buClr>
              <a:buSzTx/>
              <a:buFont typeface="Wingdings" panose="05000000000000000000" pitchFamily="2" charset="2"/>
              <a:buChar char="§"/>
              <a:tabLst/>
              <a:defRPr/>
            </a:pPr>
            <a:r>
              <a:rPr kumimoji="0" lang="en-US" sz="1200" b="0" i="0" u="none" strike="noStrike" kern="0" cap="none" spc="0" normalizeH="0" baseline="0" noProof="0">
                <a:ln>
                  <a:noFill/>
                </a:ln>
                <a:solidFill>
                  <a:srgbClr val="404040"/>
                </a:solidFill>
                <a:effectLst/>
                <a:uLnTx/>
                <a:uFillTx/>
                <a:latin typeface="Aptos" panose="02110004020202020204"/>
                <a:ea typeface="+mn-ea"/>
                <a:cs typeface="+mn-cs"/>
              </a:rPr>
              <a:t>Histologically confirmed epithelial ovarian, fallopian tube, or primary peritoneal carcinoma</a:t>
            </a:r>
          </a:p>
          <a:p>
            <a:pPr marL="171450" marR="0" lvl="0" indent="-171450" algn="l" defTabSz="914400" rtl="0" eaLnBrk="1" fontAlgn="auto" latinLnBrk="0" hangingPunct="1">
              <a:lnSpc>
                <a:spcPct val="100000"/>
              </a:lnSpc>
              <a:spcBef>
                <a:spcPts val="0"/>
              </a:spcBef>
              <a:spcAft>
                <a:spcPts val="0"/>
              </a:spcAft>
              <a:buClr>
                <a:srgbClr val="E97132"/>
              </a:buClr>
              <a:buSzTx/>
              <a:buFont typeface="Wingdings" panose="05000000000000000000" pitchFamily="2" charset="2"/>
              <a:buChar char="§"/>
              <a:tabLst/>
              <a:defRPr/>
            </a:pPr>
            <a:r>
              <a:rPr kumimoji="0" lang="en-US" sz="1200" b="0" i="0" u="none" strike="noStrike" kern="0" cap="none" spc="0" normalizeH="0" baseline="0" noProof="0">
                <a:ln>
                  <a:noFill/>
                </a:ln>
                <a:solidFill>
                  <a:srgbClr val="404040"/>
                </a:solidFill>
                <a:effectLst/>
                <a:uLnTx/>
                <a:uFillTx/>
                <a:latin typeface="Aptos" panose="02110004020202020204"/>
                <a:ea typeface="+mn-ea"/>
                <a:cs typeface="+mn-cs"/>
              </a:rPr>
              <a:t>1 or 2 prior lines of therapy; at least 1 platinum-based Chemo</a:t>
            </a:r>
          </a:p>
          <a:p>
            <a:pPr marL="171450" marR="0" lvl="0" indent="-171450" algn="l" defTabSz="914400" rtl="0" eaLnBrk="1" fontAlgn="auto" latinLnBrk="0" hangingPunct="1">
              <a:lnSpc>
                <a:spcPct val="100000"/>
              </a:lnSpc>
              <a:spcBef>
                <a:spcPts val="0"/>
              </a:spcBef>
              <a:spcAft>
                <a:spcPts val="0"/>
              </a:spcAft>
              <a:buClr>
                <a:srgbClr val="E97132"/>
              </a:buClr>
              <a:buSzTx/>
              <a:buFont typeface="Wingdings" panose="05000000000000000000" pitchFamily="2" charset="2"/>
              <a:buChar char="§"/>
              <a:tabLst/>
              <a:defRPr/>
            </a:pPr>
            <a:r>
              <a:rPr kumimoji="0" lang="en-US" sz="1200" b="0" i="0" u="none" strike="noStrike" kern="0" cap="none" spc="0" normalizeH="0" baseline="0" noProof="0">
                <a:ln>
                  <a:noFill/>
                </a:ln>
                <a:solidFill>
                  <a:srgbClr val="404040"/>
                </a:solidFill>
                <a:effectLst/>
                <a:uLnTx/>
                <a:uFillTx/>
                <a:latin typeface="Aptos" panose="02110004020202020204"/>
                <a:ea typeface="+mn-ea"/>
                <a:cs typeface="+mn-cs"/>
              </a:rPr>
              <a:t>Prior anti–PD-1 or anti–PD-L1, PARPi and Bev permitted</a:t>
            </a:r>
          </a:p>
          <a:p>
            <a:pPr marL="171450" marR="0" lvl="0" indent="-171450" algn="l" defTabSz="914400" rtl="0" eaLnBrk="1" fontAlgn="auto" latinLnBrk="0" hangingPunct="1">
              <a:lnSpc>
                <a:spcPct val="100000"/>
              </a:lnSpc>
              <a:spcBef>
                <a:spcPts val="0"/>
              </a:spcBef>
              <a:spcAft>
                <a:spcPts val="0"/>
              </a:spcAft>
              <a:buClr>
                <a:srgbClr val="E97132"/>
              </a:buClr>
              <a:buSzTx/>
              <a:buFont typeface="Wingdings" panose="05000000000000000000" pitchFamily="2" charset="2"/>
              <a:buChar char="§"/>
              <a:tabLst/>
              <a:defRPr/>
            </a:pPr>
            <a:r>
              <a:rPr kumimoji="0" lang="en-US" sz="1200" b="0" i="0" u="none" strike="noStrike" kern="0" cap="none" spc="0" normalizeH="0" baseline="0" noProof="0">
                <a:ln>
                  <a:noFill/>
                </a:ln>
                <a:solidFill>
                  <a:srgbClr val="404040"/>
                </a:solidFill>
                <a:effectLst/>
                <a:uLnTx/>
                <a:uFillTx/>
                <a:latin typeface="Aptos" panose="02110004020202020204"/>
                <a:ea typeface="+mn-ea"/>
                <a:cs typeface="+mn-cs"/>
              </a:rPr>
              <a:t>Radiographic progression within 6 months after the last dose of </a:t>
            </a:r>
            <a:br>
              <a:rPr kumimoji="0" lang="en-US" sz="1200" b="0" i="0" u="none" strike="noStrike" kern="0" cap="none" spc="0" normalizeH="0" baseline="0" noProof="0">
                <a:ln>
                  <a:noFill/>
                </a:ln>
                <a:solidFill>
                  <a:srgbClr val="404040"/>
                </a:solidFill>
                <a:effectLst/>
                <a:uLnTx/>
                <a:uFillTx/>
                <a:latin typeface="Aptos" panose="02110004020202020204"/>
                <a:ea typeface="+mn-ea"/>
                <a:cs typeface="+mn-cs"/>
              </a:rPr>
            </a:br>
            <a:r>
              <a:rPr kumimoji="0" lang="en-US" sz="1200" b="0" i="0" u="none" strike="noStrike" kern="0" cap="none" spc="0" normalizeH="0" baseline="0" noProof="0">
                <a:ln>
                  <a:noFill/>
                </a:ln>
                <a:solidFill>
                  <a:srgbClr val="404040"/>
                </a:solidFill>
                <a:effectLst/>
                <a:uLnTx/>
                <a:uFillTx/>
                <a:latin typeface="Aptos" panose="02110004020202020204"/>
                <a:ea typeface="+mn-ea"/>
                <a:cs typeface="+mn-cs"/>
              </a:rPr>
              <a:t>platinum-based Chemo</a:t>
            </a:r>
          </a:p>
          <a:p>
            <a:pPr marL="171450" marR="0" lvl="0" indent="-171450" algn="l" defTabSz="914400" rtl="0" eaLnBrk="1" fontAlgn="auto" latinLnBrk="0" hangingPunct="1">
              <a:lnSpc>
                <a:spcPct val="100000"/>
              </a:lnSpc>
              <a:spcBef>
                <a:spcPts val="0"/>
              </a:spcBef>
              <a:spcAft>
                <a:spcPts val="0"/>
              </a:spcAft>
              <a:buClr>
                <a:srgbClr val="E97132"/>
              </a:buClr>
              <a:buSzTx/>
              <a:buFont typeface="Wingdings" panose="05000000000000000000" pitchFamily="2" charset="2"/>
              <a:buChar char="§"/>
              <a:tabLst/>
              <a:defRPr/>
            </a:pPr>
            <a:r>
              <a:rPr kumimoji="0" lang="en-US" sz="1200" b="0" i="0" u="none" strike="noStrike" kern="0" cap="none" spc="0" normalizeH="0" baseline="0" noProof="0">
                <a:ln>
                  <a:noFill/>
                </a:ln>
                <a:solidFill>
                  <a:srgbClr val="404040"/>
                </a:solidFill>
                <a:effectLst/>
                <a:uLnTx/>
                <a:uFillTx/>
                <a:latin typeface="Aptos" panose="02110004020202020204"/>
                <a:ea typeface="+mn-ea"/>
                <a:cs typeface="+mn-cs"/>
              </a:rPr>
              <a:t>ECOG PS 0 or 1</a:t>
            </a:r>
          </a:p>
        </p:txBody>
      </p:sp>
    </p:spTree>
    <p:extLst>
      <p:ext uri="{BB962C8B-B14F-4D97-AF65-F5344CB8AC3E}">
        <p14:creationId xmlns:p14="http://schemas.microsoft.com/office/powerpoint/2010/main" val="728266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2E41F-BB92-460A-5509-30A987E417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C67C1B-FD06-8A62-71E9-4DB2630FB98A}"/>
              </a:ext>
            </a:extLst>
          </p:cNvPr>
          <p:cNvSpPr>
            <a:spLocks noGrp="1"/>
          </p:cNvSpPr>
          <p:nvPr>
            <p:ph type="title"/>
          </p:nvPr>
        </p:nvSpPr>
        <p:spPr/>
        <p:txBody>
          <a:bodyPr>
            <a:noAutofit/>
          </a:bodyPr>
          <a:lstStyle/>
          <a:p>
            <a:r>
              <a:rPr lang="en-US" sz="3000" b="1" dirty="0"/>
              <a:t>PFS in CPS ≥1 and ITT Populations at Final Analysis</a:t>
            </a:r>
          </a:p>
        </p:txBody>
      </p:sp>
      <p:sp>
        <p:nvSpPr>
          <p:cNvPr id="5" name="Footer Placeholder 3">
            <a:extLst>
              <a:ext uri="{FF2B5EF4-FFF2-40B4-BE49-F238E27FC236}">
                <a16:creationId xmlns:a16="http://schemas.microsoft.com/office/drawing/2014/main" id="{3DEDEF30-4F0C-EB65-93F2-CDF11A91CA24}"/>
              </a:ext>
            </a:extLst>
          </p:cNvPr>
          <p:cNvSpPr txBox="1">
            <a:spLocks/>
          </p:cNvSpPr>
          <p:nvPr/>
        </p:nvSpPr>
        <p:spPr>
          <a:xfrm>
            <a:off x="-31708" y="6034402"/>
            <a:ext cx="12192001" cy="844487"/>
          </a:xfrm>
          <a:prstGeom prst="rect">
            <a:avLst/>
          </a:prstGeom>
        </p:spPr>
        <p:txBody>
          <a:bodyPr vert="horz" lIns="137160" tIns="0" rIns="137160" bIns="91440" rtlCol="0" anchor="b" anchorCtr="0"/>
          <a:lstStyle>
            <a:defPPr>
              <a:defRPr lang="en-US"/>
            </a:defPPr>
            <a:lvl1pPr marL="0" algn="l" defTabSz="457250" rtl="0" eaLnBrk="1" latinLnBrk="0" hangingPunct="1">
              <a:defRPr sz="1000" kern="1200">
                <a:solidFill>
                  <a:srgbClr val="000000"/>
                </a:solidFill>
                <a:latin typeface="Arial" panose="020B0604020202020204" pitchFamily="34" charset="0"/>
                <a:ea typeface="+mn-ea"/>
                <a:cs typeface="Arial" panose="020B0604020202020204" pitchFamily="34" charset="0"/>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Monk SGO 2026</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Response assessed per RECIST v1.1 by investigator review. </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Hazard ratio (CI) analyzed based on a Cox regression model with treatment as a covariate stratified by the randomization stratification factors. </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cutoff date: September 5, 2025. </a:t>
            </a:r>
          </a:p>
        </p:txBody>
      </p:sp>
      <p:graphicFrame>
        <p:nvGraphicFramePr>
          <p:cNvPr id="8" name="Table 7">
            <a:extLst>
              <a:ext uri="{FF2B5EF4-FFF2-40B4-BE49-F238E27FC236}">
                <a16:creationId xmlns:a16="http://schemas.microsoft.com/office/drawing/2014/main" id="{353FDEE7-DA64-E7F6-31FD-63A0E707A635}"/>
              </a:ext>
            </a:extLst>
          </p:cNvPr>
          <p:cNvGraphicFramePr>
            <a:graphicFrameLocks noGrp="1" noChangeAspect="1"/>
          </p:cNvGraphicFramePr>
          <p:nvPr/>
        </p:nvGraphicFramePr>
        <p:xfrm>
          <a:off x="848234" y="1374507"/>
          <a:ext cx="5013622" cy="914400"/>
        </p:xfrm>
        <a:graphic>
          <a:graphicData uri="http://schemas.openxmlformats.org/drawingml/2006/table">
            <a:tbl>
              <a:tblPr firstRow="1" bandRow="1"/>
              <a:tblGrid>
                <a:gridCol w="1392107">
                  <a:extLst>
                    <a:ext uri="{9D8B030D-6E8A-4147-A177-3AD203B41FA5}">
                      <a16:colId xmlns:a16="http://schemas.microsoft.com/office/drawing/2014/main" val="20000"/>
                    </a:ext>
                  </a:extLst>
                </a:gridCol>
                <a:gridCol w="932340">
                  <a:extLst>
                    <a:ext uri="{9D8B030D-6E8A-4147-A177-3AD203B41FA5}">
                      <a16:colId xmlns:a16="http://schemas.microsoft.com/office/drawing/2014/main" val="20001"/>
                    </a:ext>
                  </a:extLst>
                </a:gridCol>
                <a:gridCol w="1444859">
                  <a:extLst>
                    <a:ext uri="{9D8B030D-6E8A-4147-A177-3AD203B41FA5}">
                      <a16:colId xmlns:a16="http://schemas.microsoft.com/office/drawing/2014/main" val="2263025175"/>
                    </a:ext>
                  </a:extLst>
                </a:gridCol>
                <a:gridCol w="1244316">
                  <a:extLst>
                    <a:ext uri="{9D8B030D-6E8A-4147-A177-3AD203B41FA5}">
                      <a16:colId xmlns:a16="http://schemas.microsoft.com/office/drawing/2014/main" val="3371142220"/>
                    </a:ext>
                  </a:extLst>
                </a:gridCol>
              </a:tblGrid>
              <a:tr h="4267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CPS ≥1 Population</a:t>
                      </a:r>
                      <a:endParaRPr lang="en-US" sz="1200" b="1" baseline="30000" dirty="0">
                        <a:solidFill>
                          <a:schemeClr val="tx1"/>
                        </a:solidFill>
                        <a:latin typeface="Arial" panose="020B0604020202020204" pitchFamily="34" charset="0"/>
                        <a:cs typeface="Arial" panose="020B0604020202020204" pitchFamily="34" charset="0"/>
                      </a:endParaRP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200" b="1" i="0" dirty="0">
                          <a:solidFill>
                            <a:schemeClr val="tx1"/>
                          </a:solidFill>
                          <a:latin typeface="Arial" panose="020B0604020202020204" pitchFamily="34" charset="0"/>
                          <a:cs typeface="Arial" panose="020B0604020202020204" pitchFamily="34" charset="0"/>
                        </a:rPr>
                        <a:t>Events</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200" b="1" i="0" dirty="0">
                          <a:solidFill>
                            <a:schemeClr val="tx1"/>
                          </a:solidFill>
                          <a:latin typeface="Arial" panose="020B0604020202020204" pitchFamily="34" charset="0"/>
                          <a:cs typeface="Arial" panose="020B0604020202020204" pitchFamily="34" charset="0"/>
                        </a:rPr>
                        <a:t>Median, mo </a:t>
                      </a:r>
                      <a:br>
                        <a:rPr lang="en-US" sz="1200" b="1" i="0" dirty="0">
                          <a:solidFill>
                            <a:schemeClr val="tx1"/>
                          </a:solidFill>
                          <a:latin typeface="Arial" panose="020B0604020202020204" pitchFamily="34" charset="0"/>
                          <a:cs typeface="Arial" panose="020B0604020202020204" pitchFamily="34" charset="0"/>
                        </a:rPr>
                      </a:br>
                      <a:r>
                        <a:rPr lang="en-US" sz="1200" b="1" i="0" dirty="0">
                          <a:solidFill>
                            <a:schemeClr val="tx1"/>
                          </a:solidFill>
                          <a:latin typeface="Arial" panose="020B0604020202020204" pitchFamily="34" charset="0"/>
                          <a:cs typeface="Arial" panose="020B0604020202020204" pitchFamily="34" charset="0"/>
                        </a:rPr>
                        <a:t>(95% CI)</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200" b="1" i="0" dirty="0">
                          <a:solidFill>
                            <a:schemeClr val="tx1"/>
                          </a:solidFill>
                          <a:latin typeface="Arial" panose="020B0604020202020204" pitchFamily="34" charset="0"/>
                          <a:cs typeface="Arial" panose="020B0604020202020204" pitchFamily="34" charset="0"/>
                        </a:rPr>
                        <a:t>HR</a:t>
                      </a:r>
                      <a:r>
                        <a:rPr lang="en-US" sz="1200" b="1" i="0" baseline="30000" dirty="0">
                          <a:solidFill>
                            <a:schemeClr val="tx1"/>
                          </a:solidFill>
                          <a:latin typeface="Arial" panose="020B0604020202020204" pitchFamily="34" charset="0"/>
                          <a:cs typeface="Arial" panose="020B0604020202020204" pitchFamily="34" charset="0"/>
                        </a:rPr>
                        <a:t>a</a:t>
                      </a:r>
                      <a:br>
                        <a:rPr lang="en-US" sz="1200" b="1" i="0" dirty="0">
                          <a:solidFill>
                            <a:schemeClr val="tx1"/>
                          </a:solidFill>
                          <a:latin typeface="Arial" panose="020B0604020202020204" pitchFamily="34" charset="0"/>
                          <a:cs typeface="Arial" panose="020B0604020202020204" pitchFamily="34" charset="0"/>
                        </a:rPr>
                      </a:br>
                      <a:r>
                        <a:rPr lang="en-US" sz="1200" b="1" i="0" dirty="0">
                          <a:solidFill>
                            <a:schemeClr val="tx1"/>
                          </a:solidFill>
                          <a:latin typeface="Arial" panose="020B0604020202020204" pitchFamily="34" charset="0"/>
                          <a:cs typeface="Arial" panose="020B0604020202020204" pitchFamily="34" charset="0"/>
                        </a:rPr>
                        <a:t>(95% CI)</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extLst>
                  <a:ext uri="{0D108BD9-81ED-4DB2-BD59-A6C34878D82A}">
                    <a16:rowId xmlns:a16="http://schemas.microsoft.com/office/drawing/2014/main" val="10000"/>
                  </a:ext>
                </a:extLst>
              </a:tr>
              <a:tr h="243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200" b="1" dirty="0">
                          <a:solidFill>
                            <a:srgbClr val="00857C"/>
                          </a:solidFill>
                          <a:latin typeface="Arial" panose="020B0604020202020204" pitchFamily="34" charset="0"/>
                          <a:cs typeface="Arial" panose="020B0604020202020204" pitchFamily="34" charset="0"/>
                        </a:rPr>
                        <a:t>Pembro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1" dirty="0">
                          <a:solidFill>
                            <a:srgbClr val="00857C"/>
                          </a:solidFill>
                          <a:latin typeface="Arial" panose="020B0604020202020204" pitchFamily="34" charset="0"/>
                          <a:cs typeface="Arial" panose="020B0604020202020204" pitchFamily="34" charset="0"/>
                        </a:rPr>
                        <a:t>84.6%</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200" b="1" dirty="0">
                          <a:solidFill>
                            <a:srgbClr val="00857C"/>
                          </a:solidFill>
                          <a:latin typeface="Arial" panose="020B0604020202020204" pitchFamily="34" charset="0"/>
                          <a:cs typeface="Arial" panose="020B0604020202020204" pitchFamily="34" charset="0"/>
                        </a:rPr>
                        <a:t>8.3 (7.0–9.5)</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algn="ctr">
                        <a:lnSpc>
                          <a:spcPct val="100000"/>
                        </a:lnSpc>
                      </a:pPr>
                      <a:r>
                        <a:rPr lang="en-US" sz="1200" b="1" dirty="0">
                          <a:solidFill>
                            <a:srgbClr val="00857C"/>
                          </a:solidFill>
                          <a:latin typeface="Arial" panose="020B0604020202020204" pitchFamily="34" charset="0"/>
                          <a:cs typeface="Arial" panose="020B0604020202020204" pitchFamily="34" charset="0"/>
                        </a:rPr>
                        <a:t>0.76 </a:t>
                      </a:r>
                      <a:br>
                        <a:rPr lang="en-US" sz="1200" b="1" dirty="0">
                          <a:solidFill>
                            <a:srgbClr val="00857C"/>
                          </a:solidFill>
                          <a:latin typeface="Arial" panose="020B0604020202020204" pitchFamily="34" charset="0"/>
                          <a:cs typeface="Arial" panose="020B0604020202020204" pitchFamily="34" charset="0"/>
                        </a:rPr>
                      </a:br>
                      <a:r>
                        <a:rPr lang="en-US" sz="1200" b="1" dirty="0">
                          <a:solidFill>
                            <a:srgbClr val="00857C"/>
                          </a:solidFill>
                          <a:latin typeface="Arial" panose="020B0604020202020204" pitchFamily="34" charset="0"/>
                          <a:cs typeface="Arial" panose="020B0604020202020204" pitchFamily="34" charset="0"/>
                        </a:rPr>
                        <a:t>(0.62–0.93)</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43840">
                <a:tc>
                  <a:txBody>
                    <a:bodyPr/>
                    <a:lstStyle/>
                    <a:p>
                      <a:pPr algn="l">
                        <a:lnSpc>
                          <a:spcPct val="100000"/>
                        </a:lnSpc>
                      </a:pPr>
                      <a:r>
                        <a:rPr lang="en-US" sz="1200" b="1" dirty="0">
                          <a:solidFill>
                            <a:srgbClr val="610F0F"/>
                          </a:solidFill>
                          <a:latin typeface="Arial" panose="020B0604020202020204" pitchFamily="34" charset="0"/>
                          <a:cs typeface="Arial" panose="020B0604020202020204" pitchFamily="34" charset="0"/>
                        </a:rPr>
                        <a:t>Placebo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200" b="1" dirty="0">
                          <a:solidFill>
                            <a:srgbClr val="610F0F"/>
                          </a:solidFill>
                          <a:latin typeface="Arial" panose="020B0604020202020204" pitchFamily="34" charset="0"/>
                          <a:cs typeface="Arial" panose="020B0604020202020204" pitchFamily="34" charset="0"/>
                        </a:rPr>
                        <a:t>88.8%</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200" b="1" dirty="0">
                          <a:solidFill>
                            <a:srgbClr val="610F0F"/>
                          </a:solidFill>
                          <a:latin typeface="Arial" panose="020B0604020202020204" pitchFamily="34" charset="0"/>
                          <a:cs typeface="Arial" panose="020B0604020202020204" pitchFamily="34" charset="0"/>
                        </a:rPr>
                        <a:t>7.2 (6.2–8.1)</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lnSpc>
                          <a:spcPct val="100000"/>
                        </a:lnSpc>
                      </a:pPr>
                      <a:endParaRPr lang="en-US" sz="2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graphicFrame>
        <p:nvGraphicFramePr>
          <p:cNvPr id="9" name="Table 8">
            <a:extLst>
              <a:ext uri="{FF2B5EF4-FFF2-40B4-BE49-F238E27FC236}">
                <a16:creationId xmlns:a16="http://schemas.microsoft.com/office/drawing/2014/main" id="{83F5EFFD-1FBE-84EC-4D9E-AE28F53D7DCF}"/>
              </a:ext>
            </a:extLst>
          </p:cNvPr>
          <p:cNvGraphicFramePr>
            <a:graphicFrameLocks noGrp="1" noChangeAspect="1"/>
          </p:cNvGraphicFramePr>
          <p:nvPr/>
        </p:nvGraphicFramePr>
        <p:xfrm>
          <a:off x="6330147" y="1366732"/>
          <a:ext cx="5234131" cy="914400"/>
        </p:xfrm>
        <a:graphic>
          <a:graphicData uri="http://schemas.openxmlformats.org/drawingml/2006/table">
            <a:tbl>
              <a:tblPr firstRow="1" bandRow="1"/>
              <a:tblGrid>
                <a:gridCol w="1457386">
                  <a:extLst>
                    <a:ext uri="{9D8B030D-6E8A-4147-A177-3AD203B41FA5}">
                      <a16:colId xmlns:a16="http://schemas.microsoft.com/office/drawing/2014/main" val="20000"/>
                    </a:ext>
                  </a:extLst>
                </a:gridCol>
                <a:gridCol w="801913">
                  <a:extLst>
                    <a:ext uri="{9D8B030D-6E8A-4147-A177-3AD203B41FA5}">
                      <a16:colId xmlns:a16="http://schemas.microsoft.com/office/drawing/2014/main" val="20001"/>
                    </a:ext>
                  </a:extLst>
                </a:gridCol>
                <a:gridCol w="1782741">
                  <a:extLst>
                    <a:ext uri="{9D8B030D-6E8A-4147-A177-3AD203B41FA5}">
                      <a16:colId xmlns:a16="http://schemas.microsoft.com/office/drawing/2014/main" val="2263025175"/>
                    </a:ext>
                  </a:extLst>
                </a:gridCol>
                <a:gridCol w="1192091">
                  <a:extLst>
                    <a:ext uri="{9D8B030D-6E8A-4147-A177-3AD203B41FA5}">
                      <a16:colId xmlns:a16="http://schemas.microsoft.com/office/drawing/2014/main" val="3371142220"/>
                    </a:ext>
                  </a:extLst>
                </a:gridCol>
              </a:tblGrid>
              <a:tr h="4267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ITT</a:t>
                      </a:r>
                      <a:br>
                        <a:rPr lang="en-US" sz="1200" b="1" dirty="0">
                          <a:solidFill>
                            <a:schemeClr val="tx1"/>
                          </a:solidFill>
                          <a:latin typeface="Arial" panose="020B0604020202020204" pitchFamily="34" charset="0"/>
                          <a:cs typeface="Arial" panose="020B0604020202020204" pitchFamily="34" charset="0"/>
                        </a:rPr>
                      </a:br>
                      <a:r>
                        <a:rPr lang="en-US" sz="1200" b="1" dirty="0">
                          <a:solidFill>
                            <a:schemeClr val="tx1"/>
                          </a:solidFill>
                          <a:latin typeface="Arial" panose="020B0604020202020204" pitchFamily="34" charset="0"/>
                          <a:cs typeface="Arial" panose="020B0604020202020204" pitchFamily="34" charset="0"/>
                        </a:rPr>
                        <a:t>Population</a:t>
                      </a:r>
                      <a:endParaRPr lang="en-US" sz="1200" b="1" baseline="30000" dirty="0">
                        <a:solidFill>
                          <a:schemeClr val="tx1"/>
                        </a:solidFill>
                        <a:latin typeface="Arial" panose="020B0604020202020204" pitchFamily="34" charset="0"/>
                        <a:cs typeface="Arial" panose="020B0604020202020204" pitchFamily="34" charset="0"/>
                      </a:endParaRP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200" b="1" i="0" dirty="0">
                          <a:solidFill>
                            <a:schemeClr val="tx1"/>
                          </a:solidFill>
                          <a:latin typeface="Arial" panose="020B0604020202020204" pitchFamily="34" charset="0"/>
                          <a:cs typeface="Arial" panose="020B0604020202020204" pitchFamily="34" charset="0"/>
                        </a:rPr>
                        <a:t>Events</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200" b="1" i="0" dirty="0">
                          <a:solidFill>
                            <a:schemeClr val="tx1"/>
                          </a:solidFill>
                          <a:latin typeface="Arial" panose="020B0604020202020204" pitchFamily="34" charset="0"/>
                          <a:cs typeface="Arial" panose="020B0604020202020204" pitchFamily="34" charset="0"/>
                        </a:rPr>
                        <a:t>Median, mo </a:t>
                      </a:r>
                      <a:br>
                        <a:rPr lang="en-US" sz="1200" b="1" i="0" dirty="0">
                          <a:solidFill>
                            <a:schemeClr val="tx1"/>
                          </a:solidFill>
                          <a:latin typeface="Arial" panose="020B0604020202020204" pitchFamily="34" charset="0"/>
                          <a:cs typeface="Arial" panose="020B0604020202020204" pitchFamily="34" charset="0"/>
                        </a:rPr>
                      </a:br>
                      <a:r>
                        <a:rPr lang="en-US" sz="1200" b="1" i="0" dirty="0">
                          <a:solidFill>
                            <a:schemeClr val="tx1"/>
                          </a:solidFill>
                          <a:latin typeface="Arial" panose="020B0604020202020204" pitchFamily="34" charset="0"/>
                          <a:cs typeface="Arial" panose="020B0604020202020204" pitchFamily="34" charset="0"/>
                        </a:rPr>
                        <a:t>(95% CI)</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200" b="1" i="0" dirty="0">
                          <a:solidFill>
                            <a:schemeClr val="tx1"/>
                          </a:solidFill>
                          <a:latin typeface="Arial" panose="020B0604020202020204" pitchFamily="34" charset="0"/>
                          <a:cs typeface="Arial" panose="020B0604020202020204" pitchFamily="34" charset="0"/>
                        </a:rPr>
                        <a:t>HR</a:t>
                      </a:r>
                      <a:r>
                        <a:rPr lang="en-US" sz="1200" b="1" i="0" baseline="30000" dirty="0">
                          <a:solidFill>
                            <a:schemeClr val="tx1"/>
                          </a:solidFill>
                          <a:latin typeface="Arial" panose="020B0604020202020204" pitchFamily="34" charset="0"/>
                          <a:cs typeface="Arial" panose="020B0604020202020204" pitchFamily="34" charset="0"/>
                        </a:rPr>
                        <a:t>a</a:t>
                      </a:r>
                      <a:br>
                        <a:rPr lang="en-US" sz="1200" b="1" i="0" dirty="0">
                          <a:solidFill>
                            <a:schemeClr val="tx1"/>
                          </a:solidFill>
                          <a:latin typeface="Arial" panose="020B0604020202020204" pitchFamily="34" charset="0"/>
                          <a:cs typeface="Arial" panose="020B0604020202020204" pitchFamily="34" charset="0"/>
                        </a:rPr>
                      </a:br>
                      <a:r>
                        <a:rPr lang="en-US" sz="1200" b="1" i="0" dirty="0">
                          <a:solidFill>
                            <a:schemeClr val="tx1"/>
                          </a:solidFill>
                          <a:latin typeface="Arial" panose="020B0604020202020204" pitchFamily="34" charset="0"/>
                          <a:cs typeface="Arial" panose="020B0604020202020204" pitchFamily="34" charset="0"/>
                        </a:rPr>
                        <a:t>(95% CI)</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extLst>
                  <a:ext uri="{0D108BD9-81ED-4DB2-BD59-A6C34878D82A}">
                    <a16:rowId xmlns:a16="http://schemas.microsoft.com/office/drawing/2014/main" val="10000"/>
                  </a:ext>
                </a:extLst>
              </a:tr>
              <a:tr h="243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200" b="1" dirty="0">
                          <a:solidFill>
                            <a:srgbClr val="00857C"/>
                          </a:solidFill>
                          <a:latin typeface="Arial" panose="020B0604020202020204" pitchFamily="34" charset="0"/>
                          <a:cs typeface="Arial" panose="020B0604020202020204" pitchFamily="34" charset="0"/>
                        </a:rPr>
                        <a:t>Pembro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1" dirty="0">
                          <a:solidFill>
                            <a:srgbClr val="00857C"/>
                          </a:solidFill>
                          <a:latin typeface="Arial" panose="020B0604020202020204" pitchFamily="34" charset="0"/>
                          <a:cs typeface="Arial" panose="020B0604020202020204" pitchFamily="34" charset="0"/>
                        </a:rPr>
                        <a:t>85.7%</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200" b="1" dirty="0">
                          <a:solidFill>
                            <a:srgbClr val="00857C"/>
                          </a:solidFill>
                          <a:latin typeface="Arial" panose="020B0604020202020204" pitchFamily="34" charset="0"/>
                          <a:cs typeface="Arial" panose="020B0604020202020204" pitchFamily="34" charset="0"/>
                        </a:rPr>
                        <a:t>8.3 (7.2–8.6)</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algn="ctr">
                        <a:lnSpc>
                          <a:spcPct val="100000"/>
                        </a:lnSpc>
                      </a:pPr>
                      <a:r>
                        <a:rPr lang="en-US" sz="1200" b="1" dirty="0">
                          <a:solidFill>
                            <a:srgbClr val="00857C"/>
                          </a:solidFill>
                          <a:latin typeface="Arial" panose="020B0604020202020204" pitchFamily="34" charset="0"/>
                          <a:cs typeface="Arial" panose="020B0604020202020204" pitchFamily="34" charset="0"/>
                        </a:rPr>
                        <a:t>0.73 </a:t>
                      </a:r>
                      <a:br>
                        <a:rPr lang="en-US" sz="1200" b="1" dirty="0">
                          <a:solidFill>
                            <a:srgbClr val="00857C"/>
                          </a:solidFill>
                          <a:latin typeface="Arial" panose="020B0604020202020204" pitchFamily="34" charset="0"/>
                          <a:cs typeface="Arial" panose="020B0604020202020204" pitchFamily="34" charset="0"/>
                        </a:rPr>
                      </a:br>
                      <a:r>
                        <a:rPr lang="en-US" sz="1200" b="1" dirty="0">
                          <a:solidFill>
                            <a:srgbClr val="00857C"/>
                          </a:solidFill>
                          <a:latin typeface="Arial" panose="020B0604020202020204" pitchFamily="34" charset="0"/>
                          <a:cs typeface="Arial" panose="020B0604020202020204" pitchFamily="34" charset="0"/>
                        </a:rPr>
                        <a:t>(0.62–0.87)</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43840">
                <a:tc>
                  <a:txBody>
                    <a:bodyPr/>
                    <a:lstStyle/>
                    <a:p>
                      <a:pPr algn="l">
                        <a:lnSpc>
                          <a:spcPct val="100000"/>
                        </a:lnSpc>
                      </a:pPr>
                      <a:r>
                        <a:rPr lang="en-US" sz="1200" b="1" dirty="0">
                          <a:solidFill>
                            <a:srgbClr val="610F0F"/>
                          </a:solidFill>
                          <a:latin typeface="Arial" panose="020B0604020202020204" pitchFamily="34" charset="0"/>
                          <a:cs typeface="Arial" panose="020B0604020202020204" pitchFamily="34" charset="0"/>
                        </a:rPr>
                        <a:t>Placebo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200" b="1" dirty="0">
                          <a:solidFill>
                            <a:srgbClr val="610F0F"/>
                          </a:solidFill>
                          <a:latin typeface="Arial" panose="020B0604020202020204" pitchFamily="34" charset="0"/>
                          <a:cs typeface="Arial" panose="020B0604020202020204" pitchFamily="34" charset="0"/>
                        </a:rPr>
                        <a:t>89.1%</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200" b="1" dirty="0">
                          <a:solidFill>
                            <a:srgbClr val="610F0F"/>
                          </a:solidFill>
                          <a:latin typeface="Arial" panose="020B0604020202020204" pitchFamily="34" charset="0"/>
                          <a:cs typeface="Arial" panose="020B0604020202020204" pitchFamily="34" charset="0"/>
                        </a:rPr>
                        <a:t>6.4 (6.2–8.1)</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lnSpc>
                          <a:spcPct val="100000"/>
                        </a:lnSpc>
                      </a:pPr>
                      <a:endParaRPr lang="en-US" sz="2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125" name="Rectangle 126">
            <a:extLst>
              <a:ext uri="{FF2B5EF4-FFF2-40B4-BE49-F238E27FC236}">
                <a16:creationId xmlns:a16="http://schemas.microsoft.com/office/drawing/2014/main" id="{8874B2F3-45D1-94F7-A1D0-F8E6424EB4AD}"/>
              </a:ext>
            </a:extLst>
          </p:cNvPr>
          <p:cNvSpPr>
            <a:spLocks noChangeArrowheads="1"/>
          </p:cNvSpPr>
          <p:nvPr/>
        </p:nvSpPr>
        <p:spPr bwMode="auto">
          <a:xfrm rot="16200000">
            <a:off x="4911938" y="3472440"/>
            <a:ext cx="2509831"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Progression-Free Survival, %</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6" name="Rectangle 125">
            <a:extLst>
              <a:ext uri="{FF2B5EF4-FFF2-40B4-BE49-F238E27FC236}">
                <a16:creationId xmlns:a16="http://schemas.microsoft.com/office/drawing/2014/main" id="{CEC6AD95-855A-6557-F45E-662918865A14}"/>
              </a:ext>
            </a:extLst>
          </p:cNvPr>
          <p:cNvSpPr>
            <a:spLocks noChangeArrowheads="1"/>
          </p:cNvSpPr>
          <p:nvPr/>
        </p:nvSpPr>
        <p:spPr bwMode="auto">
          <a:xfrm>
            <a:off x="8289595" y="5048558"/>
            <a:ext cx="166078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months</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27" name="Group 126">
            <a:extLst>
              <a:ext uri="{FF2B5EF4-FFF2-40B4-BE49-F238E27FC236}">
                <a16:creationId xmlns:a16="http://schemas.microsoft.com/office/drawing/2014/main" id="{30D8B7FD-FA97-7F6B-D6C9-0DE30EAB6D43}"/>
              </a:ext>
            </a:extLst>
          </p:cNvPr>
          <p:cNvGrpSpPr/>
          <p:nvPr/>
        </p:nvGrpSpPr>
        <p:grpSpPr>
          <a:xfrm>
            <a:off x="6328440" y="5068220"/>
            <a:ext cx="4999375" cy="591226"/>
            <a:chOff x="13533365" y="10515600"/>
            <a:chExt cx="8900406" cy="1293563"/>
          </a:xfrm>
        </p:grpSpPr>
        <p:sp>
          <p:nvSpPr>
            <p:cNvPr id="128" name="Rectangle 129">
              <a:extLst>
                <a:ext uri="{FF2B5EF4-FFF2-40B4-BE49-F238E27FC236}">
                  <a16:creationId xmlns:a16="http://schemas.microsoft.com/office/drawing/2014/main" id="{0F30FA1B-FD7C-B4AB-A8AA-A774DD146A51}"/>
                </a:ext>
              </a:extLst>
            </p:cNvPr>
            <p:cNvSpPr>
              <a:spLocks noChangeArrowheads="1"/>
            </p:cNvSpPr>
            <p:nvPr/>
          </p:nvSpPr>
          <p:spPr bwMode="auto">
            <a:xfrm>
              <a:off x="15026150" y="10894395"/>
              <a:ext cx="505129"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213</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29" name="Rectangle 130">
              <a:extLst>
                <a:ext uri="{FF2B5EF4-FFF2-40B4-BE49-F238E27FC236}">
                  <a16:creationId xmlns:a16="http://schemas.microsoft.com/office/drawing/2014/main" id="{BA43BEF1-3B91-2603-B7FE-972B57AF7CB8}"/>
                </a:ext>
              </a:extLst>
            </p:cNvPr>
            <p:cNvSpPr>
              <a:spLocks noChangeArrowheads="1"/>
            </p:cNvSpPr>
            <p:nvPr/>
          </p:nvSpPr>
          <p:spPr bwMode="auto">
            <a:xfrm>
              <a:off x="16106199" y="10894395"/>
              <a:ext cx="336753"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99</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30" name="Rectangle 131">
              <a:extLst>
                <a:ext uri="{FF2B5EF4-FFF2-40B4-BE49-F238E27FC236}">
                  <a16:creationId xmlns:a16="http://schemas.microsoft.com/office/drawing/2014/main" id="{4AEDA912-4CFC-034A-8089-8D2E9C0D7058}"/>
                </a:ext>
              </a:extLst>
            </p:cNvPr>
            <p:cNvSpPr>
              <a:spLocks noChangeArrowheads="1"/>
            </p:cNvSpPr>
            <p:nvPr/>
          </p:nvSpPr>
          <p:spPr bwMode="auto">
            <a:xfrm>
              <a:off x="17129020" y="10894395"/>
              <a:ext cx="336753"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49</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31" name="Rectangle 132">
              <a:extLst>
                <a:ext uri="{FF2B5EF4-FFF2-40B4-BE49-F238E27FC236}">
                  <a16:creationId xmlns:a16="http://schemas.microsoft.com/office/drawing/2014/main" id="{E9D42379-529E-966B-09E4-5AB94A658F56}"/>
                </a:ext>
              </a:extLst>
            </p:cNvPr>
            <p:cNvSpPr>
              <a:spLocks noChangeArrowheads="1"/>
            </p:cNvSpPr>
            <p:nvPr/>
          </p:nvSpPr>
          <p:spPr bwMode="auto">
            <a:xfrm>
              <a:off x="18142607" y="10894395"/>
              <a:ext cx="336753"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32</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32" name="Rectangle 133">
              <a:extLst>
                <a:ext uri="{FF2B5EF4-FFF2-40B4-BE49-F238E27FC236}">
                  <a16:creationId xmlns:a16="http://schemas.microsoft.com/office/drawing/2014/main" id="{ADE8A757-DA63-8277-4027-B6C90E7787DA}"/>
                </a:ext>
              </a:extLst>
            </p:cNvPr>
            <p:cNvSpPr>
              <a:spLocks noChangeArrowheads="1"/>
            </p:cNvSpPr>
            <p:nvPr/>
          </p:nvSpPr>
          <p:spPr bwMode="auto">
            <a:xfrm>
              <a:off x="14016242" y="11360372"/>
              <a:ext cx="505129"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321</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33" name="Rectangle 134">
              <a:extLst>
                <a:ext uri="{FF2B5EF4-FFF2-40B4-BE49-F238E27FC236}">
                  <a16:creationId xmlns:a16="http://schemas.microsoft.com/office/drawing/2014/main" id="{960B9716-E909-CC82-B487-75C7F8F7EAD5}"/>
                </a:ext>
              </a:extLst>
            </p:cNvPr>
            <p:cNvSpPr>
              <a:spLocks noChangeArrowheads="1"/>
            </p:cNvSpPr>
            <p:nvPr/>
          </p:nvSpPr>
          <p:spPr bwMode="auto">
            <a:xfrm>
              <a:off x="15026150" y="11360372"/>
              <a:ext cx="505129"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184</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34" name="Rectangle 135">
              <a:extLst>
                <a:ext uri="{FF2B5EF4-FFF2-40B4-BE49-F238E27FC236}">
                  <a16:creationId xmlns:a16="http://schemas.microsoft.com/office/drawing/2014/main" id="{F76A4965-BEC7-F13B-06AD-E671C551AFD3}"/>
                </a:ext>
              </a:extLst>
            </p:cNvPr>
            <p:cNvSpPr>
              <a:spLocks noChangeArrowheads="1"/>
            </p:cNvSpPr>
            <p:nvPr/>
          </p:nvSpPr>
          <p:spPr bwMode="auto">
            <a:xfrm>
              <a:off x="16106199" y="11360372"/>
              <a:ext cx="336753"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64</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35" name="Rectangle 136">
              <a:extLst>
                <a:ext uri="{FF2B5EF4-FFF2-40B4-BE49-F238E27FC236}">
                  <a16:creationId xmlns:a16="http://schemas.microsoft.com/office/drawing/2014/main" id="{9421EF25-8B74-2B68-C5A7-7ABE80EF88A0}"/>
                </a:ext>
              </a:extLst>
            </p:cNvPr>
            <p:cNvSpPr>
              <a:spLocks noChangeArrowheads="1"/>
            </p:cNvSpPr>
            <p:nvPr/>
          </p:nvSpPr>
          <p:spPr bwMode="auto">
            <a:xfrm>
              <a:off x="17129020" y="11360372"/>
              <a:ext cx="336753"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25</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36" name="Rectangle 137">
              <a:extLst>
                <a:ext uri="{FF2B5EF4-FFF2-40B4-BE49-F238E27FC236}">
                  <a16:creationId xmlns:a16="http://schemas.microsoft.com/office/drawing/2014/main" id="{6EC9F751-BCF2-8097-958C-54D4CB96C74F}"/>
                </a:ext>
              </a:extLst>
            </p:cNvPr>
            <p:cNvSpPr>
              <a:spLocks noChangeArrowheads="1"/>
            </p:cNvSpPr>
            <p:nvPr/>
          </p:nvSpPr>
          <p:spPr bwMode="auto">
            <a:xfrm>
              <a:off x="18142607" y="11360372"/>
              <a:ext cx="336753"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17</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37" name="Rectangle 138">
              <a:extLst>
                <a:ext uri="{FF2B5EF4-FFF2-40B4-BE49-F238E27FC236}">
                  <a16:creationId xmlns:a16="http://schemas.microsoft.com/office/drawing/2014/main" id="{8D26E71D-AB35-85D1-3EB4-D3A64438589B}"/>
                </a:ext>
              </a:extLst>
            </p:cNvPr>
            <p:cNvSpPr>
              <a:spLocks noChangeArrowheads="1"/>
            </p:cNvSpPr>
            <p:nvPr/>
          </p:nvSpPr>
          <p:spPr bwMode="auto">
            <a:xfrm>
              <a:off x="21198593" y="10894395"/>
              <a:ext cx="168378"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38" name="Rectangle 139">
              <a:extLst>
                <a:ext uri="{FF2B5EF4-FFF2-40B4-BE49-F238E27FC236}">
                  <a16:creationId xmlns:a16="http://schemas.microsoft.com/office/drawing/2014/main" id="{4A86037E-FCCB-693B-B0BB-8F4DC8018174}"/>
                </a:ext>
              </a:extLst>
            </p:cNvPr>
            <p:cNvSpPr>
              <a:spLocks noChangeArrowheads="1"/>
            </p:cNvSpPr>
            <p:nvPr/>
          </p:nvSpPr>
          <p:spPr bwMode="auto">
            <a:xfrm>
              <a:off x="21198593" y="11360372"/>
              <a:ext cx="168378"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0</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39" name="Rectangle 140">
              <a:extLst>
                <a:ext uri="{FF2B5EF4-FFF2-40B4-BE49-F238E27FC236}">
                  <a16:creationId xmlns:a16="http://schemas.microsoft.com/office/drawing/2014/main" id="{75320BF6-21E4-34A7-05F8-CC876D0F246C}"/>
                </a:ext>
              </a:extLst>
            </p:cNvPr>
            <p:cNvSpPr>
              <a:spLocks noChangeArrowheads="1"/>
            </p:cNvSpPr>
            <p:nvPr/>
          </p:nvSpPr>
          <p:spPr bwMode="auto">
            <a:xfrm>
              <a:off x="22265393" y="10894395"/>
              <a:ext cx="168378"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0</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40" name="Rectangle 141">
              <a:extLst>
                <a:ext uri="{FF2B5EF4-FFF2-40B4-BE49-F238E27FC236}">
                  <a16:creationId xmlns:a16="http://schemas.microsoft.com/office/drawing/2014/main" id="{AFD2383E-6AE3-43E9-EF5A-889DE4BB0271}"/>
                </a:ext>
              </a:extLst>
            </p:cNvPr>
            <p:cNvSpPr>
              <a:spLocks noChangeArrowheads="1"/>
            </p:cNvSpPr>
            <p:nvPr/>
          </p:nvSpPr>
          <p:spPr bwMode="auto">
            <a:xfrm>
              <a:off x="22265392" y="11360372"/>
              <a:ext cx="168378"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0</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41" name="Rectangle 127">
              <a:extLst>
                <a:ext uri="{FF2B5EF4-FFF2-40B4-BE49-F238E27FC236}">
                  <a16:creationId xmlns:a16="http://schemas.microsoft.com/office/drawing/2014/main" id="{D560237A-5A02-E3A6-3BE2-B5A70FB41AF5}"/>
                </a:ext>
              </a:extLst>
            </p:cNvPr>
            <p:cNvSpPr>
              <a:spLocks noChangeArrowheads="1"/>
            </p:cNvSpPr>
            <p:nvPr/>
          </p:nvSpPr>
          <p:spPr bwMode="auto">
            <a:xfrm>
              <a:off x="13533365" y="10515600"/>
              <a:ext cx="1475432"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 risk</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2" name="Rectangle 128">
              <a:extLst>
                <a:ext uri="{FF2B5EF4-FFF2-40B4-BE49-F238E27FC236}">
                  <a16:creationId xmlns:a16="http://schemas.microsoft.com/office/drawing/2014/main" id="{6AB4E2F9-CC1D-E9CB-70DF-7B7B631F7253}"/>
                </a:ext>
              </a:extLst>
            </p:cNvPr>
            <p:cNvSpPr>
              <a:spLocks noChangeArrowheads="1"/>
            </p:cNvSpPr>
            <p:nvPr/>
          </p:nvSpPr>
          <p:spPr bwMode="auto">
            <a:xfrm>
              <a:off x="14009908" y="10894395"/>
              <a:ext cx="505129"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322</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43" name="Rectangle 132">
              <a:extLst>
                <a:ext uri="{FF2B5EF4-FFF2-40B4-BE49-F238E27FC236}">
                  <a16:creationId xmlns:a16="http://schemas.microsoft.com/office/drawing/2014/main" id="{E1D9A950-49F8-9D1A-E80A-C28C5886C5DA}"/>
                </a:ext>
              </a:extLst>
            </p:cNvPr>
            <p:cNvSpPr>
              <a:spLocks noChangeArrowheads="1"/>
            </p:cNvSpPr>
            <p:nvPr/>
          </p:nvSpPr>
          <p:spPr bwMode="auto">
            <a:xfrm>
              <a:off x="19169682" y="10894395"/>
              <a:ext cx="336753"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14</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44" name="Rectangle 137">
              <a:extLst>
                <a:ext uri="{FF2B5EF4-FFF2-40B4-BE49-F238E27FC236}">
                  <a16:creationId xmlns:a16="http://schemas.microsoft.com/office/drawing/2014/main" id="{C1C80256-8B9B-52D9-5D76-293F1E02B7E7}"/>
                </a:ext>
              </a:extLst>
            </p:cNvPr>
            <p:cNvSpPr>
              <a:spLocks noChangeArrowheads="1"/>
            </p:cNvSpPr>
            <p:nvPr/>
          </p:nvSpPr>
          <p:spPr bwMode="auto">
            <a:xfrm>
              <a:off x="19253869" y="11360372"/>
              <a:ext cx="168378"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7</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45" name="Rectangle 132">
              <a:extLst>
                <a:ext uri="{FF2B5EF4-FFF2-40B4-BE49-F238E27FC236}">
                  <a16:creationId xmlns:a16="http://schemas.microsoft.com/office/drawing/2014/main" id="{28B0CCCD-C40B-4794-A9FD-729785D85F3A}"/>
                </a:ext>
              </a:extLst>
            </p:cNvPr>
            <p:cNvSpPr>
              <a:spLocks noChangeArrowheads="1"/>
            </p:cNvSpPr>
            <p:nvPr/>
          </p:nvSpPr>
          <p:spPr bwMode="auto">
            <a:xfrm>
              <a:off x="20188066" y="10894395"/>
              <a:ext cx="168378"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3</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46" name="Rectangle 137">
              <a:extLst>
                <a:ext uri="{FF2B5EF4-FFF2-40B4-BE49-F238E27FC236}">
                  <a16:creationId xmlns:a16="http://schemas.microsoft.com/office/drawing/2014/main" id="{F03F0474-47AC-9622-093F-6C9D5E5CDB71}"/>
                </a:ext>
              </a:extLst>
            </p:cNvPr>
            <p:cNvSpPr>
              <a:spLocks noChangeArrowheads="1"/>
            </p:cNvSpPr>
            <p:nvPr/>
          </p:nvSpPr>
          <p:spPr bwMode="auto">
            <a:xfrm>
              <a:off x="20188064" y="11360372"/>
              <a:ext cx="168378" cy="44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grpSp>
      <p:grpSp>
        <p:nvGrpSpPr>
          <p:cNvPr id="147" name="Group 146">
            <a:extLst>
              <a:ext uri="{FF2B5EF4-FFF2-40B4-BE49-F238E27FC236}">
                <a16:creationId xmlns:a16="http://schemas.microsoft.com/office/drawing/2014/main" id="{2AC9054B-63C2-954B-46A4-9FD5035BF7CB}"/>
              </a:ext>
            </a:extLst>
          </p:cNvPr>
          <p:cNvGrpSpPr/>
          <p:nvPr/>
        </p:nvGrpSpPr>
        <p:grpSpPr>
          <a:xfrm>
            <a:off x="6096000" y="2103041"/>
            <a:ext cx="5969512" cy="3062496"/>
            <a:chOff x="13168313" y="3149541"/>
            <a:chExt cx="10755312" cy="7302500"/>
          </a:xfrm>
        </p:grpSpPr>
        <p:graphicFrame>
          <p:nvGraphicFramePr>
            <p:cNvPr id="148" name="Object 147">
              <a:extLst>
                <a:ext uri="{FF2B5EF4-FFF2-40B4-BE49-F238E27FC236}">
                  <a16:creationId xmlns:a16="http://schemas.microsoft.com/office/drawing/2014/main" id="{C801028C-EB79-040F-F858-AB494360B4C0}"/>
                </a:ext>
              </a:extLst>
            </p:cNvPr>
            <p:cNvGraphicFramePr>
              <a:graphicFrameLocks/>
            </p:cNvGraphicFramePr>
            <p:nvPr/>
          </p:nvGraphicFramePr>
          <p:xfrm>
            <a:off x="13168313" y="3149541"/>
            <a:ext cx="10755312" cy="7302500"/>
          </p:xfrm>
          <a:graphic>
            <a:graphicData uri="http://schemas.openxmlformats.org/presentationml/2006/ole">
              <mc:AlternateContent xmlns:mc="http://schemas.openxmlformats.org/markup-compatibility/2006">
                <mc:Choice xmlns:v="urn:schemas-microsoft-com:vml" Requires="v">
                  <p:oleObj name="Prism 10" r:id="rId3" imgW="4750550" imgH="3657724" progId="Prism10.Document">
                    <p:embed/>
                  </p:oleObj>
                </mc:Choice>
                <mc:Fallback>
                  <p:oleObj name="Prism 10" r:id="rId3" imgW="4750550" imgH="3657724" progId="Prism10.Document">
                    <p:embed/>
                    <p:pic>
                      <p:nvPicPr>
                        <p:cNvPr id="148" name="Object 147">
                          <a:extLst>
                            <a:ext uri="{FF2B5EF4-FFF2-40B4-BE49-F238E27FC236}">
                              <a16:creationId xmlns:a16="http://schemas.microsoft.com/office/drawing/2014/main" id="{C801028C-EB79-040F-F858-AB494360B4C0}"/>
                            </a:ext>
                          </a:extLst>
                        </p:cNvPr>
                        <p:cNvPicPr/>
                        <p:nvPr/>
                      </p:nvPicPr>
                      <p:blipFill>
                        <a:blip r:embed="rId4"/>
                        <a:stretch>
                          <a:fillRect/>
                        </a:stretch>
                      </p:blipFill>
                      <p:spPr>
                        <a:xfrm>
                          <a:off x="13168313" y="3149541"/>
                          <a:ext cx="10755312" cy="7302500"/>
                        </a:xfrm>
                        <a:prstGeom prst="rect">
                          <a:avLst/>
                        </a:prstGeom>
                      </p:spPr>
                    </p:pic>
                  </p:oleObj>
                </mc:Fallback>
              </mc:AlternateContent>
            </a:graphicData>
          </a:graphic>
        </p:graphicFrame>
        <p:grpSp>
          <p:nvGrpSpPr>
            <p:cNvPr id="149" name="Group 148">
              <a:extLst>
                <a:ext uri="{FF2B5EF4-FFF2-40B4-BE49-F238E27FC236}">
                  <a16:creationId xmlns:a16="http://schemas.microsoft.com/office/drawing/2014/main" id="{F2C43B54-04CA-0D17-B1D6-FEB50661DFF2}"/>
                </a:ext>
              </a:extLst>
            </p:cNvPr>
            <p:cNvGrpSpPr/>
            <p:nvPr/>
          </p:nvGrpSpPr>
          <p:grpSpPr>
            <a:xfrm>
              <a:off x="16295600" y="3914301"/>
              <a:ext cx="2392900" cy="5548130"/>
              <a:chOff x="16396676" y="3914301"/>
              <a:chExt cx="2298872" cy="5548130"/>
            </a:xfrm>
          </p:grpSpPr>
          <p:cxnSp>
            <p:nvCxnSpPr>
              <p:cNvPr id="150" name="Straight Connector 149">
                <a:extLst>
                  <a:ext uri="{FF2B5EF4-FFF2-40B4-BE49-F238E27FC236}">
                    <a16:creationId xmlns:a16="http://schemas.microsoft.com/office/drawing/2014/main" id="{D3857E40-980C-0BAE-C398-E67380DE6BA7}"/>
                  </a:ext>
                </a:extLst>
              </p:cNvPr>
              <p:cNvCxnSpPr/>
              <p:nvPr/>
            </p:nvCxnSpPr>
            <p:spPr>
              <a:xfrm flipV="1">
                <a:off x="16425048" y="3962400"/>
                <a:ext cx="0" cy="5491339"/>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0C3514F5-20B8-F73C-55B1-18BC73F467C0}"/>
                  </a:ext>
                </a:extLst>
              </p:cNvPr>
              <p:cNvCxnSpPr/>
              <p:nvPr/>
            </p:nvCxnSpPr>
            <p:spPr>
              <a:xfrm flipV="1">
                <a:off x="17415648" y="3971092"/>
                <a:ext cx="0" cy="5491339"/>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2" name="TextBox 151">
                <a:extLst>
                  <a:ext uri="{FF2B5EF4-FFF2-40B4-BE49-F238E27FC236}">
                    <a16:creationId xmlns:a16="http://schemas.microsoft.com/office/drawing/2014/main" id="{AC8A0BAF-BBC0-088A-0370-128FAC6B2D93}"/>
                  </a:ext>
                </a:extLst>
              </p:cNvPr>
              <p:cNvSpPr txBox="1"/>
              <p:nvPr/>
            </p:nvSpPr>
            <p:spPr>
              <a:xfrm>
                <a:off x="16396676" y="3914301"/>
                <a:ext cx="1274120" cy="1540714"/>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 </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33.7%</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22.5%</a:t>
                </a:r>
              </a:p>
            </p:txBody>
          </p:sp>
          <p:sp>
            <p:nvSpPr>
              <p:cNvPr id="153" name="TextBox 152">
                <a:extLst>
                  <a:ext uri="{FF2B5EF4-FFF2-40B4-BE49-F238E27FC236}">
                    <a16:creationId xmlns:a16="http://schemas.microsoft.com/office/drawing/2014/main" id="{F3011A78-5420-78B6-C9F6-A4478977575D}"/>
                  </a:ext>
                </a:extLst>
              </p:cNvPr>
              <p:cNvSpPr txBox="1"/>
              <p:nvPr/>
            </p:nvSpPr>
            <p:spPr>
              <a:xfrm>
                <a:off x="17421428" y="3914301"/>
                <a:ext cx="1274120" cy="1540714"/>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18-mo </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17.3%</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9.0%</a:t>
                </a:r>
              </a:p>
            </p:txBody>
          </p:sp>
        </p:grpSp>
      </p:grpSp>
      <p:grpSp>
        <p:nvGrpSpPr>
          <p:cNvPr id="154" name="Group 153">
            <a:extLst>
              <a:ext uri="{FF2B5EF4-FFF2-40B4-BE49-F238E27FC236}">
                <a16:creationId xmlns:a16="http://schemas.microsoft.com/office/drawing/2014/main" id="{D044D5F9-86EE-8375-4484-57A2C547B9E1}"/>
              </a:ext>
            </a:extLst>
          </p:cNvPr>
          <p:cNvGrpSpPr/>
          <p:nvPr/>
        </p:nvGrpSpPr>
        <p:grpSpPr>
          <a:xfrm>
            <a:off x="480321" y="2148572"/>
            <a:ext cx="6001251" cy="3036065"/>
            <a:chOff x="-7577836" y="3834254"/>
            <a:chExt cx="10753725" cy="7302500"/>
          </a:xfrm>
        </p:grpSpPr>
        <p:graphicFrame>
          <p:nvGraphicFramePr>
            <p:cNvPr id="155" name="Object 154">
              <a:extLst>
                <a:ext uri="{FF2B5EF4-FFF2-40B4-BE49-F238E27FC236}">
                  <a16:creationId xmlns:a16="http://schemas.microsoft.com/office/drawing/2014/main" id="{4777F760-F720-CAB6-80BD-36A3C9713694}"/>
                </a:ext>
              </a:extLst>
            </p:cNvPr>
            <p:cNvGraphicFramePr>
              <a:graphicFrameLocks/>
            </p:cNvGraphicFramePr>
            <p:nvPr/>
          </p:nvGraphicFramePr>
          <p:xfrm>
            <a:off x="-7577836" y="3834254"/>
            <a:ext cx="10753725" cy="7302500"/>
          </p:xfrm>
          <a:graphic>
            <a:graphicData uri="http://schemas.openxmlformats.org/presentationml/2006/ole">
              <mc:AlternateContent xmlns:mc="http://schemas.openxmlformats.org/markup-compatibility/2006">
                <mc:Choice xmlns:v="urn:schemas-microsoft-com:vml" Requires="v">
                  <p:oleObj name="Prism 10" r:id="rId5" imgW="4750550" imgH="3657724" progId="Prism10.Document">
                    <p:embed/>
                  </p:oleObj>
                </mc:Choice>
                <mc:Fallback>
                  <p:oleObj name="Prism 10" r:id="rId5" imgW="4750550" imgH="3657724" progId="Prism10.Document">
                    <p:embed/>
                    <p:pic>
                      <p:nvPicPr>
                        <p:cNvPr id="155" name="Object 154">
                          <a:extLst>
                            <a:ext uri="{FF2B5EF4-FFF2-40B4-BE49-F238E27FC236}">
                              <a16:creationId xmlns:a16="http://schemas.microsoft.com/office/drawing/2014/main" id="{4777F760-F720-CAB6-80BD-36A3C9713694}"/>
                            </a:ext>
                          </a:extLst>
                        </p:cNvPr>
                        <p:cNvPicPr/>
                        <p:nvPr/>
                      </p:nvPicPr>
                      <p:blipFill>
                        <a:blip r:embed="rId6"/>
                        <a:stretch>
                          <a:fillRect/>
                        </a:stretch>
                      </p:blipFill>
                      <p:spPr>
                        <a:xfrm>
                          <a:off x="-7577836" y="3834254"/>
                          <a:ext cx="10753725" cy="7302500"/>
                        </a:xfrm>
                        <a:prstGeom prst="rect">
                          <a:avLst/>
                        </a:prstGeom>
                      </p:spPr>
                    </p:pic>
                  </p:oleObj>
                </mc:Fallback>
              </mc:AlternateContent>
            </a:graphicData>
          </a:graphic>
        </p:graphicFrame>
        <p:cxnSp>
          <p:nvCxnSpPr>
            <p:cNvPr id="156" name="Straight Connector 155">
              <a:extLst>
                <a:ext uri="{FF2B5EF4-FFF2-40B4-BE49-F238E27FC236}">
                  <a16:creationId xmlns:a16="http://schemas.microsoft.com/office/drawing/2014/main" id="{F714B07E-B160-BAED-BA39-76703878A202}"/>
                </a:ext>
              </a:extLst>
            </p:cNvPr>
            <p:cNvCxnSpPr/>
            <p:nvPr/>
          </p:nvCxnSpPr>
          <p:spPr>
            <a:xfrm flipV="1">
              <a:off x="-4414713" y="4645799"/>
              <a:ext cx="0" cy="5491339"/>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87A65B7C-CA91-9C93-89A4-2C275DE9E0BB}"/>
                </a:ext>
              </a:extLst>
            </p:cNvPr>
            <p:cNvCxnSpPr/>
            <p:nvPr/>
          </p:nvCxnSpPr>
          <p:spPr>
            <a:xfrm flipV="1">
              <a:off x="-3389977" y="4654491"/>
              <a:ext cx="0" cy="5491339"/>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105E8FF2-EC67-2456-7475-5AC21A37052E}"/>
                </a:ext>
              </a:extLst>
            </p:cNvPr>
            <p:cNvSpPr txBox="1"/>
            <p:nvPr/>
          </p:nvSpPr>
          <p:spPr>
            <a:xfrm>
              <a:off x="-4443085" y="4650264"/>
              <a:ext cx="1319026" cy="1554127"/>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 </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35.9%</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23.9%</a:t>
              </a:r>
            </a:p>
          </p:txBody>
        </p:sp>
        <p:sp>
          <p:nvSpPr>
            <p:cNvPr id="159" name="TextBox 158">
              <a:extLst>
                <a:ext uri="{FF2B5EF4-FFF2-40B4-BE49-F238E27FC236}">
                  <a16:creationId xmlns:a16="http://schemas.microsoft.com/office/drawing/2014/main" id="{0A54B01B-B763-D415-8BF4-E59A6D1AB8AA}"/>
                </a:ext>
              </a:extLst>
            </p:cNvPr>
            <p:cNvSpPr txBox="1"/>
            <p:nvPr/>
          </p:nvSpPr>
          <p:spPr>
            <a:xfrm>
              <a:off x="-3418333" y="4650264"/>
              <a:ext cx="1319026" cy="1554127"/>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18-mo </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18.7%</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10.5%</a:t>
              </a:r>
            </a:p>
          </p:txBody>
        </p:sp>
      </p:grpSp>
      <p:sp>
        <p:nvSpPr>
          <p:cNvPr id="160" name="Rectangle 125">
            <a:extLst>
              <a:ext uri="{FF2B5EF4-FFF2-40B4-BE49-F238E27FC236}">
                <a16:creationId xmlns:a16="http://schemas.microsoft.com/office/drawing/2014/main" id="{D3D69B6C-08AF-8195-8A39-ABE7D1E332B2}"/>
              </a:ext>
            </a:extLst>
          </p:cNvPr>
          <p:cNvSpPr>
            <a:spLocks noChangeArrowheads="1"/>
          </p:cNvSpPr>
          <p:nvPr/>
        </p:nvSpPr>
        <p:spPr bwMode="auto">
          <a:xfrm>
            <a:off x="2585646" y="5053502"/>
            <a:ext cx="13261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months</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61" name="Group 160">
            <a:extLst>
              <a:ext uri="{FF2B5EF4-FFF2-40B4-BE49-F238E27FC236}">
                <a16:creationId xmlns:a16="http://schemas.microsoft.com/office/drawing/2014/main" id="{226DF4DB-BF11-FB37-92C5-7253A07F4683}"/>
              </a:ext>
            </a:extLst>
          </p:cNvPr>
          <p:cNvGrpSpPr/>
          <p:nvPr/>
        </p:nvGrpSpPr>
        <p:grpSpPr>
          <a:xfrm>
            <a:off x="722082" y="5079641"/>
            <a:ext cx="4995652" cy="586581"/>
            <a:chOff x="2133600" y="10515600"/>
            <a:chExt cx="8900469" cy="1299028"/>
          </a:xfrm>
        </p:grpSpPr>
        <p:sp>
          <p:nvSpPr>
            <p:cNvPr id="162" name="Rectangle 129">
              <a:extLst>
                <a:ext uri="{FF2B5EF4-FFF2-40B4-BE49-F238E27FC236}">
                  <a16:creationId xmlns:a16="http://schemas.microsoft.com/office/drawing/2014/main" id="{461E7954-3EA4-B6CD-E741-F112049BE01A}"/>
                </a:ext>
              </a:extLst>
            </p:cNvPr>
            <p:cNvSpPr>
              <a:spLocks noChangeArrowheads="1"/>
            </p:cNvSpPr>
            <p:nvPr/>
          </p:nvSpPr>
          <p:spPr bwMode="auto">
            <a:xfrm>
              <a:off x="3626193" y="10894394"/>
              <a:ext cx="505509"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158</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63" name="Rectangle 130">
              <a:extLst>
                <a:ext uri="{FF2B5EF4-FFF2-40B4-BE49-F238E27FC236}">
                  <a16:creationId xmlns:a16="http://schemas.microsoft.com/office/drawing/2014/main" id="{5FB22B07-CA6B-DD9B-31DA-8A5E9DA60EF0}"/>
                </a:ext>
              </a:extLst>
            </p:cNvPr>
            <p:cNvSpPr>
              <a:spLocks noChangeArrowheads="1"/>
            </p:cNvSpPr>
            <p:nvPr/>
          </p:nvSpPr>
          <p:spPr bwMode="auto">
            <a:xfrm>
              <a:off x="4706305" y="10894394"/>
              <a:ext cx="337007"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77</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64" name="Rectangle 131">
              <a:extLst>
                <a:ext uri="{FF2B5EF4-FFF2-40B4-BE49-F238E27FC236}">
                  <a16:creationId xmlns:a16="http://schemas.microsoft.com/office/drawing/2014/main" id="{9FFE78EF-C814-687C-5409-2ECFD99A3C73}"/>
                </a:ext>
              </a:extLst>
            </p:cNvPr>
            <p:cNvSpPr>
              <a:spLocks noChangeArrowheads="1"/>
            </p:cNvSpPr>
            <p:nvPr/>
          </p:nvSpPr>
          <p:spPr bwMode="auto">
            <a:xfrm>
              <a:off x="5729130" y="10894394"/>
              <a:ext cx="337007"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39</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65" name="Rectangle 132">
              <a:extLst>
                <a:ext uri="{FF2B5EF4-FFF2-40B4-BE49-F238E27FC236}">
                  <a16:creationId xmlns:a16="http://schemas.microsoft.com/office/drawing/2014/main" id="{F4689BA0-9ACA-1696-2868-CFA4CBE640EA}"/>
                </a:ext>
              </a:extLst>
            </p:cNvPr>
            <p:cNvSpPr>
              <a:spLocks noChangeArrowheads="1"/>
            </p:cNvSpPr>
            <p:nvPr/>
          </p:nvSpPr>
          <p:spPr bwMode="auto">
            <a:xfrm>
              <a:off x="6742714" y="10894394"/>
              <a:ext cx="337007"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28</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66" name="Rectangle 133">
              <a:extLst>
                <a:ext uri="{FF2B5EF4-FFF2-40B4-BE49-F238E27FC236}">
                  <a16:creationId xmlns:a16="http://schemas.microsoft.com/office/drawing/2014/main" id="{D0394A02-4C3C-9345-6A5B-E375D0484176}"/>
                </a:ext>
              </a:extLst>
            </p:cNvPr>
            <p:cNvSpPr>
              <a:spLocks noChangeArrowheads="1"/>
            </p:cNvSpPr>
            <p:nvPr/>
          </p:nvSpPr>
          <p:spPr bwMode="auto">
            <a:xfrm>
              <a:off x="2616288" y="11360372"/>
              <a:ext cx="505509"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232</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67" name="Rectangle 134">
              <a:extLst>
                <a:ext uri="{FF2B5EF4-FFF2-40B4-BE49-F238E27FC236}">
                  <a16:creationId xmlns:a16="http://schemas.microsoft.com/office/drawing/2014/main" id="{A0904258-F6C7-7CCB-88BE-458CC4C47DA2}"/>
                </a:ext>
              </a:extLst>
            </p:cNvPr>
            <p:cNvSpPr>
              <a:spLocks noChangeArrowheads="1"/>
            </p:cNvSpPr>
            <p:nvPr/>
          </p:nvSpPr>
          <p:spPr bwMode="auto">
            <a:xfrm>
              <a:off x="3626193" y="11360372"/>
              <a:ext cx="505509"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138</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68" name="Rectangle 135">
              <a:extLst>
                <a:ext uri="{FF2B5EF4-FFF2-40B4-BE49-F238E27FC236}">
                  <a16:creationId xmlns:a16="http://schemas.microsoft.com/office/drawing/2014/main" id="{F98923DF-C806-8C75-5617-533B6FB39867}"/>
                </a:ext>
              </a:extLst>
            </p:cNvPr>
            <p:cNvSpPr>
              <a:spLocks noChangeArrowheads="1"/>
            </p:cNvSpPr>
            <p:nvPr/>
          </p:nvSpPr>
          <p:spPr bwMode="auto">
            <a:xfrm>
              <a:off x="4706305" y="11360372"/>
              <a:ext cx="337007"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50</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69" name="Rectangle 136">
              <a:extLst>
                <a:ext uri="{FF2B5EF4-FFF2-40B4-BE49-F238E27FC236}">
                  <a16:creationId xmlns:a16="http://schemas.microsoft.com/office/drawing/2014/main" id="{68FD73EE-BDD8-2154-9C98-3F2E3955A0A5}"/>
                </a:ext>
              </a:extLst>
            </p:cNvPr>
            <p:cNvSpPr>
              <a:spLocks noChangeArrowheads="1"/>
            </p:cNvSpPr>
            <p:nvPr/>
          </p:nvSpPr>
          <p:spPr bwMode="auto">
            <a:xfrm>
              <a:off x="5729130" y="11360372"/>
              <a:ext cx="337007"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22</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70" name="Rectangle 137">
              <a:extLst>
                <a:ext uri="{FF2B5EF4-FFF2-40B4-BE49-F238E27FC236}">
                  <a16:creationId xmlns:a16="http://schemas.microsoft.com/office/drawing/2014/main" id="{8BCDA24E-DCA8-9624-E6AD-D88EDDBBCEAF}"/>
                </a:ext>
              </a:extLst>
            </p:cNvPr>
            <p:cNvSpPr>
              <a:spLocks noChangeArrowheads="1"/>
            </p:cNvSpPr>
            <p:nvPr/>
          </p:nvSpPr>
          <p:spPr bwMode="auto">
            <a:xfrm>
              <a:off x="6742714" y="11360372"/>
              <a:ext cx="337007"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15</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71" name="Rectangle 138">
              <a:extLst>
                <a:ext uri="{FF2B5EF4-FFF2-40B4-BE49-F238E27FC236}">
                  <a16:creationId xmlns:a16="http://schemas.microsoft.com/office/drawing/2014/main" id="{3533DBCF-97B5-3A75-AB84-2B07182BD381}"/>
                </a:ext>
              </a:extLst>
            </p:cNvPr>
            <p:cNvSpPr>
              <a:spLocks noChangeArrowheads="1"/>
            </p:cNvSpPr>
            <p:nvPr/>
          </p:nvSpPr>
          <p:spPr bwMode="auto">
            <a:xfrm>
              <a:off x="9798765" y="10894394"/>
              <a:ext cx="168504"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72" name="Rectangle 139">
              <a:extLst>
                <a:ext uri="{FF2B5EF4-FFF2-40B4-BE49-F238E27FC236}">
                  <a16:creationId xmlns:a16="http://schemas.microsoft.com/office/drawing/2014/main" id="{AADFBC1E-451F-3169-6C23-C8D02AE41DDF}"/>
                </a:ext>
              </a:extLst>
            </p:cNvPr>
            <p:cNvSpPr>
              <a:spLocks noChangeArrowheads="1"/>
            </p:cNvSpPr>
            <p:nvPr/>
          </p:nvSpPr>
          <p:spPr bwMode="auto">
            <a:xfrm>
              <a:off x="9798763" y="11360372"/>
              <a:ext cx="168504"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0</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73" name="Rectangle 140">
              <a:extLst>
                <a:ext uri="{FF2B5EF4-FFF2-40B4-BE49-F238E27FC236}">
                  <a16:creationId xmlns:a16="http://schemas.microsoft.com/office/drawing/2014/main" id="{E1F18E2B-0BAE-F2DF-A226-C9BFC6063CE6}"/>
                </a:ext>
              </a:extLst>
            </p:cNvPr>
            <p:cNvSpPr>
              <a:spLocks noChangeArrowheads="1"/>
            </p:cNvSpPr>
            <p:nvPr/>
          </p:nvSpPr>
          <p:spPr bwMode="auto">
            <a:xfrm>
              <a:off x="10865565" y="10894394"/>
              <a:ext cx="168504"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0</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74" name="Rectangle 141">
              <a:extLst>
                <a:ext uri="{FF2B5EF4-FFF2-40B4-BE49-F238E27FC236}">
                  <a16:creationId xmlns:a16="http://schemas.microsoft.com/office/drawing/2014/main" id="{429BDF70-0302-ECD7-7575-8CB03AEEA1B4}"/>
                </a:ext>
              </a:extLst>
            </p:cNvPr>
            <p:cNvSpPr>
              <a:spLocks noChangeArrowheads="1"/>
            </p:cNvSpPr>
            <p:nvPr/>
          </p:nvSpPr>
          <p:spPr bwMode="auto">
            <a:xfrm>
              <a:off x="10865565" y="11360372"/>
              <a:ext cx="168504"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0</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75" name="Rectangle 127">
              <a:extLst>
                <a:ext uri="{FF2B5EF4-FFF2-40B4-BE49-F238E27FC236}">
                  <a16:creationId xmlns:a16="http://schemas.microsoft.com/office/drawing/2014/main" id="{E26AE623-4354-3EF1-4A5A-E97A4E81A2A5}"/>
                </a:ext>
              </a:extLst>
            </p:cNvPr>
            <p:cNvSpPr>
              <a:spLocks noChangeArrowheads="1"/>
            </p:cNvSpPr>
            <p:nvPr/>
          </p:nvSpPr>
          <p:spPr bwMode="auto">
            <a:xfrm>
              <a:off x="2133600" y="10515600"/>
              <a:ext cx="1476542"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 risk</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6" name="Rectangle 128">
              <a:extLst>
                <a:ext uri="{FF2B5EF4-FFF2-40B4-BE49-F238E27FC236}">
                  <a16:creationId xmlns:a16="http://schemas.microsoft.com/office/drawing/2014/main" id="{64B0292E-C6C0-F914-FBC0-4A12416D12B4}"/>
                </a:ext>
              </a:extLst>
            </p:cNvPr>
            <p:cNvSpPr>
              <a:spLocks noChangeArrowheads="1"/>
            </p:cNvSpPr>
            <p:nvPr/>
          </p:nvSpPr>
          <p:spPr bwMode="auto">
            <a:xfrm>
              <a:off x="2609953" y="10894394"/>
              <a:ext cx="505509"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234</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77" name="Rectangle 132">
              <a:extLst>
                <a:ext uri="{FF2B5EF4-FFF2-40B4-BE49-F238E27FC236}">
                  <a16:creationId xmlns:a16="http://schemas.microsoft.com/office/drawing/2014/main" id="{EED26CAF-82CB-DEDD-8A90-E6AC89AF9144}"/>
                </a:ext>
              </a:extLst>
            </p:cNvPr>
            <p:cNvSpPr>
              <a:spLocks noChangeArrowheads="1"/>
            </p:cNvSpPr>
            <p:nvPr/>
          </p:nvSpPr>
          <p:spPr bwMode="auto">
            <a:xfrm>
              <a:off x="7769791" y="10894394"/>
              <a:ext cx="337007"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10</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78" name="Rectangle 137">
              <a:extLst>
                <a:ext uri="{FF2B5EF4-FFF2-40B4-BE49-F238E27FC236}">
                  <a16:creationId xmlns:a16="http://schemas.microsoft.com/office/drawing/2014/main" id="{4A7591F8-A78B-B2AC-3ABA-D508D4AD06E8}"/>
                </a:ext>
              </a:extLst>
            </p:cNvPr>
            <p:cNvSpPr>
              <a:spLocks noChangeArrowheads="1"/>
            </p:cNvSpPr>
            <p:nvPr/>
          </p:nvSpPr>
          <p:spPr bwMode="auto">
            <a:xfrm>
              <a:off x="7854041" y="11360372"/>
              <a:ext cx="168504"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5</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sp>
          <p:nvSpPr>
            <p:cNvPr id="179" name="Rectangle 132">
              <a:extLst>
                <a:ext uri="{FF2B5EF4-FFF2-40B4-BE49-F238E27FC236}">
                  <a16:creationId xmlns:a16="http://schemas.microsoft.com/office/drawing/2014/main" id="{9BCA4F14-8709-1595-A7DE-E03E03ED07B2}"/>
                </a:ext>
              </a:extLst>
            </p:cNvPr>
            <p:cNvSpPr>
              <a:spLocks noChangeArrowheads="1"/>
            </p:cNvSpPr>
            <p:nvPr/>
          </p:nvSpPr>
          <p:spPr bwMode="auto">
            <a:xfrm>
              <a:off x="8788237" y="10894394"/>
              <a:ext cx="168504"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mn-cs"/>
                </a:rPr>
                <a:t>2</a:t>
              </a:r>
              <a:endParaRPr kumimoji="0" lang="en-US" altLang="en-US" sz="1333" b="0" i="0" u="none" strike="noStrike" kern="1200" cap="none" spc="0" normalizeH="0" baseline="0" noProof="0" dirty="0">
                <a:ln>
                  <a:noFill/>
                </a:ln>
                <a:solidFill>
                  <a:srgbClr val="00857C"/>
                </a:solidFill>
                <a:effectLst/>
                <a:uLnTx/>
                <a:uFillTx/>
                <a:latin typeface="Arial" panose="020B0604020202020204" pitchFamily="34" charset="0"/>
                <a:ea typeface="+mn-ea"/>
                <a:cs typeface="+mn-cs"/>
              </a:endParaRPr>
            </a:p>
          </p:txBody>
        </p:sp>
        <p:sp>
          <p:nvSpPr>
            <p:cNvPr id="180" name="Rectangle 137">
              <a:extLst>
                <a:ext uri="{FF2B5EF4-FFF2-40B4-BE49-F238E27FC236}">
                  <a16:creationId xmlns:a16="http://schemas.microsoft.com/office/drawing/2014/main" id="{37CB366D-4B91-793D-6DE0-CC6B815303F0}"/>
                </a:ext>
              </a:extLst>
            </p:cNvPr>
            <p:cNvSpPr>
              <a:spLocks noChangeArrowheads="1"/>
            </p:cNvSpPr>
            <p:nvPr/>
          </p:nvSpPr>
          <p:spPr bwMode="auto">
            <a:xfrm>
              <a:off x="8788237" y="11360372"/>
              <a:ext cx="168504" cy="45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mn-cs"/>
                </a:rPr>
                <a:t>1</a:t>
              </a:r>
              <a:endParaRPr kumimoji="0" lang="en-US" altLang="en-US" sz="1333" b="0" i="0" u="none" strike="noStrike" kern="1200" cap="none" spc="0" normalizeH="0" baseline="0" noProof="0" dirty="0">
                <a:ln>
                  <a:noFill/>
                </a:ln>
                <a:solidFill>
                  <a:srgbClr val="610F0F"/>
                </a:solidFill>
                <a:effectLst/>
                <a:uLnTx/>
                <a:uFillTx/>
                <a:latin typeface="Arial" panose="020B0604020202020204" pitchFamily="34" charset="0"/>
                <a:ea typeface="+mn-ea"/>
                <a:cs typeface="+mn-cs"/>
              </a:endParaRPr>
            </a:p>
          </p:txBody>
        </p:sp>
      </p:grpSp>
      <p:sp>
        <p:nvSpPr>
          <p:cNvPr id="181" name="Rectangle 126">
            <a:extLst>
              <a:ext uri="{FF2B5EF4-FFF2-40B4-BE49-F238E27FC236}">
                <a16:creationId xmlns:a16="http://schemas.microsoft.com/office/drawing/2014/main" id="{6975F96C-AF69-B63F-DDE3-88559120B318}"/>
              </a:ext>
            </a:extLst>
          </p:cNvPr>
          <p:cNvSpPr>
            <a:spLocks noChangeArrowheads="1"/>
          </p:cNvSpPr>
          <p:nvPr/>
        </p:nvSpPr>
        <p:spPr bwMode="auto">
          <a:xfrm rot="16200000">
            <a:off x="-762390" y="3505680"/>
            <a:ext cx="2607451"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Progression-Free Survival, %</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2" name="TextBox 181">
            <a:extLst>
              <a:ext uri="{FF2B5EF4-FFF2-40B4-BE49-F238E27FC236}">
                <a16:creationId xmlns:a16="http://schemas.microsoft.com/office/drawing/2014/main" id="{61D84123-7849-6AAF-2A4D-02F1DBC3EB1F}"/>
              </a:ext>
            </a:extLst>
          </p:cNvPr>
          <p:cNvSpPr txBox="1"/>
          <p:nvPr/>
        </p:nvSpPr>
        <p:spPr>
          <a:xfrm>
            <a:off x="4798000" y="5683098"/>
            <a:ext cx="2629567" cy="205121"/>
          </a:xfrm>
          <a:prstGeom prst="rect">
            <a:avLst/>
          </a:prstGeom>
          <a:noFill/>
        </p:spPr>
        <p:txBody>
          <a:bodyPr wrap="none" lIns="0" tIns="0" rIns="0" bIns="0" rtlCol="0" anchor="t" anchorCtr="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21" normalizeH="0" baseline="0" noProof="0" dirty="0">
                <a:ln>
                  <a:noFill/>
                </a:ln>
                <a:solidFill>
                  <a:srgbClr val="000000"/>
                </a:solidFill>
                <a:effectLst/>
                <a:uLnTx/>
                <a:uFillTx/>
                <a:latin typeface="Arial"/>
                <a:ea typeface="+mn-ea"/>
                <a:cs typeface="+mn-cs"/>
              </a:rPr>
              <a:t>Median follow-up: 32.7 months </a:t>
            </a:r>
          </a:p>
        </p:txBody>
      </p:sp>
    </p:spTree>
    <p:extLst>
      <p:ext uri="{BB962C8B-B14F-4D97-AF65-F5344CB8AC3E}">
        <p14:creationId xmlns:p14="http://schemas.microsoft.com/office/powerpoint/2010/main" val="788544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6A18C-2528-EA60-F309-FED8AAF9B5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303ADC-3EA6-EBCD-F851-88A69AD6D0A3}"/>
              </a:ext>
            </a:extLst>
          </p:cNvPr>
          <p:cNvSpPr>
            <a:spLocks noGrp="1"/>
          </p:cNvSpPr>
          <p:nvPr>
            <p:ph type="title"/>
          </p:nvPr>
        </p:nvSpPr>
        <p:spPr/>
        <p:txBody>
          <a:bodyPr>
            <a:normAutofit/>
          </a:bodyPr>
          <a:lstStyle/>
          <a:p>
            <a:r>
              <a:rPr lang="en-US" sz="3334" b="1" dirty="0"/>
              <a:t>OS in CPS ≥1 Population at Final Analysis</a:t>
            </a:r>
          </a:p>
        </p:txBody>
      </p:sp>
      <p:sp>
        <p:nvSpPr>
          <p:cNvPr id="5" name="Footer Placeholder 3">
            <a:extLst>
              <a:ext uri="{FF2B5EF4-FFF2-40B4-BE49-F238E27FC236}">
                <a16:creationId xmlns:a16="http://schemas.microsoft.com/office/drawing/2014/main" id="{E4078ED2-C231-C547-CCF3-7AD0BF496EF9}"/>
              </a:ext>
            </a:extLst>
          </p:cNvPr>
          <p:cNvSpPr txBox="1">
            <a:spLocks/>
          </p:cNvSpPr>
          <p:nvPr/>
        </p:nvSpPr>
        <p:spPr>
          <a:xfrm>
            <a:off x="-1" y="5453815"/>
            <a:ext cx="12192001" cy="844487"/>
          </a:xfrm>
          <a:prstGeom prst="rect">
            <a:avLst/>
          </a:prstGeom>
        </p:spPr>
        <p:txBody>
          <a:bodyPr vert="horz" lIns="137160" tIns="0" rIns="137160" bIns="91440" rtlCol="0" anchor="b" anchorCtr="0"/>
          <a:lstStyle>
            <a:defPPr>
              <a:defRPr lang="en-US"/>
            </a:defPPr>
            <a:lvl1pPr marL="0" algn="l" defTabSz="457250" rtl="0" eaLnBrk="1" latinLnBrk="0" hangingPunct="1">
              <a:defRPr sz="1000" kern="1200">
                <a:solidFill>
                  <a:srgbClr val="000000"/>
                </a:solidFill>
                <a:latin typeface="Arial" panose="020B0604020202020204" pitchFamily="34" charset="0"/>
                <a:ea typeface="+mn-ea"/>
                <a:cs typeface="Arial" panose="020B0604020202020204" pitchFamily="34" charset="0"/>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Hazard ratio (CI) analyzed based on a Cox regression model with treatment as a covariate stratified by the randomization stratification factors. Data cutoff date: September 5, 2025. </a:t>
            </a:r>
          </a:p>
        </p:txBody>
      </p:sp>
      <p:graphicFrame>
        <p:nvGraphicFramePr>
          <p:cNvPr id="9" name="Table 8">
            <a:extLst>
              <a:ext uri="{FF2B5EF4-FFF2-40B4-BE49-F238E27FC236}">
                <a16:creationId xmlns:a16="http://schemas.microsoft.com/office/drawing/2014/main" id="{0ABF398A-8A6D-1F98-D5E4-0C62CE545A24}"/>
              </a:ext>
            </a:extLst>
          </p:cNvPr>
          <p:cNvGraphicFramePr>
            <a:graphicFrameLocks noGrp="1" noChangeAspect="1"/>
          </p:cNvGraphicFramePr>
          <p:nvPr/>
        </p:nvGraphicFramePr>
        <p:xfrm>
          <a:off x="7515621" y="1559064"/>
          <a:ext cx="4296088" cy="1402080"/>
        </p:xfrm>
        <a:graphic>
          <a:graphicData uri="http://schemas.openxmlformats.org/drawingml/2006/table">
            <a:tbl>
              <a:tblPr firstRow="1" bandRow="1"/>
              <a:tblGrid>
                <a:gridCol w="1232609">
                  <a:extLst>
                    <a:ext uri="{9D8B030D-6E8A-4147-A177-3AD203B41FA5}">
                      <a16:colId xmlns:a16="http://schemas.microsoft.com/office/drawing/2014/main" val="20000"/>
                    </a:ext>
                  </a:extLst>
                </a:gridCol>
                <a:gridCol w="844395">
                  <a:extLst>
                    <a:ext uri="{9D8B030D-6E8A-4147-A177-3AD203B41FA5}">
                      <a16:colId xmlns:a16="http://schemas.microsoft.com/office/drawing/2014/main" val="20001"/>
                    </a:ext>
                  </a:extLst>
                </a:gridCol>
                <a:gridCol w="1211525">
                  <a:extLst>
                    <a:ext uri="{9D8B030D-6E8A-4147-A177-3AD203B41FA5}">
                      <a16:colId xmlns:a16="http://schemas.microsoft.com/office/drawing/2014/main" val="2263025175"/>
                    </a:ext>
                  </a:extLst>
                </a:gridCol>
                <a:gridCol w="1007559">
                  <a:extLst>
                    <a:ext uri="{9D8B030D-6E8A-4147-A177-3AD203B41FA5}">
                      <a16:colId xmlns:a16="http://schemas.microsoft.com/office/drawing/2014/main" val="3571271353"/>
                    </a:ext>
                  </a:extLst>
                </a:gridCol>
              </a:tblGrid>
              <a:tr h="4673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endParaRPr lang="en-US" sz="1300" b="1" dirty="0">
                        <a:solidFill>
                          <a:schemeClr val="tx1"/>
                        </a:solidFill>
                        <a:latin typeface="Arial" panose="020B0604020202020204" pitchFamily="34" charset="0"/>
                        <a:cs typeface="Arial" panose="020B0604020202020204" pitchFamily="34" charset="0"/>
                      </a:endParaRP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Events</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Median, mo </a:t>
                      </a:r>
                      <a:br>
                        <a:rPr lang="en-US" sz="1300" b="1" i="0" dirty="0">
                          <a:solidFill>
                            <a:schemeClr val="tx1"/>
                          </a:solidFill>
                          <a:latin typeface="Arial" panose="020B0604020202020204" pitchFamily="34" charset="0"/>
                          <a:cs typeface="Arial" panose="020B0604020202020204" pitchFamily="34" charset="0"/>
                        </a:rPr>
                      </a:br>
                      <a:r>
                        <a:rPr lang="en-US" sz="1300" b="1" i="0" dirty="0">
                          <a:solidFill>
                            <a:schemeClr val="tx1"/>
                          </a:solidFill>
                          <a:latin typeface="Arial" panose="020B0604020202020204" pitchFamily="34" charset="0"/>
                          <a:cs typeface="Arial" panose="020B0604020202020204" pitchFamily="34" charset="0"/>
                        </a:rPr>
                        <a:t>(95% CI)</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HR </a:t>
                      </a:r>
                      <a:br>
                        <a:rPr lang="en-US" sz="1300" b="1" i="0" dirty="0">
                          <a:solidFill>
                            <a:schemeClr val="tx1"/>
                          </a:solidFill>
                          <a:latin typeface="Arial" panose="020B0604020202020204" pitchFamily="34" charset="0"/>
                          <a:cs typeface="Arial" panose="020B0604020202020204" pitchFamily="34" charset="0"/>
                        </a:rPr>
                      </a:br>
                      <a:r>
                        <a:rPr lang="en-US" sz="1300" b="1" i="0" dirty="0">
                          <a:solidFill>
                            <a:schemeClr val="tx1"/>
                          </a:solidFill>
                          <a:latin typeface="Arial" panose="020B0604020202020204" pitchFamily="34" charset="0"/>
                          <a:cs typeface="Arial" panose="020B0604020202020204" pitchFamily="34" charset="0"/>
                        </a:rPr>
                        <a:t>(95% CI)</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extLst>
                  <a:ext uri="{0D108BD9-81ED-4DB2-BD59-A6C34878D82A}">
                    <a16:rowId xmlns:a16="http://schemas.microsoft.com/office/drawing/2014/main" val="10000"/>
                  </a:ext>
                </a:extLst>
              </a:tr>
              <a:tr h="467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300" b="1" dirty="0">
                          <a:solidFill>
                            <a:srgbClr val="00857C"/>
                          </a:solidFill>
                          <a:latin typeface="Arial" panose="020B0604020202020204" pitchFamily="34" charset="0"/>
                          <a:cs typeface="Arial" panose="020B0604020202020204" pitchFamily="34" charset="0"/>
                        </a:rPr>
                        <a:t>Pembro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300" b="1" dirty="0">
                          <a:solidFill>
                            <a:srgbClr val="00857C"/>
                          </a:solidFill>
                          <a:latin typeface="Arial" panose="020B0604020202020204" pitchFamily="34" charset="0"/>
                          <a:cs typeface="Arial" panose="020B0604020202020204" pitchFamily="34" charset="0"/>
                        </a:rPr>
                        <a:t>74.4%</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00857C"/>
                          </a:solidFill>
                          <a:latin typeface="Arial" panose="020B0604020202020204" pitchFamily="34" charset="0"/>
                          <a:cs typeface="Arial" panose="020B0604020202020204" pitchFamily="34" charset="0"/>
                        </a:rPr>
                        <a:t>18.2</a:t>
                      </a:r>
                    </a:p>
                    <a:p>
                      <a:pPr algn="ctr">
                        <a:lnSpc>
                          <a:spcPct val="100000"/>
                        </a:lnSpc>
                      </a:pPr>
                      <a:r>
                        <a:rPr lang="en-US" sz="1300" b="1" dirty="0">
                          <a:solidFill>
                            <a:srgbClr val="00857C"/>
                          </a:solidFill>
                          <a:latin typeface="Arial" panose="020B0604020202020204" pitchFamily="34" charset="0"/>
                          <a:cs typeface="Arial" panose="020B0604020202020204" pitchFamily="34" charset="0"/>
                        </a:rPr>
                        <a:t>(15.3–21.3)</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algn="ctr">
                        <a:lnSpc>
                          <a:spcPct val="100000"/>
                        </a:lnSpc>
                      </a:pPr>
                      <a:endParaRPr lang="en-US" sz="1300" b="1" dirty="0">
                        <a:solidFill>
                          <a:srgbClr val="00857C"/>
                        </a:solidFill>
                        <a:latin typeface="Arial" panose="020B0604020202020204" pitchFamily="34" charset="0"/>
                        <a:cs typeface="Arial" panose="020B0604020202020204" pitchFamily="34" charset="0"/>
                      </a:endParaRPr>
                    </a:p>
                    <a:p>
                      <a:pPr algn="ctr">
                        <a:lnSpc>
                          <a:spcPct val="100000"/>
                        </a:lnSpc>
                      </a:pPr>
                      <a:r>
                        <a:rPr lang="en-US" sz="1300" b="1" dirty="0">
                          <a:solidFill>
                            <a:srgbClr val="00857C"/>
                          </a:solidFill>
                          <a:latin typeface="Arial" panose="020B0604020202020204" pitchFamily="34" charset="0"/>
                          <a:cs typeface="Arial" panose="020B0604020202020204" pitchFamily="34" charset="0"/>
                        </a:rPr>
                        <a:t>0.76 </a:t>
                      </a:r>
                      <a:br>
                        <a:rPr lang="en-US" sz="1300" b="1" dirty="0">
                          <a:solidFill>
                            <a:srgbClr val="00857C"/>
                          </a:solidFill>
                          <a:latin typeface="Arial" panose="020B0604020202020204" pitchFamily="34" charset="0"/>
                          <a:cs typeface="Arial" panose="020B0604020202020204" pitchFamily="34" charset="0"/>
                        </a:rPr>
                      </a:br>
                      <a:r>
                        <a:rPr lang="en-US" sz="1300" b="1" dirty="0">
                          <a:solidFill>
                            <a:srgbClr val="00857C"/>
                          </a:solidFill>
                          <a:latin typeface="Arial" panose="020B0604020202020204" pitchFamily="34" charset="0"/>
                          <a:cs typeface="Arial" panose="020B0604020202020204" pitchFamily="34" charset="0"/>
                        </a:rPr>
                        <a:t>(0.62–0.93)</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67360">
                <a:tc>
                  <a:txBody>
                    <a:bodyPr/>
                    <a:lstStyle/>
                    <a:p>
                      <a:pPr algn="l">
                        <a:lnSpc>
                          <a:spcPct val="100000"/>
                        </a:lnSpc>
                      </a:pPr>
                      <a:r>
                        <a:rPr lang="en-US" sz="1300" b="1" dirty="0">
                          <a:solidFill>
                            <a:srgbClr val="610F0F"/>
                          </a:solidFill>
                          <a:latin typeface="Arial" panose="020B0604020202020204" pitchFamily="34" charset="0"/>
                          <a:cs typeface="Arial" panose="020B0604020202020204" pitchFamily="34" charset="0"/>
                        </a:rPr>
                        <a:t>Placebo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610F0F"/>
                          </a:solidFill>
                          <a:latin typeface="Arial" panose="020B0604020202020204" pitchFamily="34" charset="0"/>
                          <a:cs typeface="Arial" panose="020B0604020202020204" pitchFamily="34" charset="0"/>
                        </a:rPr>
                        <a:t>82.8%</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610F0F"/>
                          </a:solidFill>
                          <a:latin typeface="Arial" panose="020B0604020202020204" pitchFamily="34" charset="0"/>
                          <a:cs typeface="Arial" panose="020B0604020202020204" pitchFamily="34" charset="0"/>
                        </a:rPr>
                        <a:t>14.0</a:t>
                      </a:r>
                      <a:br>
                        <a:rPr lang="en-US" sz="1300" b="1" dirty="0">
                          <a:solidFill>
                            <a:srgbClr val="610F0F"/>
                          </a:solidFill>
                          <a:latin typeface="Arial" panose="020B0604020202020204" pitchFamily="34" charset="0"/>
                          <a:cs typeface="Arial" panose="020B0604020202020204" pitchFamily="34" charset="0"/>
                        </a:rPr>
                      </a:br>
                      <a:r>
                        <a:rPr lang="en-US" sz="1300" b="1" dirty="0">
                          <a:solidFill>
                            <a:srgbClr val="610F0F"/>
                          </a:solidFill>
                          <a:latin typeface="Arial" panose="020B0604020202020204" pitchFamily="34" charset="0"/>
                          <a:cs typeface="Arial" panose="020B0604020202020204" pitchFamily="34" charset="0"/>
                        </a:rPr>
                        <a:t>(12.5–16.1)</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lnSpc>
                          <a:spcPct val="100000"/>
                        </a:lnSpc>
                      </a:pPr>
                      <a:endParaRPr lang="en-US" sz="28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grpSp>
        <p:nvGrpSpPr>
          <p:cNvPr id="58" name="Group 57">
            <a:extLst>
              <a:ext uri="{FF2B5EF4-FFF2-40B4-BE49-F238E27FC236}">
                <a16:creationId xmlns:a16="http://schemas.microsoft.com/office/drawing/2014/main" id="{47F732EB-A6BF-CAC4-FC78-5D6D789B8514}"/>
              </a:ext>
            </a:extLst>
          </p:cNvPr>
          <p:cNvGrpSpPr/>
          <p:nvPr/>
        </p:nvGrpSpPr>
        <p:grpSpPr>
          <a:xfrm>
            <a:off x="653488" y="1438854"/>
            <a:ext cx="9513067" cy="4365625"/>
            <a:chOff x="980232" y="2158281"/>
            <a:chExt cx="14269600" cy="6548437"/>
          </a:xfrm>
        </p:grpSpPr>
        <p:graphicFrame>
          <p:nvGraphicFramePr>
            <p:cNvPr id="11" name="Object 10">
              <a:extLst>
                <a:ext uri="{FF2B5EF4-FFF2-40B4-BE49-F238E27FC236}">
                  <a16:creationId xmlns:a16="http://schemas.microsoft.com/office/drawing/2014/main" id="{60E509B6-E264-B9AE-ED9D-CA5F43C497E0}"/>
                </a:ext>
              </a:extLst>
            </p:cNvPr>
            <p:cNvGraphicFramePr>
              <a:graphicFrameLocks noChangeAspect="1"/>
            </p:cNvGraphicFramePr>
            <p:nvPr/>
          </p:nvGraphicFramePr>
          <p:xfrm>
            <a:off x="1751232" y="2158281"/>
            <a:ext cx="13498600" cy="5463901"/>
          </p:xfrm>
          <a:graphic>
            <a:graphicData uri="http://schemas.openxmlformats.org/presentationml/2006/ole">
              <mc:AlternateContent xmlns:mc="http://schemas.openxmlformats.org/markup-compatibility/2006">
                <mc:Choice xmlns:v="urn:schemas-microsoft-com:vml" Requires="v">
                  <p:oleObj name="Prism 10" r:id="rId3" imgW="6404654" imgH="3409218" progId="Prism10.Document">
                    <p:embed/>
                  </p:oleObj>
                </mc:Choice>
                <mc:Fallback>
                  <p:oleObj name="Prism 10" r:id="rId3" imgW="6404654" imgH="3409218" progId="Prism10.Document">
                    <p:embed/>
                    <p:pic>
                      <p:nvPicPr>
                        <p:cNvPr id="11" name="Object 10">
                          <a:extLst>
                            <a:ext uri="{FF2B5EF4-FFF2-40B4-BE49-F238E27FC236}">
                              <a16:creationId xmlns:a16="http://schemas.microsoft.com/office/drawing/2014/main" id="{60E509B6-E264-B9AE-ED9D-CA5F43C497E0}"/>
                            </a:ext>
                          </a:extLst>
                        </p:cNvPr>
                        <p:cNvPicPr/>
                        <p:nvPr/>
                      </p:nvPicPr>
                      <p:blipFill>
                        <a:blip r:embed="rId4"/>
                        <a:stretch>
                          <a:fillRect/>
                        </a:stretch>
                      </p:blipFill>
                      <p:spPr>
                        <a:xfrm>
                          <a:off x="1751232" y="2158281"/>
                          <a:ext cx="13498600" cy="5463901"/>
                        </a:xfrm>
                        <a:prstGeom prst="rect">
                          <a:avLst/>
                        </a:prstGeom>
                      </p:spPr>
                    </p:pic>
                  </p:oleObj>
                </mc:Fallback>
              </mc:AlternateContent>
            </a:graphicData>
          </a:graphic>
        </p:graphicFrame>
        <p:sp>
          <p:nvSpPr>
            <p:cNvPr id="12" name="Rectangle 125">
              <a:extLst>
                <a:ext uri="{FF2B5EF4-FFF2-40B4-BE49-F238E27FC236}">
                  <a16:creationId xmlns:a16="http://schemas.microsoft.com/office/drawing/2014/main" id="{7ECEB683-4FFC-F4EE-D860-E9423D6AEF58}"/>
                </a:ext>
              </a:extLst>
            </p:cNvPr>
            <p:cNvSpPr>
              <a:spLocks noChangeArrowheads="1"/>
            </p:cNvSpPr>
            <p:nvPr/>
          </p:nvSpPr>
          <p:spPr bwMode="auto">
            <a:xfrm>
              <a:off x="7507822" y="7770131"/>
              <a:ext cx="1664109"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months</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7">
              <a:extLst>
                <a:ext uri="{FF2B5EF4-FFF2-40B4-BE49-F238E27FC236}">
                  <a16:creationId xmlns:a16="http://schemas.microsoft.com/office/drawing/2014/main" id="{E9B497A0-692C-7E20-7075-108F50EAF3B0}"/>
                </a:ext>
              </a:extLst>
            </p:cNvPr>
            <p:cNvSpPr>
              <a:spLocks noChangeArrowheads="1"/>
            </p:cNvSpPr>
            <p:nvPr/>
          </p:nvSpPr>
          <p:spPr bwMode="auto">
            <a:xfrm>
              <a:off x="980232" y="7820363"/>
              <a:ext cx="1243129"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 risk</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971">
              <a:extLst>
                <a:ext uri="{FF2B5EF4-FFF2-40B4-BE49-F238E27FC236}">
                  <a16:creationId xmlns:a16="http://schemas.microsoft.com/office/drawing/2014/main" id="{40E2CFEC-FCCC-0A58-609F-6E5ABFF0A3EA}"/>
                </a:ext>
              </a:extLst>
            </p:cNvPr>
            <p:cNvSpPr>
              <a:spLocks noChangeArrowheads="1"/>
            </p:cNvSpPr>
            <p:nvPr/>
          </p:nvSpPr>
          <p:spPr bwMode="auto">
            <a:xfrm>
              <a:off x="2099175" y="7476798"/>
              <a:ext cx="14186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972">
              <a:extLst>
                <a:ext uri="{FF2B5EF4-FFF2-40B4-BE49-F238E27FC236}">
                  <a16:creationId xmlns:a16="http://schemas.microsoft.com/office/drawing/2014/main" id="{4C54C404-19E4-0DCC-CB87-608F7CD2E172}"/>
                </a:ext>
              </a:extLst>
            </p:cNvPr>
            <p:cNvSpPr>
              <a:spLocks noChangeArrowheads="1"/>
            </p:cNvSpPr>
            <p:nvPr/>
          </p:nvSpPr>
          <p:spPr bwMode="auto">
            <a:xfrm>
              <a:off x="3624526" y="7476798"/>
              <a:ext cx="14186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973">
              <a:extLst>
                <a:ext uri="{FF2B5EF4-FFF2-40B4-BE49-F238E27FC236}">
                  <a16:creationId xmlns:a16="http://schemas.microsoft.com/office/drawing/2014/main" id="{35438DAC-5100-8EDF-1F06-A552E2D72132}"/>
                </a:ext>
              </a:extLst>
            </p:cNvPr>
            <p:cNvSpPr>
              <a:spLocks noChangeArrowheads="1"/>
            </p:cNvSpPr>
            <p:nvPr/>
          </p:nvSpPr>
          <p:spPr bwMode="auto">
            <a:xfrm>
              <a:off x="5111548" y="7508744"/>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974">
              <a:extLst>
                <a:ext uri="{FF2B5EF4-FFF2-40B4-BE49-F238E27FC236}">
                  <a16:creationId xmlns:a16="http://schemas.microsoft.com/office/drawing/2014/main" id="{AD5028CB-967F-F55D-D75C-F2D5B9B20B6F}"/>
                </a:ext>
              </a:extLst>
            </p:cNvPr>
            <p:cNvSpPr>
              <a:spLocks noChangeArrowheads="1"/>
            </p:cNvSpPr>
            <p:nvPr/>
          </p:nvSpPr>
          <p:spPr bwMode="auto">
            <a:xfrm>
              <a:off x="6659553"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975">
              <a:extLst>
                <a:ext uri="{FF2B5EF4-FFF2-40B4-BE49-F238E27FC236}">
                  <a16:creationId xmlns:a16="http://schemas.microsoft.com/office/drawing/2014/main" id="{CF94A9F0-28A9-6DFE-07D7-1A00E0C87830}"/>
                </a:ext>
              </a:extLst>
            </p:cNvPr>
            <p:cNvSpPr>
              <a:spLocks noChangeArrowheads="1"/>
            </p:cNvSpPr>
            <p:nvPr/>
          </p:nvSpPr>
          <p:spPr bwMode="auto">
            <a:xfrm>
              <a:off x="8207557"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976">
              <a:extLst>
                <a:ext uri="{FF2B5EF4-FFF2-40B4-BE49-F238E27FC236}">
                  <a16:creationId xmlns:a16="http://schemas.microsoft.com/office/drawing/2014/main" id="{BC1F8499-813E-B4CF-5DBA-969D6E2B15A0}"/>
                </a:ext>
              </a:extLst>
            </p:cNvPr>
            <p:cNvSpPr>
              <a:spLocks noChangeArrowheads="1"/>
            </p:cNvSpPr>
            <p:nvPr/>
          </p:nvSpPr>
          <p:spPr bwMode="auto">
            <a:xfrm>
              <a:off x="9757422"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977">
              <a:extLst>
                <a:ext uri="{FF2B5EF4-FFF2-40B4-BE49-F238E27FC236}">
                  <a16:creationId xmlns:a16="http://schemas.microsoft.com/office/drawing/2014/main" id="{6B34F550-633F-FA13-F7A8-DEEC8AF5E84E}"/>
                </a:ext>
              </a:extLst>
            </p:cNvPr>
            <p:cNvSpPr>
              <a:spLocks noChangeArrowheads="1"/>
            </p:cNvSpPr>
            <p:nvPr/>
          </p:nvSpPr>
          <p:spPr bwMode="auto">
            <a:xfrm>
              <a:off x="12836538"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978">
              <a:extLst>
                <a:ext uri="{FF2B5EF4-FFF2-40B4-BE49-F238E27FC236}">
                  <a16:creationId xmlns:a16="http://schemas.microsoft.com/office/drawing/2014/main" id="{7153323C-1484-847D-564F-3007EE7703AA}"/>
                </a:ext>
              </a:extLst>
            </p:cNvPr>
            <p:cNvSpPr>
              <a:spLocks noChangeArrowheads="1"/>
            </p:cNvSpPr>
            <p:nvPr/>
          </p:nvSpPr>
          <p:spPr bwMode="auto">
            <a:xfrm>
              <a:off x="14395041" y="747679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48</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980">
              <a:extLst>
                <a:ext uri="{FF2B5EF4-FFF2-40B4-BE49-F238E27FC236}">
                  <a16:creationId xmlns:a16="http://schemas.microsoft.com/office/drawing/2014/main" id="{E398534D-F89C-6C49-5161-E0C812A3833A}"/>
                </a:ext>
              </a:extLst>
            </p:cNvPr>
            <p:cNvSpPr>
              <a:spLocks noChangeArrowheads="1"/>
            </p:cNvSpPr>
            <p:nvPr/>
          </p:nvSpPr>
          <p:spPr bwMode="auto">
            <a:xfrm>
              <a:off x="1774207" y="7124574"/>
              <a:ext cx="141867"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981">
              <a:extLst>
                <a:ext uri="{FF2B5EF4-FFF2-40B4-BE49-F238E27FC236}">
                  <a16:creationId xmlns:a16="http://schemas.microsoft.com/office/drawing/2014/main" id="{9A19E4B3-CEC9-93BF-92A0-8956FCB49E91}"/>
                </a:ext>
              </a:extLst>
            </p:cNvPr>
            <p:cNvSpPr>
              <a:spLocks noChangeArrowheads="1"/>
            </p:cNvSpPr>
            <p:nvPr/>
          </p:nvSpPr>
          <p:spPr bwMode="auto">
            <a:xfrm>
              <a:off x="1642084" y="6664418"/>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982">
              <a:extLst>
                <a:ext uri="{FF2B5EF4-FFF2-40B4-BE49-F238E27FC236}">
                  <a16:creationId xmlns:a16="http://schemas.microsoft.com/office/drawing/2014/main" id="{C1503D4C-A5CF-335F-D39C-1A38D98FC96D}"/>
                </a:ext>
              </a:extLst>
            </p:cNvPr>
            <p:cNvSpPr>
              <a:spLocks noChangeArrowheads="1"/>
            </p:cNvSpPr>
            <p:nvPr/>
          </p:nvSpPr>
          <p:spPr bwMode="auto">
            <a:xfrm>
              <a:off x="1642084" y="6204263"/>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983">
              <a:extLst>
                <a:ext uri="{FF2B5EF4-FFF2-40B4-BE49-F238E27FC236}">
                  <a16:creationId xmlns:a16="http://schemas.microsoft.com/office/drawing/2014/main" id="{2A697480-3594-7BF8-AF50-065B1E91E7D8}"/>
                </a:ext>
              </a:extLst>
            </p:cNvPr>
            <p:cNvSpPr>
              <a:spLocks noChangeArrowheads="1"/>
            </p:cNvSpPr>
            <p:nvPr/>
          </p:nvSpPr>
          <p:spPr bwMode="auto">
            <a:xfrm>
              <a:off x="1642084" y="5744106"/>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984">
              <a:extLst>
                <a:ext uri="{FF2B5EF4-FFF2-40B4-BE49-F238E27FC236}">
                  <a16:creationId xmlns:a16="http://schemas.microsoft.com/office/drawing/2014/main" id="{A1FBCBF6-A651-AC33-71F3-E3E56CD5B794}"/>
                </a:ext>
              </a:extLst>
            </p:cNvPr>
            <p:cNvSpPr>
              <a:spLocks noChangeArrowheads="1"/>
            </p:cNvSpPr>
            <p:nvPr/>
          </p:nvSpPr>
          <p:spPr bwMode="auto">
            <a:xfrm>
              <a:off x="1642084" y="5283951"/>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985">
              <a:extLst>
                <a:ext uri="{FF2B5EF4-FFF2-40B4-BE49-F238E27FC236}">
                  <a16:creationId xmlns:a16="http://schemas.microsoft.com/office/drawing/2014/main" id="{F42DF9C4-F7A5-3527-922A-37DB1FEBCE84}"/>
                </a:ext>
              </a:extLst>
            </p:cNvPr>
            <p:cNvSpPr>
              <a:spLocks noChangeArrowheads="1"/>
            </p:cNvSpPr>
            <p:nvPr/>
          </p:nvSpPr>
          <p:spPr bwMode="auto">
            <a:xfrm>
              <a:off x="1642084" y="4823796"/>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986">
              <a:extLst>
                <a:ext uri="{FF2B5EF4-FFF2-40B4-BE49-F238E27FC236}">
                  <a16:creationId xmlns:a16="http://schemas.microsoft.com/office/drawing/2014/main" id="{86218C71-1D30-0FB1-3B6E-9CBAA881CF19}"/>
                </a:ext>
              </a:extLst>
            </p:cNvPr>
            <p:cNvSpPr>
              <a:spLocks noChangeArrowheads="1"/>
            </p:cNvSpPr>
            <p:nvPr/>
          </p:nvSpPr>
          <p:spPr bwMode="auto">
            <a:xfrm>
              <a:off x="1642084" y="4363641"/>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987">
              <a:extLst>
                <a:ext uri="{FF2B5EF4-FFF2-40B4-BE49-F238E27FC236}">
                  <a16:creationId xmlns:a16="http://schemas.microsoft.com/office/drawing/2014/main" id="{81C41265-8257-3C2A-2C46-05DD95BC298C}"/>
                </a:ext>
              </a:extLst>
            </p:cNvPr>
            <p:cNvSpPr>
              <a:spLocks noChangeArrowheads="1"/>
            </p:cNvSpPr>
            <p:nvPr/>
          </p:nvSpPr>
          <p:spPr bwMode="auto">
            <a:xfrm>
              <a:off x="1642084" y="3903485"/>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988">
              <a:extLst>
                <a:ext uri="{FF2B5EF4-FFF2-40B4-BE49-F238E27FC236}">
                  <a16:creationId xmlns:a16="http://schemas.microsoft.com/office/drawing/2014/main" id="{3CA1ADC2-9879-540D-24E9-37B11DB3AE89}"/>
                </a:ext>
              </a:extLst>
            </p:cNvPr>
            <p:cNvSpPr>
              <a:spLocks noChangeArrowheads="1"/>
            </p:cNvSpPr>
            <p:nvPr/>
          </p:nvSpPr>
          <p:spPr bwMode="auto">
            <a:xfrm>
              <a:off x="1642084" y="3443330"/>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989">
              <a:extLst>
                <a:ext uri="{FF2B5EF4-FFF2-40B4-BE49-F238E27FC236}">
                  <a16:creationId xmlns:a16="http://schemas.microsoft.com/office/drawing/2014/main" id="{01CC2A9A-CA1E-86C6-1088-49A6C4C89BF4}"/>
                </a:ext>
              </a:extLst>
            </p:cNvPr>
            <p:cNvSpPr>
              <a:spLocks noChangeArrowheads="1"/>
            </p:cNvSpPr>
            <p:nvPr/>
          </p:nvSpPr>
          <p:spPr bwMode="auto">
            <a:xfrm>
              <a:off x="1642084" y="2983175"/>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990">
              <a:extLst>
                <a:ext uri="{FF2B5EF4-FFF2-40B4-BE49-F238E27FC236}">
                  <a16:creationId xmlns:a16="http://schemas.microsoft.com/office/drawing/2014/main" id="{890E0951-0840-E457-330D-AED2666FD5CF}"/>
                </a:ext>
              </a:extLst>
            </p:cNvPr>
            <p:cNvSpPr>
              <a:spLocks noChangeArrowheads="1"/>
            </p:cNvSpPr>
            <p:nvPr/>
          </p:nvSpPr>
          <p:spPr bwMode="auto">
            <a:xfrm>
              <a:off x="1509960" y="2523020"/>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Rectangle 1100">
              <a:extLst>
                <a:ext uri="{FF2B5EF4-FFF2-40B4-BE49-F238E27FC236}">
                  <a16:creationId xmlns:a16="http://schemas.microsoft.com/office/drawing/2014/main" id="{A77991AE-0F58-BEC6-6E17-DE09870F4ECA}"/>
                </a:ext>
              </a:extLst>
            </p:cNvPr>
            <p:cNvSpPr>
              <a:spLocks noChangeArrowheads="1"/>
            </p:cNvSpPr>
            <p:nvPr/>
          </p:nvSpPr>
          <p:spPr bwMode="auto">
            <a:xfrm>
              <a:off x="1957309"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234</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1101">
              <a:extLst>
                <a:ext uri="{FF2B5EF4-FFF2-40B4-BE49-F238E27FC236}">
                  <a16:creationId xmlns:a16="http://schemas.microsoft.com/office/drawing/2014/main" id="{FBCCBDC2-B574-BD71-9328-7F642EA438BE}"/>
                </a:ext>
              </a:extLst>
            </p:cNvPr>
            <p:cNvSpPr>
              <a:spLocks noChangeArrowheads="1"/>
            </p:cNvSpPr>
            <p:nvPr/>
          </p:nvSpPr>
          <p:spPr bwMode="auto">
            <a:xfrm>
              <a:off x="3482662"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207</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1102">
              <a:extLst>
                <a:ext uri="{FF2B5EF4-FFF2-40B4-BE49-F238E27FC236}">
                  <a16:creationId xmlns:a16="http://schemas.microsoft.com/office/drawing/2014/main" id="{8723FEA5-34DB-7B95-64D5-48BC92856A8E}"/>
                </a:ext>
              </a:extLst>
            </p:cNvPr>
            <p:cNvSpPr>
              <a:spLocks noChangeArrowheads="1"/>
            </p:cNvSpPr>
            <p:nvPr/>
          </p:nvSpPr>
          <p:spPr bwMode="auto">
            <a:xfrm>
              <a:off x="5040618"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161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Rectangle 1103">
              <a:extLst>
                <a:ext uri="{FF2B5EF4-FFF2-40B4-BE49-F238E27FC236}">
                  <a16:creationId xmlns:a16="http://schemas.microsoft.com/office/drawing/2014/main" id="{FED07BF7-B0CB-2D28-6377-CC3355C27070}"/>
                </a:ext>
              </a:extLst>
            </p:cNvPr>
            <p:cNvSpPr>
              <a:spLocks noChangeArrowheads="1"/>
            </p:cNvSpPr>
            <p:nvPr/>
          </p:nvSpPr>
          <p:spPr bwMode="auto">
            <a:xfrm>
              <a:off x="6598495" y="8118372"/>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120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angle 1104">
              <a:extLst>
                <a:ext uri="{FF2B5EF4-FFF2-40B4-BE49-F238E27FC236}">
                  <a16:creationId xmlns:a16="http://schemas.microsoft.com/office/drawing/2014/main" id="{049204CE-101E-F568-0CDB-7263DDD0A993}"/>
                </a:ext>
              </a:extLst>
            </p:cNvPr>
            <p:cNvSpPr>
              <a:spLocks noChangeArrowheads="1"/>
            </p:cNvSpPr>
            <p:nvPr/>
          </p:nvSpPr>
          <p:spPr bwMode="auto">
            <a:xfrm>
              <a:off x="8207557" y="8118372"/>
              <a:ext cx="28373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83</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ectangle 1105">
              <a:extLst>
                <a:ext uri="{FF2B5EF4-FFF2-40B4-BE49-F238E27FC236}">
                  <a16:creationId xmlns:a16="http://schemas.microsoft.com/office/drawing/2014/main" id="{02B802F3-9EE2-EE6B-C07E-9705A0D0D26B}"/>
                </a:ext>
              </a:extLst>
            </p:cNvPr>
            <p:cNvSpPr>
              <a:spLocks noChangeArrowheads="1"/>
            </p:cNvSpPr>
            <p:nvPr/>
          </p:nvSpPr>
          <p:spPr bwMode="auto">
            <a:xfrm>
              <a:off x="1957309" y="8399036"/>
              <a:ext cx="4255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232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ectangle 1106">
              <a:extLst>
                <a:ext uri="{FF2B5EF4-FFF2-40B4-BE49-F238E27FC236}">
                  <a16:creationId xmlns:a16="http://schemas.microsoft.com/office/drawing/2014/main" id="{B1BFD670-ABB8-D3A9-049E-527ABE1E44AB}"/>
                </a:ext>
              </a:extLst>
            </p:cNvPr>
            <p:cNvSpPr>
              <a:spLocks noChangeArrowheads="1"/>
            </p:cNvSpPr>
            <p:nvPr/>
          </p:nvSpPr>
          <p:spPr bwMode="auto">
            <a:xfrm>
              <a:off x="3482662" y="8399035"/>
              <a:ext cx="425598"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200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Rectangle 1107">
              <a:extLst>
                <a:ext uri="{FF2B5EF4-FFF2-40B4-BE49-F238E27FC236}">
                  <a16:creationId xmlns:a16="http://schemas.microsoft.com/office/drawing/2014/main" id="{758B7599-0EB3-5EB7-E229-16C76D53C200}"/>
                </a:ext>
              </a:extLst>
            </p:cNvPr>
            <p:cNvSpPr>
              <a:spLocks noChangeArrowheads="1"/>
            </p:cNvSpPr>
            <p:nvPr/>
          </p:nvSpPr>
          <p:spPr bwMode="auto">
            <a:xfrm>
              <a:off x="5040618" y="8399035"/>
              <a:ext cx="425598"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137</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Rectangle 1108">
              <a:extLst>
                <a:ext uri="{FF2B5EF4-FFF2-40B4-BE49-F238E27FC236}">
                  <a16:creationId xmlns:a16="http://schemas.microsoft.com/office/drawing/2014/main" id="{28F4D251-D423-FF76-1EE2-E83DE66B215A}"/>
                </a:ext>
              </a:extLst>
            </p:cNvPr>
            <p:cNvSpPr>
              <a:spLocks noChangeArrowheads="1"/>
            </p:cNvSpPr>
            <p:nvPr/>
          </p:nvSpPr>
          <p:spPr bwMode="auto">
            <a:xfrm>
              <a:off x="6669426" y="8399035"/>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89</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1109">
              <a:extLst>
                <a:ext uri="{FF2B5EF4-FFF2-40B4-BE49-F238E27FC236}">
                  <a16:creationId xmlns:a16="http://schemas.microsoft.com/office/drawing/2014/main" id="{C3ADC8FD-87AF-530C-1207-0ED1AF7576D3}"/>
                </a:ext>
              </a:extLst>
            </p:cNvPr>
            <p:cNvSpPr>
              <a:spLocks noChangeArrowheads="1"/>
            </p:cNvSpPr>
            <p:nvPr/>
          </p:nvSpPr>
          <p:spPr bwMode="auto">
            <a:xfrm>
              <a:off x="8207557" y="8399035"/>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61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1110">
              <a:extLst>
                <a:ext uri="{FF2B5EF4-FFF2-40B4-BE49-F238E27FC236}">
                  <a16:creationId xmlns:a16="http://schemas.microsoft.com/office/drawing/2014/main" id="{CDCCB364-8F3D-DD42-3175-353FF3FD9873}"/>
                </a:ext>
              </a:extLst>
            </p:cNvPr>
            <p:cNvSpPr>
              <a:spLocks noChangeArrowheads="1"/>
            </p:cNvSpPr>
            <p:nvPr/>
          </p:nvSpPr>
          <p:spPr bwMode="auto">
            <a:xfrm>
              <a:off x="14465974" y="8118372"/>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1111">
              <a:extLst>
                <a:ext uri="{FF2B5EF4-FFF2-40B4-BE49-F238E27FC236}">
                  <a16:creationId xmlns:a16="http://schemas.microsoft.com/office/drawing/2014/main" id="{38EFE0F6-51DC-4926-7705-DF5A60DA84E1}"/>
                </a:ext>
              </a:extLst>
            </p:cNvPr>
            <p:cNvSpPr>
              <a:spLocks noChangeArrowheads="1"/>
            </p:cNvSpPr>
            <p:nvPr/>
          </p:nvSpPr>
          <p:spPr bwMode="auto">
            <a:xfrm>
              <a:off x="14465974" y="8399035"/>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Rectangle 1112">
              <a:extLst>
                <a:ext uri="{FF2B5EF4-FFF2-40B4-BE49-F238E27FC236}">
                  <a16:creationId xmlns:a16="http://schemas.microsoft.com/office/drawing/2014/main" id="{990B9DA6-B5C3-BAAC-6CE7-ED291D374387}"/>
                </a:ext>
              </a:extLst>
            </p:cNvPr>
            <p:cNvSpPr>
              <a:spLocks noChangeArrowheads="1"/>
            </p:cNvSpPr>
            <p:nvPr/>
          </p:nvSpPr>
          <p:spPr bwMode="auto">
            <a:xfrm>
              <a:off x="9757422" y="8118372"/>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35</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Rectangle 1113">
              <a:extLst>
                <a:ext uri="{FF2B5EF4-FFF2-40B4-BE49-F238E27FC236}">
                  <a16:creationId xmlns:a16="http://schemas.microsoft.com/office/drawing/2014/main" id="{E5A9CD86-E54E-0C7D-6185-F63F6D1F099A}"/>
                </a:ext>
              </a:extLst>
            </p:cNvPr>
            <p:cNvSpPr>
              <a:spLocks noChangeArrowheads="1"/>
            </p:cNvSpPr>
            <p:nvPr/>
          </p:nvSpPr>
          <p:spPr bwMode="auto">
            <a:xfrm>
              <a:off x="9757422" y="8399035"/>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29</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Rectangle 1114">
              <a:extLst>
                <a:ext uri="{FF2B5EF4-FFF2-40B4-BE49-F238E27FC236}">
                  <a16:creationId xmlns:a16="http://schemas.microsoft.com/office/drawing/2014/main" id="{FAFEF020-FB18-2282-EBB7-AE48C8EB63E6}"/>
                </a:ext>
              </a:extLst>
            </p:cNvPr>
            <p:cNvSpPr>
              <a:spLocks noChangeArrowheads="1"/>
            </p:cNvSpPr>
            <p:nvPr/>
          </p:nvSpPr>
          <p:spPr bwMode="auto">
            <a:xfrm>
              <a:off x="12907471" y="8118372"/>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Rectangle 1115">
              <a:extLst>
                <a:ext uri="{FF2B5EF4-FFF2-40B4-BE49-F238E27FC236}">
                  <a16:creationId xmlns:a16="http://schemas.microsoft.com/office/drawing/2014/main" id="{1A3C1CB6-6432-0348-69A5-55DB3B2DA80B}"/>
                </a:ext>
              </a:extLst>
            </p:cNvPr>
            <p:cNvSpPr>
              <a:spLocks noChangeArrowheads="1"/>
            </p:cNvSpPr>
            <p:nvPr/>
          </p:nvSpPr>
          <p:spPr bwMode="auto">
            <a:xfrm>
              <a:off x="12907471" y="8399035"/>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831FF0D1-DD1C-1F76-ACE8-33D69D2C28C5}"/>
                </a:ext>
              </a:extLst>
            </p:cNvPr>
            <p:cNvSpPr txBox="1"/>
            <p:nvPr/>
          </p:nvSpPr>
          <p:spPr>
            <a:xfrm>
              <a:off x="2343124" y="6247345"/>
              <a:ext cx="7622035" cy="877162"/>
            </a:xfrm>
            <a:prstGeom prst="rect">
              <a:avLst/>
            </a:prstGeom>
            <a:noFill/>
          </p:spPr>
          <p:txBody>
            <a:bodyPr wrap="square">
              <a:spAutoFit/>
            </a:bodyPr>
            <a:lstStyle/>
            <a:p>
              <a:pPr marL="0" marR="0" lvl="0" indent="0" algn="l"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a:ea typeface="+mn-ea"/>
                  <a:cs typeface="+mn-cs"/>
                </a:rPr>
                <a:t>Median follow-up:</a:t>
              </a:r>
            </a:p>
            <a:p>
              <a:pPr marL="0" marR="0" lvl="0" indent="0" algn="l"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a:ea typeface="+mn-ea"/>
                  <a:cs typeface="+mn-cs"/>
                </a:rPr>
                <a:t>32.7 months</a:t>
              </a:r>
            </a:p>
          </p:txBody>
        </p:sp>
        <p:sp>
          <p:nvSpPr>
            <p:cNvPr id="50" name="TextBox 49">
              <a:extLst>
                <a:ext uri="{FF2B5EF4-FFF2-40B4-BE49-F238E27FC236}">
                  <a16:creationId xmlns:a16="http://schemas.microsoft.com/office/drawing/2014/main" id="{045ACECB-9A8A-A547-5D86-80E2FD8C955C}"/>
                </a:ext>
              </a:extLst>
            </p:cNvPr>
            <p:cNvSpPr txBox="1"/>
            <p:nvPr/>
          </p:nvSpPr>
          <p:spPr>
            <a:xfrm>
              <a:off x="6903159" y="2494342"/>
              <a:ext cx="1147429" cy="969208"/>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18-mo</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51.5%  </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38.9%  </a:t>
              </a:r>
            </a:p>
          </p:txBody>
        </p:sp>
        <p:cxnSp>
          <p:nvCxnSpPr>
            <p:cNvPr id="51" name="Straight Connector 50">
              <a:extLst>
                <a:ext uri="{FF2B5EF4-FFF2-40B4-BE49-F238E27FC236}">
                  <a16:creationId xmlns:a16="http://schemas.microsoft.com/office/drawing/2014/main" id="{2C7037C0-F86B-E026-5315-FE9BCB53C3AE}"/>
                </a:ext>
              </a:extLst>
            </p:cNvPr>
            <p:cNvCxnSpPr>
              <a:cxnSpLocks/>
            </p:cNvCxnSpPr>
            <p:nvPr/>
          </p:nvCxnSpPr>
          <p:spPr>
            <a:xfrm flipV="1">
              <a:off x="6783987" y="2565124"/>
              <a:ext cx="14965" cy="4581886"/>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93CCA9C-ADFC-28EA-8385-81ABB0876492}"/>
                </a:ext>
              </a:extLst>
            </p:cNvPr>
            <p:cNvSpPr txBox="1"/>
            <p:nvPr/>
          </p:nvSpPr>
          <p:spPr>
            <a:xfrm>
              <a:off x="5403526" y="2494342"/>
              <a:ext cx="1147429" cy="969208"/>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69.1%  </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59.3% </a:t>
              </a:r>
            </a:p>
          </p:txBody>
        </p:sp>
        <p:cxnSp>
          <p:nvCxnSpPr>
            <p:cNvPr id="53" name="Straight Connector 52">
              <a:extLst>
                <a:ext uri="{FF2B5EF4-FFF2-40B4-BE49-F238E27FC236}">
                  <a16:creationId xmlns:a16="http://schemas.microsoft.com/office/drawing/2014/main" id="{4F6244C2-D010-E7F2-226F-DCA8C74644F5}"/>
                </a:ext>
              </a:extLst>
            </p:cNvPr>
            <p:cNvCxnSpPr>
              <a:cxnSpLocks/>
            </p:cNvCxnSpPr>
            <p:nvPr/>
          </p:nvCxnSpPr>
          <p:spPr>
            <a:xfrm flipV="1">
              <a:off x="5240518" y="2574620"/>
              <a:ext cx="14816" cy="4581886"/>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4" name="Rectangle 976">
              <a:extLst>
                <a:ext uri="{FF2B5EF4-FFF2-40B4-BE49-F238E27FC236}">
                  <a16:creationId xmlns:a16="http://schemas.microsoft.com/office/drawing/2014/main" id="{77D671DC-24AE-3F3C-5B84-71DC2DA377DF}"/>
                </a:ext>
              </a:extLst>
            </p:cNvPr>
            <p:cNvSpPr>
              <a:spLocks noChangeArrowheads="1"/>
            </p:cNvSpPr>
            <p:nvPr/>
          </p:nvSpPr>
          <p:spPr bwMode="auto">
            <a:xfrm>
              <a:off x="11293138" y="7459971"/>
              <a:ext cx="283732"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Rectangle 1112">
              <a:extLst>
                <a:ext uri="{FF2B5EF4-FFF2-40B4-BE49-F238E27FC236}">
                  <a16:creationId xmlns:a16="http://schemas.microsoft.com/office/drawing/2014/main" id="{AFE3E902-F07D-D69E-E74E-22416188B4E6}"/>
                </a:ext>
              </a:extLst>
            </p:cNvPr>
            <p:cNvSpPr>
              <a:spLocks noChangeArrowheads="1"/>
            </p:cNvSpPr>
            <p:nvPr/>
          </p:nvSpPr>
          <p:spPr bwMode="auto">
            <a:xfrm>
              <a:off x="11300209" y="8118372"/>
              <a:ext cx="269593"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Rectangle 1113">
              <a:extLst>
                <a:ext uri="{FF2B5EF4-FFF2-40B4-BE49-F238E27FC236}">
                  <a16:creationId xmlns:a16="http://schemas.microsoft.com/office/drawing/2014/main" id="{6C2BB5F3-6D4C-5C6F-D22F-71410B9AAEBF}"/>
                </a:ext>
              </a:extLst>
            </p:cNvPr>
            <p:cNvSpPr>
              <a:spLocks noChangeArrowheads="1"/>
            </p:cNvSpPr>
            <p:nvPr/>
          </p:nvSpPr>
          <p:spPr bwMode="auto">
            <a:xfrm>
              <a:off x="11364073" y="8399035"/>
              <a:ext cx="141867" cy="3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Rectangle 126">
              <a:extLst>
                <a:ext uri="{FF2B5EF4-FFF2-40B4-BE49-F238E27FC236}">
                  <a16:creationId xmlns:a16="http://schemas.microsoft.com/office/drawing/2014/main" id="{6F54C609-908F-BFBE-B8E0-2F0E67835E5A}"/>
                </a:ext>
              </a:extLst>
            </p:cNvPr>
            <p:cNvSpPr>
              <a:spLocks noChangeArrowheads="1"/>
            </p:cNvSpPr>
            <p:nvPr/>
          </p:nvSpPr>
          <p:spPr bwMode="auto">
            <a:xfrm rot="16200000">
              <a:off x="-407113" y="4693417"/>
              <a:ext cx="3224440" cy="43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Overall Survival, %</a:t>
              </a:r>
              <a:endPar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66DC73C-851A-EC3D-9986-1C3E33456EE8}"/>
              </a:ext>
            </a:extLst>
          </p:cNvPr>
          <p:cNvSpPr txBox="1"/>
          <p:nvPr/>
        </p:nvSpPr>
        <p:spPr>
          <a:xfrm>
            <a:off x="903383" y="63897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1858EE3-1952-18C9-0ABA-8F509BD0E54B}"/>
              </a:ext>
            </a:extLst>
          </p:cNvPr>
          <p:cNvSpPr txBox="1"/>
          <p:nvPr/>
        </p:nvSpPr>
        <p:spPr>
          <a:xfrm>
            <a:off x="451692" y="6510969"/>
            <a:ext cx="17812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Monk SGO 2026</a:t>
            </a:r>
          </a:p>
        </p:txBody>
      </p:sp>
    </p:spTree>
    <p:extLst>
      <p:ext uri="{BB962C8B-B14F-4D97-AF65-F5344CB8AC3E}">
        <p14:creationId xmlns:p14="http://schemas.microsoft.com/office/powerpoint/2010/main" val="3232211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329F4-0DF1-D0D8-2604-E592902A42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085AC41-49F4-E503-80FE-4AEDAECAADEF}"/>
              </a:ext>
            </a:extLst>
          </p:cNvPr>
          <p:cNvSpPr>
            <a:spLocks noGrp="1"/>
          </p:cNvSpPr>
          <p:nvPr>
            <p:ph type="title"/>
          </p:nvPr>
        </p:nvSpPr>
        <p:spPr/>
        <p:txBody>
          <a:bodyPr>
            <a:normAutofit/>
          </a:bodyPr>
          <a:lstStyle/>
          <a:p>
            <a:r>
              <a:rPr lang="en-US" sz="3334" b="1" dirty="0"/>
              <a:t>OS in ITT Population at Final Analysis</a:t>
            </a:r>
          </a:p>
        </p:txBody>
      </p:sp>
      <p:sp>
        <p:nvSpPr>
          <p:cNvPr id="5" name="Footer Placeholder 3">
            <a:extLst>
              <a:ext uri="{FF2B5EF4-FFF2-40B4-BE49-F238E27FC236}">
                <a16:creationId xmlns:a16="http://schemas.microsoft.com/office/drawing/2014/main" id="{580F7F2C-D6F8-0B87-D56F-4363F1F277B2}"/>
              </a:ext>
            </a:extLst>
          </p:cNvPr>
          <p:cNvSpPr txBox="1">
            <a:spLocks/>
          </p:cNvSpPr>
          <p:nvPr/>
        </p:nvSpPr>
        <p:spPr>
          <a:xfrm>
            <a:off x="-1" y="5453815"/>
            <a:ext cx="12192001" cy="844487"/>
          </a:xfrm>
          <a:prstGeom prst="rect">
            <a:avLst/>
          </a:prstGeom>
        </p:spPr>
        <p:txBody>
          <a:bodyPr vert="horz" lIns="137160" tIns="0" rIns="137160" bIns="91440" rtlCol="0" anchor="b" anchorCtr="0"/>
          <a:lstStyle>
            <a:defPPr>
              <a:defRPr lang="en-US"/>
            </a:defPPr>
            <a:lvl1pPr marL="0" algn="l" defTabSz="457250" rtl="0" eaLnBrk="1" latinLnBrk="0" hangingPunct="1">
              <a:defRPr sz="1000" kern="1200">
                <a:solidFill>
                  <a:srgbClr val="000000"/>
                </a:solidFill>
                <a:latin typeface="Arial" panose="020B0604020202020204" pitchFamily="34" charset="0"/>
                <a:ea typeface="+mn-ea"/>
                <a:cs typeface="Arial" panose="020B0604020202020204" pitchFamily="34" charset="0"/>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Hazard ratio (CI) analyzed based on a Cox regression model with treatment as a covariate stratified by the randomization stratification factors. The observed p-value crossed the prespecified nominal boundary of 0.0242 at this planned final analysis. Data cutoff date: September 5, 2025. </a:t>
            </a:r>
          </a:p>
        </p:txBody>
      </p:sp>
      <p:graphicFrame>
        <p:nvGraphicFramePr>
          <p:cNvPr id="7" name="Table 6">
            <a:extLst>
              <a:ext uri="{FF2B5EF4-FFF2-40B4-BE49-F238E27FC236}">
                <a16:creationId xmlns:a16="http://schemas.microsoft.com/office/drawing/2014/main" id="{F6D77880-21E4-3045-3E2D-315F1634C8A8}"/>
              </a:ext>
            </a:extLst>
          </p:cNvPr>
          <p:cNvGraphicFramePr>
            <a:graphicFrameLocks noGrp="1" noChangeAspect="1"/>
          </p:cNvGraphicFramePr>
          <p:nvPr/>
        </p:nvGraphicFramePr>
        <p:xfrm>
          <a:off x="8698080" y="1566507"/>
          <a:ext cx="3116094" cy="1639824"/>
        </p:xfrm>
        <a:graphic>
          <a:graphicData uri="http://schemas.openxmlformats.org/drawingml/2006/table">
            <a:tbl>
              <a:tblPr firstRow="1" bandRow="1"/>
              <a:tblGrid>
                <a:gridCol w="1298373">
                  <a:extLst>
                    <a:ext uri="{9D8B030D-6E8A-4147-A177-3AD203B41FA5}">
                      <a16:colId xmlns:a16="http://schemas.microsoft.com/office/drawing/2014/main" val="20000"/>
                    </a:ext>
                  </a:extLst>
                </a:gridCol>
                <a:gridCol w="692465">
                  <a:extLst>
                    <a:ext uri="{9D8B030D-6E8A-4147-A177-3AD203B41FA5}">
                      <a16:colId xmlns:a16="http://schemas.microsoft.com/office/drawing/2014/main" val="20001"/>
                    </a:ext>
                  </a:extLst>
                </a:gridCol>
                <a:gridCol w="1125256">
                  <a:extLst>
                    <a:ext uri="{9D8B030D-6E8A-4147-A177-3AD203B41FA5}">
                      <a16:colId xmlns:a16="http://schemas.microsoft.com/office/drawing/2014/main" val="2263025175"/>
                    </a:ext>
                  </a:extLst>
                </a:gridCol>
              </a:tblGrid>
              <a:tr h="4673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endParaRPr lang="en-US" sz="1300" b="1" dirty="0">
                        <a:solidFill>
                          <a:schemeClr val="tx1"/>
                        </a:solidFill>
                        <a:latin typeface="Arial" panose="020B0604020202020204" pitchFamily="34" charset="0"/>
                        <a:cs typeface="Arial" panose="020B0604020202020204" pitchFamily="34" charset="0"/>
                      </a:endParaRP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Pts w/ Event</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tc>
                  <a:txBody>
                    <a:bodyPr/>
                    <a:lstStyle/>
                    <a:p>
                      <a:pPr algn="ctr">
                        <a:lnSpc>
                          <a:spcPct val="100000"/>
                        </a:lnSpc>
                      </a:pPr>
                      <a:r>
                        <a:rPr lang="en-US" sz="1300" b="1" i="0" dirty="0">
                          <a:solidFill>
                            <a:schemeClr val="tx1"/>
                          </a:solidFill>
                          <a:latin typeface="Arial" panose="020B0604020202020204" pitchFamily="34" charset="0"/>
                          <a:cs typeface="Arial" panose="020B0604020202020204" pitchFamily="34" charset="0"/>
                        </a:rPr>
                        <a:t>Median, mo </a:t>
                      </a:r>
                      <a:br>
                        <a:rPr lang="en-US" sz="1300" b="1" i="0" dirty="0">
                          <a:solidFill>
                            <a:schemeClr val="tx1"/>
                          </a:solidFill>
                          <a:latin typeface="Arial" panose="020B0604020202020204" pitchFamily="34" charset="0"/>
                          <a:cs typeface="Arial" panose="020B0604020202020204" pitchFamily="34" charset="0"/>
                        </a:rPr>
                      </a:br>
                      <a:r>
                        <a:rPr lang="en-US" sz="1300" b="1" i="0" dirty="0">
                          <a:solidFill>
                            <a:schemeClr val="tx1"/>
                          </a:solidFill>
                          <a:latin typeface="Arial" panose="020B0604020202020204" pitchFamily="34" charset="0"/>
                          <a:cs typeface="Arial" panose="020B0604020202020204" pitchFamily="34" charset="0"/>
                        </a:rPr>
                        <a:t>(95% CI)</a:t>
                      </a:r>
                    </a:p>
                  </a:txBody>
                  <a:tcPr marL="60960" marR="60960" marT="30480" marB="304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ACACA"/>
                    </a:solidFill>
                  </a:tcPr>
                </a:tc>
                <a:extLst>
                  <a:ext uri="{0D108BD9-81ED-4DB2-BD59-A6C34878D82A}">
                    <a16:rowId xmlns:a16="http://schemas.microsoft.com/office/drawing/2014/main" val="10000"/>
                  </a:ext>
                </a:extLst>
              </a:tr>
              <a:tr h="467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300" b="1" dirty="0">
                          <a:solidFill>
                            <a:srgbClr val="00857C"/>
                          </a:solidFill>
                          <a:latin typeface="Arial" panose="020B0604020202020204" pitchFamily="34" charset="0"/>
                          <a:cs typeface="Arial" panose="020B0604020202020204" pitchFamily="34" charset="0"/>
                        </a:rPr>
                        <a:t>Pembro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300" b="1" dirty="0">
                          <a:solidFill>
                            <a:srgbClr val="00857C"/>
                          </a:solidFill>
                          <a:latin typeface="Arial" panose="020B0604020202020204" pitchFamily="34" charset="0"/>
                          <a:cs typeface="Arial" panose="020B0604020202020204" pitchFamily="34" charset="0"/>
                        </a:rPr>
                        <a:t>76.7%</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00857C"/>
                          </a:solidFill>
                          <a:latin typeface="Arial" panose="020B0604020202020204" pitchFamily="34" charset="0"/>
                          <a:cs typeface="Arial" panose="020B0604020202020204" pitchFamily="34" charset="0"/>
                        </a:rPr>
                        <a:t>17.7</a:t>
                      </a:r>
                    </a:p>
                    <a:p>
                      <a:pPr algn="ctr">
                        <a:lnSpc>
                          <a:spcPct val="100000"/>
                        </a:lnSpc>
                      </a:pPr>
                      <a:r>
                        <a:rPr lang="en-US" sz="1300" b="1" dirty="0">
                          <a:solidFill>
                            <a:srgbClr val="00857C"/>
                          </a:solidFill>
                          <a:latin typeface="Arial" panose="020B0604020202020204" pitchFamily="34" charset="0"/>
                          <a:cs typeface="Arial" panose="020B0604020202020204" pitchFamily="34" charset="0"/>
                        </a:rPr>
                        <a:t>(15.2–19.2)</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67360">
                <a:tc>
                  <a:txBody>
                    <a:bodyPr/>
                    <a:lstStyle/>
                    <a:p>
                      <a:pPr algn="l">
                        <a:lnSpc>
                          <a:spcPct val="100000"/>
                        </a:lnSpc>
                      </a:pPr>
                      <a:r>
                        <a:rPr lang="en-US" sz="1300" b="1" dirty="0">
                          <a:solidFill>
                            <a:srgbClr val="610F0F"/>
                          </a:solidFill>
                          <a:latin typeface="Arial" panose="020B0604020202020204" pitchFamily="34" charset="0"/>
                          <a:cs typeface="Arial" panose="020B0604020202020204" pitchFamily="34" charset="0"/>
                        </a:rPr>
                        <a:t>Placebo Arm</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610F0F"/>
                          </a:solidFill>
                          <a:latin typeface="Arial" panose="020B0604020202020204" pitchFamily="34" charset="0"/>
                          <a:cs typeface="Arial" panose="020B0604020202020204" pitchFamily="34" charset="0"/>
                        </a:rPr>
                        <a:t>82.9%</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300" b="1" dirty="0">
                          <a:solidFill>
                            <a:srgbClr val="610F0F"/>
                          </a:solidFill>
                          <a:latin typeface="Arial" panose="020B0604020202020204" pitchFamily="34" charset="0"/>
                          <a:cs typeface="Arial" panose="020B0604020202020204" pitchFamily="34" charset="0"/>
                        </a:rPr>
                        <a:t>14.0</a:t>
                      </a:r>
                      <a:br>
                        <a:rPr lang="en-US" sz="1300" b="1" dirty="0">
                          <a:solidFill>
                            <a:srgbClr val="610F0F"/>
                          </a:solidFill>
                          <a:latin typeface="Arial" panose="020B0604020202020204" pitchFamily="34" charset="0"/>
                          <a:cs typeface="Arial" panose="020B0604020202020204" pitchFamily="34" charset="0"/>
                        </a:rPr>
                      </a:br>
                      <a:r>
                        <a:rPr lang="en-US" sz="1300" b="1" dirty="0">
                          <a:solidFill>
                            <a:srgbClr val="610F0F"/>
                          </a:solidFill>
                          <a:latin typeface="Arial" panose="020B0604020202020204" pitchFamily="34" charset="0"/>
                          <a:cs typeface="Arial" panose="020B0604020202020204" pitchFamily="34" charset="0"/>
                        </a:rPr>
                        <a:t>(12.5–15.6)</a:t>
                      </a:r>
                    </a:p>
                  </a:txBody>
                  <a:tcPr marL="60960" marR="60960" marT="3048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37744">
                <a:tc gridSpan="3">
                  <a:txBody>
                    <a:bodyPr/>
                    <a:lstStyle/>
                    <a:p>
                      <a:pPr algn="l">
                        <a:lnSpc>
                          <a:spcPct val="80000"/>
                        </a:lnSpc>
                        <a:spcBef>
                          <a:spcPts val="1200"/>
                        </a:spcBef>
                      </a:pPr>
                      <a:endParaRPr lang="en-US" sz="1200" b="1" dirty="0">
                        <a:solidFill>
                          <a:schemeClr val="tx1"/>
                        </a:solidFill>
                        <a:latin typeface="Arial" panose="020B0604020202020204" pitchFamily="34" charset="0"/>
                        <a:cs typeface="Arial" panose="020B0604020202020204" pitchFamily="34" charset="0"/>
                      </a:endParaRPr>
                    </a:p>
                  </a:txBody>
                  <a:tcPr marL="60960" marR="60960" marT="60960" marB="3048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4324174"/>
                  </a:ext>
                </a:extLst>
              </a:tr>
            </a:tbl>
          </a:graphicData>
        </a:graphic>
      </p:graphicFrame>
      <p:grpSp>
        <p:nvGrpSpPr>
          <p:cNvPr id="37" name="Group 36">
            <a:extLst>
              <a:ext uri="{FF2B5EF4-FFF2-40B4-BE49-F238E27FC236}">
                <a16:creationId xmlns:a16="http://schemas.microsoft.com/office/drawing/2014/main" id="{B9ED1DF3-D3A8-B793-7A3A-6C83D0B8F3BA}"/>
              </a:ext>
            </a:extLst>
          </p:cNvPr>
          <p:cNvGrpSpPr/>
          <p:nvPr/>
        </p:nvGrpSpPr>
        <p:grpSpPr>
          <a:xfrm>
            <a:off x="633049" y="1488558"/>
            <a:ext cx="9942802" cy="4270963"/>
            <a:chOff x="864513" y="2247900"/>
            <a:chExt cx="16089987" cy="6063205"/>
          </a:xfrm>
        </p:grpSpPr>
        <p:graphicFrame>
          <p:nvGraphicFramePr>
            <p:cNvPr id="9" name="Object 8">
              <a:extLst>
                <a:ext uri="{FF2B5EF4-FFF2-40B4-BE49-F238E27FC236}">
                  <a16:creationId xmlns:a16="http://schemas.microsoft.com/office/drawing/2014/main" id="{C72892A2-2536-1A75-A997-489D1DAA581C}"/>
                </a:ext>
              </a:extLst>
            </p:cNvPr>
            <p:cNvGraphicFramePr>
              <a:graphicFrameLocks/>
            </p:cNvGraphicFramePr>
            <p:nvPr/>
          </p:nvGraphicFramePr>
          <p:xfrm>
            <a:off x="1170772" y="2247900"/>
            <a:ext cx="15783728" cy="5340328"/>
          </p:xfrm>
          <a:graphic>
            <a:graphicData uri="http://schemas.openxmlformats.org/presentationml/2006/ole">
              <mc:AlternateContent xmlns:mc="http://schemas.openxmlformats.org/markup-compatibility/2006">
                <mc:Choice xmlns:v="urn:schemas-microsoft-com:vml" Requires="v">
                  <p:oleObj name="Prism 10" r:id="rId3" imgW="7217480" imgH="3387609" progId="Prism10.Document">
                    <p:embed/>
                  </p:oleObj>
                </mc:Choice>
                <mc:Fallback>
                  <p:oleObj name="Prism 10" r:id="rId3" imgW="7217480" imgH="3387609" progId="Prism10.Document">
                    <p:embed/>
                    <p:pic>
                      <p:nvPicPr>
                        <p:cNvPr id="9" name="Object 8">
                          <a:extLst>
                            <a:ext uri="{FF2B5EF4-FFF2-40B4-BE49-F238E27FC236}">
                              <a16:creationId xmlns:a16="http://schemas.microsoft.com/office/drawing/2014/main" id="{C72892A2-2536-1A75-A997-489D1DAA581C}"/>
                            </a:ext>
                          </a:extLst>
                        </p:cNvPr>
                        <p:cNvPicPr/>
                        <p:nvPr/>
                      </p:nvPicPr>
                      <p:blipFill>
                        <a:blip r:embed="rId4"/>
                        <a:stretch>
                          <a:fillRect/>
                        </a:stretch>
                      </p:blipFill>
                      <p:spPr>
                        <a:xfrm>
                          <a:off x="1170772" y="2247900"/>
                          <a:ext cx="15783728" cy="5340328"/>
                        </a:xfrm>
                        <a:prstGeom prst="rect">
                          <a:avLst/>
                        </a:prstGeom>
                      </p:spPr>
                    </p:pic>
                  </p:oleObj>
                </mc:Fallback>
              </mc:AlternateContent>
            </a:graphicData>
          </a:graphic>
        </p:graphicFrame>
        <p:sp>
          <p:nvSpPr>
            <p:cNvPr id="10" name="Rectangle: Rounded Corners 9">
              <a:extLst>
                <a:ext uri="{FF2B5EF4-FFF2-40B4-BE49-F238E27FC236}">
                  <a16:creationId xmlns:a16="http://schemas.microsoft.com/office/drawing/2014/main" id="{5C60C789-A161-1B79-1851-1862957C8C73}"/>
                </a:ext>
              </a:extLst>
            </p:cNvPr>
            <p:cNvSpPr/>
            <p:nvPr/>
          </p:nvSpPr>
          <p:spPr>
            <a:xfrm>
              <a:off x="7966799" y="4087729"/>
              <a:ext cx="5647082" cy="830335"/>
            </a:xfrm>
            <a:prstGeom prst="roundRect">
              <a:avLst/>
            </a:prstGeom>
            <a:noFill/>
            <a:ln w="762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04849" rtl="0" eaLnBrk="1" fontAlgn="auto" latinLnBrk="0" hangingPunct="1">
                <a:lnSpc>
                  <a:spcPct val="100000"/>
                </a:lnSpc>
                <a:spcBef>
                  <a:spcPts val="0"/>
                </a:spcBef>
                <a:spcAft>
                  <a:spcPts val="0"/>
                </a:spcAft>
                <a:buClrTx/>
                <a:buSzTx/>
                <a:buFontTx/>
                <a:buNone/>
                <a:tabLst/>
                <a:defRPr/>
              </a:pPr>
              <a:r>
                <a:rPr kumimoji="0" lang="it-IT" sz="1333" b="1" i="0" u="none" strike="noStrike" kern="600" cap="none" spc="20" normalizeH="0" baseline="0" noProof="0" dirty="0">
                  <a:ln>
                    <a:noFill/>
                  </a:ln>
                  <a:solidFill>
                    <a:srgbClr val="000000"/>
                  </a:solidFill>
                  <a:effectLst/>
                  <a:uLnTx/>
                  <a:uFillTx/>
                  <a:latin typeface="Arial"/>
                  <a:ea typeface="+mn-ea"/>
                  <a:cs typeface="+mn-cs"/>
                </a:rPr>
                <a:t>HR 0.82 (95% CI, 0.69–0.97) </a:t>
              </a:r>
              <a:r>
                <a:rPr kumimoji="0" lang="it-IT" sz="1333" b="1" i="1" u="none" strike="noStrike" kern="600" cap="none" spc="20" normalizeH="0" baseline="0" noProof="0" dirty="0">
                  <a:ln>
                    <a:noFill/>
                  </a:ln>
                  <a:solidFill>
                    <a:srgbClr val="000000"/>
                  </a:solidFill>
                  <a:effectLst/>
                  <a:uLnTx/>
                  <a:uFillTx/>
                  <a:latin typeface="Arial"/>
                  <a:ea typeface="+mn-ea"/>
                  <a:cs typeface="+mn-cs"/>
                </a:rPr>
                <a:t>P</a:t>
              </a:r>
              <a:r>
                <a:rPr kumimoji="0" lang="it-IT" sz="1333" b="1" i="0" u="none" strike="noStrike" kern="600" cap="none" spc="20" normalizeH="0" baseline="0" noProof="0" dirty="0">
                  <a:ln>
                    <a:noFill/>
                  </a:ln>
                  <a:solidFill>
                    <a:srgbClr val="000000"/>
                  </a:solidFill>
                  <a:effectLst/>
                  <a:uLnTx/>
                  <a:uFillTx/>
                  <a:latin typeface="Arial"/>
                  <a:ea typeface="+mn-ea"/>
                  <a:cs typeface="+mn-cs"/>
                </a:rPr>
                <a:t> = 0.0115</a:t>
              </a:r>
              <a:r>
                <a:rPr kumimoji="0" lang="it-IT" sz="1333" b="1" i="0" u="none" strike="noStrike" kern="600" cap="none" spc="20" normalizeH="0" baseline="40000" noProof="0" dirty="0">
                  <a:ln>
                    <a:noFill/>
                  </a:ln>
                  <a:solidFill>
                    <a:srgbClr val="000000"/>
                  </a:solidFill>
                  <a:effectLst/>
                  <a:uLnTx/>
                  <a:uFillTx/>
                  <a:latin typeface="Arial"/>
                  <a:ea typeface="+mn-ea"/>
                  <a:cs typeface="+mn-cs"/>
                </a:rPr>
                <a:t>a</a:t>
              </a:r>
              <a:r>
                <a:rPr kumimoji="0" lang="it-IT" sz="1333" b="1" i="0" u="none" strike="noStrike" kern="600" cap="none" spc="20" normalizeH="0" baseline="0" noProof="0" dirty="0">
                  <a:ln>
                    <a:noFill/>
                  </a:ln>
                  <a:solidFill>
                    <a:srgbClr val="000000"/>
                  </a:solidFill>
                  <a:effectLst/>
                  <a:uLnTx/>
                  <a:uFillTx/>
                  <a:latin typeface="Arial"/>
                  <a:ea typeface="+mn-ea"/>
                  <a:cs typeface="+mn-cs"/>
                </a:rPr>
                <a:t> </a:t>
              </a:r>
            </a:p>
          </p:txBody>
        </p:sp>
        <p:sp>
          <p:nvSpPr>
            <p:cNvPr id="11" name="TextBox 10">
              <a:extLst>
                <a:ext uri="{FF2B5EF4-FFF2-40B4-BE49-F238E27FC236}">
                  <a16:creationId xmlns:a16="http://schemas.microsoft.com/office/drawing/2014/main" id="{6B3E98C4-CF52-7B30-A9D1-1E30A96BA522}"/>
                </a:ext>
              </a:extLst>
            </p:cNvPr>
            <p:cNvSpPr txBox="1"/>
            <p:nvPr/>
          </p:nvSpPr>
          <p:spPr>
            <a:xfrm>
              <a:off x="7258233" y="2467705"/>
              <a:ext cx="1237889" cy="917281"/>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18-mo</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49.1%  </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39.1%  </a:t>
              </a:r>
            </a:p>
          </p:txBody>
        </p:sp>
        <p:cxnSp>
          <p:nvCxnSpPr>
            <p:cNvPr id="12" name="Straight Connector 11">
              <a:extLst>
                <a:ext uri="{FF2B5EF4-FFF2-40B4-BE49-F238E27FC236}">
                  <a16:creationId xmlns:a16="http://schemas.microsoft.com/office/drawing/2014/main" id="{BBA9D763-E8FA-C5D1-E302-459ADBB334D0}"/>
                </a:ext>
              </a:extLst>
            </p:cNvPr>
            <p:cNvCxnSpPr>
              <a:cxnSpLocks/>
            </p:cNvCxnSpPr>
            <p:nvPr/>
          </p:nvCxnSpPr>
          <p:spPr>
            <a:xfrm flipV="1">
              <a:off x="7131190" y="2470084"/>
              <a:ext cx="15250" cy="4438021"/>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D0EFAD4-7B39-19C6-D411-1EBFC35F3ED5}"/>
                </a:ext>
              </a:extLst>
            </p:cNvPr>
            <p:cNvSpPr txBox="1"/>
            <p:nvPr/>
          </p:nvSpPr>
          <p:spPr>
            <a:xfrm>
              <a:off x="5606678" y="2445414"/>
              <a:ext cx="1237889" cy="917281"/>
            </a:xfrm>
            <a:prstGeom prst="rect">
              <a:avLst/>
            </a:prstGeom>
            <a:noFill/>
          </p:spPr>
          <p:txBody>
            <a:bodyPr wrap="none" rtlCol="0">
              <a:spAutoFit/>
            </a:bodyPr>
            <a:lstStyle/>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12-mo</a:t>
              </a:r>
            </a:p>
            <a:p>
              <a:pPr marL="0" marR="0" lvl="0" indent="0" algn="l" defTabSz="304849"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66.0%  </a:t>
              </a:r>
              <a:br>
                <a:rPr kumimoji="0" lang="en-US" sz="1333" b="1" i="0" u="none" strike="noStrike" kern="1200" cap="none" spc="0" normalizeH="0" baseline="0" noProof="0" dirty="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59.9% </a:t>
              </a:r>
            </a:p>
          </p:txBody>
        </p:sp>
        <p:cxnSp>
          <p:nvCxnSpPr>
            <p:cNvPr id="14" name="Straight Connector 13">
              <a:extLst>
                <a:ext uri="{FF2B5EF4-FFF2-40B4-BE49-F238E27FC236}">
                  <a16:creationId xmlns:a16="http://schemas.microsoft.com/office/drawing/2014/main" id="{A97A5AE5-6D21-23A8-2C0B-1370858546E8}"/>
                </a:ext>
              </a:extLst>
            </p:cNvPr>
            <p:cNvCxnSpPr>
              <a:cxnSpLocks/>
            </p:cNvCxnSpPr>
            <p:nvPr/>
          </p:nvCxnSpPr>
          <p:spPr>
            <a:xfrm flipV="1">
              <a:off x="5509686" y="2470084"/>
              <a:ext cx="14946" cy="4438021"/>
            </a:xfrm>
            <a:prstGeom prst="line">
              <a:avLst/>
            </a:prstGeom>
            <a:ln w="381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Rectangle 1100">
              <a:extLst>
                <a:ext uri="{FF2B5EF4-FFF2-40B4-BE49-F238E27FC236}">
                  <a16:creationId xmlns:a16="http://schemas.microsoft.com/office/drawing/2014/main" id="{1C679762-3A21-E173-E3D2-017CAFEF82C6}"/>
                </a:ext>
              </a:extLst>
            </p:cNvPr>
            <p:cNvSpPr>
              <a:spLocks noChangeArrowheads="1"/>
            </p:cNvSpPr>
            <p:nvPr/>
          </p:nvSpPr>
          <p:spPr bwMode="auto">
            <a:xfrm>
              <a:off x="1943420" y="7719903"/>
              <a:ext cx="4591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322</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1101">
              <a:extLst>
                <a:ext uri="{FF2B5EF4-FFF2-40B4-BE49-F238E27FC236}">
                  <a16:creationId xmlns:a16="http://schemas.microsoft.com/office/drawing/2014/main" id="{77935552-63C3-78A5-9402-772CC39B1850}"/>
                </a:ext>
              </a:extLst>
            </p:cNvPr>
            <p:cNvSpPr>
              <a:spLocks noChangeArrowheads="1"/>
            </p:cNvSpPr>
            <p:nvPr/>
          </p:nvSpPr>
          <p:spPr bwMode="auto">
            <a:xfrm>
              <a:off x="3594973" y="7719903"/>
              <a:ext cx="4591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277</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102">
              <a:extLst>
                <a:ext uri="{FF2B5EF4-FFF2-40B4-BE49-F238E27FC236}">
                  <a16:creationId xmlns:a16="http://schemas.microsoft.com/office/drawing/2014/main" id="{C76841E4-98E5-10A3-12CF-45C50FB87E4C}"/>
                </a:ext>
              </a:extLst>
            </p:cNvPr>
            <p:cNvSpPr>
              <a:spLocks noChangeArrowheads="1"/>
            </p:cNvSpPr>
            <p:nvPr/>
          </p:nvSpPr>
          <p:spPr bwMode="auto">
            <a:xfrm>
              <a:off x="5324740" y="7719903"/>
              <a:ext cx="443899"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211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103">
              <a:extLst>
                <a:ext uri="{FF2B5EF4-FFF2-40B4-BE49-F238E27FC236}">
                  <a16:creationId xmlns:a16="http://schemas.microsoft.com/office/drawing/2014/main" id="{B6202DC8-788D-D958-2A2D-908E6322DFFA}"/>
                </a:ext>
              </a:extLst>
            </p:cNvPr>
            <p:cNvSpPr>
              <a:spLocks noChangeArrowheads="1"/>
            </p:cNvSpPr>
            <p:nvPr/>
          </p:nvSpPr>
          <p:spPr bwMode="auto">
            <a:xfrm>
              <a:off x="6898084" y="7719903"/>
              <a:ext cx="4591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157</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104">
              <a:extLst>
                <a:ext uri="{FF2B5EF4-FFF2-40B4-BE49-F238E27FC236}">
                  <a16:creationId xmlns:a16="http://schemas.microsoft.com/office/drawing/2014/main" id="{3A00E3C7-5555-1400-F875-1A7D9CFE0B4B}"/>
                </a:ext>
              </a:extLst>
            </p:cNvPr>
            <p:cNvSpPr>
              <a:spLocks noChangeArrowheads="1"/>
            </p:cNvSpPr>
            <p:nvPr/>
          </p:nvSpPr>
          <p:spPr bwMode="auto">
            <a:xfrm>
              <a:off x="8620222" y="7719903"/>
              <a:ext cx="4591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105</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105">
              <a:extLst>
                <a:ext uri="{FF2B5EF4-FFF2-40B4-BE49-F238E27FC236}">
                  <a16:creationId xmlns:a16="http://schemas.microsoft.com/office/drawing/2014/main" id="{EF49082D-F55C-4FF1-220A-F788CF36CB74}"/>
                </a:ext>
              </a:extLst>
            </p:cNvPr>
            <p:cNvSpPr>
              <a:spLocks noChangeArrowheads="1"/>
            </p:cNvSpPr>
            <p:nvPr/>
          </p:nvSpPr>
          <p:spPr bwMode="auto">
            <a:xfrm>
              <a:off x="1943420" y="8019908"/>
              <a:ext cx="4591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321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1106">
              <a:extLst>
                <a:ext uri="{FF2B5EF4-FFF2-40B4-BE49-F238E27FC236}">
                  <a16:creationId xmlns:a16="http://schemas.microsoft.com/office/drawing/2014/main" id="{6FAE42D2-7140-4110-B906-1C8FF625E00C}"/>
                </a:ext>
              </a:extLst>
            </p:cNvPr>
            <p:cNvSpPr>
              <a:spLocks noChangeArrowheads="1"/>
            </p:cNvSpPr>
            <p:nvPr/>
          </p:nvSpPr>
          <p:spPr bwMode="auto">
            <a:xfrm>
              <a:off x="3594973" y="8019908"/>
              <a:ext cx="4591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271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1107">
              <a:extLst>
                <a:ext uri="{FF2B5EF4-FFF2-40B4-BE49-F238E27FC236}">
                  <a16:creationId xmlns:a16="http://schemas.microsoft.com/office/drawing/2014/main" id="{4480317F-4325-7449-BFDD-29A8603C43D2}"/>
                </a:ext>
              </a:extLst>
            </p:cNvPr>
            <p:cNvSpPr>
              <a:spLocks noChangeArrowheads="1"/>
            </p:cNvSpPr>
            <p:nvPr/>
          </p:nvSpPr>
          <p:spPr bwMode="auto">
            <a:xfrm>
              <a:off x="5317114" y="8019908"/>
              <a:ext cx="4591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191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1108">
              <a:extLst>
                <a:ext uri="{FF2B5EF4-FFF2-40B4-BE49-F238E27FC236}">
                  <a16:creationId xmlns:a16="http://schemas.microsoft.com/office/drawing/2014/main" id="{C548F7A0-D79E-3A5A-1F4A-07B0F79EEFD4}"/>
                </a:ext>
              </a:extLst>
            </p:cNvPr>
            <p:cNvSpPr>
              <a:spLocks noChangeArrowheads="1"/>
            </p:cNvSpPr>
            <p:nvPr/>
          </p:nvSpPr>
          <p:spPr bwMode="auto">
            <a:xfrm>
              <a:off x="6898084" y="8019908"/>
              <a:ext cx="4591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124</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1109">
              <a:extLst>
                <a:ext uri="{FF2B5EF4-FFF2-40B4-BE49-F238E27FC236}">
                  <a16:creationId xmlns:a16="http://schemas.microsoft.com/office/drawing/2014/main" id="{F7C214DD-53A0-D3D2-BE2B-9DEA4F67D4C5}"/>
                </a:ext>
              </a:extLst>
            </p:cNvPr>
            <p:cNvSpPr>
              <a:spLocks noChangeArrowheads="1"/>
            </p:cNvSpPr>
            <p:nvPr/>
          </p:nvSpPr>
          <p:spPr bwMode="auto">
            <a:xfrm>
              <a:off x="8696748" y="8019908"/>
              <a:ext cx="30610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86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1110">
              <a:extLst>
                <a:ext uri="{FF2B5EF4-FFF2-40B4-BE49-F238E27FC236}">
                  <a16:creationId xmlns:a16="http://schemas.microsoft.com/office/drawing/2014/main" id="{5707AB56-A5F2-B37E-7714-DA0E226E9BFB}"/>
                </a:ext>
              </a:extLst>
            </p:cNvPr>
            <p:cNvSpPr>
              <a:spLocks noChangeArrowheads="1"/>
            </p:cNvSpPr>
            <p:nvPr/>
          </p:nvSpPr>
          <p:spPr bwMode="auto">
            <a:xfrm>
              <a:off x="15419483" y="7719903"/>
              <a:ext cx="1530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1111">
              <a:extLst>
                <a:ext uri="{FF2B5EF4-FFF2-40B4-BE49-F238E27FC236}">
                  <a16:creationId xmlns:a16="http://schemas.microsoft.com/office/drawing/2014/main" id="{E3F71766-E861-6DB0-B324-7F34FB203534}"/>
                </a:ext>
              </a:extLst>
            </p:cNvPr>
            <p:cNvSpPr>
              <a:spLocks noChangeArrowheads="1"/>
            </p:cNvSpPr>
            <p:nvPr/>
          </p:nvSpPr>
          <p:spPr bwMode="auto">
            <a:xfrm>
              <a:off x="15419483" y="8019908"/>
              <a:ext cx="1530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0</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1112">
              <a:extLst>
                <a:ext uri="{FF2B5EF4-FFF2-40B4-BE49-F238E27FC236}">
                  <a16:creationId xmlns:a16="http://schemas.microsoft.com/office/drawing/2014/main" id="{D3F80F44-71B1-903B-42D0-AFA399BF8818}"/>
                </a:ext>
              </a:extLst>
            </p:cNvPr>
            <p:cNvSpPr>
              <a:spLocks noChangeArrowheads="1"/>
            </p:cNvSpPr>
            <p:nvPr/>
          </p:nvSpPr>
          <p:spPr bwMode="auto">
            <a:xfrm>
              <a:off x="10368298" y="7719903"/>
              <a:ext cx="30610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46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1113">
              <a:extLst>
                <a:ext uri="{FF2B5EF4-FFF2-40B4-BE49-F238E27FC236}">
                  <a16:creationId xmlns:a16="http://schemas.microsoft.com/office/drawing/2014/main" id="{C9D19586-D2D3-6CA3-0CD7-68C06D016E15}"/>
                </a:ext>
              </a:extLst>
            </p:cNvPr>
            <p:cNvSpPr>
              <a:spLocks noChangeArrowheads="1"/>
            </p:cNvSpPr>
            <p:nvPr/>
          </p:nvSpPr>
          <p:spPr bwMode="auto">
            <a:xfrm>
              <a:off x="10368298" y="8019908"/>
              <a:ext cx="30610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36</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1114">
              <a:extLst>
                <a:ext uri="{FF2B5EF4-FFF2-40B4-BE49-F238E27FC236}">
                  <a16:creationId xmlns:a16="http://schemas.microsoft.com/office/drawing/2014/main" id="{28A98389-C66A-B89C-6AAA-852E764D0E36}"/>
                </a:ext>
              </a:extLst>
            </p:cNvPr>
            <p:cNvSpPr>
              <a:spLocks noChangeArrowheads="1"/>
            </p:cNvSpPr>
            <p:nvPr/>
          </p:nvSpPr>
          <p:spPr bwMode="auto">
            <a:xfrm>
              <a:off x="12019854" y="7719903"/>
              <a:ext cx="30610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15</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1115">
              <a:extLst>
                <a:ext uri="{FF2B5EF4-FFF2-40B4-BE49-F238E27FC236}">
                  <a16:creationId xmlns:a16="http://schemas.microsoft.com/office/drawing/2014/main" id="{3F24E085-F411-67F4-E8A9-B09A9C481087}"/>
                </a:ext>
              </a:extLst>
            </p:cNvPr>
            <p:cNvSpPr>
              <a:spLocks noChangeArrowheads="1"/>
            </p:cNvSpPr>
            <p:nvPr/>
          </p:nvSpPr>
          <p:spPr bwMode="auto">
            <a:xfrm>
              <a:off x="12096378" y="8019908"/>
              <a:ext cx="1530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8</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1114">
              <a:extLst>
                <a:ext uri="{FF2B5EF4-FFF2-40B4-BE49-F238E27FC236}">
                  <a16:creationId xmlns:a16="http://schemas.microsoft.com/office/drawing/2014/main" id="{D1E4B088-701C-2A15-4543-4E61486A8227}"/>
                </a:ext>
              </a:extLst>
            </p:cNvPr>
            <p:cNvSpPr>
              <a:spLocks noChangeArrowheads="1"/>
            </p:cNvSpPr>
            <p:nvPr/>
          </p:nvSpPr>
          <p:spPr bwMode="auto">
            <a:xfrm>
              <a:off x="13767930" y="7719903"/>
              <a:ext cx="1530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857C"/>
                  </a:solidFill>
                  <a:effectLst/>
                  <a:uLnTx/>
                  <a:uFillTx/>
                  <a:latin typeface="Arial" panose="020B0604020202020204" pitchFamily="34" charset="0"/>
                  <a:ea typeface="+mn-ea"/>
                  <a:cs typeface="Arial" panose="020B0604020202020204" pitchFamily="34" charset="0"/>
                </a:rPr>
                <a:t>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1115">
              <a:extLst>
                <a:ext uri="{FF2B5EF4-FFF2-40B4-BE49-F238E27FC236}">
                  <a16:creationId xmlns:a16="http://schemas.microsoft.com/office/drawing/2014/main" id="{9B44DB8F-22A2-E80C-70D2-3FECF5ADCE76}"/>
                </a:ext>
              </a:extLst>
            </p:cNvPr>
            <p:cNvSpPr>
              <a:spLocks noChangeArrowheads="1"/>
            </p:cNvSpPr>
            <p:nvPr/>
          </p:nvSpPr>
          <p:spPr bwMode="auto">
            <a:xfrm>
              <a:off x="13767930" y="8019908"/>
              <a:ext cx="153051"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610F0F"/>
                  </a:solidFill>
                  <a:effectLst/>
                  <a:uLnTx/>
                  <a:uFillTx/>
                  <a:latin typeface="Arial" panose="020B0604020202020204" pitchFamily="34" charset="0"/>
                  <a:ea typeface="+mn-ea"/>
                  <a:cs typeface="Arial" panose="020B0604020202020204" pitchFamily="34" charset="0"/>
                </a:rPr>
                <a:t>1</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Rectangle 127">
              <a:extLst>
                <a:ext uri="{FF2B5EF4-FFF2-40B4-BE49-F238E27FC236}">
                  <a16:creationId xmlns:a16="http://schemas.microsoft.com/office/drawing/2014/main" id="{38268595-9D2D-91D6-BAE1-9392FA14F0F0}"/>
                </a:ext>
              </a:extLst>
            </p:cNvPr>
            <p:cNvSpPr>
              <a:spLocks noChangeArrowheads="1"/>
            </p:cNvSpPr>
            <p:nvPr/>
          </p:nvSpPr>
          <p:spPr bwMode="auto">
            <a:xfrm>
              <a:off x="864513" y="7424849"/>
              <a:ext cx="1341134"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at risk</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 name="TextBox 33">
              <a:extLst>
                <a:ext uri="{FF2B5EF4-FFF2-40B4-BE49-F238E27FC236}">
                  <a16:creationId xmlns:a16="http://schemas.microsoft.com/office/drawing/2014/main" id="{93F5B418-C236-A810-FA24-78E57238196E}"/>
                </a:ext>
              </a:extLst>
            </p:cNvPr>
            <p:cNvSpPr txBox="1"/>
            <p:nvPr/>
          </p:nvSpPr>
          <p:spPr>
            <a:xfrm>
              <a:off x="2341274" y="6024436"/>
              <a:ext cx="7688642" cy="830167"/>
            </a:xfrm>
            <a:prstGeom prst="rect">
              <a:avLst/>
            </a:prstGeom>
            <a:noFill/>
          </p:spPr>
          <p:txBody>
            <a:bodyPr wrap="square">
              <a:spAutoFit/>
            </a:bodyPr>
            <a:lstStyle/>
            <a:p>
              <a:pPr marL="0" marR="0" lvl="0" indent="0" algn="l"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a:ea typeface="+mn-ea"/>
                  <a:cs typeface="+mn-cs"/>
                </a:rPr>
                <a:t>Median follow-up:</a:t>
              </a:r>
            </a:p>
            <a:p>
              <a:pPr marL="0" marR="0" lvl="0" indent="0" algn="l"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a:ea typeface="+mn-ea"/>
                  <a:cs typeface="+mn-cs"/>
                </a:rPr>
                <a:t>32.7 months</a:t>
              </a:r>
            </a:p>
          </p:txBody>
        </p:sp>
        <p:sp>
          <p:nvSpPr>
            <p:cNvPr id="35" name="Rectangle 125">
              <a:extLst>
                <a:ext uri="{FF2B5EF4-FFF2-40B4-BE49-F238E27FC236}">
                  <a16:creationId xmlns:a16="http://schemas.microsoft.com/office/drawing/2014/main" id="{1C2E8646-F241-9E8A-741F-43F0048D1237}"/>
                </a:ext>
              </a:extLst>
            </p:cNvPr>
            <p:cNvSpPr>
              <a:spLocks noChangeArrowheads="1"/>
            </p:cNvSpPr>
            <p:nvPr/>
          </p:nvSpPr>
          <p:spPr bwMode="auto">
            <a:xfrm>
              <a:off x="7899601" y="7377606"/>
              <a:ext cx="1795302" cy="2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months</a:t>
              </a:r>
              <a:endParaRPr kumimoji="0" lang="en-US" alt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Rectangle 126">
              <a:extLst>
                <a:ext uri="{FF2B5EF4-FFF2-40B4-BE49-F238E27FC236}">
                  <a16:creationId xmlns:a16="http://schemas.microsoft.com/office/drawing/2014/main" id="{EC9C0F57-2DB7-0146-FFAD-E259DFE7A880}"/>
                </a:ext>
              </a:extLst>
            </p:cNvPr>
            <p:cNvSpPr>
              <a:spLocks noChangeArrowheads="1"/>
            </p:cNvSpPr>
            <p:nvPr/>
          </p:nvSpPr>
          <p:spPr bwMode="auto">
            <a:xfrm rot="16200000">
              <a:off x="-371008" y="4509751"/>
              <a:ext cx="3051684" cy="4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Overall Survival, %</a:t>
              </a:r>
              <a:endPar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B13E3040-19BA-891C-2CD4-98024B6DD7F7}"/>
              </a:ext>
            </a:extLst>
          </p:cNvPr>
          <p:cNvSpPr txBox="1"/>
          <p:nvPr/>
        </p:nvSpPr>
        <p:spPr>
          <a:xfrm>
            <a:off x="107414" y="6515417"/>
            <a:ext cx="60978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Monk SGO 2026</a:t>
            </a:r>
          </a:p>
        </p:txBody>
      </p:sp>
    </p:spTree>
    <p:extLst>
      <p:ext uri="{BB962C8B-B14F-4D97-AF65-F5344CB8AC3E}">
        <p14:creationId xmlns:p14="http://schemas.microsoft.com/office/powerpoint/2010/main" val="2716356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84C50-74E7-10D3-B057-563B36EAD8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2595A6-0FAC-2B12-466A-7AF06ED5D39C}"/>
              </a:ext>
            </a:extLst>
          </p:cNvPr>
          <p:cNvSpPr>
            <a:spLocks noGrp="1"/>
          </p:cNvSpPr>
          <p:nvPr>
            <p:ph type="title"/>
          </p:nvPr>
        </p:nvSpPr>
        <p:spPr/>
        <p:txBody>
          <a:bodyPr>
            <a:normAutofit fontScale="90000"/>
          </a:bodyPr>
          <a:lstStyle/>
          <a:p>
            <a:r>
              <a:rPr lang="en-US" sz="3334" b="1" dirty="0"/>
              <a:t>FINAL ANALYSIS</a:t>
            </a:r>
            <a:br>
              <a:rPr lang="en-US" sz="3334" b="1" dirty="0"/>
            </a:br>
            <a:r>
              <a:rPr lang="en-US" sz="3334" b="1" dirty="0"/>
              <a:t>ORR ITT Population				ORR CPS ≥1 </a:t>
            </a:r>
          </a:p>
        </p:txBody>
      </p:sp>
      <p:sp>
        <p:nvSpPr>
          <p:cNvPr id="5" name="Footer Placeholder 3">
            <a:extLst>
              <a:ext uri="{FF2B5EF4-FFF2-40B4-BE49-F238E27FC236}">
                <a16:creationId xmlns:a16="http://schemas.microsoft.com/office/drawing/2014/main" id="{9C39DFB6-DAF8-BB2F-FA96-ECBA23D340FD}"/>
              </a:ext>
            </a:extLst>
          </p:cNvPr>
          <p:cNvSpPr txBox="1">
            <a:spLocks/>
          </p:cNvSpPr>
          <p:nvPr/>
        </p:nvSpPr>
        <p:spPr>
          <a:xfrm>
            <a:off x="-1" y="6006957"/>
            <a:ext cx="12192001" cy="844487"/>
          </a:xfrm>
          <a:prstGeom prst="rect">
            <a:avLst/>
          </a:prstGeom>
        </p:spPr>
        <p:txBody>
          <a:bodyPr vert="horz" lIns="137160" tIns="0" rIns="137160" bIns="91440" rtlCol="0" anchor="b" anchorCtr="0"/>
          <a:lstStyle>
            <a:defPPr>
              <a:defRPr lang="en-US"/>
            </a:defPPr>
            <a:lvl1pPr marL="0" algn="l" defTabSz="457250" rtl="0" eaLnBrk="1" latinLnBrk="0" hangingPunct="1">
              <a:defRPr sz="1000" kern="1200">
                <a:solidFill>
                  <a:srgbClr val="000000"/>
                </a:solidFill>
                <a:latin typeface="Arial" panose="020B0604020202020204" pitchFamily="34" charset="0"/>
                <a:ea typeface="+mn-ea"/>
                <a:cs typeface="Arial" panose="020B0604020202020204" pitchFamily="34" charset="0"/>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Response assessed per RECIST v1.1 by investigator review. </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Delta estimated using Miettinen &amp; Nurminen method stratified by the randomization stratification factors. Data cutoff date: September 5, 2025. </a:t>
            </a:r>
          </a:p>
        </p:txBody>
      </p:sp>
      <p:graphicFrame>
        <p:nvGraphicFramePr>
          <p:cNvPr id="7" name="Object 6">
            <a:extLst>
              <a:ext uri="{FF2B5EF4-FFF2-40B4-BE49-F238E27FC236}">
                <a16:creationId xmlns:a16="http://schemas.microsoft.com/office/drawing/2014/main" id="{2A04CCFE-732B-5605-EBAD-1B657A7CDF08}"/>
              </a:ext>
            </a:extLst>
          </p:cNvPr>
          <p:cNvGraphicFramePr>
            <a:graphicFrameLocks/>
          </p:cNvGraphicFramePr>
          <p:nvPr/>
        </p:nvGraphicFramePr>
        <p:xfrm>
          <a:off x="773347" y="1397799"/>
          <a:ext cx="5191587" cy="4265403"/>
        </p:xfrm>
        <a:graphic>
          <a:graphicData uri="http://schemas.openxmlformats.org/presentationml/2006/ole">
            <mc:AlternateContent xmlns:mc="http://schemas.openxmlformats.org/markup-compatibility/2006">
              <mc:Choice xmlns:v="urn:schemas-microsoft-com:vml" Requires="v">
                <p:oleObj name="Prism 10" r:id="rId3" imgW="5287152" imgH="4188231" progId="Prism10.Document">
                  <p:embed/>
                </p:oleObj>
              </mc:Choice>
              <mc:Fallback>
                <p:oleObj name="Prism 10" r:id="rId3" imgW="5287152" imgH="4188231" progId="Prism10.Document">
                  <p:embed/>
                  <p:pic>
                    <p:nvPicPr>
                      <p:cNvPr id="7" name="Object 6">
                        <a:extLst>
                          <a:ext uri="{FF2B5EF4-FFF2-40B4-BE49-F238E27FC236}">
                            <a16:creationId xmlns:a16="http://schemas.microsoft.com/office/drawing/2014/main" id="{2A04CCFE-732B-5605-EBAD-1B657A7CDF08}"/>
                          </a:ext>
                        </a:extLst>
                      </p:cNvPr>
                      <p:cNvPicPr/>
                      <p:nvPr/>
                    </p:nvPicPr>
                    <p:blipFill>
                      <a:blip r:embed="rId4"/>
                      <a:stretch>
                        <a:fillRect/>
                      </a:stretch>
                    </p:blipFill>
                    <p:spPr>
                      <a:xfrm>
                        <a:off x="773347" y="1397799"/>
                        <a:ext cx="5191587" cy="426540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4AD9D0F-3344-B6DE-7596-F0263D3C04F8}"/>
              </a:ext>
            </a:extLst>
          </p:cNvPr>
          <p:cNvSpPr txBox="1"/>
          <p:nvPr/>
        </p:nvSpPr>
        <p:spPr>
          <a:xfrm>
            <a:off x="1964230" y="5570421"/>
            <a:ext cx="10112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 276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B12D747-0E89-2FE6-89CC-F3DAAA1CEAA8}"/>
              </a:ext>
            </a:extLst>
          </p:cNvPr>
          <p:cNvSpPr txBox="1"/>
          <p:nvPr/>
        </p:nvSpPr>
        <p:spPr>
          <a:xfrm>
            <a:off x="3674456" y="5567349"/>
            <a:ext cx="10112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 282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27">
            <a:extLst>
              <a:ext uri="{FF2B5EF4-FFF2-40B4-BE49-F238E27FC236}">
                <a16:creationId xmlns:a16="http://schemas.microsoft.com/office/drawing/2014/main" id="{713B0A34-0F73-02C5-42CC-BD69F9FCCE75}"/>
              </a:ext>
            </a:extLst>
          </p:cNvPr>
          <p:cNvSpPr>
            <a:spLocks noChangeArrowheads="1"/>
          </p:cNvSpPr>
          <p:nvPr/>
        </p:nvSpPr>
        <p:spPr bwMode="auto">
          <a:xfrm>
            <a:off x="7816282" y="1375651"/>
            <a:ext cx="2313" cy="2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ACD8BF59-87B5-96FC-1211-6462A26DF16F}"/>
              </a:ext>
            </a:extLst>
          </p:cNvPr>
          <p:cNvSpPr txBox="1"/>
          <p:nvPr/>
        </p:nvSpPr>
        <p:spPr>
          <a:xfrm>
            <a:off x="1537540" y="2624131"/>
            <a:ext cx="1887376" cy="492443"/>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50.4%</a:t>
            </a:r>
            <a:b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44.3–56.4)</a:t>
            </a:r>
          </a:p>
        </p:txBody>
      </p:sp>
      <p:sp>
        <p:nvSpPr>
          <p:cNvPr id="36" name="TextBox 35">
            <a:extLst>
              <a:ext uri="{FF2B5EF4-FFF2-40B4-BE49-F238E27FC236}">
                <a16:creationId xmlns:a16="http://schemas.microsoft.com/office/drawing/2014/main" id="{0BC955C3-9089-7544-F116-2498ABFBBADB}"/>
              </a:ext>
            </a:extLst>
          </p:cNvPr>
          <p:cNvSpPr txBox="1"/>
          <p:nvPr/>
        </p:nvSpPr>
        <p:spPr>
          <a:xfrm>
            <a:off x="3268263" y="2979065"/>
            <a:ext cx="1887376" cy="492443"/>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41.1%</a:t>
            </a:r>
            <a:b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35.3–47.1)</a:t>
            </a:r>
          </a:p>
        </p:txBody>
      </p:sp>
      <p:sp>
        <p:nvSpPr>
          <p:cNvPr id="37" name="TextBox 36">
            <a:extLst>
              <a:ext uri="{FF2B5EF4-FFF2-40B4-BE49-F238E27FC236}">
                <a16:creationId xmlns:a16="http://schemas.microsoft.com/office/drawing/2014/main" id="{BC186C87-2813-37F9-5038-5DEB0E833897}"/>
              </a:ext>
            </a:extLst>
          </p:cNvPr>
          <p:cNvSpPr txBox="1"/>
          <p:nvPr/>
        </p:nvSpPr>
        <p:spPr>
          <a:xfrm>
            <a:off x="2476310" y="1769126"/>
            <a:ext cx="1770998" cy="492443"/>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l-GR"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Δ</a:t>
            </a: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8.5</a:t>
            </a:r>
            <a:r>
              <a:rPr kumimoji="0" lang="en-US" sz="1600" b="1" i="0" u="none" strike="noStrike" kern="600" cap="none" spc="2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b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1" i="0" u="none" strike="noStrike" kern="6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0.6–16.4)</a:t>
            </a:r>
          </a:p>
        </p:txBody>
      </p:sp>
      <p:cxnSp>
        <p:nvCxnSpPr>
          <p:cNvPr id="38" name="Straight Connector 37">
            <a:extLst>
              <a:ext uri="{FF2B5EF4-FFF2-40B4-BE49-F238E27FC236}">
                <a16:creationId xmlns:a16="http://schemas.microsoft.com/office/drawing/2014/main" id="{A084D312-EDE0-B0A5-2B13-0E718CAAEDC0}"/>
              </a:ext>
            </a:extLst>
          </p:cNvPr>
          <p:cNvCxnSpPr>
            <a:cxnSpLocks/>
          </p:cNvCxnSpPr>
          <p:nvPr/>
        </p:nvCxnSpPr>
        <p:spPr>
          <a:xfrm>
            <a:off x="2130203" y="2318861"/>
            <a:ext cx="2458617" cy="0"/>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4610D639-CCFB-1B4A-2D2E-5E00E11BE0B9}"/>
              </a:ext>
            </a:extLst>
          </p:cNvPr>
          <p:cNvSpPr txBox="1"/>
          <p:nvPr/>
        </p:nvSpPr>
        <p:spPr>
          <a:xfrm>
            <a:off x="1909454" y="3797110"/>
            <a:ext cx="1171138" cy="205121"/>
          </a:xfrm>
          <a:prstGeom prst="rect">
            <a:avLst/>
          </a:prstGeom>
          <a:noFill/>
        </p:spPr>
        <p:txBody>
          <a:bodyPr wrap="squar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 41.7%</a:t>
            </a:r>
          </a:p>
        </p:txBody>
      </p:sp>
      <p:sp>
        <p:nvSpPr>
          <p:cNvPr id="40" name="TextBox 39">
            <a:extLst>
              <a:ext uri="{FF2B5EF4-FFF2-40B4-BE49-F238E27FC236}">
                <a16:creationId xmlns:a16="http://schemas.microsoft.com/office/drawing/2014/main" id="{4CB6625E-C948-828A-9E6D-A42402A8F11F}"/>
              </a:ext>
            </a:extLst>
          </p:cNvPr>
          <p:cNvSpPr txBox="1"/>
          <p:nvPr/>
        </p:nvSpPr>
        <p:spPr>
          <a:xfrm>
            <a:off x="1890160" y="5059734"/>
            <a:ext cx="1183221" cy="205121"/>
          </a:xfrm>
          <a:prstGeom prst="rect">
            <a:avLst/>
          </a:prstGeom>
          <a:noFill/>
        </p:spPr>
        <p:txBody>
          <a:bodyPr wrap="squar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 8.7%</a:t>
            </a:r>
          </a:p>
        </p:txBody>
      </p:sp>
      <p:sp>
        <p:nvSpPr>
          <p:cNvPr id="41" name="TextBox 40">
            <a:extLst>
              <a:ext uri="{FF2B5EF4-FFF2-40B4-BE49-F238E27FC236}">
                <a16:creationId xmlns:a16="http://schemas.microsoft.com/office/drawing/2014/main" id="{07CEEA2A-8A46-F580-A704-102A822C7BEE}"/>
              </a:ext>
            </a:extLst>
          </p:cNvPr>
          <p:cNvSpPr txBox="1"/>
          <p:nvPr/>
        </p:nvSpPr>
        <p:spPr>
          <a:xfrm>
            <a:off x="3834216" y="5087297"/>
            <a:ext cx="762709" cy="205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 5.7%</a:t>
            </a:r>
          </a:p>
        </p:txBody>
      </p:sp>
      <p:sp>
        <p:nvSpPr>
          <p:cNvPr id="42" name="TextBox 41">
            <a:extLst>
              <a:ext uri="{FF2B5EF4-FFF2-40B4-BE49-F238E27FC236}">
                <a16:creationId xmlns:a16="http://schemas.microsoft.com/office/drawing/2014/main" id="{D4B7EC28-1C52-95D6-899E-2BBD19B0AF2B}"/>
              </a:ext>
            </a:extLst>
          </p:cNvPr>
          <p:cNvSpPr txBox="1"/>
          <p:nvPr/>
        </p:nvSpPr>
        <p:spPr>
          <a:xfrm>
            <a:off x="3790453" y="4126899"/>
            <a:ext cx="850234" cy="205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333" b="1" i="0" u="none" strike="noStrike" kern="60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 35.5%</a:t>
            </a:r>
          </a:p>
        </p:txBody>
      </p:sp>
      <p:cxnSp>
        <p:nvCxnSpPr>
          <p:cNvPr id="43" name="Straight Connector 42">
            <a:extLst>
              <a:ext uri="{FF2B5EF4-FFF2-40B4-BE49-F238E27FC236}">
                <a16:creationId xmlns:a16="http://schemas.microsoft.com/office/drawing/2014/main" id="{178215CD-382B-A7AA-33A2-3F81958C9336}"/>
              </a:ext>
            </a:extLst>
          </p:cNvPr>
          <p:cNvCxnSpPr>
            <a:cxnSpLocks/>
          </p:cNvCxnSpPr>
          <p:nvPr/>
        </p:nvCxnSpPr>
        <p:spPr>
          <a:xfrm>
            <a:off x="2136781" y="2324250"/>
            <a:ext cx="0" cy="164699"/>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572744E-7DF8-0BC1-1830-6D4D4DBB5C7A}"/>
              </a:ext>
            </a:extLst>
          </p:cNvPr>
          <p:cNvCxnSpPr>
            <a:cxnSpLocks/>
          </p:cNvCxnSpPr>
          <p:nvPr/>
        </p:nvCxnSpPr>
        <p:spPr>
          <a:xfrm>
            <a:off x="4588788" y="2313578"/>
            <a:ext cx="0" cy="164699"/>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6" name="Rectangle 93">
            <a:extLst>
              <a:ext uri="{FF2B5EF4-FFF2-40B4-BE49-F238E27FC236}">
                <a16:creationId xmlns:a16="http://schemas.microsoft.com/office/drawing/2014/main" id="{7B16B803-9821-D2EB-0292-898178699348}"/>
              </a:ext>
            </a:extLst>
          </p:cNvPr>
          <p:cNvSpPr>
            <a:spLocks noChangeArrowheads="1"/>
          </p:cNvSpPr>
          <p:nvPr/>
        </p:nvSpPr>
        <p:spPr bwMode="auto">
          <a:xfrm rot="16200000">
            <a:off x="-858605" y="3289769"/>
            <a:ext cx="3214021" cy="28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Objective Response Rate, %</a:t>
            </a:r>
            <a:endPar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1F46683-68CF-CAFE-608A-9A1608C15D0A}"/>
              </a:ext>
            </a:extLst>
          </p:cNvPr>
          <p:cNvSpPr txBox="1"/>
          <p:nvPr/>
        </p:nvSpPr>
        <p:spPr>
          <a:xfrm>
            <a:off x="56288" y="5793956"/>
            <a:ext cx="1502334" cy="461665"/>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Final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Monk SGO 2026</a:t>
            </a:r>
          </a:p>
        </p:txBody>
      </p:sp>
      <p:pic>
        <p:nvPicPr>
          <p:cNvPr id="56" name="Picture 55">
            <a:extLst>
              <a:ext uri="{FF2B5EF4-FFF2-40B4-BE49-F238E27FC236}">
                <a16:creationId xmlns:a16="http://schemas.microsoft.com/office/drawing/2014/main" id="{EB817B01-A909-35FF-0985-FE91F7EF0171}"/>
              </a:ext>
            </a:extLst>
          </p:cNvPr>
          <p:cNvPicPr>
            <a:picLocks noChangeAspect="1"/>
          </p:cNvPicPr>
          <p:nvPr/>
        </p:nvPicPr>
        <p:blipFill>
          <a:blip r:embed="rId5"/>
          <a:srcRect b="1386"/>
          <a:stretch>
            <a:fillRect/>
          </a:stretch>
        </p:blipFill>
        <p:spPr>
          <a:xfrm>
            <a:off x="5883502" y="1422224"/>
            <a:ext cx="5189274" cy="4420638"/>
          </a:xfrm>
          <a:prstGeom prst="rect">
            <a:avLst/>
          </a:prstGeom>
        </p:spPr>
      </p:pic>
      <p:sp>
        <p:nvSpPr>
          <p:cNvPr id="4" name="TextBox 3">
            <a:extLst>
              <a:ext uri="{FF2B5EF4-FFF2-40B4-BE49-F238E27FC236}">
                <a16:creationId xmlns:a16="http://schemas.microsoft.com/office/drawing/2014/main" id="{61013AB0-719F-7796-9237-AC830353ACA9}"/>
              </a:ext>
            </a:extLst>
          </p:cNvPr>
          <p:cNvSpPr txBox="1"/>
          <p:nvPr/>
        </p:nvSpPr>
        <p:spPr>
          <a:xfrm>
            <a:off x="56288" y="6232051"/>
            <a:ext cx="60978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Monk SGO 2026</a:t>
            </a:r>
          </a:p>
        </p:txBody>
      </p:sp>
    </p:spTree>
    <p:extLst>
      <p:ext uri="{BB962C8B-B14F-4D97-AF65-F5344CB8AC3E}">
        <p14:creationId xmlns:p14="http://schemas.microsoft.com/office/powerpoint/2010/main" val="172712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53821-D3E7-A4EC-7F9C-D49758B7478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612367D-C3D2-52C1-A4A5-101AE990CBFC}"/>
              </a:ext>
            </a:extLst>
          </p:cNvPr>
          <p:cNvGrpSpPr>
            <a:grpSpLocks noChangeAspect="1"/>
          </p:cNvGrpSpPr>
          <p:nvPr/>
        </p:nvGrpSpPr>
        <p:grpSpPr>
          <a:xfrm>
            <a:off x="902406" y="1528148"/>
            <a:ext cx="10590724" cy="4373959"/>
            <a:chOff x="42039" y="1238676"/>
            <a:chExt cx="12107917" cy="5000558"/>
          </a:xfrm>
        </p:grpSpPr>
        <p:graphicFrame>
          <p:nvGraphicFramePr>
            <p:cNvPr id="11" name="Content Placeholder 8">
              <a:extLst>
                <a:ext uri="{FF2B5EF4-FFF2-40B4-BE49-F238E27FC236}">
                  <a16:creationId xmlns:a16="http://schemas.microsoft.com/office/drawing/2014/main" id="{1DC1A5A4-3F67-7B06-DAAD-801F06663306}"/>
                </a:ext>
              </a:extLst>
            </p:cNvPr>
            <p:cNvGraphicFramePr>
              <a:graphicFrameLocks/>
            </p:cNvGraphicFramePr>
            <p:nvPr/>
          </p:nvGraphicFramePr>
          <p:xfrm>
            <a:off x="42039" y="1238676"/>
            <a:ext cx="12107917" cy="467454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C740C146-F772-731A-3B3E-37C77777B7F1}"/>
                </a:ext>
              </a:extLst>
            </p:cNvPr>
            <p:cNvSpPr txBox="1"/>
            <p:nvPr/>
          </p:nvSpPr>
          <p:spPr>
            <a:xfrm>
              <a:off x="1232341" y="2332934"/>
              <a:ext cx="356708"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18.1</a:t>
              </a:r>
            </a:p>
          </p:txBody>
        </p:sp>
        <p:sp>
          <p:nvSpPr>
            <p:cNvPr id="13" name="TextBox 12">
              <a:extLst>
                <a:ext uri="{FF2B5EF4-FFF2-40B4-BE49-F238E27FC236}">
                  <a16:creationId xmlns:a16="http://schemas.microsoft.com/office/drawing/2014/main" id="{ED501EB7-8762-FCDE-B54A-4FF23250E334}"/>
                </a:ext>
              </a:extLst>
            </p:cNvPr>
            <p:cNvSpPr txBox="1"/>
            <p:nvPr/>
          </p:nvSpPr>
          <p:spPr>
            <a:xfrm>
              <a:off x="1737812" y="4463034"/>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6.0</a:t>
              </a:r>
            </a:p>
          </p:txBody>
        </p:sp>
        <p:sp>
          <p:nvSpPr>
            <p:cNvPr id="14" name="TextBox 13">
              <a:extLst>
                <a:ext uri="{FF2B5EF4-FFF2-40B4-BE49-F238E27FC236}">
                  <a16:creationId xmlns:a16="http://schemas.microsoft.com/office/drawing/2014/main" id="{15C2FAD1-BECC-C4A9-DD5E-01284C228D90}"/>
                </a:ext>
              </a:extLst>
            </p:cNvPr>
            <p:cNvSpPr txBox="1"/>
            <p:nvPr/>
          </p:nvSpPr>
          <p:spPr>
            <a:xfrm>
              <a:off x="2654202" y="4473382"/>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5.9</a:t>
              </a:r>
            </a:p>
          </p:txBody>
        </p:sp>
        <p:sp>
          <p:nvSpPr>
            <p:cNvPr id="15" name="TextBox 14">
              <a:extLst>
                <a:ext uri="{FF2B5EF4-FFF2-40B4-BE49-F238E27FC236}">
                  <a16:creationId xmlns:a16="http://schemas.microsoft.com/office/drawing/2014/main" id="{227F7C64-184A-AD8C-7ED8-34755795BD10}"/>
                </a:ext>
              </a:extLst>
            </p:cNvPr>
            <p:cNvSpPr txBox="1"/>
            <p:nvPr/>
          </p:nvSpPr>
          <p:spPr>
            <a:xfrm>
              <a:off x="3091532" y="4686376"/>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4.7</a:t>
              </a:r>
            </a:p>
          </p:txBody>
        </p:sp>
        <p:sp>
          <p:nvSpPr>
            <p:cNvPr id="16" name="TextBox 15">
              <a:extLst>
                <a:ext uri="{FF2B5EF4-FFF2-40B4-BE49-F238E27FC236}">
                  <a16:creationId xmlns:a16="http://schemas.microsoft.com/office/drawing/2014/main" id="{33A26D16-3985-783B-FBC1-EB383DAEE982}"/>
                </a:ext>
              </a:extLst>
            </p:cNvPr>
            <p:cNvSpPr txBox="1"/>
            <p:nvPr/>
          </p:nvSpPr>
          <p:spPr>
            <a:xfrm>
              <a:off x="5353523" y="4694351"/>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4.7</a:t>
              </a:r>
            </a:p>
          </p:txBody>
        </p:sp>
        <p:sp>
          <p:nvSpPr>
            <p:cNvPr id="17" name="TextBox 16">
              <a:extLst>
                <a:ext uri="{FF2B5EF4-FFF2-40B4-BE49-F238E27FC236}">
                  <a16:creationId xmlns:a16="http://schemas.microsoft.com/office/drawing/2014/main" id="{5B3DB581-A9E5-5172-5626-F38D87DE4C7C}"/>
                </a:ext>
              </a:extLst>
            </p:cNvPr>
            <p:cNvSpPr txBox="1"/>
            <p:nvPr/>
          </p:nvSpPr>
          <p:spPr>
            <a:xfrm>
              <a:off x="5846988" y="5535149"/>
              <a:ext cx="101089"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0</a:t>
              </a:r>
            </a:p>
          </p:txBody>
        </p:sp>
        <p:sp>
          <p:nvSpPr>
            <p:cNvPr id="18" name="TextBox 17">
              <a:extLst>
                <a:ext uri="{FF2B5EF4-FFF2-40B4-BE49-F238E27FC236}">
                  <a16:creationId xmlns:a16="http://schemas.microsoft.com/office/drawing/2014/main" id="{BE038C82-4AA4-01A9-D30E-A95A4E461019}"/>
                </a:ext>
              </a:extLst>
            </p:cNvPr>
            <p:cNvSpPr txBox="1"/>
            <p:nvPr/>
          </p:nvSpPr>
          <p:spPr>
            <a:xfrm>
              <a:off x="9414936" y="5120780"/>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2.2</a:t>
              </a:r>
            </a:p>
          </p:txBody>
        </p:sp>
        <p:sp>
          <p:nvSpPr>
            <p:cNvPr id="19" name="TextBox 18">
              <a:extLst>
                <a:ext uri="{FF2B5EF4-FFF2-40B4-BE49-F238E27FC236}">
                  <a16:creationId xmlns:a16="http://schemas.microsoft.com/office/drawing/2014/main" id="{CE62EDAD-9738-4FB1-523C-04C8931C1049}"/>
                </a:ext>
              </a:extLst>
            </p:cNvPr>
            <p:cNvSpPr txBox="1"/>
            <p:nvPr/>
          </p:nvSpPr>
          <p:spPr>
            <a:xfrm>
              <a:off x="9869614" y="5235293"/>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1.6</a:t>
              </a:r>
            </a:p>
          </p:txBody>
        </p:sp>
        <p:sp>
          <p:nvSpPr>
            <p:cNvPr id="20" name="TextBox 19">
              <a:extLst>
                <a:ext uri="{FF2B5EF4-FFF2-40B4-BE49-F238E27FC236}">
                  <a16:creationId xmlns:a16="http://schemas.microsoft.com/office/drawing/2014/main" id="{3AD4F3C4-5C5D-7A00-828F-8A115CC71822}"/>
                </a:ext>
              </a:extLst>
            </p:cNvPr>
            <p:cNvSpPr txBox="1"/>
            <p:nvPr/>
          </p:nvSpPr>
          <p:spPr>
            <a:xfrm>
              <a:off x="3989279" y="4652755"/>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5.0</a:t>
              </a:r>
            </a:p>
          </p:txBody>
        </p:sp>
        <p:sp>
          <p:nvSpPr>
            <p:cNvPr id="21" name="TextBox 20">
              <a:extLst>
                <a:ext uri="{FF2B5EF4-FFF2-40B4-BE49-F238E27FC236}">
                  <a16:creationId xmlns:a16="http://schemas.microsoft.com/office/drawing/2014/main" id="{C7FEC26A-A635-A6C5-DDFB-13384E0DD576}"/>
                </a:ext>
              </a:extLst>
            </p:cNvPr>
            <p:cNvSpPr txBox="1"/>
            <p:nvPr/>
          </p:nvSpPr>
          <p:spPr>
            <a:xfrm>
              <a:off x="4449703" y="5414024"/>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0.6</a:t>
              </a:r>
            </a:p>
          </p:txBody>
        </p:sp>
        <p:sp>
          <p:nvSpPr>
            <p:cNvPr id="22" name="TextBox 21">
              <a:extLst>
                <a:ext uri="{FF2B5EF4-FFF2-40B4-BE49-F238E27FC236}">
                  <a16:creationId xmlns:a16="http://schemas.microsoft.com/office/drawing/2014/main" id="{46600B4F-D2C4-EA76-973B-BFBB2C23EC37}"/>
                </a:ext>
              </a:extLst>
            </p:cNvPr>
            <p:cNvSpPr txBox="1"/>
            <p:nvPr/>
          </p:nvSpPr>
          <p:spPr>
            <a:xfrm>
              <a:off x="8519472" y="5296786"/>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1.3</a:t>
              </a:r>
            </a:p>
          </p:txBody>
        </p:sp>
        <p:sp>
          <p:nvSpPr>
            <p:cNvPr id="23" name="TextBox 22">
              <a:extLst>
                <a:ext uri="{FF2B5EF4-FFF2-40B4-BE49-F238E27FC236}">
                  <a16:creationId xmlns:a16="http://schemas.microsoft.com/office/drawing/2014/main" id="{59C543EB-286F-2A78-D7E1-380FF62328D9}"/>
                </a:ext>
              </a:extLst>
            </p:cNvPr>
            <p:cNvSpPr txBox="1"/>
            <p:nvPr/>
          </p:nvSpPr>
          <p:spPr>
            <a:xfrm>
              <a:off x="6704503" y="4694351"/>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4.7</a:t>
              </a:r>
            </a:p>
          </p:txBody>
        </p:sp>
        <p:sp>
          <p:nvSpPr>
            <p:cNvPr id="24" name="TextBox 23">
              <a:extLst>
                <a:ext uri="{FF2B5EF4-FFF2-40B4-BE49-F238E27FC236}">
                  <a16:creationId xmlns:a16="http://schemas.microsoft.com/office/drawing/2014/main" id="{04454A37-667D-2F0C-93FE-6D4D775845D9}"/>
                </a:ext>
              </a:extLst>
            </p:cNvPr>
            <p:cNvSpPr txBox="1"/>
            <p:nvPr/>
          </p:nvSpPr>
          <p:spPr>
            <a:xfrm>
              <a:off x="7159705" y="5179334"/>
              <a:ext cx="255617" cy="211121"/>
            </a:xfrm>
            <a:prstGeom prst="rect">
              <a:avLst/>
            </a:prstGeom>
            <a:noFill/>
          </p:spPr>
          <p:txBody>
            <a:bodyPr wrap="none" lIns="0" tIns="0" rIns="0" bIns="0" rtlCol="0" anchor="t"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1.9</a:t>
              </a:r>
            </a:p>
          </p:txBody>
        </p:sp>
        <p:sp>
          <p:nvSpPr>
            <p:cNvPr id="25" name="TextBox 24">
              <a:extLst>
                <a:ext uri="{FF2B5EF4-FFF2-40B4-BE49-F238E27FC236}">
                  <a16:creationId xmlns:a16="http://schemas.microsoft.com/office/drawing/2014/main" id="{58257B63-223E-D9E9-D665-C0F3FC60C8E9}"/>
                </a:ext>
              </a:extLst>
            </p:cNvPr>
            <p:cNvSpPr txBox="1"/>
            <p:nvPr/>
          </p:nvSpPr>
          <p:spPr>
            <a:xfrm>
              <a:off x="5211638" y="5822283"/>
              <a:ext cx="1003116" cy="337794"/>
            </a:xfrm>
            <a:prstGeom prst="rect">
              <a:avLst/>
            </a:prstGeom>
            <a:noFill/>
          </p:spPr>
          <p:txBody>
            <a:bodyPr wrap="none" lIns="0" tIns="0" rIns="0" bIns="0" rtlCol="0" anchor="ctr" anchorCtr="0">
              <a:spAutoFit/>
            </a:bodyPr>
            <a:lstStyle/>
            <a:p>
              <a:pPr marL="0" marR="0" lvl="0" indent="0" algn="ctr" defTabSz="304849" rtl="0" eaLnBrk="1" fontAlgn="auto" latinLnBrk="0" hangingPunct="1">
                <a:lnSpc>
                  <a:spcPct val="8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Adrenal</a:t>
              </a:r>
              <a:br>
                <a:rPr kumimoji="0" lang="en-US" sz="1200" b="0" i="0" u="none" strike="noStrike" kern="600" cap="none" spc="27" normalizeH="0" baseline="0" noProof="0" dirty="0">
                  <a:ln>
                    <a:noFill/>
                  </a:ln>
                  <a:solidFill>
                    <a:srgbClr val="000000"/>
                  </a:solidFill>
                  <a:effectLst/>
                  <a:uLnTx/>
                  <a:uFillTx/>
                  <a:latin typeface="Arial"/>
                  <a:ea typeface="+mn-ea"/>
                  <a:cs typeface="+mn-cs"/>
                </a:rPr>
              </a:br>
              <a:r>
                <a:rPr kumimoji="0" lang="en-US" sz="1200" b="0" i="0" u="none" strike="noStrike" kern="600" cap="none" spc="27" normalizeH="0" baseline="0" noProof="0" dirty="0">
                  <a:ln>
                    <a:noFill/>
                  </a:ln>
                  <a:solidFill>
                    <a:srgbClr val="000000"/>
                  </a:solidFill>
                  <a:effectLst/>
                  <a:uLnTx/>
                  <a:uFillTx/>
                  <a:latin typeface="Arial"/>
                  <a:ea typeface="+mn-ea"/>
                  <a:cs typeface="+mn-cs"/>
                </a:rPr>
                <a:t>insufficiency</a:t>
              </a:r>
            </a:p>
          </p:txBody>
        </p:sp>
        <p:sp>
          <p:nvSpPr>
            <p:cNvPr id="26" name="TextBox 25">
              <a:extLst>
                <a:ext uri="{FF2B5EF4-FFF2-40B4-BE49-F238E27FC236}">
                  <a16:creationId xmlns:a16="http://schemas.microsoft.com/office/drawing/2014/main" id="{D00B0828-059F-2B71-545C-97DB60ED4EE8}"/>
                </a:ext>
              </a:extLst>
            </p:cNvPr>
            <p:cNvSpPr txBox="1"/>
            <p:nvPr/>
          </p:nvSpPr>
          <p:spPr>
            <a:xfrm>
              <a:off x="1016022" y="5830219"/>
              <a:ext cx="1263132" cy="211121"/>
            </a:xfrm>
            <a:prstGeom prst="rect">
              <a:avLst/>
            </a:prstGeom>
            <a:noFill/>
          </p:spPr>
          <p:txBody>
            <a:bodyPr wrap="none" lIns="0" tIns="0" rIns="0" bIns="0" rtlCol="0" anchor="ctr"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Hypothyroidism</a:t>
              </a:r>
            </a:p>
          </p:txBody>
        </p:sp>
        <p:sp>
          <p:nvSpPr>
            <p:cNvPr id="27" name="TextBox 26">
              <a:extLst>
                <a:ext uri="{FF2B5EF4-FFF2-40B4-BE49-F238E27FC236}">
                  <a16:creationId xmlns:a16="http://schemas.microsoft.com/office/drawing/2014/main" id="{9E5422BE-06F4-5232-1C88-4BFA1E715417}"/>
                </a:ext>
              </a:extLst>
            </p:cNvPr>
            <p:cNvSpPr txBox="1"/>
            <p:nvPr/>
          </p:nvSpPr>
          <p:spPr>
            <a:xfrm>
              <a:off x="3686753" y="5832864"/>
              <a:ext cx="1325735" cy="168897"/>
            </a:xfrm>
            <a:prstGeom prst="rect">
              <a:avLst/>
            </a:prstGeom>
            <a:noFill/>
          </p:spPr>
          <p:txBody>
            <a:bodyPr wrap="none" lIns="0" tIns="0" rIns="0" bIns="0" rtlCol="0" anchor="ctr" anchorCtr="0">
              <a:spAutoFit/>
            </a:bodyPr>
            <a:lstStyle/>
            <a:p>
              <a:pPr marL="0" marR="0" lvl="0" indent="0" algn="ctr" defTabSz="304849" rtl="0" eaLnBrk="1" fontAlgn="auto" latinLnBrk="0" hangingPunct="1">
                <a:lnSpc>
                  <a:spcPct val="8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Hyperthyroidism</a:t>
              </a:r>
            </a:p>
          </p:txBody>
        </p:sp>
        <p:sp>
          <p:nvSpPr>
            <p:cNvPr id="28" name="TextBox 27">
              <a:extLst>
                <a:ext uri="{FF2B5EF4-FFF2-40B4-BE49-F238E27FC236}">
                  <a16:creationId xmlns:a16="http://schemas.microsoft.com/office/drawing/2014/main" id="{09EBB7D4-BA92-1DC7-C0E4-B05F26454504}"/>
                </a:ext>
              </a:extLst>
            </p:cNvPr>
            <p:cNvSpPr txBox="1"/>
            <p:nvPr/>
          </p:nvSpPr>
          <p:spPr>
            <a:xfrm>
              <a:off x="2618829" y="5816993"/>
              <a:ext cx="746693" cy="422241"/>
            </a:xfrm>
            <a:prstGeom prst="rect">
              <a:avLst/>
            </a:prstGeom>
            <a:noFill/>
          </p:spPr>
          <p:txBody>
            <a:bodyPr wrap="none" lIns="0" tIns="0" rIns="0" bIns="0" rtlCol="0" anchor="ctr"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Infusion</a:t>
              </a:r>
              <a:br>
                <a:rPr kumimoji="0" lang="en-US" sz="1200" b="0" i="0" u="none" strike="noStrike" kern="600" cap="none" spc="27" normalizeH="0" baseline="0" noProof="0" dirty="0">
                  <a:ln>
                    <a:noFill/>
                  </a:ln>
                  <a:solidFill>
                    <a:srgbClr val="000000"/>
                  </a:solidFill>
                  <a:effectLst/>
                  <a:uLnTx/>
                  <a:uFillTx/>
                  <a:latin typeface="Arial"/>
                  <a:ea typeface="+mn-ea"/>
                  <a:cs typeface="+mn-cs"/>
                </a:rPr>
              </a:br>
              <a:r>
                <a:rPr kumimoji="0" lang="en-US" sz="1200" b="0" i="0" u="none" strike="noStrike" kern="600" cap="none" spc="27" normalizeH="0" baseline="0" noProof="0" dirty="0">
                  <a:ln>
                    <a:noFill/>
                  </a:ln>
                  <a:solidFill>
                    <a:srgbClr val="000000"/>
                  </a:solidFill>
                  <a:effectLst/>
                  <a:uLnTx/>
                  <a:uFillTx/>
                  <a:latin typeface="Arial"/>
                  <a:ea typeface="+mn-ea"/>
                  <a:cs typeface="+mn-cs"/>
                </a:rPr>
                <a:t>reactions</a:t>
              </a:r>
            </a:p>
          </p:txBody>
        </p:sp>
        <p:sp>
          <p:nvSpPr>
            <p:cNvPr id="29" name="TextBox 28">
              <a:extLst>
                <a:ext uri="{FF2B5EF4-FFF2-40B4-BE49-F238E27FC236}">
                  <a16:creationId xmlns:a16="http://schemas.microsoft.com/office/drawing/2014/main" id="{091C3863-7B65-0D9F-3155-AB3DBDE787A2}"/>
                </a:ext>
              </a:extLst>
            </p:cNvPr>
            <p:cNvSpPr txBox="1"/>
            <p:nvPr/>
          </p:nvSpPr>
          <p:spPr>
            <a:xfrm>
              <a:off x="6576261" y="5832862"/>
              <a:ext cx="1007516" cy="168897"/>
            </a:xfrm>
            <a:prstGeom prst="rect">
              <a:avLst/>
            </a:prstGeom>
            <a:noFill/>
          </p:spPr>
          <p:txBody>
            <a:bodyPr wrap="none" lIns="0" tIns="0" rIns="0" bIns="0" rtlCol="0" anchor="ctr" anchorCtr="0">
              <a:spAutoFit/>
            </a:bodyPr>
            <a:lstStyle/>
            <a:p>
              <a:pPr marL="0" marR="0" lvl="0" indent="0" algn="ctr" defTabSz="304849" rtl="0" eaLnBrk="1" fontAlgn="auto" latinLnBrk="0" hangingPunct="1">
                <a:lnSpc>
                  <a:spcPct val="8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Pneumonitis</a:t>
              </a:r>
            </a:p>
          </p:txBody>
        </p:sp>
        <p:sp>
          <p:nvSpPr>
            <p:cNvPr id="30" name="TextBox 29">
              <a:extLst>
                <a:ext uri="{FF2B5EF4-FFF2-40B4-BE49-F238E27FC236}">
                  <a16:creationId xmlns:a16="http://schemas.microsoft.com/office/drawing/2014/main" id="{85B2D602-04AA-73C2-F540-B3E48E07D50F}"/>
                </a:ext>
              </a:extLst>
            </p:cNvPr>
            <p:cNvSpPr txBox="1"/>
            <p:nvPr/>
          </p:nvSpPr>
          <p:spPr>
            <a:xfrm>
              <a:off x="10587210" y="5822284"/>
              <a:ext cx="1090670" cy="337793"/>
            </a:xfrm>
            <a:prstGeom prst="rect">
              <a:avLst/>
            </a:prstGeom>
            <a:noFill/>
          </p:spPr>
          <p:txBody>
            <a:bodyPr wrap="square" lIns="0" tIns="0" rIns="0" bIns="0" rtlCol="0" anchor="ctr" anchorCtr="0">
              <a:spAutoFit/>
            </a:bodyPr>
            <a:lstStyle/>
            <a:p>
              <a:pPr marL="0" marR="0" lvl="0" indent="0" algn="ctr" defTabSz="304849" rtl="0" eaLnBrk="1" fontAlgn="auto" latinLnBrk="0" hangingPunct="1">
                <a:lnSpc>
                  <a:spcPct val="8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Severe skin</a:t>
              </a:r>
              <a:br>
                <a:rPr kumimoji="0" lang="en-US" sz="1200" b="0" i="0" u="none" strike="noStrike" kern="600" cap="none" spc="27" normalizeH="0" baseline="0" noProof="0" dirty="0">
                  <a:ln>
                    <a:noFill/>
                  </a:ln>
                  <a:solidFill>
                    <a:srgbClr val="000000"/>
                  </a:solidFill>
                  <a:effectLst/>
                  <a:uLnTx/>
                  <a:uFillTx/>
                  <a:latin typeface="Arial"/>
                  <a:ea typeface="+mn-ea"/>
                  <a:cs typeface="+mn-cs"/>
                </a:rPr>
              </a:br>
              <a:r>
                <a:rPr kumimoji="0" lang="en-US" sz="1200" b="0" i="0" u="none" strike="noStrike" kern="600" cap="none" spc="27" normalizeH="0" baseline="0" noProof="0" dirty="0">
                  <a:ln>
                    <a:noFill/>
                  </a:ln>
                  <a:solidFill>
                    <a:srgbClr val="000000"/>
                  </a:solidFill>
                  <a:effectLst/>
                  <a:uLnTx/>
                  <a:uFillTx/>
                  <a:latin typeface="Arial"/>
                  <a:ea typeface="+mn-ea"/>
                  <a:cs typeface="+mn-cs"/>
                </a:rPr>
                <a:t>reactions</a:t>
              </a:r>
            </a:p>
          </p:txBody>
        </p:sp>
        <p:sp>
          <p:nvSpPr>
            <p:cNvPr id="31" name="TextBox 30">
              <a:extLst>
                <a:ext uri="{FF2B5EF4-FFF2-40B4-BE49-F238E27FC236}">
                  <a16:creationId xmlns:a16="http://schemas.microsoft.com/office/drawing/2014/main" id="{C28B3B3A-098A-7289-8751-AEA9DFDBF708}"/>
                </a:ext>
              </a:extLst>
            </p:cNvPr>
            <p:cNvSpPr txBox="1"/>
            <p:nvPr/>
          </p:nvSpPr>
          <p:spPr>
            <a:xfrm>
              <a:off x="8178461" y="5832862"/>
              <a:ext cx="504197" cy="168897"/>
            </a:xfrm>
            <a:prstGeom prst="rect">
              <a:avLst/>
            </a:prstGeom>
            <a:noFill/>
          </p:spPr>
          <p:txBody>
            <a:bodyPr wrap="none" lIns="0" tIns="0" rIns="0" bIns="0" rtlCol="0" anchor="ctr" anchorCtr="0">
              <a:spAutoFit/>
            </a:bodyPr>
            <a:lstStyle/>
            <a:p>
              <a:pPr marL="0" marR="0" lvl="0" indent="0" algn="ctr" defTabSz="304849" rtl="0" eaLnBrk="1" fontAlgn="auto" latinLnBrk="0" hangingPunct="1">
                <a:lnSpc>
                  <a:spcPct val="8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Colitis</a:t>
              </a:r>
            </a:p>
          </p:txBody>
        </p:sp>
        <p:sp>
          <p:nvSpPr>
            <p:cNvPr id="32" name="TextBox 31">
              <a:extLst>
                <a:ext uri="{FF2B5EF4-FFF2-40B4-BE49-F238E27FC236}">
                  <a16:creationId xmlns:a16="http://schemas.microsoft.com/office/drawing/2014/main" id="{37A774CB-2C62-3E33-E2CD-A2C9D434B9A8}"/>
                </a:ext>
              </a:extLst>
            </p:cNvPr>
            <p:cNvSpPr txBox="1"/>
            <p:nvPr/>
          </p:nvSpPr>
          <p:spPr>
            <a:xfrm>
              <a:off x="9411035" y="5830219"/>
              <a:ext cx="680717" cy="211121"/>
            </a:xfrm>
            <a:prstGeom prst="rect">
              <a:avLst/>
            </a:prstGeom>
            <a:noFill/>
          </p:spPr>
          <p:txBody>
            <a:bodyPr wrap="none" lIns="0" tIns="0" rIns="0" bIns="0" rtlCol="0" anchor="ctr" anchorCtr="0">
              <a:spAutoFit/>
            </a:bodyPr>
            <a:lstStyle/>
            <a:p>
              <a:pPr marL="0" marR="0" lvl="0" indent="0" algn="ctr" defTabSz="30484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27" normalizeH="0" baseline="0" noProof="0" dirty="0">
                  <a:ln>
                    <a:noFill/>
                  </a:ln>
                  <a:solidFill>
                    <a:srgbClr val="000000"/>
                  </a:solidFill>
                  <a:effectLst/>
                  <a:uLnTx/>
                  <a:uFillTx/>
                  <a:latin typeface="Arial"/>
                  <a:ea typeface="+mn-ea"/>
                  <a:cs typeface="+mn-cs"/>
                </a:rPr>
                <a:t>Gastritis</a:t>
              </a:r>
            </a:p>
          </p:txBody>
        </p:sp>
      </p:grpSp>
      <p:sp>
        <p:nvSpPr>
          <p:cNvPr id="3" name="Title 2">
            <a:extLst>
              <a:ext uri="{FF2B5EF4-FFF2-40B4-BE49-F238E27FC236}">
                <a16:creationId xmlns:a16="http://schemas.microsoft.com/office/drawing/2014/main" id="{459160A7-E72D-FB86-66A2-9F53069C2586}"/>
              </a:ext>
            </a:extLst>
          </p:cNvPr>
          <p:cNvSpPr>
            <a:spLocks noGrp="1"/>
          </p:cNvSpPr>
          <p:nvPr>
            <p:ph type="title"/>
          </p:nvPr>
        </p:nvSpPr>
        <p:spPr/>
        <p:txBody>
          <a:bodyPr>
            <a:noAutofit/>
          </a:bodyPr>
          <a:lstStyle/>
          <a:p>
            <a:r>
              <a:rPr lang="en-US" sz="3334" b="1" dirty="0"/>
              <a:t>Immune-Mediated AEs and Infusion Reactions, Incidence ≥5 Participants in Either Arm*</a:t>
            </a:r>
          </a:p>
        </p:txBody>
      </p:sp>
      <p:sp>
        <p:nvSpPr>
          <p:cNvPr id="5" name="Footer Placeholder 3">
            <a:extLst>
              <a:ext uri="{FF2B5EF4-FFF2-40B4-BE49-F238E27FC236}">
                <a16:creationId xmlns:a16="http://schemas.microsoft.com/office/drawing/2014/main" id="{9834EC8F-9B22-55CD-342F-7951CD9868D3}"/>
              </a:ext>
            </a:extLst>
          </p:cNvPr>
          <p:cNvSpPr txBox="1">
            <a:spLocks/>
          </p:cNvSpPr>
          <p:nvPr/>
        </p:nvSpPr>
        <p:spPr>
          <a:xfrm>
            <a:off x="-27618" y="5968359"/>
            <a:ext cx="12192001" cy="844487"/>
          </a:xfrm>
          <a:prstGeom prst="rect">
            <a:avLst/>
          </a:prstGeom>
        </p:spPr>
        <p:txBody>
          <a:bodyPr vert="horz" lIns="137160" tIns="0" rIns="137160" bIns="91440" rtlCol="0" anchor="b" anchorCtr="0"/>
          <a:lstStyle>
            <a:defPPr>
              <a:defRPr lang="en-US"/>
            </a:defPPr>
            <a:lvl1pPr marL="0" algn="l" defTabSz="457250" rtl="0" eaLnBrk="1" latinLnBrk="0" hangingPunct="1">
              <a:defRPr sz="1000" kern="1200">
                <a:solidFill>
                  <a:srgbClr val="000000"/>
                </a:solidFill>
                <a:latin typeface="Arial" panose="020B0604020202020204" pitchFamily="34" charset="0"/>
                <a:ea typeface="+mn-ea"/>
                <a:cs typeface="Arial" panose="020B0604020202020204" pitchFamily="34" charset="0"/>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Events were based on a list of preferred terms intended to capture the known risks of pembrolizumab and considered regardless of attribution to treatment by the investigator.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cutoff date: September 5, 2025. </a:t>
            </a:r>
          </a:p>
        </p:txBody>
      </p:sp>
      <p:grpSp>
        <p:nvGrpSpPr>
          <p:cNvPr id="68" name="Group 67">
            <a:extLst>
              <a:ext uri="{FF2B5EF4-FFF2-40B4-BE49-F238E27FC236}">
                <a16:creationId xmlns:a16="http://schemas.microsoft.com/office/drawing/2014/main" id="{150F7B5F-558C-52A2-C527-7BF79E90A282}"/>
              </a:ext>
            </a:extLst>
          </p:cNvPr>
          <p:cNvGrpSpPr/>
          <p:nvPr/>
        </p:nvGrpSpPr>
        <p:grpSpPr>
          <a:xfrm>
            <a:off x="9037476" y="1729321"/>
            <a:ext cx="1982848" cy="1195208"/>
            <a:chOff x="13721903" y="2642413"/>
            <a:chExt cx="2974272" cy="1792812"/>
          </a:xfrm>
        </p:grpSpPr>
        <p:sp>
          <p:nvSpPr>
            <p:cNvPr id="69" name="TextBox 20">
              <a:extLst>
                <a:ext uri="{FF2B5EF4-FFF2-40B4-BE49-F238E27FC236}">
                  <a16:creationId xmlns:a16="http://schemas.microsoft.com/office/drawing/2014/main" id="{FF4C3CD0-303A-2444-F51B-8C60CD0657DC}"/>
                </a:ext>
              </a:extLst>
            </p:cNvPr>
            <p:cNvSpPr txBox="1"/>
            <p:nvPr/>
          </p:nvSpPr>
          <p:spPr>
            <a:xfrm>
              <a:off x="15385308" y="3017565"/>
              <a:ext cx="702597" cy="446181"/>
            </a:xfrm>
            <a:prstGeom prst="rect">
              <a:avLst/>
            </a:prstGeom>
            <a:noFill/>
          </p:spPr>
          <p:txBody>
            <a:bodyPr wrap="none" rtlCol="0">
              <a:spAutoFit/>
            </a:bodyPr>
            <a:lstStyle>
              <a:defPPr>
                <a:defRPr lang="en-US"/>
              </a:defPPr>
              <a:lvl1pPr marL="0" indent="0" algn="l" defTabSz="457250" rtl="0" eaLnBrk="1" latinLnBrk="0" hangingPunct="1">
                <a:defRPr sz="1867" kern="1200">
                  <a:solidFill>
                    <a:schemeClr val="tx1"/>
                  </a:solidFill>
                  <a:latin typeface="+mn-lt"/>
                  <a:ea typeface="+mn-ea"/>
                  <a:cs typeface="+mn-cs"/>
                </a:defRPr>
              </a:lvl1pPr>
              <a:lvl2pPr marL="457250" indent="0" algn="l" defTabSz="457250" rtl="0" eaLnBrk="1" latinLnBrk="0" hangingPunct="1">
                <a:defRPr sz="1867" kern="1200">
                  <a:solidFill>
                    <a:schemeClr val="tx1"/>
                  </a:solidFill>
                  <a:latin typeface="+mn-lt"/>
                  <a:ea typeface="+mn-ea"/>
                  <a:cs typeface="+mn-cs"/>
                </a:defRPr>
              </a:lvl2pPr>
              <a:lvl3pPr marL="914498" indent="0" algn="l" defTabSz="457250" rtl="0" eaLnBrk="1" latinLnBrk="0" hangingPunct="1">
                <a:defRPr sz="1867" kern="1200">
                  <a:solidFill>
                    <a:schemeClr val="tx1"/>
                  </a:solidFill>
                  <a:latin typeface="+mn-lt"/>
                  <a:ea typeface="+mn-ea"/>
                  <a:cs typeface="+mn-cs"/>
                </a:defRPr>
              </a:lvl3pPr>
              <a:lvl4pPr marL="1371748" indent="0" algn="l" defTabSz="457250" rtl="0" eaLnBrk="1" latinLnBrk="0" hangingPunct="1">
                <a:defRPr sz="1867" kern="1200">
                  <a:solidFill>
                    <a:schemeClr val="tx1"/>
                  </a:solidFill>
                  <a:latin typeface="+mn-lt"/>
                  <a:ea typeface="+mn-ea"/>
                  <a:cs typeface="+mn-cs"/>
                </a:defRPr>
              </a:lvl4pPr>
              <a:lvl5pPr marL="1828998" indent="0" algn="l" defTabSz="457250" rtl="0" eaLnBrk="1" latinLnBrk="0" hangingPunct="1">
                <a:defRPr sz="1867" kern="1200">
                  <a:solidFill>
                    <a:schemeClr val="tx1"/>
                  </a:solidFill>
                  <a:latin typeface="+mn-lt"/>
                  <a:ea typeface="+mn-ea"/>
                  <a:cs typeface="+mn-cs"/>
                </a:defRPr>
              </a:lvl5pPr>
              <a:lvl6pPr marL="2286248" indent="0" algn="l" defTabSz="457250" rtl="0" eaLnBrk="1" latinLnBrk="0" hangingPunct="1">
                <a:defRPr sz="1867" kern="1200">
                  <a:solidFill>
                    <a:schemeClr val="tx1"/>
                  </a:solidFill>
                  <a:latin typeface="+mn-lt"/>
                  <a:ea typeface="+mn-ea"/>
                  <a:cs typeface="+mn-cs"/>
                </a:defRPr>
              </a:lvl6pPr>
              <a:lvl7pPr marL="2743497" indent="0" algn="l" defTabSz="457250" rtl="0" eaLnBrk="1" latinLnBrk="0" hangingPunct="1">
                <a:defRPr sz="1867" kern="1200">
                  <a:solidFill>
                    <a:schemeClr val="tx1"/>
                  </a:solidFill>
                  <a:latin typeface="+mn-lt"/>
                  <a:ea typeface="+mn-ea"/>
                  <a:cs typeface="+mn-cs"/>
                </a:defRPr>
              </a:lvl7pPr>
              <a:lvl8pPr marL="3200747" indent="0" algn="l" defTabSz="457250" rtl="0" eaLnBrk="1" latinLnBrk="0" hangingPunct="1">
                <a:defRPr sz="1867" kern="1200">
                  <a:solidFill>
                    <a:schemeClr val="tx1"/>
                  </a:solidFill>
                  <a:latin typeface="+mn-lt"/>
                  <a:ea typeface="+mn-ea"/>
                  <a:cs typeface="+mn-cs"/>
                </a:defRPr>
              </a:lvl8pPr>
              <a:lvl9pPr marL="3657997" indent="0" algn="l" defTabSz="457250" rtl="0" eaLnBrk="1" latinLnBrk="0" hangingPunct="1">
                <a:defRPr sz="1867" kern="1200">
                  <a:solidFill>
                    <a:schemeClr val="tx1"/>
                  </a:solidFill>
                  <a:latin typeface="+mn-lt"/>
                  <a:ea typeface="+mn-ea"/>
                  <a:cs typeface="+mn-cs"/>
                </a:defRPr>
              </a:lvl9pPr>
            </a:lstStyle>
            <a:p>
              <a:pPr marL="0" marR="0" lvl="0" indent="0" algn="ctr" defTabSz="40641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70" name="TextBox 21">
              <a:extLst>
                <a:ext uri="{FF2B5EF4-FFF2-40B4-BE49-F238E27FC236}">
                  <a16:creationId xmlns:a16="http://schemas.microsoft.com/office/drawing/2014/main" id="{9DD64A40-777D-0F4B-86AA-AC81E16C24B1}"/>
                </a:ext>
              </a:extLst>
            </p:cNvPr>
            <p:cNvSpPr txBox="1"/>
            <p:nvPr/>
          </p:nvSpPr>
          <p:spPr>
            <a:xfrm>
              <a:off x="15587297" y="2642413"/>
              <a:ext cx="1017588" cy="446181"/>
            </a:xfrm>
            <a:prstGeom prst="rect">
              <a:avLst/>
            </a:prstGeom>
            <a:noFill/>
          </p:spPr>
          <p:txBody>
            <a:bodyPr wrap="none" rtlCol="0">
              <a:spAutoFit/>
            </a:bodyPr>
            <a:lstStyle>
              <a:defPPr>
                <a:defRPr lang="en-US"/>
              </a:defPPr>
              <a:lvl1pPr marL="0" indent="0" algn="l" defTabSz="457250" rtl="0" eaLnBrk="1" latinLnBrk="0" hangingPunct="1">
                <a:defRPr sz="1867" kern="1200">
                  <a:solidFill>
                    <a:schemeClr val="tx1"/>
                  </a:solidFill>
                  <a:latin typeface="+mn-lt"/>
                  <a:ea typeface="+mn-ea"/>
                  <a:cs typeface="+mn-cs"/>
                </a:defRPr>
              </a:lvl1pPr>
              <a:lvl2pPr marL="457250" indent="0" algn="l" defTabSz="457250" rtl="0" eaLnBrk="1" latinLnBrk="0" hangingPunct="1">
                <a:defRPr sz="1867" kern="1200">
                  <a:solidFill>
                    <a:schemeClr val="tx1"/>
                  </a:solidFill>
                  <a:latin typeface="+mn-lt"/>
                  <a:ea typeface="+mn-ea"/>
                  <a:cs typeface="+mn-cs"/>
                </a:defRPr>
              </a:lvl2pPr>
              <a:lvl3pPr marL="914498" indent="0" algn="l" defTabSz="457250" rtl="0" eaLnBrk="1" latinLnBrk="0" hangingPunct="1">
                <a:defRPr sz="1867" kern="1200">
                  <a:solidFill>
                    <a:schemeClr val="tx1"/>
                  </a:solidFill>
                  <a:latin typeface="+mn-lt"/>
                  <a:ea typeface="+mn-ea"/>
                  <a:cs typeface="+mn-cs"/>
                </a:defRPr>
              </a:lvl3pPr>
              <a:lvl4pPr marL="1371748" indent="0" algn="l" defTabSz="457250" rtl="0" eaLnBrk="1" latinLnBrk="0" hangingPunct="1">
                <a:defRPr sz="1867" kern="1200">
                  <a:solidFill>
                    <a:schemeClr val="tx1"/>
                  </a:solidFill>
                  <a:latin typeface="+mn-lt"/>
                  <a:ea typeface="+mn-ea"/>
                  <a:cs typeface="+mn-cs"/>
                </a:defRPr>
              </a:lvl4pPr>
              <a:lvl5pPr marL="1828998" indent="0" algn="l" defTabSz="457250" rtl="0" eaLnBrk="1" latinLnBrk="0" hangingPunct="1">
                <a:defRPr sz="1867" kern="1200">
                  <a:solidFill>
                    <a:schemeClr val="tx1"/>
                  </a:solidFill>
                  <a:latin typeface="+mn-lt"/>
                  <a:ea typeface="+mn-ea"/>
                  <a:cs typeface="+mn-cs"/>
                </a:defRPr>
              </a:lvl5pPr>
              <a:lvl6pPr marL="2286248" indent="0" algn="l" defTabSz="457250" rtl="0" eaLnBrk="1" latinLnBrk="0" hangingPunct="1">
                <a:defRPr sz="1867" kern="1200">
                  <a:solidFill>
                    <a:schemeClr val="tx1"/>
                  </a:solidFill>
                  <a:latin typeface="+mn-lt"/>
                  <a:ea typeface="+mn-ea"/>
                  <a:cs typeface="+mn-cs"/>
                </a:defRPr>
              </a:lvl6pPr>
              <a:lvl7pPr marL="2743497" indent="0" algn="l" defTabSz="457250" rtl="0" eaLnBrk="1" latinLnBrk="0" hangingPunct="1">
                <a:defRPr sz="1867" kern="1200">
                  <a:solidFill>
                    <a:schemeClr val="tx1"/>
                  </a:solidFill>
                  <a:latin typeface="+mn-lt"/>
                  <a:ea typeface="+mn-ea"/>
                  <a:cs typeface="+mn-cs"/>
                </a:defRPr>
              </a:lvl7pPr>
              <a:lvl8pPr marL="3200747" indent="0" algn="l" defTabSz="457250" rtl="0" eaLnBrk="1" latinLnBrk="0" hangingPunct="1">
                <a:defRPr sz="1867" kern="1200">
                  <a:solidFill>
                    <a:schemeClr val="tx1"/>
                  </a:solidFill>
                  <a:latin typeface="+mn-lt"/>
                  <a:ea typeface="+mn-ea"/>
                  <a:cs typeface="+mn-cs"/>
                </a:defRPr>
              </a:lvl8pPr>
              <a:lvl9pPr marL="3657997" indent="0" algn="l" defTabSz="457250" rtl="0" eaLnBrk="1" latinLnBrk="0" hangingPunct="1">
                <a:defRPr sz="1867" kern="1200">
                  <a:solidFill>
                    <a:schemeClr val="tx1"/>
                  </a:solidFill>
                  <a:latin typeface="+mn-lt"/>
                  <a:ea typeface="+mn-ea"/>
                  <a:cs typeface="+mn-cs"/>
                </a:defRPr>
              </a:lvl9pPr>
            </a:lstStyle>
            <a:p>
              <a:pPr marL="0" marR="0" lvl="0" indent="0" algn="ctr" defTabSz="40641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a:t>
              </a:r>
            </a:p>
          </p:txBody>
        </p:sp>
        <p:sp>
          <p:nvSpPr>
            <p:cNvPr id="71" name="TextBox 22">
              <a:extLst>
                <a:ext uri="{FF2B5EF4-FFF2-40B4-BE49-F238E27FC236}">
                  <a16:creationId xmlns:a16="http://schemas.microsoft.com/office/drawing/2014/main" id="{AB044E3A-DBF8-DBD5-7ABC-E4E52EB2B5B1}"/>
                </a:ext>
              </a:extLst>
            </p:cNvPr>
            <p:cNvSpPr txBox="1"/>
            <p:nvPr/>
          </p:nvSpPr>
          <p:spPr>
            <a:xfrm>
              <a:off x="16135445" y="3017565"/>
              <a:ext cx="560730" cy="446181"/>
            </a:xfrm>
            <a:prstGeom prst="rect">
              <a:avLst/>
            </a:prstGeom>
            <a:noFill/>
          </p:spPr>
          <p:txBody>
            <a:bodyPr wrap="none" rtlCol="0">
              <a:spAutoFit/>
            </a:bodyPr>
            <a:lstStyle>
              <a:defPPr>
                <a:defRPr lang="en-US"/>
              </a:defPPr>
              <a:lvl1pPr marL="0" indent="0" algn="l" defTabSz="457250" rtl="0" eaLnBrk="1" latinLnBrk="0" hangingPunct="1">
                <a:defRPr sz="1867" kern="1200">
                  <a:solidFill>
                    <a:schemeClr val="tx1"/>
                  </a:solidFill>
                  <a:latin typeface="+mn-lt"/>
                  <a:ea typeface="+mn-ea"/>
                  <a:cs typeface="+mn-cs"/>
                </a:defRPr>
              </a:lvl1pPr>
              <a:lvl2pPr marL="457250" indent="0" algn="l" defTabSz="457250" rtl="0" eaLnBrk="1" latinLnBrk="0" hangingPunct="1">
                <a:defRPr sz="1867" kern="1200">
                  <a:solidFill>
                    <a:schemeClr val="tx1"/>
                  </a:solidFill>
                  <a:latin typeface="+mn-lt"/>
                  <a:ea typeface="+mn-ea"/>
                  <a:cs typeface="+mn-cs"/>
                </a:defRPr>
              </a:lvl2pPr>
              <a:lvl3pPr marL="914498" indent="0" algn="l" defTabSz="457250" rtl="0" eaLnBrk="1" latinLnBrk="0" hangingPunct="1">
                <a:defRPr sz="1867" kern="1200">
                  <a:solidFill>
                    <a:schemeClr val="tx1"/>
                  </a:solidFill>
                  <a:latin typeface="+mn-lt"/>
                  <a:ea typeface="+mn-ea"/>
                  <a:cs typeface="+mn-cs"/>
                </a:defRPr>
              </a:lvl3pPr>
              <a:lvl4pPr marL="1371748" indent="0" algn="l" defTabSz="457250" rtl="0" eaLnBrk="1" latinLnBrk="0" hangingPunct="1">
                <a:defRPr sz="1867" kern="1200">
                  <a:solidFill>
                    <a:schemeClr val="tx1"/>
                  </a:solidFill>
                  <a:latin typeface="+mn-lt"/>
                  <a:ea typeface="+mn-ea"/>
                  <a:cs typeface="+mn-cs"/>
                </a:defRPr>
              </a:lvl4pPr>
              <a:lvl5pPr marL="1828998" indent="0" algn="l" defTabSz="457250" rtl="0" eaLnBrk="1" latinLnBrk="0" hangingPunct="1">
                <a:defRPr sz="1867" kern="1200">
                  <a:solidFill>
                    <a:schemeClr val="tx1"/>
                  </a:solidFill>
                  <a:latin typeface="+mn-lt"/>
                  <a:ea typeface="+mn-ea"/>
                  <a:cs typeface="+mn-cs"/>
                </a:defRPr>
              </a:lvl5pPr>
              <a:lvl6pPr marL="2286248" indent="0" algn="l" defTabSz="457250" rtl="0" eaLnBrk="1" latinLnBrk="0" hangingPunct="1">
                <a:defRPr sz="1867" kern="1200">
                  <a:solidFill>
                    <a:schemeClr val="tx1"/>
                  </a:solidFill>
                  <a:latin typeface="+mn-lt"/>
                  <a:ea typeface="+mn-ea"/>
                  <a:cs typeface="+mn-cs"/>
                </a:defRPr>
              </a:lvl6pPr>
              <a:lvl7pPr marL="2743497" indent="0" algn="l" defTabSz="457250" rtl="0" eaLnBrk="1" latinLnBrk="0" hangingPunct="1">
                <a:defRPr sz="1867" kern="1200">
                  <a:solidFill>
                    <a:schemeClr val="tx1"/>
                  </a:solidFill>
                  <a:latin typeface="+mn-lt"/>
                  <a:ea typeface="+mn-ea"/>
                  <a:cs typeface="+mn-cs"/>
                </a:defRPr>
              </a:lvl7pPr>
              <a:lvl8pPr marL="3200747" indent="0" algn="l" defTabSz="457250" rtl="0" eaLnBrk="1" latinLnBrk="0" hangingPunct="1">
                <a:defRPr sz="1867" kern="1200">
                  <a:solidFill>
                    <a:schemeClr val="tx1"/>
                  </a:solidFill>
                  <a:latin typeface="+mn-lt"/>
                  <a:ea typeface="+mn-ea"/>
                  <a:cs typeface="+mn-cs"/>
                </a:defRPr>
              </a:lvl8pPr>
              <a:lvl9pPr marL="3657997" indent="0" algn="l" defTabSz="457250" rtl="0" eaLnBrk="1" latinLnBrk="0" hangingPunct="1">
                <a:defRPr sz="1867" kern="1200">
                  <a:solidFill>
                    <a:schemeClr val="tx1"/>
                  </a:solidFill>
                  <a:latin typeface="+mn-lt"/>
                  <a:ea typeface="+mn-ea"/>
                  <a:cs typeface="+mn-cs"/>
                </a:defRPr>
              </a:lvl9pPr>
            </a:lstStyle>
            <a:p>
              <a:pPr marL="0" marR="0" lvl="0" indent="0" algn="ctr" defTabSz="40641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2" name="TextBox 25">
              <a:extLst>
                <a:ext uri="{FF2B5EF4-FFF2-40B4-BE49-F238E27FC236}">
                  <a16:creationId xmlns:a16="http://schemas.microsoft.com/office/drawing/2014/main" id="{D76E5124-2E4E-C403-8EF4-88675C84BA6D}"/>
                </a:ext>
              </a:extLst>
            </p:cNvPr>
            <p:cNvSpPr txBox="1"/>
            <p:nvPr/>
          </p:nvSpPr>
          <p:spPr>
            <a:xfrm>
              <a:off x="13721903" y="3459847"/>
              <a:ext cx="1808765" cy="446181"/>
            </a:xfrm>
            <a:prstGeom prst="rect">
              <a:avLst/>
            </a:prstGeom>
            <a:noFill/>
          </p:spPr>
          <p:txBody>
            <a:bodyPr wrap="none" rtlCol="0">
              <a:spAutoFit/>
            </a:bodyPr>
            <a:lstStyle>
              <a:defPPr>
                <a:defRPr lang="en-US"/>
              </a:defPPr>
              <a:lvl1pPr marL="0" indent="0" algn="l" defTabSz="457250" rtl="0" eaLnBrk="1" latinLnBrk="0" hangingPunct="1">
                <a:defRPr sz="1867" kern="1200">
                  <a:solidFill>
                    <a:schemeClr val="tx1"/>
                  </a:solidFill>
                  <a:latin typeface="+mn-lt"/>
                  <a:ea typeface="+mn-ea"/>
                  <a:cs typeface="+mn-cs"/>
                </a:defRPr>
              </a:lvl1pPr>
              <a:lvl2pPr marL="457250" indent="0" algn="l" defTabSz="457250" rtl="0" eaLnBrk="1" latinLnBrk="0" hangingPunct="1">
                <a:defRPr sz="1867" kern="1200">
                  <a:solidFill>
                    <a:schemeClr val="tx1"/>
                  </a:solidFill>
                  <a:latin typeface="+mn-lt"/>
                  <a:ea typeface="+mn-ea"/>
                  <a:cs typeface="+mn-cs"/>
                </a:defRPr>
              </a:lvl2pPr>
              <a:lvl3pPr marL="914498" indent="0" algn="l" defTabSz="457250" rtl="0" eaLnBrk="1" latinLnBrk="0" hangingPunct="1">
                <a:defRPr sz="1867" kern="1200">
                  <a:solidFill>
                    <a:schemeClr val="tx1"/>
                  </a:solidFill>
                  <a:latin typeface="+mn-lt"/>
                  <a:ea typeface="+mn-ea"/>
                  <a:cs typeface="+mn-cs"/>
                </a:defRPr>
              </a:lvl3pPr>
              <a:lvl4pPr marL="1371748" indent="0" algn="l" defTabSz="457250" rtl="0" eaLnBrk="1" latinLnBrk="0" hangingPunct="1">
                <a:defRPr sz="1867" kern="1200">
                  <a:solidFill>
                    <a:schemeClr val="tx1"/>
                  </a:solidFill>
                  <a:latin typeface="+mn-lt"/>
                  <a:ea typeface="+mn-ea"/>
                  <a:cs typeface="+mn-cs"/>
                </a:defRPr>
              </a:lvl4pPr>
              <a:lvl5pPr marL="1828998" indent="0" algn="l" defTabSz="457250" rtl="0" eaLnBrk="1" latinLnBrk="0" hangingPunct="1">
                <a:defRPr sz="1867" kern="1200">
                  <a:solidFill>
                    <a:schemeClr val="tx1"/>
                  </a:solidFill>
                  <a:latin typeface="+mn-lt"/>
                  <a:ea typeface="+mn-ea"/>
                  <a:cs typeface="+mn-cs"/>
                </a:defRPr>
              </a:lvl5pPr>
              <a:lvl6pPr marL="2286248" indent="0" algn="l" defTabSz="457250" rtl="0" eaLnBrk="1" latinLnBrk="0" hangingPunct="1">
                <a:defRPr sz="1867" kern="1200">
                  <a:solidFill>
                    <a:schemeClr val="tx1"/>
                  </a:solidFill>
                  <a:latin typeface="+mn-lt"/>
                  <a:ea typeface="+mn-ea"/>
                  <a:cs typeface="+mn-cs"/>
                </a:defRPr>
              </a:lvl6pPr>
              <a:lvl7pPr marL="2743497" indent="0" algn="l" defTabSz="457250" rtl="0" eaLnBrk="1" latinLnBrk="0" hangingPunct="1">
                <a:defRPr sz="1867" kern="1200">
                  <a:solidFill>
                    <a:schemeClr val="tx1"/>
                  </a:solidFill>
                  <a:latin typeface="+mn-lt"/>
                  <a:ea typeface="+mn-ea"/>
                  <a:cs typeface="+mn-cs"/>
                </a:defRPr>
              </a:lvl7pPr>
              <a:lvl8pPr marL="3200747" indent="0" algn="l" defTabSz="457250" rtl="0" eaLnBrk="1" latinLnBrk="0" hangingPunct="1">
                <a:defRPr sz="1867" kern="1200">
                  <a:solidFill>
                    <a:schemeClr val="tx1"/>
                  </a:solidFill>
                  <a:latin typeface="+mn-lt"/>
                  <a:ea typeface="+mn-ea"/>
                  <a:cs typeface="+mn-cs"/>
                </a:defRPr>
              </a:lvl8pPr>
              <a:lvl9pPr marL="3657997" indent="0" algn="l" defTabSz="457250" rtl="0" eaLnBrk="1" latinLnBrk="0" hangingPunct="1">
                <a:defRPr sz="1867" kern="1200">
                  <a:solidFill>
                    <a:schemeClr val="tx1"/>
                  </a:solidFill>
                  <a:latin typeface="+mn-lt"/>
                  <a:ea typeface="+mn-ea"/>
                  <a:cs typeface="+mn-cs"/>
                </a:defRPr>
              </a:lvl9pPr>
            </a:lstStyle>
            <a:p>
              <a:pPr marL="0" marR="0" lvl="0" indent="0" algn="l" defTabSz="40641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Pembro Arm</a:t>
              </a:r>
            </a:p>
          </p:txBody>
        </p:sp>
        <p:sp>
          <p:nvSpPr>
            <p:cNvPr id="73" name="TextBox 26">
              <a:extLst>
                <a:ext uri="{FF2B5EF4-FFF2-40B4-BE49-F238E27FC236}">
                  <a16:creationId xmlns:a16="http://schemas.microsoft.com/office/drawing/2014/main" id="{3FF1B016-1614-5F16-4879-B1B3563588DB}"/>
                </a:ext>
              </a:extLst>
            </p:cNvPr>
            <p:cNvSpPr txBox="1"/>
            <p:nvPr/>
          </p:nvSpPr>
          <p:spPr>
            <a:xfrm>
              <a:off x="13721903" y="3989044"/>
              <a:ext cx="1835214" cy="446181"/>
            </a:xfrm>
            <a:prstGeom prst="rect">
              <a:avLst/>
            </a:prstGeom>
            <a:noFill/>
          </p:spPr>
          <p:txBody>
            <a:bodyPr wrap="none" rtlCol="0">
              <a:spAutoFit/>
            </a:bodyPr>
            <a:lstStyle>
              <a:defPPr>
                <a:defRPr lang="en-US"/>
              </a:defPPr>
              <a:lvl1pPr marL="0" indent="0" algn="l" defTabSz="457250" rtl="0" eaLnBrk="1" latinLnBrk="0" hangingPunct="1">
                <a:defRPr sz="1867" kern="1200">
                  <a:solidFill>
                    <a:schemeClr val="tx1"/>
                  </a:solidFill>
                  <a:latin typeface="+mn-lt"/>
                  <a:ea typeface="+mn-ea"/>
                  <a:cs typeface="+mn-cs"/>
                </a:defRPr>
              </a:lvl1pPr>
              <a:lvl2pPr marL="457250" indent="0" algn="l" defTabSz="457250" rtl="0" eaLnBrk="1" latinLnBrk="0" hangingPunct="1">
                <a:defRPr sz="1867" kern="1200">
                  <a:solidFill>
                    <a:schemeClr val="tx1"/>
                  </a:solidFill>
                  <a:latin typeface="+mn-lt"/>
                  <a:ea typeface="+mn-ea"/>
                  <a:cs typeface="+mn-cs"/>
                </a:defRPr>
              </a:lvl2pPr>
              <a:lvl3pPr marL="914498" indent="0" algn="l" defTabSz="457250" rtl="0" eaLnBrk="1" latinLnBrk="0" hangingPunct="1">
                <a:defRPr sz="1867" kern="1200">
                  <a:solidFill>
                    <a:schemeClr val="tx1"/>
                  </a:solidFill>
                  <a:latin typeface="+mn-lt"/>
                  <a:ea typeface="+mn-ea"/>
                  <a:cs typeface="+mn-cs"/>
                </a:defRPr>
              </a:lvl3pPr>
              <a:lvl4pPr marL="1371748" indent="0" algn="l" defTabSz="457250" rtl="0" eaLnBrk="1" latinLnBrk="0" hangingPunct="1">
                <a:defRPr sz="1867" kern="1200">
                  <a:solidFill>
                    <a:schemeClr val="tx1"/>
                  </a:solidFill>
                  <a:latin typeface="+mn-lt"/>
                  <a:ea typeface="+mn-ea"/>
                  <a:cs typeface="+mn-cs"/>
                </a:defRPr>
              </a:lvl4pPr>
              <a:lvl5pPr marL="1828998" indent="0" algn="l" defTabSz="457250" rtl="0" eaLnBrk="1" latinLnBrk="0" hangingPunct="1">
                <a:defRPr sz="1867" kern="1200">
                  <a:solidFill>
                    <a:schemeClr val="tx1"/>
                  </a:solidFill>
                  <a:latin typeface="+mn-lt"/>
                  <a:ea typeface="+mn-ea"/>
                  <a:cs typeface="+mn-cs"/>
                </a:defRPr>
              </a:lvl5pPr>
              <a:lvl6pPr marL="2286248" indent="0" algn="l" defTabSz="457250" rtl="0" eaLnBrk="1" latinLnBrk="0" hangingPunct="1">
                <a:defRPr sz="1867" kern="1200">
                  <a:solidFill>
                    <a:schemeClr val="tx1"/>
                  </a:solidFill>
                  <a:latin typeface="+mn-lt"/>
                  <a:ea typeface="+mn-ea"/>
                  <a:cs typeface="+mn-cs"/>
                </a:defRPr>
              </a:lvl6pPr>
              <a:lvl7pPr marL="2743497" indent="0" algn="l" defTabSz="457250" rtl="0" eaLnBrk="1" latinLnBrk="0" hangingPunct="1">
                <a:defRPr sz="1867" kern="1200">
                  <a:solidFill>
                    <a:schemeClr val="tx1"/>
                  </a:solidFill>
                  <a:latin typeface="+mn-lt"/>
                  <a:ea typeface="+mn-ea"/>
                  <a:cs typeface="+mn-cs"/>
                </a:defRPr>
              </a:lvl7pPr>
              <a:lvl8pPr marL="3200747" indent="0" algn="l" defTabSz="457250" rtl="0" eaLnBrk="1" latinLnBrk="0" hangingPunct="1">
                <a:defRPr sz="1867" kern="1200">
                  <a:solidFill>
                    <a:schemeClr val="tx1"/>
                  </a:solidFill>
                  <a:latin typeface="+mn-lt"/>
                  <a:ea typeface="+mn-ea"/>
                  <a:cs typeface="+mn-cs"/>
                </a:defRPr>
              </a:lvl8pPr>
              <a:lvl9pPr marL="3657997" indent="0" algn="l" defTabSz="457250" rtl="0" eaLnBrk="1" latinLnBrk="0" hangingPunct="1">
                <a:defRPr sz="1867" kern="1200">
                  <a:solidFill>
                    <a:schemeClr val="tx1"/>
                  </a:solidFill>
                  <a:latin typeface="+mn-lt"/>
                  <a:ea typeface="+mn-ea"/>
                  <a:cs typeface="+mn-cs"/>
                </a:defRPr>
              </a:lvl9pPr>
            </a:lstStyle>
            <a:p>
              <a:pPr marL="0" marR="0" lvl="0" indent="0" algn="l" defTabSz="40641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 Arm</a:t>
              </a:r>
            </a:p>
          </p:txBody>
        </p:sp>
        <p:sp>
          <p:nvSpPr>
            <p:cNvPr id="74" name="Rectangle 73">
              <a:extLst>
                <a:ext uri="{FF2B5EF4-FFF2-40B4-BE49-F238E27FC236}">
                  <a16:creationId xmlns:a16="http://schemas.microsoft.com/office/drawing/2014/main" id="{6472DA1E-0134-402C-393B-F3158B505DF6}"/>
                </a:ext>
              </a:extLst>
            </p:cNvPr>
            <p:cNvSpPr/>
            <p:nvPr/>
          </p:nvSpPr>
          <p:spPr>
            <a:xfrm>
              <a:off x="16296764" y="3989064"/>
              <a:ext cx="277097" cy="425886"/>
            </a:xfrm>
            <a:prstGeom prst="rect">
              <a:avLst/>
            </a:prstGeom>
            <a:solidFill>
              <a:srgbClr val="610F0F"/>
            </a:solidFill>
            <a:ln w="6350">
              <a:noFill/>
            </a:ln>
            <a:effectLst/>
          </p:spPr>
          <p:txBody>
            <a:bodyPr wrap="none" rtlCol="0" anchor="ctr">
              <a:spAutoFit/>
            </a:bodyPr>
            <a:lstStyle>
              <a:defPPr>
                <a:defRPr lang="en-US"/>
              </a:defPPr>
              <a:lvl1pPr marL="0" indent="0" algn="l" defTabSz="457250" rtl="0" eaLnBrk="1" latinLnBrk="0" hangingPunct="1">
                <a:defRPr sz="1867" kern="1200">
                  <a:solidFill>
                    <a:schemeClr val="tx1"/>
                  </a:solidFill>
                  <a:latin typeface="+mn-lt"/>
                  <a:ea typeface="+mn-ea"/>
                  <a:cs typeface="+mn-cs"/>
                </a:defRPr>
              </a:lvl1pPr>
              <a:lvl2pPr marL="457250" indent="0" algn="l" defTabSz="457250" rtl="0" eaLnBrk="1" latinLnBrk="0" hangingPunct="1">
                <a:defRPr sz="1867" kern="1200">
                  <a:solidFill>
                    <a:schemeClr val="tx1"/>
                  </a:solidFill>
                  <a:latin typeface="+mn-lt"/>
                  <a:ea typeface="+mn-ea"/>
                  <a:cs typeface="+mn-cs"/>
                </a:defRPr>
              </a:lvl2pPr>
              <a:lvl3pPr marL="914498" indent="0" algn="l" defTabSz="457250" rtl="0" eaLnBrk="1" latinLnBrk="0" hangingPunct="1">
                <a:defRPr sz="1867" kern="1200">
                  <a:solidFill>
                    <a:schemeClr val="tx1"/>
                  </a:solidFill>
                  <a:latin typeface="+mn-lt"/>
                  <a:ea typeface="+mn-ea"/>
                  <a:cs typeface="+mn-cs"/>
                </a:defRPr>
              </a:lvl3pPr>
              <a:lvl4pPr marL="1371748" indent="0" algn="l" defTabSz="457250" rtl="0" eaLnBrk="1" latinLnBrk="0" hangingPunct="1">
                <a:defRPr sz="1867" kern="1200">
                  <a:solidFill>
                    <a:schemeClr val="tx1"/>
                  </a:solidFill>
                  <a:latin typeface="+mn-lt"/>
                  <a:ea typeface="+mn-ea"/>
                  <a:cs typeface="+mn-cs"/>
                </a:defRPr>
              </a:lvl4pPr>
              <a:lvl5pPr marL="1828998" indent="0" algn="l" defTabSz="457250" rtl="0" eaLnBrk="1" latinLnBrk="0" hangingPunct="1">
                <a:defRPr sz="1867" kern="1200">
                  <a:solidFill>
                    <a:schemeClr val="tx1"/>
                  </a:solidFill>
                  <a:latin typeface="+mn-lt"/>
                  <a:ea typeface="+mn-ea"/>
                  <a:cs typeface="+mn-cs"/>
                </a:defRPr>
              </a:lvl5pPr>
              <a:lvl6pPr marL="2286248" indent="0" algn="l" defTabSz="457250" rtl="0" eaLnBrk="1" latinLnBrk="0" hangingPunct="1">
                <a:defRPr sz="1867" kern="1200">
                  <a:solidFill>
                    <a:schemeClr val="tx1"/>
                  </a:solidFill>
                  <a:latin typeface="+mn-lt"/>
                  <a:ea typeface="+mn-ea"/>
                  <a:cs typeface="+mn-cs"/>
                </a:defRPr>
              </a:lvl6pPr>
              <a:lvl7pPr marL="2743497" indent="0" algn="l" defTabSz="457250" rtl="0" eaLnBrk="1" latinLnBrk="0" hangingPunct="1">
                <a:defRPr sz="1867" kern="1200">
                  <a:solidFill>
                    <a:schemeClr val="tx1"/>
                  </a:solidFill>
                  <a:latin typeface="+mn-lt"/>
                  <a:ea typeface="+mn-ea"/>
                  <a:cs typeface="+mn-cs"/>
                </a:defRPr>
              </a:lvl7pPr>
              <a:lvl8pPr marL="3200747" indent="0" algn="l" defTabSz="457250" rtl="0" eaLnBrk="1" latinLnBrk="0" hangingPunct="1">
                <a:defRPr sz="1867" kern="1200">
                  <a:solidFill>
                    <a:schemeClr val="tx1"/>
                  </a:solidFill>
                  <a:latin typeface="+mn-lt"/>
                  <a:ea typeface="+mn-ea"/>
                  <a:cs typeface="+mn-cs"/>
                </a:defRPr>
              </a:lvl8pPr>
              <a:lvl9pPr marL="3657997" indent="0" algn="l" defTabSz="457250" rtl="0" eaLnBrk="1" latinLnBrk="0" hangingPunct="1">
                <a:defRPr sz="1867" kern="1200">
                  <a:solidFill>
                    <a:schemeClr val="tx1"/>
                  </a:solidFill>
                  <a:latin typeface="+mn-lt"/>
                  <a:ea typeface="+mn-ea"/>
                  <a:cs typeface="+mn-cs"/>
                </a:defRPr>
              </a:lvl9p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24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5" name="Rectangle 74">
              <a:extLst>
                <a:ext uri="{FF2B5EF4-FFF2-40B4-BE49-F238E27FC236}">
                  <a16:creationId xmlns:a16="http://schemas.microsoft.com/office/drawing/2014/main" id="{F2B49610-7BEB-D99D-1DED-C39663B71F19}"/>
                </a:ext>
              </a:extLst>
            </p:cNvPr>
            <p:cNvSpPr/>
            <p:nvPr/>
          </p:nvSpPr>
          <p:spPr>
            <a:xfrm>
              <a:off x="15597833" y="3989064"/>
              <a:ext cx="277097" cy="425886"/>
            </a:xfrm>
            <a:prstGeom prst="rect">
              <a:avLst/>
            </a:prstGeom>
            <a:solidFill>
              <a:srgbClr val="F09E9E"/>
            </a:solidFill>
            <a:ln w="6350">
              <a:noFill/>
            </a:ln>
            <a:effectLst/>
          </p:spPr>
          <p:txBody>
            <a:bodyPr wrap="none" rtlCol="0" anchor="ctr">
              <a:spAutoFit/>
            </a:bodyPr>
            <a:lstStyle>
              <a:defPPr>
                <a:defRPr lang="en-US"/>
              </a:defPPr>
              <a:lvl1pPr marL="0" indent="0" algn="l" defTabSz="457250" rtl="0" eaLnBrk="1" latinLnBrk="0" hangingPunct="1">
                <a:defRPr sz="1867" kern="1200">
                  <a:solidFill>
                    <a:schemeClr val="tx1"/>
                  </a:solidFill>
                  <a:latin typeface="+mn-lt"/>
                  <a:ea typeface="+mn-ea"/>
                  <a:cs typeface="+mn-cs"/>
                </a:defRPr>
              </a:lvl1pPr>
              <a:lvl2pPr marL="457250" indent="0" algn="l" defTabSz="457250" rtl="0" eaLnBrk="1" latinLnBrk="0" hangingPunct="1">
                <a:defRPr sz="1867" kern="1200">
                  <a:solidFill>
                    <a:schemeClr val="tx1"/>
                  </a:solidFill>
                  <a:latin typeface="+mn-lt"/>
                  <a:ea typeface="+mn-ea"/>
                  <a:cs typeface="+mn-cs"/>
                </a:defRPr>
              </a:lvl2pPr>
              <a:lvl3pPr marL="914498" indent="0" algn="l" defTabSz="457250" rtl="0" eaLnBrk="1" latinLnBrk="0" hangingPunct="1">
                <a:defRPr sz="1867" kern="1200">
                  <a:solidFill>
                    <a:schemeClr val="tx1"/>
                  </a:solidFill>
                  <a:latin typeface="+mn-lt"/>
                  <a:ea typeface="+mn-ea"/>
                  <a:cs typeface="+mn-cs"/>
                </a:defRPr>
              </a:lvl3pPr>
              <a:lvl4pPr marL="1371748" indent="0" algn="l" defTabSz="457250" rtl="0" eaLnBrk="1" latinLnBrk="0" hangingPunct="1">
                <a:defRPr sz="1867" kern="1200">
                  <a:solidFill>
                    <a:schemeClr val="tx1"/>
                  </a:solidFill>
                  <a:latin typeface="+mn-lt"/>
                  <a:ea typeface="+mn-ea"/>
                  <a:cs typeface="+mn-cs"/>
                </a:defRPr>
              </a:lvl4pPr>
              <a:lvl5pPr marL="1828998" indent="0" algn="l" defTabSz="457250" rtl="0" eaLnBrk="1" latinLnBrk="0" hangingPunct="1">
                <a:defRPr sz="1867" kern="1200">
                  <a:solidFill>
                    <a:schemeClr val="tx1"/>
                  </a:solidFill>
                  <a:latin typeface="+mn-lt"/>
                  <a:ea typeface="+mn-ea"/>
                  <a:cs typeface="+mn-cs"/>
                </a:defRPr>
              </a:lvl5pPr>
              <a:lvl6pPr marL="2286248" indent="0" algn="l" defTabSz="457250" rtl="0" eaLnBrk="1" latinLnBrk="0" hangingPunct="1">
                <a:defRPr sz="1867" kern="1200">
                  <a:solidFill>
                    <a:schemeClr val="tx1"/>
                  </a:solidFill>
                  <a:latin typeface="+mn-lt"/>
                  <a:ea typeface="+mn-ea"/>
                  <a:cs typeface="+mn-cs"/>
                </a:defRPr>
              </a:lvl6pPr>
              <a:lvl7pPr marL="2743497" indent="0" algn="l" defTabSz="457250" rtl="0" eaLnBrk="1" latinLnBrk="0" hangingPunct="1">
                <a:defRPr sz="1867" kern="1200">
                  <a:solidFill>
                    <a:schemeClr val="tx1"/>
                  </a:solidFill>
                  <a:latin typeface="+mn-lt"/>
                  <a:ea typeface="+mn-ea"/>
                  <a:cs typeface="+mn-cs"/>
                </a:defRPr>
              </a:lvl7pPr>
              <a:lvl8pPr marL="3200747" indent="0" algn="l" defTabSz="457250" rtl="0" eaLnBrk="1" latinLnBrk="0" hangingPunct="1">
                <a:defRPr sz="1867" kern="1200">
                  <a:solidFill>
                    <a:schemeClr val="tx1"/>
                  </a:solidFill>
                  <a:latin typeface="+mn-lt"/>
                  <a:ea typeface="+mn-ea"/>
                  <a:cs typeface="+mn-cs"/>
                </a:defRPr>
              </a:lvl8pPr>
              <a:lvl9pPr marL="3657997" indent="0" algn="l" defTabSz="457250" rtl="0" eaLnBrk="1" latinLnBrk="0" hangingPunct="1">
                <a:defRPr sz="1867" kern="1200">
                  <a:solidFill>
                    <a:schemeClr val="tx1"/>
                  </a:solidFill>
                  <a:latin typeface="+mn-lt"/>
                  <a:ea typeface="+mn-ea"/>
                  <a:cs typeface="+mn-cs"/>
                </a:defRPr>
              </a:lvl9p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24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6" name="Rectangle 75">
              <a:extLst>
                <a:ext uri="{FF2B5EF4-FFF2-40B4-BE49-F238E27FC236}">
                  <a16:creationId xmlns:a16="http://schemas.microsoft.com/office/drawing/2014/main" id="{A966F656-82E8-EACA-21A1-E1954C61AA5F}"/>
                </a:ext>
              </a:extLst>
            </p:cNvPr>
            <p:cNvSpPr/>
            <p:nvPr/>
          </p:nvSpPr>
          <p:spPr>
            <a:xfrm>
              <a:off x="16296764" y="3459867"/>
              <a:ext cx="277097" cy="425886"/>
            </a:xfrm>
            <a:prstGeom prst="rect">
              <a:avLst/>
            </a:prstGeom>
            <a:solidFill>
              <a:srgbClr val="00857C"/>
            </a:solidFill>
            <a:ln w="6350">
              <a:noFill/>
            </a:ln>
            <a:effectLst/>
          </p:spPr>
          <p:txBody>
            <a:bodyPr wrap="none" rtlCol="0" anchor="ctr">
              <a:spAutoFit/>
            </a:bodyPr>
            <a:lstStyle>
              <a:defPPr>
                <a:defRPr lang="en-US"/>
              </a:defPPr>
              <a:lvl1pPr marL="0" indent="0" algn="l" defTabSz="457250" rtl="0" eaLnBrk="1" latinLnBrk="0" hangingPunct="1">
                <a:defRPr sz="1867" kern="1200">
                  <a:solidFill>
                    <a:schemeClr val="tx1"/>
                  </a:solidFill>
                  <a:latin typeface="+mn-lt"/>
                  <a:ea typeface="+mn-ea"/>
                  <a:cs typeface="+mn-cs"/>
                </a:defRPr>
              </a:lvl1pPr>
              <a:lvl2pPr marL="457250" indent="0" algn="l" defTabSz="457250" rtl="0" eaLnBrk="1" latinLnBrk="0" hangingPunct="1">
                <a:defRPr sz="1867" kern="1200">
                  <a:solidFill>
                    <a:schemeClr val="tx1"/>
                  </a:solidFill>
                  <a:latin typeface="+mn-lt"/>
                  <a:ea typeface="+mn-ea"/>
                  <a:cs typeface="+mn-cs"/>
                </a:defRPr>
              </a:lvl2pPr>
              <a:lvl3pPr marL="914498" indent="0" algn="l" defTabSz="457250" rtl="0" eaLnBrk="1" latinLnBrk="0" hangingPunct="1">
                <a:defRPr sz="1867" kern="1200">
                  <a:solidFill>
                    <a:schemeClr val="tx1"/>
                  </a:solidFill>
                  <a:latin typeface="+mn-lt"/>
                  <a:ea typeface="+mn-ea"/>
                  <a:cs typeface="+mn-cs"/>
                </a:defRPr>
              </a:lvl3pPr>
              <a:lvl4pPr marL="1371748" indent="0" algn="l" defTabSz="457250" rtl="0" eaLnBrk="1" latinLnBrk="0" hangingPunct="1">
                <a:defRPr sz="1867" kern="1200">
                  <a:solidFill>
                    <a:schemeClr val="tx1"/>
                  </a:solidFill>
                  <a:latin typeface="+mn-lt"/>
                  <a:ea typeface="+mn-ea"/>
                  <a:cs typeface="+mn-cs"/>
                </a:defRPr>
              </a:lvl4pPr>
              <a:lvl5pPr marL="1828998" indent="0" algn="l" defTabSz="457250" rtl="0" eaLnBrk="1" latinLnBrk="0" hangingPunct="1">
                <a:defRPr sz="1867" kern="1200">
                  <a:solidFill>
                    <a:schemeClr val="tx1"/>
                  </a:solidFill>
                  <a:latin typeface="+mn-lt"/>
                  <a:ea typeface="+mn-ea"/>
                  <a:cs typeface="+mn-cs"/>
                </a:defRPr>
              </a:lvl5pPr>
              <a:lvl6pPr marL="2286248" indent="0" algn="l" defTabSz="457250" rtl="0" eaLnBrk="1" latinLnBrk="0" hangingPunct="1">
                <a:defRPr sz="1867" kern="1200">
                  <a:solidFill>
                    <a:schemeClr val="tx1"/>
                  </a:solidFill>
                  <a:latin typeface="+mn-lt"/>
                  <a:ea typeface="+mn-ea"/>
                  <a:cs typeface="+mn-cs"/>
                </a:defRPr>
              </a:lvl6pPr>
              <a:lvl7pPr marL="2743497" indent="0" algn="l" defTabSz="457250" rtl="0" eaLnBrk="1" latinLnBrk="0" hangingPunct="1">
                <a:defRPr sz="1867" kern="1200">
                  <a:solidFill>
                    <a:schemeClr val="tx1"/>
                  </a:solidFill>
                  <a:latin typeface="+mn-lt"/>
                  <a:ea typeface="+mn-ea"/>
                  <a:cs typeface="+mn-cs"/>
                </a:defRPr>
              </a:lvl7pPr>
              <a:lvl8pPr marL="3200747" indent="0" algn="l" defTabSz="457250" rtl="0" eaLnBrk="1" latinLnBrk="0" hangingPunct="1">
                <a:defRPr sz="1867" kern="1200">
                  <a:solidFill>
                    <a:schemeClr val="tx1"/>
                  </a:solidFill>
                  <a:latin typeface="+mn-lt"/>
                  <a:ea typeface="+mn-ea"/>
                  <a:cs typeface="+mn-cs"/>
                </a:defRPr>
              </a:lvl8pPr>
              <a:lvl9pPr marL="3657997" indent="0" algn="l" defTabSz="457250" rtl="0" eaLnBrk="1" latinLnBrk="0" hangingPunct="1">
                <a:defRPr sz="1867" kern="1200">
                  <a:solidFill>
                    <a:schemeClr val="tx1"/>
                  </a:solidFill>
                  <a:latin typeface="+mn-lt"/>
                  <a:ea typeface="+mn-ea"/>
                  <a:cs typeface="+mn-cs"/>
                </a:defRPr>
              </a:lvl9p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24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7" name="Rectangle 76">
              <a:extLst>
                <a:ext uri="{FF2B5EF4-FFF2-40B4-BE49-F238E27FC236}">
                  <a16:creationId xmlns:a16="http://schemas.microsoft.com/office/drawing/2014/main" id="{233A2C70-0BC2-6C66-E4ED-41CB04A5AA01}"/>
                </a:ext>
              </a:extLst>
            </p:cNvPr>
            <p:cNvSpPr/>
            <p:nvPr/>
          </p:nvSpPr>
          <p:spPr>
            <a:xfrm>
              <a:off x="15597833" y="3459867"/>
              <a:ext cx="277097" cy="425886"/>
            </a:xfrm>
            <a:prstGeom prst="rect">
              <a:avLst/>
            </a:prstGeom>
            <a:solidFill>
              <a:srgbClr val="6ECEB2"/>
            </a:solidFill>
            <a:ln w="6350">
              <a:noFill/>
            </a:ln>
            <a:effectLst/>
          </p:spPr>
          <p:txBody>
            <a:bodyPr wrap="none" rtlCol="0" anchor="ctr">
              <a:spAutoFit/>
            </a:bodyPr>
            <a:lstStyle>
              <a:defPPr>
                <a:defRPr lang="en-US"/>
              </a:defPPr>
              <a:lvl1pPr marL="0" indent="0" algn="l" defTabSz="457250" rtl="0" eaLnBrk="1" latinLnBrk="0" hangingPunct="1">
                <a:defRPr sz="1867" kern="1200">
                  <a:solidFill>
                    <a:schemeClr val="tx1"/>
                  </a:solidFill>
                  <a:latin typeface="+mn-lt"/>
                  <a:ea typeface="+mn-ea"/>
                  <a:cs typeface="+mn-cs"/>
                </a:defRPr>
              </a:lvl1pPr>
              <a:lvl2pPr marL="457250" indent="0" algn="l" defTabSz="457250" rtl="0" eaLnBrk="1" latinLnBrk="0" hangingPunct="1">
                <a:defRPr sz="1867" kern="1200">
                  <a:solidFill>
                    <a:schemeClr val="tx1"/>
                  </a:solidFill>
                  <a:latin typeface="+mn-lt"/>
                  <a:ea typeface="+mn-ea"/>
                  <a:cs typeface="+mn-cs"/>
                </a:defRPr>
              </a:lvl2pPr>
              <a:lvl3pPr marL="914498" indent="0" algn="l" defTabSz="457250" rtl="0" eaLnBrk="1" latinLnBrk="0" hangingPunct="1">
                <a:defRPr sz="1867" kern="1200">
                  <a:solidFill>
                    <a:schemeClr val="tx1"/>
                  </a:solidFill>
                  <a:latin typeface="+mn-lt"/>
                  <a:ea typeface="+mn-ea"/>
                  <a:cs typeface="+mn-cs"/>
                </a:defRPr>
              </a:lvl3pPr>
              <a:lvl4pPr marL="1371748" indent="0" algn="l" defTabSz="457250" rtl="0" eaLnBrk="1" latinLnBrk="0" hangingPunct="1">
                <a:defRPr sz="1867" kern="1200">
                  <a:solidFill>
                    <a:schemeClr val="tx1"/>
                  </a:solidFill>
                  <a:latin typeface="+mn-lt"/>
                  <a:ea typeface="+mn-ea"/>
                  <a:cs typeface="+mn-cs"/>
                </a:defRPr>
              </a:lvl4pPr>
              <a:lvl5pPr marL="1828998" indent="0" algn="l" defTabSz="457250" rtl="0" eaLnBrk="1" latinLnBrk="0" hangingPunct="1">
                <a:defRPr sz="1867" kern="1200">
                  <a:solidFill>
                    <a:schemeClr val="tx1"/>
                  </a:solidFill>
                  <a:latin typeface="+mn-lt"/>
                  <a:ea typeface="+mn-ea"/>
                  <a:cs typeface="+mn-cs"/>
                </a:defRPr>
              </a:lvl5pPr>
              <a:lvl6pPr marL="2286248" indent="0" algn="l" defTabSz="457250" rtl="0" eaLnBrk="1" latinLnBrk="0" hangingPunct="1">
                <a:defRPr sz="1867" kern="1200">
                  <a:solidFill>
                    <a:schemeClr val="tx1"/>
                  </a:solidFill>
                  <a:latin typeface="+mn-lt"/>
                  <a:ea typeface="+mn-ea"/>
                  <a:cs typeface="+mn-cs"/>
                </a:defRPr>
              </a:lvl6pPr>
              <a:lvl7pPr marL="2743497" indent="0" algn="l" defTabSz="457250" rtl="0" eaLnBrk="1" latinLnBrk="0" hangingPunct="1">
                <a:defRPr sz="1867" kern="1200">
                  <a:solidFill>
                    <a:schemeClr val="tx1"/>
                  </a:solidFill>
                  <a:latin typeface="+mn-lt"/>
                  <a:ea typeface="+mn-ea"/>
                  <a:cs typeface="+mn-cs"/>
                </a:defRPr>
              </a:lvl7pPr>
              <a:lvl8pPr marL="3200747" indent="0" algn="l" defTabSz="457250" rtl="0" eaLnBrk="1" latinLnBrk="0" hangingPunct="1">
                <a:defRPr sz="1867" kern="1200">
                  <a:solidFill>
                    <a:schemeClr val="tx1"/>
                  </a:solidFill>
                  <a:latin typeface="+mn-lt"/>
                  <a:ea typeface="+mn-ea"/>
                  <a:cs typeface="+mn-cs"/>
                </a:defRPr>
              </a:lvl8pPr>
              <a:lvl9pPr marL="3657997" indent="0" algn="l" defTabSz="457250" rtl="0" eaLnBrk="1" latinLnBrk="0" hangingPunct="1">
                <a:defRPr sz="1867" kern="1200">
                  <a:solidFill>
                    <a:schemeClr val="tx1"/>
                  </a:solidFill>
                  <a:latin typeface="+mn-lt"/>
                  <a:ea typeface="+mn-ea"/>
                  <a:cs typeface="+mn-cs"/>
                </a:defRPr>
              </a:lvl9p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24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ADB537D8-5A98-1B64-F39B-6FA632875C29}"/>
              </a:ext>
            </a:extLst>
          </p:cNvPr>
          <p:cNvSpPr txBox="1"/>
          <p:nvPr/>
        </p:nvSpPr>
        <p:spPr>
          <a:xfrm>
            <a:off x="56288" y="5650512"/>
            <a:ext cx="1502334" cy="461665"/>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Final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Monk SGO 2026</a:t>
            </a:r>
          </a:p>
        </p:txBody>
      </p:sp>
      <p:sp>
        <p:nvSpPr>
          <p:cNvPr id="4" name="TextBox 3">
            <a:extLst>
              <a:ext uri="{FF2B5EF4-FFF2-40B4-BE49-F238E27FC236}">
                <a16:creationId xmlns:a16="http://schemas.microsoft.com/office/drawing/2014/main" id="{2530F754-931B-1EC8-D541-11E763792A82}"/>
              </a:ext>
            </a:extLst>
          </p:cNvPr>
          <p:cNvSpPr txBox="1"/>
          <p:nvPr/>
        </p:nvSpPr>
        <p:spPr>
          <a:xfrm>
            <a:off x="107414" y="6065966"/>
            <a:ext cx="60978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Monk SGO 2026</a:t>
            </a:r>
          </a:p>
        </p:txBody>
      </p:sp>
    </p:spTree>
    <p:extLst>
      <p:ext uri="{BB962C8B-B14F-4D97-AF65-F5344CB8AC3E}">
        <p14:creationId xmlns:p14="http://schemas.microsoft.com/office/powerpoint/2010/main" val="3821652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39407-E7BC-C8D7-201A-5EA8BE1A22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BA906-33A7-34F2-1943-E2E5658FFACF}"/>
              </a:ext>
            </a:extLst>
          </p:cNvPr>
          <p:cNvSpPr>
            <a:spLocks noGrp="1"/>
          </p:cNvSpPr>
          <p:nvPr>
            <p:ph type="title"/>
          </p:nvPr>
        </p:nvSpPr>
        <p:spPr>
          <a:xfrm>
            <a:off x="507042" y="331079"/>
            <a:ext cx="11260155" cy="1141412"/>
          </a:xfrm>
        </p:spPr>
        <p:txBody>
          <a:bodyPr/>
          <a:lstStyle/>
          <a:p>
            <a:pPr algn="l"/>
            <a:r>
              <a:rPr lang="en-US" dirty="0"/>
              <a:t>FDA approves pembrolizumab with paclitaxel for platinum-resistant epithelial ovarian, fallopian tube, or primary peritoneal carcinoma</a:t>
            </a:r>
            <a:br>
              <a:rPr lang="en-US" dirty="0"/>
            </a:br>
            <a:r>
              <a:rPr lang="en-US" sz="2800" dirty="0"/>
              <a:t>Press Release: February 10, 2026</a:t>
            </a:r>
          </a:p>
        </p:txBody>
      </p:sp>
      <p:sp>
        <p:nvSpPr>
          <p:cNvPr id="3" name="Content Placeholder 2">
            <a:extLst>
              <a:ext uri="{FF2B5EF4-FFF2-40B4-BE49-F238E27FC236}">
                <a16:creationId xmlns:a16="http://schemas.microsoft.com/office/drawing/2014/main" id="{7CEEC06D-468A-0DA4-1335-515FA0D73BE8}"/>
              </a:ext>
            </a:extLst>
          </p:cNvPr>
          <p:cNvSpPr>
            <a:spLocks noGrp="1"/>
          </p:cNvSpPr>
          <p:nvPr>
            <p:ph idx="1"/>
          </p:nvPr>
        </p:nvSpPr>
        <p:spPr>
          <a:xfrm>
            <a:off x="424802" y="1672093"/>
            <a:ext cx="11342395" cy="4316412"/>
          </a:xfrm>
        </p:spPr>
        <p:txBody>
          <a:bodyPr/>
          <a:lstStyle/>
          <a:p>
            <a:pPr marL="99718" indent="0">
              <a:buNone/>
            </a:pPr>
            <a:r>
              <a:rPr lang="en-US" sz="2000" b="0" dirty="0">
                <a:latin typeface="Calibri" panose="020F0502020204030204" pitchFamily="34" charset="0"/>
                <a:cs typeface="Calibri" panose="020F0502020204030204" pitchFamily="34" charset="0"/>
              </a:rPr>
              <a:t>“On February 10, 2026, the Food and Drug Administration approved pembrolizumab as well as pembrolizumab and </a:t>
            </a:r>
            <a:r>
              <a:rPr lang="en-US" sz="2000" b="0" dirty="0" err="1">
                <a:latin typeface="Calibri" panose="020F0502020204030204" pitchFamily="34" charset="0"/>
                <a:cs typeface="Calibri" panose="020F0502020204030204" pitchFamily="34" charset="0"/>
              </a:rPr>
              <a:t>berahyaluronidase</a:t>
            </a:r>
            <a:r>
              <a:rPr lang="en-US" sz="2000" b="0" dirty="0">
                <a:latin typeface="Calibri" panose="020F0502020204030204" pitchFamily="34" charset="0"/>
                <a:cs typeface="Calibri" panose="020F0502020204030204" pitchFamily="34" charset="0"/>
              </a:rPr>
              <a:t> alfa-</a:t>
            </a:r>
            <a:r>
              <a:rPr lang="en-US" sz="2000" b="0" dirty="0" err="1">
                <a:latin typeface="Calibri" panose="020F0502020204030204" pitchFamily="34" charset="0"/>
                <a:cs typeface="Calibri" panose="020F0502020204030204" pitchFamily="34" charset="0"/>
              </a:rPr>
              <a:t>pmph</a:t>
            </a:r>
            <a:r>
              <a:rPr lang="en-US" sz="2000" b="0" dirty="0">
                <a:latin typeface="Calibri" panose="020F0502020204030204" pitchFamily="34" charset="0"/>
                <a:cs typeface="Calibri" panose="020F0502020204030204" pitchFamily="34" charset="0"/>
              </a:rPr>
              <a:t> in combination with paclitaxel, with or without bevacizumab, for adult patients with platinum-resistant epithelial ovarian, fallopian tube, or primary peritoneal carcinoma whose tumors express PD-L1 (CPS≥1) as determined by an FDA-authorized test, and who have received one or two prior systemic treatment regimens.</a:t>
            </a:r>
          </a:p>
          <a:p>
            <a:pPr marL="99718" indent="0">
              <a:buNone/>
            </a:pPr>
            <a:r>
              <a:rPr lang="en-US" sz="2000" b="0" dirty="0">
                <a:latin typeface="Calibri" panose="020F0502020204030204" pitchFamily="34" charset="0"/>
                <a:cs typeface="Calibri" panose="020F0502020204030204" pitchFamily="34" charset="0"/>
              </a:rPr>
              <a:t>Efficacy was evaluated in KEYNOTE-B96 (NCT05116189), a multicenter, randomized, double-blind, placebo-controlled trial that enrolled 643 patients with platinum-resistant, epithelial ovarian, fallopian tube, or primary peritoneal carcinoma who received one or two prior lines of systemic therapy for ovarian carcinoma. Patients must have received at least one line of platinum-based chemotherapy for ovarian cancer with radiographic evidence of disease progression within six months after the last dose. Patients were randomized (1:1) to either pembrolizumab plus paclitaxel with or without bevacizumab or placebo plus paclitaxel with or without bevacizumab.”</a:t>
            </a:r>
          </a:p>
        </p:txBody>
      </p:sp>
      <p:sp>
        <p:nvSpPr>
          <p:cNvPr id="5" name="TextBox 4">
            <a:extLst>
              <a:ext uri="{FF2B5EF4-FFF2-40B4-BE49-F238E27FC236}">
                <a16:creationId xmlns:a16="http://schemas.microsoft.com/office/drawing/2014/main" id="{D91364BB-20D5-A16D-498A-6FCA4FA65AD3}"/>
              </a:ext>
            </a:extLst>
          </p:cNvPr>
          <p:cNvSpPr txBox="1"/>
          <p:nvPr/>
        </p:nvSpPr>
        <p:spPr>
          <a:xfrm>
            <a:off x="162305" y="6249922"/>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/drugs/resources-information-approved-drugs/fda-approves-pembrolizumab-paclitaxel-platinum-resistant-epithelial-ovarian-fallopian-tube-or</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655576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C444C-B329-7003-AF4F-43E6173ED1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34397B-F31B-8F02-3646-BAEBDDB3FD18}"/>
              </a:ext>
            </a:extLst>
          </p:cNvPr>
          <p:cNvSpPr>
            <a:spLocks noGrp="1"/>
          </p:cNvSpPr>
          <p:nvPr>
            <p:ph type="title"/>
          </p:nvPr>
        </p:nvSpPr>
        <p:spPr/>
        <p:txBody>
          <a:bodyPr>
            <a:normAutofit fontScale="90000"/>
          </a:bodyPr>
          <a:lstStyle/>
          <a:p>
            <a:r>
              <a:rPr lang="en-US" dirty="0">
                <a:solidFill>
                  <a:schemeClr val="tx1"/>
                </a:solidFill>
              </a:rPr>
              <a:t>Other Agents – </a:t>
            </a:r>
            <a:br>
              <a:rPr lang="en-US" dirty="0">
                <a:solidFill>
                  <a:schemeClr val="tx1"/>
                </a:solidFill>
              </a:rPr>
            </a:br>
            <a:r>
              <a:rPr lang="en-US" dirty="0">
                <a:solidFill>
                  <a:schemeClr val="tx1"/>
                </a:solidFill>
              </a:rPr>
              <a:t>non ADCs</a:t>
            </a:r>
          </a:p>
        </p:txBody>
      </p:sp>
      <p:pic>
        <p:nvPicPr>
          <p:cNvPr id="2" name="Picture 2" descr="'A feat of engineering': A look inside Ohio State's $1.9-billion ...">
            <a:extLst>
              <a:ext uri="{FF2B5EF4-FFF2-40B4-BE49-F238E27FC236}">
                <a16:creationId xmlns:a16="http://schemas.microsoft.com/office/drawing/2014/main" id="{2BF0F58D-79C3-C5F7-46DA-4396E44A0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842" y="129435"/>
            <a:ext cx="9769987" cy="584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126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44BE0-765E-CE13-FA23-31A6BBC2A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774C5-5197-3368-BC0A-9147CA8DB5F2}"/>
              </a:ext>
            </a:extLst>
          </p:cNvPr>
          <p:cNvSpPr>
            <a:spLocks noGrp="1"/>
          </p:cNvSpPr>
          <p:nvPr>
            <p:ph type="title" idx="4294967295"/>
          </p:nvPr>
        </p:nvSpPr>
        <p:spPr>
          <a:xfrm>
            <a:off x="0" y="301403"/>
            <a:ext cx="12192000" cy="666159"/>
          </a:xfrm>
          <a:prstGeom prst="rect">
            <a:avLst/>
          </a:prstGeom>
        </p:spPr>
        <p:txBody>
          <a:bodyPr/>
          <a:lstStyle/>
          <a:p>
            <a:pPr algn="ctr"/>
            <a:r>
              <a:rPr lang="en-US" sz="3200" b="1" dirty="0">
                <a:solidFill>
                  <a:schemeClr val="accent1"/>
                </a:solidFill>
              </a:rPr>
              <a:t>Evolving Landscape: Non-ADC Options in the PROC space</a:t>
            </a:r>
          </a:p>
        </p:txBody>
      </p:sp>
      <p:graphicFrame>
        <p:nvGraphicFramePr>
          <p:cNvPr id="4" name="Table 3">
            <a:extLst>
              <a:ext uri="{FF2B5EF4-FFF2-40B4-BE49-F238E27FC236}">
                <a16:creationId xmlns:a16="http://schemas.microsoft.com/office/drawing/2014/main" id="{E2F61359-C076-41EE-5060-57608044BE43}"/>
              </a:ext>
            </a:extLst>
          </p:cNvPr>
          <p:cNvGraphicFramePr>
            <a:graphicFrameLocks noGrp="1"/>
          </p:cNvGraphicFramePr>
          <p:nvPr/>
        </p:nvGraphicFramePr>
        <p:xfrm>
          <a:off x="1705882" y="1284394"/>
          <a:ext cx="8780235" cy="2297006"/>
        </p:xfrm>
        <a:graphic>
          <a:graphicData uri="http://schemas.openxmlformats.org/drawingml/2006/table">
            <a:tbl>
              <a:tblPr firstRow="1" bandRow="1">
                <a:tableStyleId>{3B4B98B0-60AC-42C2-AFA5-B58CD77FA1E5}</a:tableStyleId>
              </a:tblPr>
              <a:tblGrid>
                <a:gridCol w="1872726">
                  <a:extLst>
                    <a:ext uri="{9D8B030D-6E8A-4147-A177-3AD203B41FA5}">
                      <a16:colId xmlns:a16="http://schemas.microsoft.com/office/drawing/2014/main" val="3307035595"/>
                    </a:ext>
                  </a:extLst>
                </a:gridCol>
                <a:gridCol w="2513082">
                  <a:extLst>
                    <a:ext uri="{9D8B030D-6E8A-4147-A177-3AD203B41FA5}">
                      <a16:colId xmlns:a16="http://schemas.microsoft.com/office/drawing/2014/main" val="3586913934"/>
                    </a:ext>
                  </a:extLst>
                </a:gridCol>
                <a:gridCol w="2118994">
                  <a:extLst>
                    <a:ext uri="{9D8B030D-6E8A-4147-A177-3AD203B41FA5}">
                      <a16:colId xmlns:a16="http://schemas.microsoft.com/office/drawing/2014/main" val="4155520900"/>
                    </a:ext>
                  </a:extLst>
                </a:gridCol>
                <a:gridCol w="2275433">
                  <a:extLst>
                    <a:ext uri="{9D8B030D-6E8A-4147-A177-3AD203B41FA5}">
                      <a16:colId xmlns:a16="http://schemas.microsoft.com/office/drawing/2014/main" val="2249325775"/>
                    </a:ext>
                  </a:extLst>
                </a:gridCol>
              </a:tblGrid>
              <a:tr h="529166">
                <a:tc>
                  <a:txBody>
                    <a:bodyPr/>
                    <a:lstStyle/>
                    <a:p>
                      <a:pPr algn="l"/>
                      <a:endParaRPr lang="en-US" sz="140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baseline="0" noProof="0" dirty="0">
                          <a:solidFill>
                            <a:schemeClr val="bg1"/>
                          </a:solidFill>
                          <a:latin typeface="+mn-lt"/>
                        </a:rPr>
                        <a:t>GOG-3129/</a:t>
                      </a:r>
                      <a:r>
                        <a:rPr lang="en-US" sz="1400" baseline="0" dirty="0">
                          <a:solidFill>
                            <a:schemeClr val="bg1"/>
                          </a:solidFill>
                          <a:latin typeface="+mn-lt"/>
                        </a:rPr>
                        <a:t>MAESTRA 1 (NCT07023627)</a:t>
                      </a:r>
                      <a:r>
                        <a:rPr lang="en-US" sz="1400" baseline="30000" dirty="0">
                          <a:solidFill>
                            <a:schemeClr val="bg1"/>
                          </a:solidFill>
                          <a:latin typeface="+mn-lt"/>
                        </a:rPr>
                        <a:t>1</a:t>
                      </a:r>
                    </a:p>
                  </a:txBody>
                  <a:tcPr anchor="ctr">
                    <a:solidFill>
                      <a:schemeClr val="accent1"/>
                    </a:solidFill>
                  </a:tcPr>
                </a:tc>
                <a:tc>
                  <a:txBody>
                    <a:bodyPr/>
                    <a:lstStyle/>
                    <a:p>
                      <a:pPr algn="l"/>
                      <a:r>
                        <a:rPr lang="en-US" sz="1400" baseline="0">
                          <a:solidFill>
                            <a:schemeClr val="bg1"/>
                          </a:solidFill>
                          <a:latin typeface="+mn-lt"/>
                        </a:rPr>
                        <a:t>GOG-3066/DENALI</a:t>
                      </a:r>
                      <a:r>
                        <a:rPr lang="en-US" sz="1400" baseline="30000">
                          <a:solidFill>
                            <a:schemeClr val="bg1"/>
                          </a:solidFill>
                          <a:latin typeface="+mn-lt"/>
                        </a:rPr>
                        <a:t>2</a:t>
                      </a:r>
                      <a:r>
                        <a:rPr lang="en-US" sz="1400" baseline="0">
                          <a:solidFill>
                            <a:schemeClr val="bg1"/>
                          </a:solidFill>
                          <a:latin typeface="+mn-lt"/>
                        </a:rPr>
                        <a:t> (NCT05128825)</a:t>
                      </a:r>
                    </a:p>
                  </a:txBody>
                  <a:tcPr anchor="ctr">
                    <a:solidFill>
                      <a:schemeClr val="accent1"/>
                    </a:solidFill>
                  </a:tcPr>
                </a:tc>
                <a:tc>
                  <a:txBody>
                    <a:bodyPr/>
                    <a:lstStyle/>
                    <a:p>
                      <a:pPr algn="l"/>
                      <a:r>
                        <a:rPr lang="en-US" sz="1400" baseline="0" dirty="0">
                          <a:solidFill>
                            <a:schemeClr val="bg1"/>
                          </a:solidFill>
                          <a:latin typeface="+mn-lt"/>
                        </a:rPr>
                        <a:t>GOG-3076/OnPrime</a:t>
                      </a:r>
                      <a:r>
                        <a:rPr lang="en-US" sz="1400" baseline="30000" dirty="0">
                          <a:solidFill>
                            <a:schemeClr val="bg1"/>
                          </a:solidFill>
                          <a:latin typeface="+mn-lt"/>
                        </a:rPr>
                        <a:t>3</a:t>
                      </a:r>
                      <a:r>
                        <a:rPr lang="en-US" sz="1400" baseline="0" dirty="0">
                          <a:solidFill>
                            <a:schemeClr val="bg1"/>
                          </a:solidFill>
                          <a:latin typeface="+mn-lt"/>
                        </a:rPr>
                        <a:t> (NCT05281471)</a:t>
                      </a:r>
                      <a:endParaRPr lang="en-US" sz="1400" baseline="30000" dirty="0">
                        <a:solidFill>
                          <a:schemeClr val="bg1"/>
                        </a:solidFill>
                        <a:latin typeface="+mn-lt"/>
                      </a:endParaRPr>
                    </a:p>
                  </a:txBody>
                  <a:tcPr anchor="ctr">
                    <a:solidFill>
                      <a:schemeClr val="accent1"/>
                    </a:solidFill>
                  </a:tcPr>
                </a:tc>
                <a:extLst>
                  <a:ext uri="{0D108BD9-81ED-4DB2-BD59-A6C34878D82A}">
                    <a16:rowId xmlns:a16="http://schemas.microsoft.com/office/drawing/2014/main" val="2754232065"/>
                  </a:ext>
                </a:extLst>
              </a:tr>
              <a:tr h="370840">
                <a:tc>
                  <a:txBody>
                    <a:bodyPr/>
                    <a:lstStyle/>
                    <a:p>
                      <a:pPr algn="l"/>
                      <a:r>
                        <a:rPr lang="en-US" sz="1400" b="1">
                          <a:latin typeface="+mn-lt"/>
                        </a:rPr>
                        <a:t>MOA</a:t>
                      </a:r>
                    </a:p>
                  </a:txBody>
                  <a:tcPr anchor="ctr"/>
                </a:tc>
                <a:tc>
                  <a:txBody>
                    <a:bodyPr/>
                    <a:lstStyle/>
                    <a:p>
                      <a:pPr algn="l"/>
                      <a:r>
                        <a:rPr lang="en-US" sz="1400" b="0">
                          <a:latin typeface="+mn-lt"/>
                        </a:rPr>
                        <a:t>CDK2 inhibitor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kern="1200" baseline="0">
                          <a:solidFill>
                            <a:schemeClr val="tx1"/>
                          </a:solidFill>
                          <a:latin typeface="+mn-lt"/>
                        </a:rPr>
                        <a:t>Wee-1 inhibitor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kern="1200" baseline="0" dirty="0">
                          <a:solidFill>
                            <a:schemeClr val="tx1"/>
                          </a:solidFill>
                          <a:latin typeface="+mn-lt"/>
                        </a:rPr>
                        <a:t>Oncolytic vaccinia virus-based immunotherapy</a:t>
                      </a:r>
                    </a:p>
                  </a:txBody>
                  <a:tcPr anchor="ctr"/>
                </a:tc>
                <a:extLst>
                  <a:ext uri="{0D108BD9-81ED-4DB2-BD59-A6C34878D82A}">
                    <a16:rowId xmlns:a16="http://schemas.microsoft.com/office/drawing/2014/main" val="1284902298"/>
                  </a:ext>
                </a:extLst>
              </a:tr>
              <a:tr h="370840">
                <a:tc>
                  <a:txBody>
                    <a:bodyPr/>
                    <a:lstStyle/>
                    <a:p>
                      <a:pPr algn="l"/>
                      <a:r>
                        <a:rPr lang="en-US" sz="1400" b="1">
                          <a:latin typeface="+mn-lt"/>
                        </a:rPr>
                        <a:t>Prior lines </a:t>
                      </a:r>
                    </a:p>
                  </a:txBody>
                  <a:tcPr anchor="ctr"/>
                </a:tc>
                <a:tc>
                  <a:txBody>
                    <a:bodyPr/>
                    <a:lstStyle/>
                    <a:p>
                      <a:pPr algn="l"/>
                      <a:r>
                        <a:rPr lang="en-US" sz="1400" b="0">
                          <a:latin typeface="+mn-lt"/>
                        </a:rPr>
                        <a:t>2-4 prior lines of treatment</a:t>
                      </a:r>
                    </a:p>
                  </a:txBody>
                  <a:tcPr anchor="ctr"/>
                </a:tc>
                <a:tc>
                  <a:txBody>
                    <a:bodyPr/>
                    <a:lstStyle/>
                    <a:p>
                      <a:pPr algn="l"/>
                      <a:r>
                        <a:rPr lang="en-US" sz="1400" b="0" baseline="0" dirty="0">
                          <a:solidFill>
                            <a:schemeClr val="tx1"/>
                          </a:solidFill>
                          <a:latin typeface="+mn-lt"/>
                        </a:rPr>
                        <a:t>Up to 3 prior lines (4 prior lines permitted, if prior mirvetuximab)</a:t>
                      </a:r>
                    </a:p>
                  </a:txBody>
                  <a:tcPr anchor="ctr"/>
                </a:tc>
                <a:tc>
                  <a:txBody>
                    <a:bodyPr/>
                    <a:lstStyle/>
                    <a:p>
                      <a:pPr marL="0" indent="0" algn="l">
                        <a:buFont typeface="Arial" panose="020B0604020202020204" pitchFamily="34" charset="0"/>
                        <a:buNone/>
                      </a:pPr>
                      <a:r>
                        <a:rPr lang="en-US" sz="1400" baseline="0">
                          <a:solidFill>
                            <a:schemeClr val="tx1"/>
                          </a:solidFill>
                          <a:latin typeface="+mn-lt"/>
                        </a:rPr>
                        <a:t>Unlimited prior lines</a:t>
                      </a:r>
                    </a:p>
                  </a:txBody>
                  <a:tcPr anchor="ctr"/>
                </a:tc>
                <a:extLst>
                  <a:ext uri="{0D108BD9-81ED-4DB2-BD59-A6C34878D82A}">
                    <a16:rowId xmlns:a16="http://schemas.microsoft.com/office/drawing/2014/main" val="2520089255"/>
                  </a:ext>
                </a:extLst>
              </a:tr>
              <a:tr h="370840">
                <a:tc>
                  <a:txBody>
                    <a:bodyPr/>
                    <a:lstStyle/>
                    <a:p>
                      <a:pPr algn="l"/>
                      <a:r>
                        <a:rPr lang="en-US" sz="1400" b="1">
                          <a:latin typeface="+mn-lt"/>
                        </a:rPr>
                        <a:t>Biomarker</a:t>
                      </a:r>
                    </a:p>
                  </a:txBody>
                  <a:tcPr anchor="ctr"/>
                </a:tc>
                <a:tc>
                  <a:txBody>
                    <a:bodyPr/>
                    <a:lstStyle/>
                    <a:p>
                      <a:pPr algn="l"/>
                      <a:r>
                        <a:rPr lang="en-US" sz="1400" b="0">
                          <a:latin typeface="+mn-lt"/>
                        </a:rPr>
                        <a:t>Cyclin E1 overexpression</a:t>
                      </a:r>
                    </a:p>
                  </a:txBody>
                  <a:tcPr anchor="ctr"/>
                </a:tc>
                <a:tc>
                  <a:txBody>
                    <a:bodyPr/>
                    <a:lstStyle/>
                    <a:p>
                      <a:pPr algn="l"/>
                      <a:r>
                        <a:rPr lang="en-US" sz="1400" b="0" baseline="0">
                          <a:solidFill>
                            <a:schemeClr val="tx1"/>
                          </a:solidFill>
                          <a:latin typeface="+mn-lt"/>
                        </a:rPr>
                        <a:t>Cyclin E1 + overexpression</a:t>
                      </a:r>
                    </a:p>
                  </a:txBody>
                  <a:tcPr anchor="ctr"/>
                </a:tc>
                <a:tc>
                  <a:txBody>
                    <a:bodyPr/>
                    <a:lstStyle/>
                    <a:p>
                      <a:pPr marL="0" indent="0" algn="l">
                        <a:buFont typeface="Arial" panose="020B0604020202020204" pitchFamily="34" charset="0"/>
                        <a:buNone/>
                      </a:pPr>
                      <a:r>
                        <a:rPr lang="en-US" sz="1400" baseline="0" dirty="0">
                          <a:solidFill>
                            <a:schemeClr val="tx1"/>
                          </a:solidFill>
                          <a:latin typeface="+mn-lt"/>
                        </a:rPr>
                        <a:t>All comers</a:t>
                      </a:r>
                    </a:p>
                  </a:txBody>
                  <a:tcPr anchor="ctr"/>
                </a:tc>
                <a:extLst>
                  <a:ext uri="{0D108BD9-81ED-4DB2-BD59-A6C34878D82A}">
                    <a16:rowId xmlns:a16="http://schemas.microsoft.com/office/drawing/2014/main" val="3326869322"/>
                  </a:ext>
                </a:extLst>
              </a:tr>
            </a:tbl>
          </a:graphicData>
        </a:graphic>
      </p:graphicFrame>
      <p:graphicFrame>
        <p:nvGraphicFramePr>
          <p:cNvPr id="3" name="Table 2">
            <a:extLst>
              <a:ext uri="{FF2B5EF4-FFF2-40B4-BE49-F238E27FC236}">
                <a16:creationId xmlns:a16="http://schemas.microsoft.com/office/drawing/2014/main" id="{0766198B-520F-F7AF-9CEA-0BE5C9537799}"/>
              </a:ext>
            </a:extLst>
          </p:cNvPr>
          <p:cNvGraphicFramePr>
            <a:graphicFrameLocks noGrp="1"/>
          </p:cNvGraphicFramePr>
          <p:nvPr/>
        </p:nvGraphicFramePr>
        <p:xfrm>
          <a:off x="2843600" y="3877930"/>
          <a:ext cx="6504799" cy="1630680"/>
        </p:xfrm>
        <a:graphic>
          <a:graphicData uri="http://schemas.openxmlformats.org/drawingml/2006/table">
            <a:tbl>
              <a:tblPr firstRow="1" bandRow="1">
                <a:tableStyleId>{3B4B98B0-60AC-42C2-AFA5-B58CD77FA1E5}</a:tableStyleId>
              </a:tblPr>
              <a:tblGrid>
                <a:gridCol w="1872725">
                  <a:extLst>
                    <a:ext uri="{9D8B030D-6E8A-4147-A177-3AD203B41FA5}">
                      <a16:colId xmlns:a16="http://schemas.microsoft.com/office/drawing/2014/main" val="3307035595"/>
                    </a:ext>
                  </a:extLst>
                </a:gridCol>
                <a:gridCol w="2513081">
                  <a:extLst>
                    <a:ext uri="{9D8B030D-6E8A-4147-A177-3AD203B41FA5}">
                      <a16:colId xmlns:a16="http://schemas.microsoft.com/office/drawing/2014/main" val="3586913934"/>
                    </a:ext>
                  </a:extLst>
                </a:gridCol>
                <a:gridCol w="2118993">
                  <a:extLst>
                    <a:ext uri="{9D8B030D-6E8A-4147-A177-3AD203B41FA5}">
                      <a16:colId xmlns:a16="http://schemas.microsoft.com/office/drawing/2014/main" val="4155520900"/>
                    </a:ext>
                  </a:extLst>
                </a:gridCol>
              </a:tblGrid>
              <a:tr h="370840">
                <a:tc>
                  <a:txBody>
                    <a:bodyPr/>
                    <a:lstStyle/>
                    <a:p>
                      <a:pPr algn="l"/>
                      <a:endParaRPr lang="en-US" sz="1400">
                        <a:latin typeface="+mn-lt"/>
                      </a:endParaRPr>
                    </a:p>
                  </a:txBody>
                  <a:tcPr/>
                </a:tc>
                <a:tc>
                  <a:txBody>
                    <a:bodyPr/>
                    <a:lstStyle/>
                    <a:p>
                      <a:pPr algn="l"/>
                      <a:r>
                        <a:rPr lang="en-US" sz="1400" baseline="0" dirty="0">
                          <a:solidFill>
                            <a:schemeClr val="bg1"/>
                          </a:solidFill>
                          <a:latin typeface="+mn-lt"/>
                        </a:rPr>
                        <a:t>PYNNACLE (NCT04585750)</a:t>
                      </a:r>
                      <a:r>
                        <a:rPr lang="en-US" sz="1400" baseline="30000" dirty="0">
                          <a:solidFill>
                            <a:schemeClr val="bg1"/>
                          </a:solidFill>
                          <a:latin typeface="+mn-lt"/>
                        </a:rPr>
                        <a:t>4</a:t>
                      </a:r>
                    </a:p>
                  </a:txBody>
                  <a:tcPr anchor="ctr">
                    <a:solidFill>
                      <a:schemeClr val="accent1"/>
                    </a:solidFill>
                  </a:tcPr>
                </a:tc>
                <a:tc>
                  <a:txBody>
                    <a:bodyPr/>
                    <a:lstStyle/>
                    <a:p>
                      <a:pPr algn="l"/>
                      <a:r>
                        <a:rPr lang="en-US" sz="1400" baseline="0" dirty="0">
                          <a:solidFill>
                            <a:schemeClr val="bg1"/>
                          </a:solidFill>
                          <a:latin typeface="+mn-lt"/>
                        </a:rPr>
                        <a:t>MUC16xCD3 Bispecific (NCT06787612)</a:t>
                      </a:r>
                    </a:p>
                  </a:txBody>
                  <a:tcPr anchor="ctr">
                    <a:solidFill>
                      <a:schemeClr val="accent1"/>
                    </a:solidFill>
                  </a:tcPr>
                </a:tc>
                <a:extLst>
                  <a:ext uri="{0D108BD9-81ED-4DB2-BD59-A6C34878D82A}">
                    <a16:rowId xmlns:a16="http://schemas.microsoft.com/office/drawing/2014/main" val="2754232065"/>
                  </a:ext>
                </a:extLst>
              </a:tr>
              <a:tr h="370840">
                <a:tc>
                  <a:txBody>
                    <a:bodyPr/>
                    <a:lstStyle/>
                    <a:p>
                      <a:pPr algn="l"/>
                      <a:r>
                        <a:rPr lang="en-US" sz="1400" b="1">
                          <a:latin typeface="+mn-lt"/>
                        </a:rPr>
                        <a:t>MOA</a:t>
                      </a:r>
                    </a:p>
                  </a:txBody>
                  <a:tcPr anchor="ctr"/>
                </a:tc>
                <a:tc>
                  <a:txBody>
                    <a:bodyPr/>
                    <a:lstStyle/>
                    <a:p>
                      <a:pPr algn="l"/>
                      <a:r>
                        <a:rPr lang="en-US" sz="1400" b="0">
                          <a:latin typeface="+mn-lt"/>
                        </a:rPr>
                        <a:t>P53 reactivator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mn-lt"/>
                        </a:rPr>
                        <a:t>MUC16xCD3 Bispecific </a:t>
                      </a:r>
                      <a:endParaRPr kumimoji="1" lang="en-US" sz="1400" kern="1200" baseline="0" dirty="0">
                        <a:solidFill>
                          <a:schemeClr val="tx1"/>
                        </a:solidFill>
                        <a:latin typeface="+mn-lt"/>
                      </a:endParaRPr>
                    </a:p>
                  </a:txBody>
                  <a:tcPr anchor="ctr"/>
                </a:tc>
                <a:extLst>
                  <a:ext uri="{0D108BD9-81ED-4DB2-BD59-A6C34878D82A}">
                    <a16:rowId xmlns:a16="http://schemas.microsoft.com/office/drawing/2014/main" val="1284902298"/>
                  </a:ext>
                </a:extLst>
              </a:tr>
              <a:tr h="370840">
                <a:tc>
                  <a:txBody>
                    <a:bodyPr/>
                    <a:lstStyle/>
                    <a:p>
                      <a:pPr algn="l"/>
                      <a:r>
                        <a:rPr lang="en-US" sz="1400" b="1">
                          <a:latin typeface="+mn-lt"/>
                        </a:rPr>
                        <a:t>Prior lines </a:t>
                      </a:r>
                    </a:p>
                  </a:txBody>
                  <a:tcPr anchor="ctr"/>
                </a:tc>
                <a:tc>
                  <a:txBody>
                    <a:bodyPr/>
                    <a:lstStyle/>
                    <a:p>
                      <a:pPr algn="l"/>
                      <a:r>
                        <a:rPr lang="en-US" sz="1400" b="0" dirty="0">
                          <a:latin typeface="+mn-lt"/>
                        </a:rPr>
                        <a:t>Unlimited prior lines</a:t>
                      </a:r>
                    </a:p>
                  </a:txBody>
                  <a:tcPr anchor="ctr"/>
                </a:tc>
                <a:tc>
                  <a:txBody>
                    <a:bodyPr/>
                    <a:lstStyle/>
                    <a:p>
                      <a:pPr algn="l"/>
                      <a:r>
                        <a:rPr lang="en-US" sz="1400" b="0" baseline="0">
                          <a:solidFill>
                            <a:schemeClr val="tx1"/>
                          </a:solidFill>
                          <a:latin typeface="+mn-lt"/>
                        </a:rPr>
                        <a:t>Not Reported</a:t>
                      </a:r>
                    </a:p>
                  </a:txBody>
                  <a:tcPr anchor="ctr"/>
                </a:tc>
                <a:extLst>
                  <a:ext uri="{0D108BD9-81ED-4DB2-BD59-A6C34878D82A}">
                    <a16:rowId xmlns:a16="http://schemas.microsoft.com/office/drawing/2014/main" val="2520089255"/>
                  </a:ext>
                </a:extLst>
              </a:tr>
              <a:tr h="370840">
                <a:tc>
                  <a:txBody>
                    <a:bodyPr/>
                    <a:lstStyle/>
                    <a:p>
                      <a:pPr algn="l"/>
                      <a:r>
                        <a:rPr lang="en-US" sz="1400" b="1">
                          <a:latin typeface="+mn-lt"/>
                        </a:rPr>
                        <a:t>Biomarker</a:t>
                      </a:r>
                    </a:p>
                  </a:txBody>
                  <a:tcPr anchor="ctr"/>
                </a:tc>
                <a:tc>
                  <a:txBody>
                    <a:bodyPr/>
                    <a:lstStyle/>
                    <a:p>
                      <a:pPr algn="l"/>
                      <a:r>
                        <a:rPr lang="en-US" sz="1400" b="0">
                          <a:latin typeface="+mn-lt"/>
                        </a:rPr>
                        <a:t>TP53 Y220C mutation</a:t>
                      </a:r>
                    </a:p>
                  </a:txBody>
                  <a:tcPr anchor="ctr"/>
                </a:tc>
                <a:tc>
                  <a:txBody>
                    <a:bodyPr/>
                    <a:lstStyle/>
                    <a:p>
                      <a:pPr algn="l"/>
                      <a:r>
                        <a:rPr lang="en-US" sz="1400" b="0" baseline="0" dirty="0">
                          <a:solidFill>
                            <a:schemeClr val="tx1"/>
                          </a:solidFill>
                          <a:latin typeface="+mn-lt"/>
                        </a:rPr>
                        <a:t>Elevated CA125</a:t>
                      </a:r>
                    </a:p>
                  </a:txBody>
                  <a:tcPr anchor="ctr"/>
                </a:tc>
                <a:extLst>
                  <a:ext uri="{0D108BD9-81ED-4DB2-BD59-A6C34878D82A}">
                    <a16:rowId xmlns:a16="http://schemas.microsoft.com/office/drawing/2014/main" val="3326869322"/>
                  </a:ext>
                </a:extLst>
              </a:tr>
            </a:tbl>
          </a:graphicData>
        </a:graphic>
      </p:graphicFrame>
      <p:sp>
        <p:nvSpPr>
          <p:cNvPr id="6" name="TextBox 5">
            <a:extLst>
              <a:ext uri="{FF2B5EF4-FFF2-40B4-BE49-F238E27FC236}">
                <a16:creationId xmlns:a16="http://schemas.microsoft.com/office/drawing/2014/main" id="{37D4A068-1AC3-132C-1480-A147DF6CA161}"/>
              </a:ext>
            </a:extLst>
          </p:cNvPr>
          <p:cNvSpPr txBox="1"/>
          <p:nvPr/>
        </p:nvSpPr>
        <p:spPr>
          <a:xfrm>
            <a:off x="2198072" y="6387320"/>
            <a:ext cx="7795855" cy="338554"/>
          </a:xfrm>
          <a:prstGeom prst="rect">
            <a:avLst/>
          </a:prstGeom>
          <a:noFill/>
        </p:spPr>
        <p:txBody>
          <a:bodyPr wrap="square" lIns="91440" tIns="45720" rIns="91440" bIns="45720" anchor="t">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800" b="0" i="1" u="none" strike="noStrike" kern="1200" cap="none" spc="0" normalizeH="0" baseline="0" noProof="0" dirty="0" err="1">
                <a:ln>
                  <a:noFill/>
                </a:ln>
                <a:solidFill>
                  <a:srgbClr val="E8E8E8">
                    <a:lumMod val="50000"/>
                  </a:srgbClr>
                </a:solidFill>
                <a:effectLst/>
                <a:uLnTx/>
                <a:uFillTx/>
                <a:latin typeface="Aptos" panose="02110004020202020204"/>
                <a:ea typeface="+mn-lt"/>
                <a:cs typeface="+mn-lt"/>
              </a:rPr>
              <a:t>Thaker</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 PH, et </a:t>
            </a:r>
            <a:r>
              <a:rPr kumimoji="0" lang="es-ES" sz="800" b="0" i="1" u="none" strike="noStrike" kern="1200" cap="none" spc="0" normalizeH="0" baseline="0" noProof="0" dirty="0" err="1">
                <a:ln>
                  <a:noFill/>
                </a:ln>
                <a:solidFill>
                  <a:srgbClr val="E8E8E8">
                    <a:lumMod val="50000"/>
                  </a:srgbClr>
                </a:solidFill>
                <a:effectLst/>
                <a:uLnTx/>
                <a:uFillTx/>
                <a:latin typeface="Aptos" panose="02110004020202020204"/>
                <a:ea typeface="+mn-lt"/>
                <a:cs typeface="+mn-lt"/>
              </a:rPr>
              <a:t>al.ESMO</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 2025;Abstract 1220TiP;</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ea"/>
                <a:cs typeface="Arial"/>
              </a:rPr>
              <a:t>  2. </a:t>
            </a:r>
            <a:r>
              <a:rPr kumimoji="0" lang="es-ES" sz="800" b="0" i="1" u="none" strike="noStrike" kern="1200" cap="none" spc="0" normalizeH="0" baseline="0" noProof="0" dirty="0" err="1">
                <a:ln>
                  <a:noFill/>
                </a:ln>
                <a:solidFill>
                  <a:srgbClr val="E8E8E8">
                    <a:lumMod val="50000"/>
                  </a:srgbClr>
                </a:solidFill>
                <a:effectLst/>
                <a:uLnTx/>
                <a:uFillTx/>
                <a:latin typeface="Aptos" panose="02110004020202020204"/>
                <a:ea typeface="+mn-lt"/>
                <a:cs typeface="+mn-lt"/>
              </a:rPr>
              <a:t>Leary</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 A, et al. AACR-NCI-EORTC 2025;Abstract B013</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Arial"/>
              </a:rPr>
              <a:t>;</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ea"/>
                <a:cs typeface="Arial"/>
              </a:rPr>
              <a:t> 3. </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Holloway RW, et al. International </a:t>
            </a:r>
            <a:r>
              <a:rPr kumimoji="0" lang="es-ES" sz="800" b="0" i="1" u="none" strike="noStrike" kern="1200" cap="none" spc="0" normalizeH="0" baseline="0" noProof="0" dirty="0" err="1">
                <a:ln>
                  <a:noFill/>
                </a:ln>
                <a:solidFill>
                  <a:srgbClr val="E8E8E8">
                    <a:lumMod val="50000"/>
                  </a:srgbClr>
                </a:solidFill>
                <a:effectLst/>
                <a:uLnTx/>
                <a:uFillTx/>
                <a:latin typeface="Aptos" panose="02110004020202020204"/>
                <a:ea typeface="+mn-lt"/>
                <a:cs typeface="+mn-lt"/>
              </a:rPr>
              <a:t>Journal</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 </a:t>
            </a:r>
            <a:r>
              <a:rPr kumimoji="0" lang="es-ES" sz="800" b="0" i="1" u="none" strike="noStrike" kern="1200" cap="none" spc="0" normalizeH="0" baseline="0" noProof="0" dirty="0" err="1">
                <a:ln>
                  <a:noFill/>
                </a:ln>
                <a:solidFill>
                  <a:srgbClr val="E8E8E8">
                    <a:lumMod val="50000"/>
                  </a:srgbClr>
                </a:solidFill>
                <a:effectLst/>
                <a:uLnTx/>
                <a:uFillTx/>
                <a:latin typeface="Aptos" panose="02110004020202020204"/>
                <a:ea typeface="+mn-lt"/>
                <a:cs typeface="+mn-lt"/>
              </a:rPr>
              <a:t>of</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 </a:t>
            </a:r>
            <a:r>
              <a:rPr kumimoji="0" lang="es-ES" sz="800" b="0" i="1" u="none" strike="noStrike" kern="1200" cap="none" spc="0" normalizeH="0" baseline="0" noProof="0" dirty="0" err="1">
                <a:ln>
                  <a:noFill/>
                </a:ln>
                <a:solidFill>
                  <a:srgbClr val="E8E8E8">
                    <a:lumMod val="50000"/>
                  </a:srgbClr>
                </a:solidFill>
                <a:effectLst/>
                <a:uLnTx/>
                <a:uFillTx/>
                <a:latin typeface="Aptos" panose="02110004020202020204"/>
                <a:ea typeface="+mn-lt"/>
                <a:cs typeface="+mn-lt"/>
              </a:rPr>
              <a:t>Gynecological</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 </a:t>
            </a:r>
            <a:r>
              <a:rPr kumimoji="0" lang="es-ES" sz="800" b="0" i="1" u="none" strike="noStrike" kern="1200" cap="none" spc="0" normalizeH="0" baseline="0" noProof="0" dirty="0" err="1">
                <a:ln>
                  <a:noFill/>
                </a:ln>
                <a:solidFill>
                  <a:srgbClr val="E8E8E8">
                    <a:lumMod val="50000"/>
                  </a:srgbClr>
                </a:solidFill>
                <a:effectLst/>
                <a:uLnTx/>
                <a:uFillTx/>
                <a:latin typeface="Aptos" panose="02110004020202020204"/>
                <a:ea typeface="+mn-lt"/>
                <a:cs typeface="+mn-lt"/>
              </a:rPr>
              <a:t>Cancer</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 2023 </a:t>
            </a:r>
            <a:r>
              <a:rPr kumimoji="0" lang="es-ES" sz="800" b="0" i="1" u="none" strike="noStrike" kern="1200" cap="none" spc="0" normalizeH="0" baseline="0" noProof="0" dirty="0" err="1">
                <a:ln>
                  <a:noFill/>
                </a:ln>
                <a:solidFill>
                  <a:srgbClr val="E8E8E8">
                    <a:lumMod val="50000"/>
                  </a:srgbClr>
                </a:solidFill>
                <a:effectLst/>
                <a:uLnTx/>
                <a:uFillTx/>
                <a:latin typeface="Aptos" panose="02110004020202020204"/>
                <a:ea typeface="+mn-lt"/>
                <a:cs typeface="+mn-lt"/>
              </a:rPr>
              <a:t>Sep</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 1;33(9):1458-63</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Arial"/>
              </a:rPr>
              <a:t>;</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ea"/>
                <a:cs typeface="Arial"/>
              </a:rPr>
              <a:t> 4. </a:t>
            </a:r>
            <a:r>
              <a:rPr kumimoji="0" lang="es-ES" sz="800" b="0" i="1" u="none" strike="noStrike" kern="1200" cap="none" spc="0" normalizeH="0" baseline="0" noProof="0" dirty="0" err="1">
                <a:ln>
                  <a:noFill/>
                </a:ln>
                <a:solidFill>
                  <a:srgbClr val="E8E8E8">
                    <a:lumMod val="50000"/>
                  </a:srgbClr>
                </a:solidFill>
                <a:effectLst/>
                <a:uLnTx/>
                <a:uFillTx/>
                <a:latin typeface="Aptos" panose="02110004020202020204"/>
                <a:ea typeface="+mn-lt"/>
                <a:cs typeface="+mn-lt"/>
              </a:rPr>
              <a:t>Schram</a:t>
            </a:r>
            <a:r>
              <a:rPr kumimoji="0" lang="es-ES" sz="800" b="0" i="1" u="none" strike="noStrike" kern="1200" cap="none" spc="0" normalizeH="0" baseline="0" noProof="0" dirty="0">
                <a:ln>
                  <a:noFill/>
                </a:ln>
                <a:solidFill>
                  <a:srgbClr val="E8E8E8">
                    <a:lumMod val="50000"/>
                  </a:srgbClr>
                </a:solidFill>
                <a:effectLst/>
                <a:uLnTx/>
                <a:uFillTx/>
                <a:latin typeface="Aptos" panose="02110004020202020204"/>
                <a:ea typeface="+mn-lt"/>
                <a:cs typeface="+mn-lt"/>
              </a:rPr>
              <a:t> AM et al. ASCO 2025;Abstract TPS11581.</a:t>
            </a:r>
            <a:endParaRPr kumimoji="0" lang="en-US" sz="800" b="0" i="1" u="none" strike="noStrike" kern="1200" cap="none" spc="0" normalizeH="0" baseline="0" noProof="0" dirty="0">
              <a:ln>
                <a:noFill/>
              </a:ln>
              <a:solidFill>
                <a:srgbClr val="E8E8E8">
                  <a:lumMod val="50000"/>
                </a:srgbClr>
              </a:solidFill>
              <a:effectLst/>
              <a:uLnTx/>
              <a:uFillTx/>
              <a:latin typeface="Aptos" panose="02110004020202020204"/>
              <a:ea typeface="+mn-ea"/>
              <a:cs typeface="Arial"/>
            </a:endParaRPr>
          </a:p>
        </p:txBody>
      </p:sp>
    </p:spTree>
    <p:extLst>
      <p:ext uri="{BB962C8B-B14F-4D97-AF65-F5344CB8AC3E}">
        <p14:creationId xmlns:p14="http://schemas.microsoft.com/office/powerpoint/2010/main" val="435150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342093-50ED-4E06-9CFF-59FC8F1DBB27}"/>
              </a:ext>
            </a:extLst>
          </p:cNvPr>
          <p:cNvGrpSpPr/>
          <p:nvPr/>
        </p:nvGrpSpPr>
        <p:grpSpPr>
          <a:xfrm>
            <a:off x="532763" y="3328618"/>
            <a:ext cx="10287287" cy="3107310"/>
            <a:chOff x="968544" y="7941374"/>
            <a:chExt cx="42527354" cy="15571440"/>
          </a:xfrm>
        </p:grpSpPr>
        <p:sp>
          <p:nvSpPr>
            <p:cNvPr id="3" name="Rectangle 2">
              <a:extLst>
                <a:ext uri="{FF2B5EF4-FFF2-40B4-BE49-F238E27FC236}">
                  <a16:creationId xmlns:a16="http://schemas.microsoft.com/office/drawing/2014/main" id="{0AB64291-AA84-9430-F4E3-2C4D6DD56BB6}"/>
                </a:ext>
              </a:extLst>
            </p:cNvPr>
            <p:cNvSpPr/>
            <p:nvPr/>
          </p:nvSpPr>
          <p:spPr>
            <a:xfrm rot="16200000">
              <a:off x="14446501" y="-5536583"/>
              <a:ext cx="15571440" cy="42527354"/>
            </a:xfrm>
            <a:prstGeom prst="rect">
              <a:avLst/>
            </a:prstGeom>
            <a:solidFill>
              <a:srgbClr val="E8E8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99"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94F051B7-677E-24A6-52DC-D2760951E9A7}"/>
                </a:ext>
              </a:extLst>
            </p:cNvPr>
            <p:cNvSpPr txBox="1"/>
            <p:nvPr/>
          </p:nvSpPr>
          <p:spPr>
            <a:xfrm>
              <a:off x="17304359" y="8122450"/>
              <a:ext cx="14706931" cy="1865720"/>
            </a:xfrm>
            <a:prstGeom prst="rect">
              <a:avLst/>
            </a:prstGeom>
            <a:noFill/>
          </p:spPr>
          <p:txBody>
            <a:bodyPr rot="0" spcFirstLastPara="0" vertOverflow="overflow" horzOverflow="overflow" vert="horz" wrap="square" lIns="25635" tIns="25635" rIns="25635" bIns="2563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83" b="1" i="0" u="none" strike="noStrike" kern="1200" cap="none" spc="0" normalizeH="0" baseline="0" noProof="0" dirty="0">
                  <a:ln>
                    <a:noFill/>
                  </a:ln>
                  <a:solidFill>
                    <a:srgbClr val="0E56AB"/>
                  </a:solidFill>
                  <a:effectLst/>
                  <a:uLnTx/>
                  <a:uFillTx/>
                  <a:latin typeface="Arial" panose="020B0604020202020204" pitchFamily="34" charset="0"/>
                  <a:ea typeface="Calibri"/>
                  <a:cs typeface="Arial" panose="020B0604020202020204" pitchFamily="34" charset="0"/>
                </a:rPr>
                <a:t>Part 1b: Study design </a:t>
              </a:r>
            </a:p>
          </p:txBody>
        </p:sp>
        <p:grpSp>
          <p:nvGrpSpPr>
            <p:cNvPr id="5" name="Group 4">
              <a:extLst>
                <a:ext uri="{FF2B5EF4-FFF2-40B4-BE49-F238E27FC236}">
                  <a16:creationId xmlns:a16="http://schemas.microsoft.com/office/drawing/2014/main" id="{EDCD7D4E-3CA4-2DE9-CDF6-FC8A5B6BFE6B}"/>
                </a:ext>
              </a:extLst>
            </p:cNvPr>
            <p:cNvGrpSpPr/>
            <p:nvPr/>
          </p:nvGrpSpPr>
          <p:grpSpPr>
            <a:xfrm>
              <a:off x="2932825" y="8682971"/>
              <a:ext cx="10203192" cy="12867376"/>
              <a:chOff x="-486004" y="2254002"/>
              <a:chExt cx="2619051" cy="3425832"/>
            </a:xfrm>
          </p:grpSpPr>
          <p:grpSp>
            <p:nvGrpSpPr>
              <p:cNvPr id="20" name="Group 19">
                <a:extLst>
                  <a:ext uri="{FF2B5EF4-FFF2-40B4-BE49-F238E27FC236}">
                    <a16:creationId xmlns:a16="http://schemas.microsoft.com/office/drawing/2014/main" id="{40DF96FA-4676-1B7C-990B-31AB5EB1D847}"/>
                  </a:ext>
                </a:extLst>
              </p:cNvPr>
              <p:cNvGrpSpPr/>
              <p:nvPr/>
            </p:nvGrpSpPr>
            <p:grpSpPr>
              <a:xfrm>
                <a:off x="-486004" y="2751856"/>
                <a:ext cx="2560145" cy="2927978"/>
                <a:chOff x="-486004" y="2619120"/>
                <a:chExt cx="2560145" cy="3552060"/>
              </a:xfrm>
            </p:grpSpPr>
            <p:sp>
              <p:nvSpPr>
                <p:cNvPr id="22" name="Freeform: Shape 31">
                  <a:extLst>
                    <a:ext uri="{FF2B5EF4-FFF2-40B4-BE49-F238E27FC236}">
                      <a16:creationId xmlns:a16="http://schemas.microsoft.com/office/drawing/2014/main" id="{0D9F90DD-E007-8D30-F8FA-692D60DF832F}"/>
                    </a:ext>
                  </a:extLst>
                </p:cNvPr>
                <p:cNvSpPr/>
                <p:nvPr/>
              </p:nvSpPr>
              <p:spPr>
                <a:xfrm>
                  <a:off x="162704" y="2619120"/>
                  <a:ext cx="1911437" cy="3552060"/>
                </a:xfrm>
                <a:custGeom>
                  <a:avLst/>
                  <a:gdLst>
                    <a:gd name="connsiteX0" fmla="*/ 0 w 2499360"/>
                    <a:gd name="connsiteY0" fmla="*/ 0 h 4015740"/>
                    <a:gd name="connsiteX1" fmla="*/ 2499360 w 2499360"/>
                    <a:gd name="connsiteY1" fmla="*/ 0 h 4015740"/>
                    <a:gd name="connsiteX2" fmla="*/ 2499360 w 2499360"/>
                    <a:gd name="connsiteY2" fmla="*/ 4015740 h 4015740"/>
                  </a:gdLst>
                  <a:ahLst/>
                  <a:cxnLst>
                    <a:cxn ang="0">
                      <a:pos x="connsiteX0" y="connsiteY0"/>
                    </a:cxn>
                    <a:cxn ang="0">
                      <a:pos x="connsiteX1" y="connsiteY1"/>
                    </a:cxn>
                    <a:cxn ang="0">
                      <a:pos x="connsiteX2" y="connsiteY2"/>
                    </a:cxn>
                  </a:cxnLst>
                  <a:rect l="l" t="t" r="r" b="b"/>
                  <a:pathLst>
                    <a:path w="2499360" h="4015740">
                      <a:moveTo>
                        <a:pt x="0" y="0"/>
                      </a:moveTo>
                      <a:lnTo>
                        <a:pt x="2499360" y="0"/>
                      </a:lnTo>
                      <a:lnTo>
                        <a:pt x="2499360" y="4015740"/>
                      </a:lnTo>
                    </a:path>
                  </a:pathLst>
                </a:cu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DED4BE75-D472-25B1-20AD-018D26D63A2B}"/>
                    </a:ext>
                  </a:extLst>
                </p:cNvPr>
                <p:cNvSpPr/>
                <p:nvPr/>
              </p:nvSpPr>
              <p:spPr>
                <a:xfrm>
                  <a:off x="-486004" y="2801367"/>
                  <a:ext cx="2524178" cy="331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111" tIns="32555" rIns="65111" bIns="32555" rtlCol="0" anchor="t"/>
                <a:lstStyle/>
                <a:p>
                  <a:pPr marL="0" marR="0" lvl="0" indent="0" algn="l" defTabSz="685533" rtl="0" eaLnBrk="1" fontAlgn="auto" latinLnBrk="0" hangingPunct="1">
                    <a:lnSpc>
                      <a:spcPct val="85000"/>
                    </a:lnSpc>
                    <a:spcBef>
                      <a:spcPts val="675"/>
                    </a:spcBef>
                    <a:spcAft>
                      <a:spcPts val="0"/>
                    </a:spcAft>
                    <a:buClrTx/>
                    <a:buSzTx/>
                    <a:buFontTx/>
                    <a:buNone/>
                    <a:tabLst/>
                    <a:defRPr/>
                  </a:pPr>
                  <a:endParaRPr kumimoji="0" lang="en-US" sz="997"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endParaRPr>
                </a:p>
                <a:p>
                  <a:pPr marL="293688" marR="0" lvl="0" indent="-293688" algn="l" defTabSz="685533" rtl="0" eaLnBrk="1" fontAlgn="auto" latinLnBrk="0" hangingPunct="1">
                    <a:lnSpc>
                      <a:spcPct val="85000"/>
                    </a:lnSpc>
                    <a:spcBef>
                      <a:spcPts val="675"/>
                    </a:spcBef>
                    <a:spcAft>
                      <a:spcPts val="0"/>
                    </a:spcAft>
                    <a:buClrTx/>
                    <a:buSzTx/>
                    <a:buFont typeface="Wingdings,Sans-Serif" panose="05000000000000000000" pitchFamily="2" charset="2"/>
                    <a:buChar char="ü"/>
                    <a:tabLst/>
                    <a:defRPr/>
                  </a:pPr>
                  <a:r>
                    <a:rPr kumimoji="0" lang="en-US" sz="1666"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PROC</a:t>
                  </a:r>
                  <a:endParaRPr kumimoji="0" lang="en-US" sz="1666"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endParaRPr>
                </a:p>
                <a:p>
                  <a:pPr marL="293688" marR="0" lvl="0" indent="-293688" algn="l" defTabSz="685533" rtl="0" eaLnBrk="1" fontAlgn="auto" latinLnBrk="0" hangingPunct="1">
                    <a:lnSpc>
                      <a:spcPct val="85000"/>
                    </a:lnSpc>
                    <a:spcBef>
                      <a:spcPts val="675"/>
                    </a:spcBef>
                    <a:spcAft>
                      <a:spcPts val="0"/>
                    </a:spcAft>
                    <a:buClrTx/>
                    <a:buSzTx/>
                    <a:buFont typeface="Wingdings,Sans-Serif" panose="05000000000000000000" pitchFamily="2" charset="2"/>
                    <a:buChar char="ü"/>
                    <a:tabLst/>
                    <a:defRPr/>
                  </a:pPr>
                  <a:r>
                    <a:rPr kumimoji="0" lang="en-US" sz="1666"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1-5 prior lines of therapy</a:t>
                  </a:r>
                </a:p>
                <a:p>
                  <a:pPr marL="293688" marR="0" lvl="0" indent="-293688" algn="l" defTabSz="685533" rtl="0" eaLnBrk="1" fontAlgn="auto" latinLnBrk="0" hangingPunct="1">
                    <a:lnSpc>
                      <a:spcPct val="85000"/>
                    </a:lnSpc>
                    <a:spcBef>
                      <a:spcPts val="675"/>
                    </a:spcBef>
                    <a:spcAft>
                      <a:spcPts val="0"/>
                    </a:spcAft>
                    <a:buClrTx/>
                    <a:buSzTx/>
                    <a:buFont typeface="Wingdings,Sans-Serif" panose="05000000000000000000" pitchFamily="2" charset="2"/>
                    <a:buChar char="ü"/>
                    <a:tabLst/>
                    <a:defRPr/>
                  </a:pPr>
                  <a:r>
                    <a:rPr kumimoji="0" lang="en-US" sz="1666"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Prior bevacizumab</a:t>
                  </a:r>
                </a:p>
                <a:p>
                  <a:pPr marL="293688" marR="0" lvl="0" indent="-293688" algn="l" defTabSz="685533" rtl="0" eaLnBrk="1" fontAlgn="auto" latinLnBrk="0" hangingPunct="1">
                    <a:lnSpc>
                      <a:spcPct val="85000"/>
                    </a:lnSpc>
                    <a:spcBef>
                      <a:spcPts val="675"/>
                    </a:spcBef>
                    <a:spcAft>
                      <a:spcPts val="0"/>
                    </a:spcAft>
                    <a:buClrTx/>
                    <a:buSzTx/>
                    <a:buFont typeface="Wingdings,Sans-Serif" panose="05000000000000000000" pitchFamily="2" charset="2"/>
                    <a:buChar char="ü"/>
                    <a:tabLst/>
                    <a:defRPr/>
                  </a:pPr>
                  <a:r>
                    <a:rPr kumimoji="0" lang="en-US" sz="1666"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All comers </a:t>
                  </a:r>
                  <a:r>
                    <a:rPr kumimoji="0" lang="en-US" sz="1666"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(irrespective Cyclin E1  status)</a:t>
                  </a:r>
                </a:p>
              </p:txBody>
            </p:sp>
          </p:grpSp>
          <p:sp>
            <p:nvSpPr>
              <p:cNvPr id="21" name="Freeform: Shape 30">
                <a:extLst>
                  <a:ext uri="{FF2B5EF4-FFF2-40B4-BE49-F238E27FC236}">
                    <a16:creationId xmlns:a16="http://schemas.microsoft.com/office/drawing/2014/main" id="{49A7633B-B5A7-5767-31E2-1BB7AAAAC63C}"/>
                  </a:ext>
                </a:extLst>
              </p:cNvPr>
              <p:cNvSpPr/>
              <p:nvPr/>
            </p:nvSpPr>
            <p:spPr>
              <a:xfrm>
                <a:off x="-458328" y="2254002"/>
                <a:ext cx="2591375" cy="653035"/>
              </a:xfrm>
              <a:custGeom>
                <a:avLst/>
                <a:gdLst>
                  <a:gd name="connsiteX0" fmla="*/ 4730 w 1554480"/>
                  <a:gd name="connsiteY0" fmla="*/ 0 h 384679"/>
                  <a:gd name="connsiteX1" fmla="*/ 1458310 w 1554480"/>
                  <a:gd name="connsiteY1" fmla="*/ 0 h 384679"/>
                  <a:gd name="connsiteX2" fmla="*/ 1554480 w 1554480"/>
                  <a:gd name="connsiteY2" fmla="*/ 384679 h 384679"/>
                  <a:gd name="connsiteX3" fmla="*/ 0 w 1554480"/>
                  <a:gd name="connsiteY3" fmla="*/ 384679 h 384679"/>
                  <a:gd name="connsiteX4" fmla="*/ 0 w 1554480"/>
                  <a:gd name="connsiteY4" fmla="*/ 18920 h 38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80" h="384679">
                    <a:moveTo>
                      <a:pt x="4730" y="0"/>
                    </a:moveTo>
                    <a:lnTo>
                      <a:pt x="1458310" y="0"/>
                    </a:lnTo>
                    <a:lnTo>
                      <a:pt x="1554480" y="384679"/>
                    </a:lnTo>
                    <a:lnTo>
                      <a:pt x="0" y="384679"/>
                    </a:lnTo>
                    <a:lnTo>
                      <a:pt x="0" y="18920"/>
                    </a:lnTo>
                    <a:close/>
                  </a:path>
                </a:pathLst>
              </a:cu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39"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en-US" sz="1666"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Key eligibility criteria</a:t>
                </a:r>
              </a:p>
            </p:txBody>
          </p:sp>
        </p:grpSp>
        <p:sp>
          <p:nvSpPr>
            <p:cNvPr id="6" name="Flowchart: Extract 13">
              <a:extLst>
                <a:ext uri="{FF2B5EF4-FFF2-40B4-BE49-F238E27FC236}">
                  <a16:creationId xmlns:a16="http://schemas.microsoft.com/office/drawing/2014/main" id="{CA0907BA-CEE9-EC3E-4E80-0B1641BACACD}"/>
                </a:ext>
              </a:extLst>
            </p:cNvPr>
            <p:cNvSpPr/>
            <p:nvPr/>
          </p:nvSpPr>
          <p:spPr>
            <a:xfrm rot="16200000" flipV="1">
              <a:off x="30448759" y="16153474"/>
              <a:ext cx="4256828" cy="641183"/>
            </a:xfrm>
            <a:prstGeom prst="flowChartExtract">
              <a:avLst/>
            </a:prstGeom>
            <a:solidFill>
              <a:schemeClr val="bg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normAutofit fontScale="25000" lnSpcReduction="20000"/>
            </a:bodyPr>
            <a:lstStyle/>
            <a:p>
              <a:pPr marL="0" marR="0" lvl="0" indent="0" algn="ctr" defTabSz="650905" rtl="0" eaLnBrk="1" fontAlgn="auto" latinLnBrk="0" hangingPunct="1">
                <a:lnSpc>
                  <a:spcPct val="100000"/>
                </a:lnSpc>
                <a:spcBef>
                  <a:spcPts val="0"/>
                </a:spcBef>
                <a:spcAft>
                  <a:spcPts val="0"/>
                </a:spcAft>
                <a:buClrTx/>
                <a:buSzTx/>
                <a:buFontTx/>
                <a:buNone/>
                <a:tabLst/>
                <a:defRPr/>
              </a:pPr>
              <a:endParaRPr kumimoji="0" lang="en-AU"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7" name="Flowchart: Extract 13">
              <a:extLst>
                <a:ext uri="{FF2B5EF4-FFF2-40B4-BE49-F238E27FC236}">
                  <a16:creationId xmlns:a16="http://schemas.microsoft.com/office/drawing/2014/main" id="{CBB0F2C0-1709-971D-CFE4-DA4E07952C8A}"/>
                </a:ext>
              </a:extLst>
            </p:cNvPr>
            <p:cNvSpPr/>
            <p:nvPr/>
          </p:nvSpPr>
          <p:spPr>
            <a:xfrm rot="-5400000" flipV="1">
              <a:off x="20422591" y="16167124"/>
              <a:ext cx="4256828" cy="641185"/>
            </a:xfrm>
            <a:prstGeom prst="flowChartExtract">
              <a:avLst/>
            </a:prstGeom>
            <a:solidFill>
              <a:schemeClr val="bg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635" tIns="25635" rIns="25635" bIns="25635" rtlCol="0" anchor="ctr">
              <a:normAutofit fontScale="25000" lnSpcReduction="20000"/>
            </a:bodyPr>
            <a:lstStyle/>
            <a:p>
              <a:pPr marL="0" marR="0" lvl="0" indent="0" algn="ctr" defTabSz="650905" rtl="0" eaLnBrk="1" fontAlgn="auto" latinLnBrk="0" hangingPunct="1">
                <a:lnSpc>
                  <a:spcPct val="100000"/>
                </a:lnSpc>
                <a:spcBef>
                  <a:spcPts val="0"/>
                </a:spcBef>
                <a:spcAft>
                  <a:spcPts val="0"/>
                </a:spcAft>
                <a:buClrTx/>
                <a:buSzTx/>
                <a:buFontTx/>
                <a:buNone/>
                <a:tabLst/>
                <a:defRPr/>
              </a:pPr>
              <a:endParaRPr kumimoji="0" lang="en-AU"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7A7C538A-6F97-E492-1604-132376B75A5F}"/>
                </a:ext>
              </a:extLst>
            </p:cNvPr>
            <p:cNvGrpSpPr/>
            <p:nvPr/>
          </p:nvGrpSpPr>
          <p:grpSpPr>
            <a:xfrm>
              <a:off x="33324018" y="10357993"/>
              <a:ext cx="8584525" cy="11848667"/>
              <a:chOff x="2677703" y="4498259"/>
              <a:chExt cx="2389236" cy="1555023"/>
            </a:xfrm>
          </p:grpSpPr>
          <p:sp>
            <p:nvSpPr>
              <p:cNvPr id="14" name="Rectangle 13">
                <a:extLst>
                  <a:ext uri="{FF2B5EF4-FFF2-40B4-BE49-F238E27FC236}">
                    <a16:creationId xmlns:a16="http://schemas.microsoft.com/office/drawing/2014/main" id="{01AA4359-D293-8F81-B81A-031C0609DAEB}"/>
                  </a:ext>
                </a:extLst>
              </p:cNvPr>
              <p:cNvSpPr/>
              <p:nvPr/>
            </p:nvSpPr>
            <p:spPr>
              <a:xfrm>
                <a:off x="2677703" y="4498259"/>
                <a:ext cx="2389236" cy="1555023"/>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51025" rtl="0" eaLnBrk="1" fontAlgn="auto" latinLnBrk="0" hangingPunct="1">
                  <a:lnSpc>
                    <a:spcPct val="100000"/>
                  </a:lnSpc>
                  <a:spcBef>
                    <a:spcPts val="0"/>
                  </a:spcBef>
                  <a:spcAft>
                    <a:spcPts val="0"/>
                  </a:spcAft>
                  <a:buClrTx/>
                  <a:buSzTx/>
                  <a:buFontTx/>
                  <a:buNone/>
                  <a:tabLst/>
                  <a:defRPr/>
                </a:pPr>
                <a:endParaRPr kumimoji="0" lang="en-US"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945770E2-15EA-08AE-A19E-0DB3FCB11B50}"/>
                  </a:ext>
                </a:extLst>
              </p:cNvPr>
              <p:cNvSpPr/>
              <p:nvPr/>
            </p:nvSpPr>
            <p:spPr>
              <a:xfrm>
                <a:off x="2765897" y="4631242"/>
                <a:ext cx="2212848" cy="1307353"/>
              </a:xfrm>
              <a:prstGeom prst="rect">
                <a:avLst/>
              </a:prstGeom>
              <a:solidFill>
                <a:srgbClr val="0E56AB"/>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51025" rtl="0" eaLnBrk="1" fontAlgn="auto" latinLnBrk="0" hangingPunct="1">
                  <a:lnSpc>
                    <a:spcPct val="100000"/>
                  </a:lnSpc>
                  <a:spcBef>
                    <a:spcPts val="0"/>
                  </a:spcBef>
                  <a:spcAft>
                    <a:spcPts val="0"/>
                  </a:spcAft>
                  <a:buClrTx/>
                  <a:buSzTx/>
                  <a:buFontTx/>
                  <a:buNone/>
                  <a:tabLst/>
                  <a:defRPr/>
                </a:pPr>
                <a:endParaRPr kumimoji="0" lang="en-US" sz="1424"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389EC912-09A0-2744-1C44-A3DD25A7BE27}"/>
                  </a:ext>
                </a:extLst>
              </p:cNvPr>
              <p:cNvSpPr/>
              <p:nvPr/>
            </p:nvSpPr>
            <p:spPr>
              <a:xfrm>
                <a:off x="2829405" y="4602173"/>
                <a:ext cx="2085833" cy="33415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65113" tIns="32556" rIns="65113" bIns="32556" rtlCol="0" anchor="ctr"/>
              <a:lstStyle/>
              <a:p>
                <a:pPr marL="0" marR="0" lvl="0" indent="0" algn="ctr" defTabSz="685533"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Endpoints</a:t>
                </a:r>
              </a:p>
            </p:txBody>
          </p:sp>
          <p:sp>
            <p:nvSpPr>
              <p:cNvPr id="17" name="Rectangle 16">
                <a:extLst>
                  <a:ext uri="{FF2B5EF4-FFF2-40B4-BE49-F238E27FC236}">
                    <a16:creationId xmlns:a16="http://schemas.microsoft.com/office/drawing/2014/main" id="{7464F047-8C3F-89E9-BE92-9281AAF59168}"/>
                  </a:ext>
                </a:extLst>
              </p:cNvPr>
              <p:cNvSpPr/>
              <p:nvPr/>
            </p:nvSpPr>
            <p:spPr>
              <a:xfrm>
                <a:off x="2894553" y="5638736"/>
                <a:ext cx="1955537" cy="26235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33"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PFS</a:t>
                </a:r>
                <a:r>
                  <a:rPr kumimoji="0" lang="en-US" sz="1666" b="1" i="0" u="none" strike="noStrike" kern="1200" cap="none" spc="0" normalizeH="0" baseline="30000" noProof="0" dirty="0">
                    <a:ln>
                      <a:noFill/>
                    </a:ln>
                    <a:solidFill>
                      <a:srgbClr val="0A084A"/>
                    </a:solidFill>
                    <a:effectLst/>
                    <a:uLnTx/>
                    <a:uFillTx/>
                    <a:latin typeface="Arial" panose="020B0604020202020204" pitchFamily="34" charset="0"/>
                    <a:ea typeface="+mn-ea"/>
                    <a:cs typeface="Arial" panose="020B0604020202020204" pitchFamily="34" charset="0"/>
                  </a:rPr>
                  <a:t>b</a:t>
                </a:r>
              </a:p>
            </p:txBody>
          </p:sp>
          <p:sp>
            <p:nvSpPr>
              <p:cNvPr id="18" name="Rectangle 17">
                <a:extLst>
                  <a:ext uri="{FF2B5EF4-FFF2-40B4-BE49-F238E27FC236}">
                    <a16:creationId xmlns:a16="http://schemas.microsoft.com/office/drawing/2014/main" id="{AAB2E2D1-8537-6799-CD7F-0BE108921377}"/>
                  </a:ext>
                </a:extLst>
              </p:cNvPr>
              <p:cNvSpPr/>
              <p:nvPr/>
            </p:nvSpPr>
            <p:spPr>
              <a:xfrm>
                <a:off x="2894552" y="4953362"/>
                <a:ext cx="1955537" cy="336024"/>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33"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Safety and tolerability</a:t>
                </a:r>
              </a:p>
            </p:txBody>
          </p:sp>
          <p:sp>
            <p:nvSpPr>
              <p:cNvPr id="19" name="Rectangle 18">
                <a:extLst>
                  <a:ext uri="{FF2B5EF4-FFF2-40B4-BE49-F238E27FC236}">
                    <a16:creationId xmlns:a16="http://schemas.microsoft.com/office/drawing/2014/main" id="{4DF9F113-961D-A4F7-1FA8-763DF89BBCC0}"/>
                  </a:ext>
                </a:extLst>
              </p:cNvPr>
              <p:cNvSpPr/>
              <p:nvPr/>
            </p:nvSpPr>
            <p:spPr>
              <a:xfrm>
                <a:off x="2894553" y="5332886"/>
                <a:ext cx="1955537" cy="26235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33"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rPr>
                  <a:t>ORR, DOR</a:t>
                </a:r>
                <a:r>
                  <a:rPr kumimoji="0" lang="en-US" sz="1666" b="1" i="0" u="none" strike="noStrike" kern="1200" cap="none" spc="0" normalizeH="0" baseline="30000" noProof="0" dirty="0">
                    <a:ln>
                      <a:noFill/>
                    </a:ln>
                    <a:solidFill>
                      <a:srgbClr val="0A084A"/>
                    </a:solidFill>
                    <a:effectLst/>
                    <a:uLnTx/>
                    <a:uFillTx/>
                    <a:latin typeface="Arial" panose="020B0604020202020204" pitchFamily="34" charset="0"/>
                    <a:ea typeface="+mn-ea"/>
                    <a:cs typeface="Arial" panose="020B0604020202020204" pitchFamily="34" charset="0"/>
                  </a:rPr>
                  <a:t>a</a:t>
                </a:r>
              </a:p>
            </p:txBody>
          </p:sp>
        </p:grpSp>
        <p:sp>
          <p:nvSpPr>
            <p:cNvPr id="9" name="Rectangle 8">
              <a:extLst>
                <a:ext uri="{FF2B5EF4-FFF2-40B4-BE49-F238E27FC236}">
                  <a16:creationId xmlns:a16="http://schemas.microsoft.com/office/drawing/2014/main" id="{4FFF508D-7D01-1D2A-E764-12B39A74CA5A}"/>
                </a:ext>
              </a:extLst>
            </p:cNvPr>
            <p:cNvSpPr/>
            <p:nvPr/>
          </p:nvSpPr>
          <p:spPr>
            <a:xfrm>
              <a:off x="13312579" y="10419521"/>
              <a:ext cx="8584528" cy="11733667"/>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51025" rtl="0" eaLnBrk="1" fontAlgn="auto" latinLnBrk="0" hangingPunct="1">
                <a:lnSpc>
                  <a:spcPct val="100000"/>
                </a:lnSpc>
                <a:spcBef>
                  <a:spcPts val="0"/>
                </a:spcBef>
                <a:spcAft>
                  <a:spcPts val="0"/>
                </a:spcAft>
                <a:buClrTx/>
                <a:buSzTx/>
                <a:buFontTx/>
                <a:buNone/>
                <a:tabLst/>
                <a:defRPr/>
              </a:pPr>
              <a:endParaRPr kumimoji="0" lang="en-US" sz="1709"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B0D8093D-49E3-9125-E80B-B83DA21F2CF9}"/>
                </a:ext>
              </a:extLst>
            </p:cNvPr>
            <p:cNvSpPr/>
            <p:nvPr/>
          </p:nvSpPr>
          <p:spPr>
            <a:xfrm>
              <a:off x="13629458" y="11178410"/>
              <a:ext cx="7950764" cy="10238869"/>
            </a:xfrm>
            <a:prstGeom prst="rect">
              <a:avLst/>
            </a:prstGeom>
            <a:solidFill>
              <a:srgbClr val="40A8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5113" tIns="32556" rIns="65113" bIns="32556" rtlCol="0" anchor="ctr"/>
            <a:lstStyle/>
            <a:p>
              <a:pPr marL="0" marR="0" lvl="0" indent="0" algn="ctr" defTabSz="650905" rtl="0" eaLnBrk="1" fontAlgn="auto" latinLnBrk="0" hangingPunct="1">
                <a:lnSpc>
                  <a:spcPct val="85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Enrollment </a:t>
              </a:r>
              <a:br>
                <a:rPr kumimoji="0" lang="en-US" sz="1666"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66"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(N=102)</a:t>
              </a:r>
            </a:p>
          </p:txBody>
        </p:sp>
        <p:grpSp>
          <p:nvGrpSpPr>
            <p:cNvPr id="11" name="Group 10">
              <a:extLst>
                <a:ext uri="{FF2B5EF4-FFF2-40B4-BE49-F238E27FC236}">
                  <a16:creationId xmlns:a16="http://schemas.microsoft.com/office/drawing/2014/main" id="{DE71E06F-E80A-B845-43FA-BB5D44F832D9}"/>
                </a:ext>
              </a:extLst>
            </p:cNvPr>
            <p:cNvGrpSpPr/>
            <p:nvPr/>
          </p:nvGrpSpPr>
          <p:grpSpPr>
            <a:xfrm>
              <a:off x="23396672" y="10413966"/>
              <a:ext cx="8584528" cy="11739223"/>
              <a:chOff x="2573593" y="2847523"/>
              <a:chExt cx="2389237" cy="1161083"/>
            </a:xfrm>
          </p:grpSpPr>
          <p:sp>
            <p:nvSpPr>
              <p:cNvPr id="12" name="Rectangle 11">
                <a:extLst>
                  <a:ext uri="{FF2B5EF4-FFF2-40B4-BE49-F238E27FC236}">
                    <a16:creationId xmlns:a16="http://schemas.microsoft.com/office/drawing/2014/main" id="{3712DCF2-F5AD-8D2B-3DA1-F6213BC14B44}"/>
                  </a:ext>
                </a:extLst>
              </p:cNvPr>
              <p:cNvSpPr/>
              <p:nvPr/>
            </p:nvSpPr>
            <p:spPr>
              <a:xfrm>
                <a:off x="2573593" y="2847523"/>
                <a:ext cx="2389237" cy="1161083"/>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51025" rtl="0" eaLnBrk="1" fontAlgn="auto" latinLnBrk="0" hangingPunct="1">
                  <a:lnSpc>
                    <a:spcPct val="100000"/>
                  </a:lnSpc>
                  <a:spcBef>
                    <a:spcPts val="0"/>
                  </a:spcBef>
                  <a:spcAft>
                    <a:spcPts val="0"/>
                  </a:spcAft>
                  <a:buClrTx/>
                  <a:buSzTx/>
                  <a:buFontTx/>
                  <a:buNone/>
                  <a:tabLst/>
                  <a:defRPr/>
                </a:pPr>
                <a:endParaRPr kumimoji="0" lang="en-US" sz="1709" b="1" i="0" u="none" strike="noStrike" kern="1200" cap="none" spc="0" normalizeH="0" baseline="0" noProof="0" dirty="0">
                  <a:ln>
                    <a:noFill/>
                  </a:ln>
                  <a:solidFill>
                    <a:srgbClr val="0A084A"/>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972AFEE0-C808-32DB-D634-27DACC0DB04F}"/>
                  </a:ext>
                </a:extLst>
              </p:cNvPr>
              <p:cNvSpPr/>
              <p:nvPr/>
            </p:nvSpPr>
            <p:spPr>
              <a:xfrm>
                <a:off x="2661787" y="2925144"/>
                <a:ext cx="2212848" cy="1005840"/>
              </a:xfrm>
              <a:prstGeom prst="rect">
                <a:avLst/>
              </a:prstGeom>
              <a:solidFill>
                <a:srgbClr val="1128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5113" tIns="32556" rIns="65113" bIns="32556" rtlCol="0" anchor="ctr"/>
              <a:lstStyle/>
              <a:p>
                <a:pPr marL="0" marR="0" lvl="0" indent="0" algn="ctr" defTabSz="685228" rtl="0" eaLnBrk="1" fontAlgn="auto" latinLnBrk="0" hangingPunct="1">
                  <a:lnSpc>
                    <a:spcPct val="80000"/>
                  </a:lnSpc>
                  <a:spcBef>
                    <a:spcPts val="225"/>
                  </a:spcBef>
                  <a:spcAft>
                    <a:spcPts val="0"/>
                  </a:spcAft>
                  <a:buClrTx/>
                  <a:buSzTx/>
                  <a:buFontTx/>
                  <a:buNone/>
                  <a:tabLst/>
                  <a:defRPr/>
                </a:pPr>
                <a:r>
                  <a:rPr kumimoji="0" lang="en-US" sz="1666" b="1" i="0" u="none" strike="noStrike" kern="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Azenosertib </a:t>
                </a:r>
              </a:p>
              <a:p>
                <a:pPr marL="0" marR="0" lvl="0" indent="0" algn="ctr" defTabSz="685228" rtl="0" eaLnBrk="1" fontAlgn="auto" latinLnBrk="0" hangingPunct="1">
                  <a:lnSpc>
                    <a:spcPct val="80000"/>
                  </a:lnSpc>
                  <a:spcBef>
                    <a:spcPts val="225"/>
                  </a:spcBef>
                  <a:spcAft>
                    <a:spcPts val="0"/>
                  </a:spcAft>
                  <a:buClrTx/>
                  <a:buSzTx/>
                  <a:buFontTx/>
                  <a:buNone/>
                  <a:tabLst/>
                  <a:defRPr/>
                </a:pPr>
                <a:r>
                  <a:rPr kumimoji="0" lang="en-US" sz="1666" b="0" i="0" u="none" strike="noStrike" kern="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rPr>
                  <a:t>400 mg QD 5:2</a:t>
                </a:r>
              </a:p>
            </p:txBody>
          </p:sp>
        </p:grpSp>
      </p:grpSp>
      <p:sp>
        <p:nvSpPr>
          <p:cNvPr id="27" name="Title 1">
            <a:extLst>
              <a:ext uri="{FF2B5EF4-FFF2-40B4-BE49-F238E27FC236}">
                <a16:creationId xmlns:a16="http://schemas.microsoft.com/office/drawing/2014/main" id="{05EBCBBF-274A-DFC5-1279-440A88983EC7}"/>
              </a:ext>
            </a:extLst>
          </p:cNvPr>
          <p:cNvSpPr txBox="1">
            <a:spLocks/>
          </p:cNvSpPr>
          <p:nvPr/>
        </p:nvSpPr>
        <p:spPr>
          <a:xfrm>
            <a:off x="429658" y="41071"/>
            <a:ext cx="12192000" cy="9239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9305A"/>
                </a:solidFill>
                <a:effectLst/>
                <a:uLnTx/>
                <a:uFillTx/>
                <a:latin typeface="Arial" panose="020B0604020202020204" pitchFamily="34" charset="0"/>
                <a:ea typeface="+mj-ea"/>
                <a:cs typeface="Arial" panose="020B0604020202020204" pitchFamily="34" charset="0"/>
              </a:rPr>
              <a:t>DENALI (GOG-3066): Phase 2, Open-Label, Multicenter Study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9305A"/>
                </a:solidFill>
                <a:effectLst/>
                <a:uLnTx/>
                <a:uFillTx/>
                <a:latin typeface="Arial" panose="020B0604020202020204" pitchFamily="34" charset="0"/>
                <a:ea typeface="+mj-ea"/>
                <a:cs typeface="Arial" panose="020B0604020202020204" pitchFamily="34" charset="0"/>
              </a:rPr>
              <a:t>of Azenosertib in PROC</a:t>
            </a:r>
          </a:p>
        </p:txBody>
      </p:sp>
      <p:sp>
        <p:nvSpPr>
          <p:cNvPr id="28" name="TextBox 27">
            <a:extLst>
              <a:ext uri="{FF2B5EF4-FFF2-40B4-BE49-F238E27FC236}">
                <a16:creationId xmlns:a16="http://schemas.microsoft.com/office/drawing/2014/main" id="{77407AD1-7BED-2639-C0BA-0637A8A28FB6}"/>
              </a:ext>
            </a:extLst>
          </p:cNvPr>
          <p:cNvSpPr txBox="1"/>
          <p:nvPr/>
        </p:nvSpPr>
        <p:spPr>
          <a:xfrm>
            <a:off x="261216" y="6465224"/>
            <a:ext cx="21499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Simpkins SGO 2025</a:t>
            </a:r>
          </a:p>
        </p:txBody>
      </p:sp>
      <p:grpSp>
        <p:nvGrpSpPr>
          <p:cNvPr id="49" name="Group 48">
            <a:extLst>
              <a:ext uri="{FF2B5EF4-FFF2-40B4-BE49-F238E27FC236}">
                <a16:creationId xmlns:a16="http://schemas.microsoft.com/office/drawing/2014/main" id="{6D3D14D7-E347-0278-F1D7-B7A2FF04E37A}"/>
              </a:ext>
            </a:extLst>
          </p:cNvPr>
          <p:cNvGrpSpPr/>
          <p:nvPr/>
        </p:nvGrpSpPr>
        <p:grpSpPr>
          <a:xfrm>
            <a:off x="745958" y="994316"/>
            <a:ext cx="9980357" cy="2038879"/>
            <a:chOff x="923301" y="2129210"/>
            <a:chExt cx="9790489" cy="2698649"/>
          </a:xfrm>
        </p:grpSpPr>
        <p:sp>
          <p:nvSpPr>
            <p:cNvPr id="50" name="TextBox 49">
              <a:extLst>
                <a:ext uri="{FF2B5EF4-FFF2-40B4-BE49-F238E27FC236}">
                  <a16:creationId xmlns:a16="http://schemas.microsoft.com/office/drawing/2014/main" id="{D6297E17-10EA-66B9-93C5-1CB108C8EE23}"/>
                </a:ext>
              </a:extLst>
            </p:cNvPr>
            <p:cNvSpPr txBox="1"/>
            <p:nvPr/>
          </p:nvSpPr>
          <p:spPr>
            <a:xfrm>
              <a:off x="923301" y="2129210"/>
              <a:ext cx="4403499" cy="1983169"/>
            </a:xfrm>
            <a:prstGeom prst="rect">
              <a:avLst/>
            </a:prstGeom>
            <a:noFill/>
          </p:spPr>
          <p:txBody>
            <a:bodyPr wrap="square" lIns="65113" tIns="25635" rIns="25635" bIns="25635" rtlCol="0">
              <a:spAutoFit/>
            </a:bodyPr>
            <a:lstStyle/>
            <a:p>
              <a:pPr marL="124328" marR="0" lvl="0" indent="-124328" algn="l" defTabSz="651025" rtl="0" eaLnBrk="1" fontAlgn="auto" latinLnBrk="0" hangingPunct="1">
                <a:lnSpc>
                  <a:spcPct val="100000"/>
                </a:lnSpc>
                <a:spcBef>
                  <a:spcPts val="600"/>
                </a:spcBef>
                <a:spcAft>
                  <a:spcPts val="0"/>
                </a:spcAft>
                <a:buClr>
                  <a:srgbClr val="007CBA"/>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Cyclin E1 protein overexpression results in cells moving prematurely from G1  to S, there by increasing reliance on the G2-M checkpoint to allow DNA repair</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1,2</a:t>
              </a:r>
            </a:p>
            <a:p>
              <a:pPr marL="124328" marR="0" lvl="0" indent="-124328" algn="l" defTabSz="651025" rtl="0" eaLnBrk="1" fontAlgn="auto" latinLnBrk="0" hangingPunct="1">
                <a:lnSpc>
                  <a:spcPct val="100000"/>
                </a:lnSpc>
                <a:spcBef>
                  <a:spcPts val="600"/>
                </a:spcBef>
                <a:spcAft>
                  <a:spcPts val="0"/>
                </a:spcAft>
                <a:buClr>
                  <a:srgbClr val="007CBA"/>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WEE1 is a master regulator of the cell cycle acting as a brake at G1-S and G2-M to allow DNA repair</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p>
            <a:p>
              <a:pPr marL="124328" marR="0" lvl="0" indent="-124328" algn="l" defTabSz="651025" rtl="0" eaLnBrk="1" fontAlgn="auto" latinLnBrk="0" hangingPunct="1">
                <a:lnSpc>
                  <a:spcPct val="100000"/>
                </a:lnSpc>
                <a:spcBef>
                  <a:spcPts val="600"/>
                </a:spcBef>
                <a:spcAft>
                  <a:spcPts val="0"/>
                </a:spcAft>
                <a:buClr>
                  <a:srgbClr val="007CBA"/>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Targeting WEE1 with azenosertib ultimately leads to mitotic catastrophe</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1" name="Picture 50">
              <a:extLst>
                <a:ext uri="{FF2B5EF4-FFF2-40B4-BE49-F238E27FC236}">
                  <a16:creationId xmlns:a16="http://schemas.microsoft.com/office/drawing/2014/main" id="{58DAC2B4-2EDB-EAA1-33E1-6E69063FAFC1}"/>
                </a:ext>
              </a:extLst>
            </p:cNvPr>
            <p:cNvPicPr>
              <a:picLocks noChangeAspect="1"/>
            </p:cNvPicPr>
            <p:nvPr/>
          </p:nvPicPr>
          <p:blipFill>
            <a:blip r:embed="rId3"/>
            <a:stretch>
              <a:fillRect/>
            </a:stretch>
          </p:blipFill>
          <p:spPr>
            <a:xfrm>
              <a:off x="5641306" y="2150852"/>
              <a:ext cx="5072484" cy="2677007"/>
            </a:xfrm>
            <a:prstGeom prst="rect">
              <a:avLst/>
            </a:prstGeom>
            <a:ln w="76200">
              <a:solidFill>
                <a:schemeClr val="tx1"/>
              </a:solidFill>
            </a:ln>
          </p:spPr>
        </p:pic>
      </p:grpSp>
    </p:spTree>
    <p:extLst>
      <p:ext uri="{BB962C8B-B14F-4D97-AF65-F5344CB8AC3E}">
        <p14:creationId xmlns:p14="http://schemas.microsoft.com/office/powerpoint/2010/main" val="148537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68BB-3A8D-86EB-6560-95772E0A9AFD}"/>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E13306A-DE8D-54DF-E28B-E0E74F1617E0}"/>
              </a:ext>
            </a:extLst>
          </p:cNvPr>
          <p:cNvGraphicFramePr>
            <a:graphicFrameLocks noGrp="1"/>
          </p:cNvGraphicFramePr>
          <p:nvPr/>
        </p:nvGraphicFramePr>
        <p:xfrm>
          <a:off x="877863" y="4560340"/>
          <a:ext cx="4427644" cy="1061913"/>
        </p:xfrm>
        <a:graphic>
          <a:graphicData uri="http://schemas.openxmlformats.org/drawingml/2006/table">
            <a:tbl>
              <a:tblPr firstRow="1" bandRow="1">
                <a:tableStyleId>{93296810-A885-4BE3-A3E7-6D5BEEA58F35}</a:tableStyleId>
              </a:tblPr>
              <a:tblGrid>
                <a:gridCol w="2517680">
                  <a:extLst>
                    <a:ext uri="{9D8B030D-6E8A-4147-A177-3AD203B41FA5}">
                      <a16:colId xmlns:a16="http://schemas.microsoft.com/office/drawing/2014/main" val="530179805"/>
                    </a:ext>
                  </a:extLst>
                </a:gridCol>
                <a:gridCol w="1909964">
                  <a:extLst>
                    <a:ext uri="{9D8B030D-6E8A-4147-A177-3AD203B41FA5}">
                      <a16:colId xmlns:a16="http://schemas.microsoft.com/office/drawing/2014/main" val="1994046249"/>
                    </a:ext>
                  </a:extLst>
                </a:gridCol>
              </a:tblGrid>
              <a:tr h="415844">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112878"/>
                          </a:solidFill>
                          <a:latin typeface="Arial" panose="020B0604020202020204" pitchFamily="34" charset="0"/>
                          <a:cs typeface="Arial" panose="020B0604020202020204" pitchFamily="34" charset="0"/>
                        </a:rPr>
                        <a:t>All treated patients (N=102)</a:t>
                      </a:r>
                      <a:endParaRPr lang="en-US" sz="1100" b="0" dirty="0">
                        <a:solidFill>
                          <a:srgbClr val="112878"/>
                        </a:solidFill>
                        <a:latin typeface="Arial" panose="020B0604020202020204" pitchFamily="34" charset="0"/>
                        <a:cs typeface="Arial" panose="020B0604020202020204" pitchFamily="34" charset="0"/>
                      </a:endParaRPr>
                    </a:p>
                  </a:txBody>
                  <a:tcPr marL="68578" marR="68578" marT="34289" marB="34289"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1F4FC"/>
                    </a:solidFill>
                  </a:tcPr>
                </a:tc>
                <a:extLst>
                  <a:ext uri="{0D108BD9-81ED-4DB2-BD59-A6C34878D82A}">
                    <a16:rowId xmlns:a16="http://schemas.microsoft.com/office/drawing/2014/main" val="3207203108"/>
                  </a:ext>
                </a:extLst>
              </a:tr>
              <a:tr h="242211">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ORR in response-evaluable</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c</a:t>
                      </a:r>
                      <a:r>
                        <a:rPr lang="en-US" sz="1100" b="1" dirty="0">
                          <a:solidFill>
                            <a:schemeClr val="tx1"/>
                          </a:solidFill>
                          <a:latin typeface="Arial" panose="020B0604020202020204" pitchFamily="34" charset="0"/>
                          <a:cs typeface="Arial" panose="020B0604020202020204" pitchFamily="34" charset="0"/>
                        </a:rPr>
                        <a:t> patients, % </a:t>
                      </a:r>
                      <a:r>
                        <a:rPr lang="en-US" sz="1100" b="0" dirty="0">
                          <a:solidFill>
                            <a:schemeClr val="tx1"/>
                          </a:solidFill>
                          <a:latin typeface="Arial" panose="020B0604020202020204" pitchFamily="34" charset="0"/>
                          <a:cs typeface="Arial" panose="020B0604020202020204" pitchFamily="34" charset="0"/>
                        </a:rPr>
                        <a:t>(n/N; 95% CI)</a:t>
                      </a:r>
                    </a:p>
                  </a:txBody>
                  <a:tcPr marL="68578" marR="68578" marT="34289" marB="34289">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81334" rtl="0" eaLnBrk="1" fontAlgn="auto" latinLnBrk="0" hangingPunct="1">
                        <a:lnSpc>
                          <a:spcPct val="100000"/>
                        </a:lnSpc>
                        <a:spcBef>
                          <a:spcPts val="0"/>
                        </a:spcBef>
                        <a:spcAft>
                          <a:spcPts val="0"/>
                        </a:spcAft>
                        <a:buClrTx/>
                        <a:buSzTx/>
                        <a:buFontTx/>
                        <a:buNone/>
                        <a:tabLst/>
                        <a:defRPr/>
                      </a:pPr>
                      <a:r>
                        <a:rPr lang="en-US" sz="1100" b="1" dirty="0">
                          <a:solidFill>
                            <a:srgbClr val="0E56AB"/>
                          </a:solidFill>
                          <a:latin typeface="Arial" panose="020B0604020202020204" pitchFamily="34" charset="0"/>
                          <a:cs typeface="Arial" panose="020B0604020202020204" pitchFamily="34" charset="0"/>
                        </a:rPr>
                        <a:t>20.4</a:t>
                      </a:r>
                      <a:r>
                        <a:rPr lang="en-US" sz="1100" b="1" dirty="0">
                          <a:solidFill>
                            <a:schemeClr val="accent5"/>
                          </a:solidFill>
                          <a:latin typeface="Arial" panose="020B0604020202020204" pitchFamily="34" charset="0"/>
                          <a:cs typeface="Arial" panose="020B0604020202020204" pitchFamily="34" charset="0"/>
                        </a:rPr>
                        <a:t> </a:t>
                      </a:r>
                      <a:r>
                        <a:rPr lang="en-US" sz="1100" b="0" dirty="0">
                          <a:solidFill>
                            <a:schemeClr val="tx1"/>
                          </a:solidFill>
                          <a:latin typeface="Arial" panose="020B0604020202020204" pitchFamily="34" charset="0"/>
                          <a:cs typeface="Arial" panose="020B0604020202020204" pitchFamily="34" charset="0"/>
                        </a:rPr>
                        <a:t>(19/93; 12.8-30.1)</a:t>
                      </a:r>
                    </a:p>
                  </a:txBody>
                  <a:tcPr marL="68578" marR="68578" marT="34289" marB="34289"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0501294"/>
                  </a:ext>
                </a:extLst>
              </a:tr>
              <a:tr h="242211">
                <a:tc>
                  <a:txBody>
                    <a:bodyPr/>
                    <a:lstStyle/>
                    <a:p>
                      <a:r>
                        <a:rPr lang="en-US" sz="1100" b="1" dirty="0">
                          <a:solidFill>
                            <a:schemeClr val="tx1"/>
                          </a:solidFill>
                          <a:latin typeface="Arial" panose="020B0604020202020204" pitchFamily="34" charset="0"/>
                          <a:cs typeface="Arial" panose="020B0604020202020204" pitchFamily="34" charset="0"/>
                        </a:rPr>
                        <a:t>ORR, ITT % </a:t>
                      </a:r>
                      <a:r>
                        <a:rPr lang="en-US" sz="1100" b="0" dirty="0">
                          <a:solidFill>
                            <a:schemeClr val="tx1"/>
                          </a:solidFill>
                          <a:latin typeface="Arial" panose="020B0604020202020204" pitchFamily="34" charset="0"/>
                          <a:cs typeface="Arial" panose="020B0604020202020204" pitchFamily="34" charset="0"/>
                        </a:rPr>
                        <a:t>(n/N; 95% CI)</a:t>
                      </a:r>
                    </a:p>
                  </a:txBody>
                  <a:tcPr marL="68578" marR="68578" marT="34289" marB="34289">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0E56AB"/>
                          </a:solidFill>
                          <a:latin typeface="Arial" panose="020B0604020202020204" pitchFamily="34" charset="0"/>
                          <a:cs typeface="Arial" panose="020B0604020202020204" pitchFamily="34" charset="0"/>
                        </a:rPr>
                        <a:t> 18.6 </a:t>
                      </a:r>
                      <a:r>
                        <a:rPr lang="en-US" sz="1100" b="0" dirty="0">
                          <a:solidFill>
                            <a:schemeClr val="tx1"/>
                          </a:solidFill>
                          <a:latin typeface="Arial" panose="020B0604020202020204" pitchFamily="34" charset="0"/>
                          <a:cs typeface="Arial" panose="020B0604020202020204" pitchFamily="34" charset="0"/>
                        </a:rPr>
                        <a:t>(19/102; 11.6-27.6)</a:t>
                      </a:r>
                    </a:p>
                  </a:txBody>
                  <a:tcPr marL="68578" marR="68578" marT="34289" marB="34289"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803995"/>
                  </a:ext>
                </a:extLst>
              </a:tr>
            </a:tbl>
          </a:graphicData>
        </a:graphic>
      </p:graphicFrame>
      <p:graphicFrame>
        <p:nvGraphicFramePr>
          <p:cNvPr id="14" name="Table 13">
            <a:extLst>
              <a:ext uri="{FF2B5EF4-FFF2-40B4-BE49-F238E27FC236}">
                <a16:creationId xmlns:a16="http://schemas.microsoft.com/office/drawing/2014/main" id="{807BC464-C742-E17E-806D-473A0275F8FB}"/>
              </a:ext>
            </a:extLst>
          </p:cNvPr>
          <p:cNvGraphicFramePr>
            <a:graphicFrameLocks noGrp="1"/>
          </p:cNvGraphicFramePr>
          <p:nvPr/>
        </p:nvGraphicFramePr>
        <p:xfrm>
          <a:off x="6416324" y="4559976"/>
          <a:ext cx="4427644" cy="1064393"/>
        </p:xfrm>
        <a:graphic>
          <a:graphicData uri="http://schemas.openxmlformats.org/drawingml/2006/table">
            <a:tbl>
              <a:tblPr firstRow="1" bandRow="1">
                <a:tableStyleId>{93296810-A885-4BE3-A3E7-6D5BEEA58F35}</a:tableStyleId>
              </a:tblPr>
              <a:tblGrid>
                <a:gridCol w="2517680">
                  <a:extLst>
                    <a:ext uri="{9D8B030D-6E8A-4147-A177-3AD203B41FA5}">
                      <a16:colId xmlns:a16="http://schemas.microsoft.com/office/drawing/2014/main" val="530179805"/>
                    </a:ext>
                  </a:extLst>
                </a:gridCol>
                <a:gridCol w="1909964">
                  <a:extLst>
                    <a:ext uri="{9D8B030D-6E8A-4147-A177-3AD203B41FA5}">
                      <a16:colId xmlns:a16="http://schemas.microsoft.com/office/drawing/2014/main" val="1471813090"/>
                    </a:ext>
                  </a:extLst>
                </a:gridCol>
              </a:tblGrid>
              <a:tr h="416720">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112878"/>
                          </a:solidFill>
                          <a:latin typeface="Arial" panose="020B0604020202020204" pitchFamily="34" charset="0"/>
                          <a:cs typeface="Arial" panose="020B0604020202020204" pitchFamily="34" charset="0"/>
                        </a:rPr>
                        <a:t>Cyclin E1 IHC+ </a:t>
                      </a:r>
                      <a:br>
                        <a:rPr lang="en-US" sz="1100" b="1" dirty="0">
                          <a:solidFill>
                            <a:srgbClr val="112878"/>
                          </a:solidFill>
                          <a:latin typeface="Arial" panose="020B0604020202020204" pitchFamily="34" charset="0"/>
                          <a:cs typeface="Arial" panose="020B0604020202020204" pitchFamily="34" charset="0"/>
                        </a:rPr>
                      </a:br>
                      <a:r>
                        <a:rPr lang="en-US" sz="1100" b="1" dirty="0">
                          <a:solidFill>
                            <a:srgbClr val="112878"/>
                          </a:solidFill>
                          <a:latin typeface="Arial" panose="020B0604020202020204" pitchFamily="34" charset="0"/>
                          <a:cs typeface="Arial" panose="020B0604020202020204" pitchFamily="34" charset="0"/>
                        </a:rPr>
                        <a:t>(n=48)</a:t>
                      </a:r>
                      <a:endParaRPr lang="en-US" sz="1100" b="0" dirty="0">
                        <a:solidFill>
                          <a:srgbClr val="112878"/>
                        </a:solidFill>
                        <a:latin typeface="Arial" panose="020B0604020202020204" pitchFamily="34" charset="0"/>
                        <a:cs typeface="Arial" panose="020B0604020202020204" pitchFamily="34" charset="0"/>
                      </a:endParaRPr>
                    </a:p>
                  </a:txBody>
                  <a:tcPr marL="68578" marR="68578" marT="34289" marB="34289"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1F4FC"/>
                    </a:solidFill>
                  </a:tcPr>
                </a:tc>
                <a:extLst>
                  <a:ext uri="{0D108BD9-81ED-4DB2-BD59-A6C34878D82A}">
                    <a16:rowId xmlns:a16="http://schemas.microsoft.com/office/drawing/2014/main" val="3207203108"/>
                  </a:ext>
                </a:extLst>
              </a:tr>
              <a:tr h="243815">
                <a:tc>
                  <a:txBody>
                    <a:bodyPr/>
                    <a:lstStyle/>
                    <a:p>
                      <a:pPr marL="0" marR="0" lvl="0" indent="0" algn="l" defTabSz="981334" rtl="0" eaLnBrk="1" fontAlgn="auto" latinLnBrk="0" hangingPunct="1">
                        <a:lnSpc>
                          <a:spcPct val="100000"/>
                        </a:lnSpc>
                        <a:spcBef>
                          <a:spcPts val="0"/>
                        </a:spcBef>
                        <a:spcAft>
                          <a:spcPts val="0"/>
                        </a:spcAft>
                        <a:buClrTx/>
                        <a:buSzTx/>
                        <a:buFontTx/>
                        <a:buNone/>
                        <a:tabLst/>
                        <a:defRPr/>
                      </a:pPr>
                      <a:r>
                        <a:rPr lang="en-US" sz="1100" b="1" strike="noStrike" dirty="0">
                          <a:solidFill>
                            <a:schemeClr val="tx1"/>
                          </a:solidFill>
                          <a:latin typeface="Arial" panose="020B0604020202020204" pitchFamily="34" charset="0"/>
                          <a:cs typeface="Arial" panose="020B0604020202020204" pitchFamily="34" charset="0"/>
                        </a:rPr>
                        <a:t>ORR in response-evaluable</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c</a:t>
                      </a:r>
                      <a:r>
                        <a:rPr lang="en-US" sz="1100" b="1" strike="noStrike" dirty="0">
                          <a:solidFill>
                            <a:schemeClr val="tx1"/>
                          </a:solidFill>
                          <a:latin typeface="Arial" panose="020B0604020202020204" pitchFamily="34" charset="0"/>
                          <a:cs typeface="Arial" panose="020B0604020202020204" pitchFamily="34" charset="0"/>
                        </a:rPr>
                        <a:t> patients, % (n/N; 95% CI)</a:t>
                      </a: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81334" rtl="0" eaLnBrk="1" fontAlgn="auto" latinLnBrk="0" hangingPunct="1">
                        <a:lnSpc>
                          <a:spcPct val="100000"/>
                        </a:lnSpc>
                        <a:spcBef>
                          <a:spcPts val="0"/>
                        </a:spcBef>
                        <a:spcAft>
                          <a:spcPts val="0"/>
                        </a:spcAft>
                        <a:buClrTx/>
                        <a:buSzTx/>
                        <a:buFontTx/>
                        <a:buNone/>
                        <a:tabLst/>
                        <a:defRPr/>
                      </a:pPr>
                      <a:r>
                        <a:rPr lang="en-US" sz="1100" b="1" strike="noStrike" dirty="0">
                          <a:solidFill>
                            <a:srgbClr val="0E56AB"/>
                          </a:solidFill>
                          <a:latin typeface="Arial" panose="020B0604020202020204" pitchFamily="34" charset="0"/>
                          <a:cs typeface="Arial" panose="020B0604020202020204" pitchFamily="34" charset="0"/>
                        </a:rPr>
                        <a:t>34.9</a:t>
                      </a:r>
                      <a:r>
                        <a:rPr lang="en-US" sz="1100" b="0" strike="noStrike" dirty="0">
                          <a:solidFill>
                            <a:schemeClr val="tx1"/>
                          </a:solidFill>
                          <a:latin typeface="Arial" panose="020B0604020202020204" pitchFamily="34" charset="0"/>
                          <a:cs typeface="Arial" panose="020B0604020202020204" pitchFamily="34" charset="0"/>
                        </a:rPr>
                        <a:t> (15/43; 21.0-50.9)</a:t>
                      </a:r>
                    </a:p>
                  </a:txBody>
                  <a:tcPr marL="68578" marR="68578" marT="34289" marB="34289"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3726177"/>
                  </a:ext>
                </a:extLst>
              </a:tr>
              <a:tr h="243815">
                <a:tc>
                  <a:txBody>
                    <a:bodyPr/>
                    <a:lstStyle/>
                    <a:p>
                      <a:r>
                        <a:rPr lang="en-US" sz="1100" b="1" dirty="0">
                          <a:solidFill>
                            <a:schemeClr val="tx1"/>
                          </a:solidFill>
                          <a:latin typeface="Arial" panose="020B0604020202020204" pitchFamily="34" charset="0"/>
                          <a:cs typeface="Arial" panose="020B0604020202020204" pitchFamily="34" charset="0"/>
                        </a:rPr>
                        <a:t>ORR, ITT % </a:t>
                      </a:r>
                      <a:r>
                        <a:rPr lang="en-US" sz="1100" b="0" dirty="0">
                          <a:solidFill>
                            <a:schemeClr val="tx1"/>
                          </a:solidFill>
                          <a:latin typeface="Arial" panose="020B0604020202020204" pitchFamily="34" charset="0"/>
                          <a:cs typeface="Arial" panose="020B0604020202020204" pitchFamily="34" charset="0"/>
                        </a:rPr>
                        <a:t>(n/N; 95% CI)</a:t>
                      </a: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0E56AB"/>
                          </a:solidFill>
                          <a:latin typeface="Arial" panose="020B0604020202020204" pitchFamily="34" charset="0"/>
                          <a:cs typeface="Arial" panose="020B0604020202020204" pitchFamily="34" charset="0"/>
                        </a:rPr>
                        <a:t>31.3</a:t>
                      </a:r>
                      <a:r>
                        <a:rPr lang="en-US" sz="1100" b="0" dirty="0">
                          <a:solidFill>
                            <a:schemeClr val="tx1"/>
                          </a:solidFill>
                          <a:latin typeface="Arial" panose="020B0604020202020204" pitchFamily="34" charset="0"/>
                          <a:cs typeface="Arial" panose="020B0604020202020204" pitchFamily="34" charset="0"/>
                        </a:rPr>
                        <a:t> (15/48; 18.7-46.3)</a:t>
                      </a:r>
                    </a:p>
                  </a:txBody>
                  <a:tcPr marL="68578" marR="68578" marT="34289" marB="34289">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803995"/>
                  </a:ext>
                </a:extLst>
              </a:tr>
            </a:tbl>
          </a:graphicData>
        </a:graphic>
      </p:graphicFrame>
      <p:sp>
        <p:nvSpPr>
          <p:cNvPr id="20" name="Title 1">
            <a:extLst>
              <a:ext uri="{FF2B5EF4-FFF2-40B4-BE49-F238E27FC236}">
                <a16:creationId xmlns:a16="http://schemas.microsoft.com/office/drawing/2014/main" id="{217B2F3A-A85F-E059-6F23-194607949158}"/>
              </a:ext>
            </a:extLst>
          </p:cNvPr>
          <p:cNvSpPr txBox="1">
            <a:spLocks/>
          </p:cNvSpPr>
          <p:nvPr/>
        </p:nvSpPr>
        <p:spPr>
          <a:xfrm>
            <a:off x="767235" y="380673"/>
            <a:ext cx="9190212" cy="643449"/>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16"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9305A"/>
                </a:solidFill>
                <a:effectLst/>
                <a:uLnTx/>
                <a:uFillTx/>
                <a:latin typeface="Arial"/>
                <a:ea typeface="+mj-ea"/>
                <a:cs typeface="Arial"/>
              </a:rPr>
              <a:t>DENALI (GOG-3066) Part 1b: </a:t>
            </a:r>
            <a:r>
              <a:rPr kumimoji="0" lang="en-US" sz="2600" b="1" i="0" u="none" strike="noStrike" kern="1200" cap="none" spc="0" normalizeH="0" baseline="0" noProof="0" dirty="0">
                <a:ln>
                  <a:noFill/>
                </a:ln>
                <a:solidFill>
                  <a:srgbClr val="002060"/>
                </a:solidFill>
                <a:effectLst/>
                <a:uLnTx/>
                <a:uFillTx/>
                <a:latin typeface="Arial"/>
                <a:ea typeface="+mj-ea"/>
                <a:cs typeface="Arial"/>
              </a:rPr>
              <a:t>Cyclin E1+ by IHC is a Biomarker Predicting Response to Azenosertib</a:t>
            </a:r>
            <a:endParaRPr kumimoji="0" lang="en-US" sz="2550" b="1" i="0" u="none" strike="noStrike" kern="1200" cap="none" spc="0" normalizeH="0" baseline="0" noProof="0" dirty="0">
              <a:ln>
                <a:noFill/>
              </a:ln>
              <a:solidFill>
                <a:srgbClr val="002060"/>
              </a:solidFill>
              <a:effectLst/>
              <a:uLnTx/>
              <a:uFillTx/>
              <a:latin typeface="Arial"/>
              <a:ea typeface="+mj-ea"/>
              <a:cs typeface="Arial"/>
            </a:endParaRPr>
          </a:p>
        </p:txBody>
      </p:sp>
      <p:sp>
        <p:nvSpPr>
          <p:cNvPr id="24" name="TextBox 23">
            <a:extLst>
              <a:ext uri="{FF2B5EF4-FFF2-40B4-BE49-F238E27FC236}">
                <a16:creationId xmlns:a16="http://schemas.microsoft.com/office/drawing/2014/main" id="{7DA87BFC-2E41-AA86-9240-318DC9907466}"/>
              </a:ext>
            </a:extLst>
          </p:cNvPr>
          <p:cNvSpPr txBox="1"/>
          <p:nvPr/>
        </p:nvSpPr>
        <p:spPr>
          <a:xfrm>
            <a:off x="767235" y="5980742"/>
            <a:ext cx="10872826" cy="311967"/>
          </a:xfrm>
          <a:prstGeom prst="rect">
            <a:avLst/>
          </a:prstGeom>
          <a:noFill/>
        </p:spPr>
        <p:txBody>
          <a:bodyPr wrap="square" lIns="65112" tIns="32555" rIns="65112" bIns="32555" rtlCol="0" anchor="b">
            <a:sp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marL="0" marR="0" lvl="0" indent="0" algn="l" defTabSz="962957"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white">
                    <a:lumMod val="49000"/>
                  </a:prstClr>
                </a:solidFill>
                <a:effectLst/>
                <a:uLnTx/>
                <a:uFillTx/>
                <a:latin typeface="Arial"/>
                <a:ea typeface="+mn-ea"/>
                <a:cs typeface="Arial"/>
              </a:rPr>
              <a:t>Data cutoff date: January 13, 2025.</a:t>
            </a:r>
            <a:r>
              <a:rPr kumimoji="0" lang="en-US" sz="800" b="0" i="0" u="none" strike="noStrike" kern="1200" cap="none" spc="0" normalizeH="0" baseline="0" noProof="0" dirty="0">
                <a:ln>
                  <a:noFill/>
                </a:ln>
                <a:solidFill>
                  <a:prstClr val="white">
                    <a:lumMod val="49000"/>
                  </a:prstClr>
                </a:solidFill>
                <a:effectLst/>
                <a:uLnTx/>
                <a:uFillTx/>
                <a:latin typeface="Arial"/>
                <a:ea typeface="+mn-ea"/>
                <a:cs typeface="Arial"/>
              </a:rPr>
              <a:t> </a:t>
            </a:r>
            <a:r>
              <a:rPr kumimoji="0" lang="en-US" sz="800" b="0" i="0" u="none" strike="noStrike" kern="1200" cap="none" spc="0" normalizeH="0" baseline="30000" noProof="0" dirty="0">
                <a:ln>
                  <a:noFill/>
                </a:ln>
                <a:solidFill>
                  <a:prstClr val="white">
                    <a:lumMod val="49000"/>
                  </a:prstClr>
                </a:solidFill>
                <a:effectLst/>
                <a:uLnTx/>
                <a:uFillTx/>
                <a:latin typeface="Arial"/>
                <a:ea typeface="+mn-ea"/>
                <a:cs typeface="Arial"/>
              </a:rPr>
              <a:t>a</a:t>
            </a:r>
            <a:r>
              <a:rPr kumimoji="0" lang="en-US" sz="800" b="0" i="0" u="none" strike="noStrike" kern="1200" cap="none" spc="0" normalizeH="0" baseline="0" noProof="0" dirty="0">
                <a:ln>
                  <a:noFill/>
                </a:ln>
                <a:solidFill>
                  <a:prstClr val="white">
                    <a:lumMod val="49000"/>
                  </a:prstClr>
                </a:solidFill>
                <a:effectLst/>
                <a:uLnTx/>
                <a:uFillTx/>
                <a:latin typeface="Arial"/>
                <a:ea typeface="+mn-ea"/>
                <a:cs typeface="Arial"/>
              </a:rPr>
              <a:t>Full analysis set: all treated patients. </a:t>
            </a:r>
            <a:r>
              <a:rPr kumimoji="0" lang="en-US" sz="800" b="0" i="0" u="none" strike="noStrike" kern="1200" cap="none" spc="0" normalizeH="0" baseline="30000" noProof="0" dirty="0">
                <a:ln>
                  <a:noFill/>
                </a:ln>
                <a:solidFill>
                  <a:prstClr val="white">
                    <a:lumMod val="49000"/>
                  </a:prstClr>
                </a:solidFill>
                <a:effectLst/>
                <a:uLnTx/>
                <a:uFillTx/>
                <a:latin typeface="Arial"/>
                <a:ea typeface="+mn-ea"/>
                <a:cs typeface="Arial"/>
              </a:rPr>
              <a:t>b</a:t>
            </a:r>
            <a:r>
              <a:rPr kumimoji="0" lang="en-US" sz="800" b="0" i="0" u="none" strike="noStrike" kern="1200" cap="none" spc="0" normalizeH="0" baseline="0" noProof="0" dirty="0">
                <a:ln>
                  <a:noFill/>
                </a:ln>
                <a:solidFill>
                  <a:prstClr val="white">
                    <a:lumMod val="49000"/>
                  </a:prstClr>
                </a:solidFill>
                <a:effectLst/>
                <a:uLnTx/>
                <a:uFillTx/>
                <a:latin typeface="Arial"/>
                <a:ea typeface="+mn-ea"/>
                <a:cs typeface="Arial"/>
              </a:rPr>
              <a:t>Biomarker dataset: all treated patients with evaluable tissue and Cyclin E1 IHC status. </a:t>
            </a:r>
            <a:r>
              <a:rPr kumimoji="0" lang="en-US" sz="800" b="0" i="0" u="none" strike="noStrike" kern="1200" cap="none" spc="0" normalizeH="0" baseline="30000" noProof="0" dirty="0">
                <a:ln>
                  <a:noFill/>
                </a:ln>
                <a:solidFill>
                  <a:prstClr val="white">
                    <a:lumMod val="49000"/>
                  </a:prstClr>
                </a:solidFill>
                <a:effectLst/>
                <a:uLnTx/>
                <a:uFillTx/>
                <a:latin typeface="Arial"/>
                <a:ea typeface="+mn-ea"/>
                <a:cs typeface="Arial"/>
              </a:rPr>
              <a:t>c</a:t>
            </a:r>
            <a:r>
              <a:rPr kumimoji="0" lang="en-US" sz="800" b="0" i="0" u="none" strike="noStrike" kern="1200" cap="none" spc="0" normalizeH="0" baseline="0" noProof="0" dirty="0">
                <a:ln>
                  <a:noFill/>
                </a:ln>
                <a:solidFill>
                  <a:prstClr val="white">
                    <a:lumMod val="49000"/>
                  </a:prstClr>
                </a:solidFill>
                <a:effectLst/>
                <a:uLnTx/>
                <a:uFillTx/>
                <a:latin typeface="Arial"/>
                <a:ea typeface="+mn-ea"/>
                <a:cs typeface="Arial"/>
              </a:rPr>
              <a:t>Includes patients who received at least one post-treatment scan. </a:t>
            </a:r>
            <a:b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white">
                    <a:lumMod val="49000"/>
                  </a:prstClr>
                </a:solidFill>
                <a:effectLst/>
                <a:uLnTx/>
                <a:uFillTx/>
                <a:latin typeface="Arial"/>
                <a:ea typeface="+mn-ea"/>
                <a:cs typeface="Arial"/>
              </a:rPr>
              <a:t>Amp, amplified; </a:t>
            </a:r>
            <a:r>
              <a:rPr kumimoji="0" lang="en-AU" sz="800" b="0" i="0" u="none" strike="noStrike" kern="1200" cap="none" spc="0" normalizeH="0" baseline="0" noProof="0" dirty="0">
                <a:ln>
                  <a:noFill/>
                </a:ln>
                <a:solidFill>
                  <a:prstClr val="white">
                    <a:lumMod val="49000"/>
                  </a:prstClr>
                </a:solidFill>
                <a:effectLst/>
                <a:uLnTx/>
                <a:uFillTx/>
                <a:latin typeface="Arial"/>
                <a:ea typeface="+mn-ea"/>
                <a:cs typeface="Arial"/>
              </a:rPr>
              <a:t>IHC, immunohistochemistry; ORR, objective response rate; PD, progressive disease; PR, partial response.</a:t>
            </a:r>
            <a:endParaRPr kumimoji="0" lang="en-AU" sz="900" b="0" i="0" u="none" strike="noStrike" kern="1200" cap="none" spc="0" normalizeH="0" baseline="0" noProof="0" dirty="0">
              <a:ln>
                <a:noFill/>
              </a:ln>
              <a:solidFill>
                <a:prstClr val="white">
                  <a:lumMod val="49000"/>
                </a:prstClr>
              </a:solidFill>
              <a:effectLst/>
              <a:uLnTx/>
              <a:uFillTx/>
              <a:latin typeface="Arial"/>
              <a:ea typeface="+mn-ea"/>
              <a:cs typeface="Arial"/>
            </a:endParaRPr>
          </a:p>
        </p:txBody>
      </p:sp>
      <p:grpSp>
        <p:nvGrpSpPr>
          <p:cNvPr id="15" name="Group 14">
            <a:extLst>
              <a:ext uri="{FF2B5EF4-FFF2-40B4-BE49-F238E27FC236}">
                <a16:creationId xmlns:a16="http://schemas.microsoft.com/office/drawing/2014/main" id="{313AC298-2C31-BAFD-EF3E-DC9F17BD0A43}"/>
              </a:ext>
            </a:extLst>
          </p:cNvPr>
          <p:cNvGrpSpPr/>
          <p:nvPr/>
        </p:nvGrpSpPr>
        <p:grpSpPr>
          <a:xfrm>
            <a:off x="877235" y="1226168"/>
            <a:ext cx="9978411" cy="3239018"/>
            <a:chOff x="933298" y="1271355"/>
            <a:chExt cx="9978548" cy="3239062"/>
          </a:xfrm>
        </p:grpSpPr>
        <p:sp>
          <p:nvSpPr>
            <p:cNvPr id="6" name="Rectangle 5">
              <a:extLst>
                <a:ext uri="{FF2B5EF4-FFF2-40B4-BE49-F238E27FC236}">
                  <a16:creationId xmlns:a16="http://schemas.microsoft.com/office/drawing/2014/main" id="{9FFB4003-2793-7C1D-E0C0-AAF023D4F20E}"/>
                </a:ext>
              </a:extLst>
            </p:cNvPr>
            <p:cNvSpPr/>
            <p:nvPr/>
          </p:nvSpPr>
          <p:spPr>
            <a:xfrm>
              <a:off x="6481507" y="1671826"/>
              <a:ext cx="4428465" cy="28211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99" b="1" i="0" u="none" strike="noStrike" kern="1200" cap="none" spc="0" normalizeH="0" baseline="0" noProof="0" dirty="0">
                <a:ln>
                  <a:noFill/>
                </a:ln>
                <a:solidFill>
                  <a:srgbClr val="0A084A"/>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A3EA65E-F195-B761-3B97-5087E13D8E13}"/>
                </a:ext>
              </a:extLst>
            </p:cNvPr>
            <p:cNvSpPr/>
            <p:nvPr/>
          </p:nvSpPr>
          <p:spPr>
            <a:xfrm>
              <a:off x="935642" y="1701065"/>
              <a:ext cx="4426688" cy="28093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99" b="1" i="0" u="none" strike="noStrike" kern="1200" cap="none" spc="0" normalizeH="0" baseline="0" noProof="0" dirty="0">
                <a:ln>
                  <a:noFill/>
                </a:ln>
                <a:solidFill>
                  <a:srgbClr val="0A084A"/>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1981BF2-A050-C2E4-8798-3F084FF67FAE}"/>
                </a:ext>
              </a:extLst>
            </p:cNvPr>
            <p:cNvSpPr/>
            <p:nvPr/>
          </p:nvSpPr>
          <p:spPr>
            <a:xfrm>
              <a:off x="933298" y="1292876"/>
              <a:ext cx="4428465" cy="391658"/>
            </a:xfrm>
            <a:prstGeom prst="rect">
              <a:avLst/>
            </a:prstGeom>
            <a:solidFill>
              <a:srgbClr val="00206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 treated patients</a:t>
              </a:r>
              <a:r>
                <a:rPr kumimoji="0" lang="en-US" sz="1666"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a:t>
              </a: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(N=102) </a:t>
              </a:r>
            </a:p>
          </p:txBody>
        </p:sp>
        <p:sp>
          <p:nvSpPr>
            <p:cNvPr id="10" name="Isosceles Triangle 9">
              <a:extLst>
                <a:ext uri="{FF2B5EF4-FFF2-40B4-BE49-F238E27FC236}">
                  <a16:creationId xmlns:a16="http://schemas.microsoft.com/office/drawing/2014/main" id="{FCE9B41F-BFC9-90DD-3568-9EBA2AE09D9A}"/>
                </a:ext>
              </a:extLst>
            </p:cNvPr>
            <p:cNvSpPr/>
            <p:nvPr/>
          </p:nvSpPr>
          <p:spPr>
            <a:xfrm rot="5400000">
              <a:off x="4521563" y="2533911"/>
              <a:ext cx="2821174" cy="948111"/>
            </a:xfrm>
            <a:prstGeom prst="triangle">
              <a:avLst/>
            </a:prstGeom>
            <a:solidFill>
              <a:srgbClr val="E1F4F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endParaRPr kumimoji="0" lang="en-US" sz="1499" b="1" i="0" u="none" strike="noStrike" kern="1200" cap="none" spc="0" normalizeH="0" baseline="0" noProof="0" dirty="0">
                <a:ln>
                  <a:noFill/>
                </a:ln>
                <a:solidFill>
                  <a:srgbClr val="0A084A"/>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9EE99A3-85DA-EE26-EDBE-BC093DBF37A8}"/>
                </a:ext>
              </a:extLst>
            </p:cNvPr>
            <p:cNvSpPr txBox="1"/>
            <p:nvPr/>
          </p:nvSpPr>
          <p:spPr>
            <a:xfrm rot="16200000">
              <a:off x="5097774" y="2801778"/>
              <a:ext cx="1265410" cy="239196"/>
            </a:xfrm>
            <a:prstGeom prst="rect">
              <a:avLst/>
            </a:prstGeom>
            <a:noFill/>
          </p:spPr>
          <p:txBody>
            <a:bodyPr wrap="square" lIns="27000" tIns="27000" rIns="27000" bIns="27000" rtlCol="0" anchor="t">
              <a:sp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Cyclin E1 IHC+</a:t>
              </a:r>
            </a:p>
          </p:txBody>
        </p:sp>
        <p:sp>
          <p:nvSpPr>
            <p:cNvPr id="12" name="Rectangle 11">
              <a:extLst>
                <a:ext uri="{FF2B5EF4-FFF2-40B4-BE49-F238E27FC236}">
                  <a16:creationId xmlns:a16="http://schemas.microsoft.com/office/drawing/2014/main" id="{2BFF9DA1-9452-E5FF-D232-0F8E9FA8103E}"/>
                </a:ext>
              </a:extLst>
            </p:cNvPr>
            <p:cNvSpPr/>
            <p:nvPr/>
          </p:nvSpPr>
          <p:spPr>
            <a:xfrm>
              <a:off x="6481507" y="1271355"/>
              <a:ext cx="4430339" cy="391658"/>
            </a:xfrm>
            <a:prstGeom prst="rect">
              <a:avLst/>
            </a:prstGeom>
            <a:solidFill>
              <a:srgbClr val="00206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rmAutofit/>
            </a:bodyPr>
            <a:lstStyle/>
            <a:p>
              <a:pPr marL="0" marR="0" lvl="0" indent="0" algn="ctr" defTabSz="685596" rtl="0" eaLnBrk="1" fontAlgn="auto" latinLnBrk="0" hangingPunct="1">
                <a:lnSpc>
                  <a:spcPct val="100000"/>
                </a:lnSpc>
                <a:spcBef>
                  <a:spcPts val="0"/>
                </a:spcBef>
                <a:spcAft>
                  <a:spcPts val="0"/>
                </a:spcAft>
                <a:buClrTx/>
                <a:buSzTx/>
                <a:buFontTx/>
                <a:buNone/>
                <a:tabLst/>
                <a:defRPr/>
              </a:pP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Biomarker positive: Cyclin E1 IHC</a:t>
              </a:r>
              <a:r>
                <a:rPr kumimoji="0" lang="en-US" sz="1666"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b</a:t>
              </a:r>
              <a:r>
                <a:rPr kumimoji="0" lang="en-US" sz="166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(n=48)</a:t>
              </a:r>
            </a:p>
          </p:txBody>
        </p:sp>
        <p:pic>
          <p:nvPicPr>
            <p:cNvPr id="18" name="Picture 17">
              <a:extLst>
                <a:ext uri="{FF2B5EF4-FFF2-40B4-BE49-F238E27FC236}">
                  <a16:creationId xmlns:a16="http://schemas.microsoft.com/office/drawing/2014/main" id="{3215DF17-3A1F-159F-859F-844E821A1943}"/>
                </a:ext>
              </a:extLst>
            </p:cNvPr>
            <p:cNvPicPr>
              <a:picLocks noChangeAspect="1"/>
            </p:cNvPicPr>
            <p:nvPr/>
          </p:nvPicPr>
          <p:blipFill>
            <a:blip r:embed="rId3"/>
            <a:stretch>
              <a:fillRect/>
            </a:stretch>
          </p:blipFill>
          <p:spPr>
            <a:xfrm>
              <a:off x="965257" y="1668002"/>
              <a:ext cx="4427156" cy="2809875"/>
            </a:xfrm>
            <a:prstGeom prst="rect">
              <a:avLst/>
            </a:prstGeom>
          </p:spPr>
        </p:pic>
        <p:pic>
          <p:nvPicPr>
            <p:cNvPr id="23" name="Picture 22">
              <a:extLst>
                <a:ext uri="{FF2B5EF4-FFF2-40B4-BE49-F238E27FC236}">
                  <a16:creationId xmlns:a16="http://schemas.microsoft.com/office/drawing/2014/main" id="{FAC95372-86F4-84D8-1A86-96EBBA78ABE7}"/>
                </a:ext>
              </a:extLst>
            </p:cNvPr>
            <p:cNvPicPr>
              <a:picLocks noChangeAspect="1"/>
            </p:cNvPicPr>
            <p:nvPr/>
          </p:nvPicPr>
          <p:blipFill>
            <a:blip r:embed="rId4"/>
            <a:stretch>
              <a:fillRect/>
            </a:stretch>
          </p:blipFill>
          <p:spPr>
            <a:xfrm>
              <a:off x="6507634" y="1645075"/>
              <a:ext cx="4376033" cy="2807208"/>
            </a:xfrm>
            <a:prstGeom prst="rect">
              <a:avLst/>
            </a:prstGeom>
          </p:spPr>
        </p:pic>
        <p:sp>
          <p:nvSpPr>
            <p:cNvPr id="5" name="Rectangle 4">
              <a:extLst>
                <a:ext uri="{FF2B5EF4-FFF2-40B4-BE49-F238E27FC236}">
                  <a16:creationId xmlns:a16="http://schemas.microsoft.com/office/drawing/2014/main" id="{D63ED714-A248-F40B-257B-9AA4586B659B}"/>
                </a:ext>
              </a:extLst>
            </p:cNvPr>
            <p:cNvSpPr/>
            <p:nvPr/>
          </p:nvSpPr>
          <p:spPr>
            <a:xfrm>
              <a:off x="7072856" y="4202201"/>
              <a:ext cx="1180806" cy="138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FDDBEBAE-EA7C-7224-8BD7-45093CB24847}"/>
                </a:ext>
              </a:extLst>
            </p:cNvPr>
            <p:cNvSpPr txBox="1"/>
            <p:nvPr/>
          </p:nvSpPr>
          <p:spPr>
            <a:xfrm>
              <a:off x="2452588" y="1878658"/>
              <a:ext cx="2696117" cy="307652"/>
            </a:xfrm>
            <a:prstGeom prst="rect">
              <a:avLst/>
            </a:prstGeom>
            <a:noFill/>
          </p:spPr>
          <p:txBody>
            <a:bodyPr wrap="square">
              <a:spAutoFit/>
            </a:bodyPr>
            <a:lstStyle/>
            <a:p>
              <a:pPr marL="0" marR="0" lvl="0" indent="0" algn="ctr" defTabSz="914316" rtl="0" eaLnBrk="1" fontAlgn="auto" latinLnBrk="0" hangingPunct="1">
                <a:lnSpc>
                  <a:spcPct val="100000"/>
                </a:lnSpc>
                <a:spcBef>
                  <a:spcPts val="0"/>
                </a:spcBef>
                <a:spcAft>
                  <a:spcPts val="0"/>
                </a:spcAft>
                <a:buClrTx/>
                <a:buSzTx/>
                <a:buFontTx/>
                <a:buNone/>
                <a:tabLst/>
                <a:defRPr/>
              </a:pPr>
              <a:endParaRPr kumimoji="0" lang="en-US" sz="13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2" name="Rectangle 21">
            <a:extLst>
              <a:ext uri="{FF2B5EF4-FFF2-40B4-BE49-F238E27FC236}">
                <a16:creationId xmlns:a16="http://schemas.microsoft.com/office/drawing/2014/main" id="{838FA633-4109-51A1-34AA-169086141CD6}"/>
              </a:ext>
            </a:extLst>
          </p:cNvPr>
          <p:cNvSpPr/>
          <p:nvPr/>
        </p:nvSpPr>
        <p:spPr>
          <a:xfrm>
            <a:off x="2287481" y="1804565"/>
            <a:ext cx="2720761" cy="5768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 in response-evaluable patients</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20.4%</a:t>
            </a:r>
            <a:endParaRPr kumimoji="0" lang="en-US" sz="19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206E7CA0-4E2A-B559-0714-A07AA33AEBF7}"/>
              </a:ext>
            </a:extLst>
          </p:cNvPr>
          <p:cNvSpPr/>
          <p:nvPr/>
        </p:nvSpPr>
        <p:spPr>
          <a:xfrm>
            <a:off x="7817881" y="1804565"/>
            <a:ext cx="2720761" cy="5768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ORR in response-evaluable</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a:t>
            </a:r>
            <a:br>
              <a:rPr kumimoji="0" lang="en-US" sz="1800" b="0" i="0" u="none" strike="noStrike" kern="1200" cap="none" spc="0" normalizeH="0" baseline="0" noProof="0" dirty="0">
                <a:ln>
                  <a:noFill/>
                </a:ln>
                <a:solidFill>
                  <a:srgbClr val="29305A"/>
                </a:solidFill>
                <a:effectLst/>
                <a:uLnTx/>
                <a:uFillTx/>
                <a:latin typeface="Arial" panose="020B0604020202020204" pitchFamily="34" charset="0"/>
                <a:ea typeface="+mn-ea"/>
                <a:cs typeface="Arial" panose="020B0604020202020204" pitchFamily="34" charset="0"/>
              </a:rPr>
            </a:br>
            <a:r>
              <a:rPr kumimoji="0" lang="en-US" sz="1399"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34.9%</a:t>
            </a:r>
            <a:endParaRPr kumimoji="0" lang="en-US" sz="1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26">
            <a:extLst>
              <a:ext uri="{FF2B5EF4-FFF2-40B4-BE49-F238E27FC236}">
                <a16:creationId xmlns:a16="http://schemas.microsoft.com/office/drawing/2014/main" id="{D755EE6C-D238-4993-61EB-440D2C15DB3F}"/>
              </a:ext>
            </a:extLst>
          </p:cNvPr>
          <p:cNvPicPr>
            <a:picLocks noChangeAspect="1"/>
          </p:cNvPicPr>
          <p:nvPr/>
        </p:nvPicPr>
        <p:blipFill>
          <a:blip r:embed="rId5"/>
          <a:stretch>
            <a:fillRect/>
          </a:stretch>
        </p:blipFill>
        <p:spPr>
          <a:xfrm>
            <a:off x="6895832" y="4287394"/>
            <a:ext cx="3576843" cy="41994"/>
          </a:xfrm>
          <a:prstGeom prst="rect">
            <a:avLst/>
          </a:prstGeom>
        </p:spPr>
      </p:pic>
      <p:sp>
        <p:nvSpPr>
          <p:cNvPr id="87" name="Rectangle 86">
            <a:extLst>
              <a:ext uri="{FF2B5EF4-FFF2-40B4-BE49-F238E27FC236}">
                <a16:creationId xmlns:a16="http://schemas.microsoft.com/office/drawing/2014/main" id="{47ADAAC1-59AD-5A19-D3E6-7EDF11A1FA1D}"/>
              </a:ext>
            </a:extLst>
          </p:cNvPr>
          <p:cNvSpPr/>
          <p:nvPr/>
        </p:nvSpPr>
        <p:spPr>
          <a:xfrm>
            <a:off x="1317631" y="3989085"/>
            <a:ext cx="1499585" cy="260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316"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Rectangle 91">
            <a:extLst>
              <a:ext uri="{FF2B5EF4-FFF2-40B4-BE49-F238E27FC236}">
                <a16:creationId xmlns:a16="http://schemas.microsoft.com/office/drawing/2014/main" id="{B274EC5F-A39B-2BE0-A9A0-7ED3B6C224EF}"/>
              </a:ext>
            </a:extLst>
          </p:cNvPr>
          <p:cNvSpPr/>
          <p:nvPr/>
        </p:nvSpPr>
        <p:spPr>
          <a:xfrm>
            <a:off x="6851657" y="3928766"/>
            <a:ext cx="1180789" cy="320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914316"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5" name="Picture 94">
            <a:extLst>
              <a:ext uri="{FF2B5EF4-FFF2-40B4-BE49-F238E27FC236}">
                <a16:creationId xmlns:a16="http://schemas.microsoft.com/office/drawing/2014/main" id="{76AA5936-DEF9-2B9F-3FA3-FBB840AD2ECC}"/>
              </a:ext>
            </a:extLst>
          </p:cNvPr>
          <p:cNvPicPr>
            <a:picLocks noChangeAspect="1"/>
          </p:cNvPicPr>
          <p:nvPr/>
        </p:nvPicPr>
        <p:blipFill>
          <a:blip r:embed="rId6"/>
          <a:stretch>
            <a:fillRect/>
          </a:stretch>
        </p:blipFill>
        <p:spPr>
          <a:xfrm>
            <a:off x="1317631" y="4299391"/>
            <a:ext cx="3672341" cy="29997"/>
          </a:xfrm>
          <a:prstGeom prst="rect">
            <a:avLst/>
          </a:prstGeom>
        </p:spPr>
      </p:pic>
      <p:grpSp>
        <p:nvGrpSpPr>
          <p:cNvPr id="2" name="Group 1">
            <a:extLst>
              <a:ext uri="{FF2B5EF4-FFF2-40B4-BE49-F238E27FC236}">
                <a16:creationId xmlns:a16="http://schemas.microsoft.com/office/drawing/2014/main" id="{7329A1F7-22A5-5613-DD75-76E6B6AF6D27}"/>
              </a:ext>
            </a:extLst>
          </p:cNvPr>
          <p:cNvGrpSpPr/>
          <p:nvPr/>
        </p:nvGrpSpPr>
        <p:grpSpPr>
          <a:xfrm>
            <a:off x="10866324" y="3565784"/>
            <a:ext cx="1136591" cy="867225"/>
            <a:chOff x="10866324" y="3565784"/>
            <a:chExt cx="1136591" cy="867225"/>
          </a:xfrm>
        </p:grpSpPr>
        <p:sp>
          <p:nvSpPr>
            <p:cNvPr id="96" name="TextBox 95">
              <a:extLst>
                <a:ext uri="{FF2B5EF4-FFF2-40B4-BE49-F238E27FC236}">
                  <a16:creationId xmlns:a16="http://schemas.microsoft.com/office/drawing/2014/main" id="{9DECADAA-5184-2FE0-806F-70291A021616}"/>
                </a:ext>
              </a:extLst>
            </p:cNvPr>
            <p:cNvSpPr txBox="1"/>
            <p:nvPr/>
          </p:nvSpPr>
          <p:spPr>
            <a:xfrm>
              <a:off x="10866324" y="3565784"/>
              <a:ext cx="1136591" cy="867225"/>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285"/>
                </a:spcBef>
                <a:spcAft>
                  <a:spcPts val="0"/>
                </a:spcAft>
                <a:buClrTx/>
                <a:buSzTx/>
                <a:buFontTx/>
                <a:buNone/>
                <a:tabLst/>
                <a:defRPr/>
              </a:pPr>
              <a:r>
                <a:rPr kumimoji="0" lang="en-US" sz="807"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807"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80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Treatment ongoing</a:t>
              </a:r>
            </a:p>
            <a:p>
              <a:pPr marL="0" marR="0" lvl="0" indent="0" algn="l" defTabSz="914400" rtl="0" eaLnBrk="1" fontAlgn="auto" latinLnBrk="0" hangingPunct="1">
                <a:lnSpc>
                  <a:spcPct val="100000"/>
                </a:lnSpc>
                <a:spcBef>
                  <a:spcPts val="285"/>
                </a:spcBef>
                <a:spcAft>
                  <a:spcPts val="0"/>
                </a:spcAft>
                <a:buClrTx/>
                <a:buSzTx/>
                <a:buFontTx/>
                <a:buNone/>
                <a:tabLst/>
                <a:defRPr/>
              </a:pPr>
              <a:r>
                <a:rPr kumimoji="0" lang="en-US" sz="807"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CCNE1 </a:t>
              </a:r>
              <a:r>
                <a:rPr kumimoji="0" lang="en-US" sz="80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Status: </a:t>
              </a:r>
            </a:p>
            <a:p>
              <a:pPr marL="162775" marR="0" lvl="0" indent="0" algn="l" defTabSz="914400" rtl="0" eaLnBrk="1" fontAlgn="auto" latinLnBrk="0" hangingPunct="1">
                <a:lnSpc>
                  <a:spcPct val="100000"/>
                </a:lnSpc>
                <a:spcBef>
                  <a:spcPts val="285"/>
                </a:spcBef>
                <a:spcAft>
                  <a:spcPts val="0"/>
                </a:spcAft>
                <a:buClrTx/>
                <a:buSzTx/>
                <a:buFontTx/>
                <a:buNone/>
                <a:tabLst/>
                <a:defRPr/>
              </a:pPr>
              <a:r>
                <a:rPr kumimoji="0" lang="en-US" sz="80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Amplified</a:t>
              </a:r>
            </a:p>
            <a:p>
              <a:pPr marL="162775" marR="0" lvl="0" indent="0" algn="l" defTabSz="914400" rtl="0" eaLnBrk="1" fontAlgn="auto" latinLnBrk="0" hangingPunct="1">
                <a:lnSpc>
                  <a:spcPct val="100000"/>
                </a:lnSpc>
                <a:spcBef>
                  <a:spcPts val="285"/>
                </a:spcBef>
                <a:spcAft>
                  <a:spcPts val="0"/>
                </a:spcAft>
                <a:buClrTx/>
                <a:buSzTx/>
                <a:buFontTx/>
                <a:buNone/>
                <a:tabLst/>
                <a:defRPr/>
              </a:pPr>
              <a:r>
                <a:rPr kumimoji="0" lang="en-US" sz="80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Non-amplified</a:t>
              </a:r>
            </a:p>
            <a:p>
              <a:pPr marL="162775" marR="0" lvl="0" indent="0" algn="l" defTabSz="914400" rtl="0" eaLnBrk="1" fontAlgn="auto" latinLnBrk="0" hangingPunct="1">
                <a:lnSpc>
                  <a:spcPct val="100000"/>
                </a:lnSpc>
                <a:spcBef>
                  <a:spcPts val="285"/>
                </a:spcBef>
                <a:spcAft>
                  <a:spcPts val="0"/>
                </a:spcAft>
                <a:buClrTx/>
                <a:buSzTx/>
                <a:buFontTx/>
                <a:buNone/>
                <a:tabLst/>
                <a:defRPr/>
              </a:pPr>
              <a:r>
                <a:rPr kumimoji="0" lang="en-US" sz="80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evaluable</a:t>
              </a:r>
            </a:p>
          </p:txBody>
        </p:sp>
        <p:sp>
          <p:nvSpPr>
            <p:cNvPr id="97" name="Rectangle 96">
              <a:extLst>
                <a:ext uri="{FF2B5EF4-FFF2-40B4-BE49-F238E27FC236}">
                  <a16:creationId xmlns:a16="http://schemas.microsoft.com/office/drawing/2014/main" id="{8FBD0728-03AA-7845-6525-B1423B47F673}"/>
                </a:ext>
              </a:extLst>
            </p:cNvPr>
            <p:cNvSpPr/>
            <p:nvPr/>
          </p:nvSpPr>
          <p:spPr>
            <a:xfrm>
              <a:off x="10971301" y="3990463"/>
              <a:ext cx="60166" cy="5209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285"/>
                </a:spcBef>
                <a:spcAft>
                  <a:spcPts val="0"/>
                </a:spcAft>
                <a:buClrTx/>
                <a:buSzTx/>
                <a:buFontTx/>
                <a:buNone/>
                <a:tabLst/>
                <a:defRPr/>
              </a:pPr>
              <a:endParaRPr kumimoji="0" lang="en-US" sz="170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8" name="Rectangle 97">
              <a:extLst>
                <a:ext uri="{FF2B5EF4-FFF2-40B4-BE49-F238E27FC236}">
                  <a16:creationId xmlns:a16="http://schemas.microsoft.com/office/drawing/2014/main" id="{27EEB36B-153B-FEEA-BCC2-7B371FC4DF3C}"/>
                </a:ext>
              </a:extLst>
            </p:cNvPr>
            <p:cNvSpPr/>
            <p:nvPr/>
          </p:nvSpPr>
          <p:spPr>
            <a:xfrm>
              <a:off x="10971301" y="4140449"/>
              <a:ext cx="60166" cy="52090"/>
            </a:xfrm>
            <a:prstGeom prst="rect">
              <a:avLst/>
            </a:prstGeom>
            <a:solidFill>
              <a:schemeClr val="tx2">
                <a:lumMod val="10000"/>
                <a:lumOff val="9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285"/>
                </a:spcBef>
                <a:spcAft>
                  <a:spcPts val="0"/>
                </a:spcAft>
                <a:buClrTx/>
                <a:buSzTx/>
                <a:buFontTx/>
                <a:buNone/>
                <a:tabLst/>
                <a:defRPr/>
              </a:pPr>
              <a:endParaRPr kumimoji="0" lang="en-US" sz="170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9" name="Rectangle 98">
              <a:extLst>
                <a:ext uri="{FF2B5EF4-FFF2-40B4-BE49-F238E27FC236}">
                  <a16:creationId xmlns:a16="http://schemas.microsoft.com/office/drawing/2014/main" id="{81644D6B-3E0F-316B-8522-CAD8774C5995}"/>
                </a:ext>
              </a:extLst>
            </p:cNvPr>
            <p:cNvSpPr/>
            <p:nvPr/>
          </p:nvSpPr>
          <p:spPr>
            <a:xfrm>
              <a:off x="10971301" y="4290435"/>
              <a:ext cx="60166" cy="52090"/>
            </a:xfrm>
            <a:prstGeom prst="rect">
              <a:avLst/>
            </a:prstGeom>
            <a:solidFill>
              <a:schemeClr val="bg2">
                <a:lumMod val="9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285"/>
                </a:spcBef>
                <a:spcAft>
                  <a:spcPts val="0"/>
                </a:spcAft>
                <a:buClrTx/>
                <a:buSzTx/>
                <a:buFontTx/>
                <a:buNone/>
                <a:tabLst/>
                <a:defRPr/>
              </a:pPr>
              <a:endParaRPr kumimoji="0" lang="en-US" sz="170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9" name="Rectangle 8">
            <a:extLst>
              <a:ext uri="{FF2B5EF4-FFF2-40B4-BE49-F238E27FC236}">
                <a16:creationId xmlns:a16="http://schemas.microsoft.com/office/drawing/2014/main" id="{5972DBDE-0479-613F-FDD8-C358BC62112A}"/>
              </a:ext>
            </a:extLst>
          </p:cNvPr>
          <p:cNvSpPr/>
          <p:nvPr/>
        </p:nvSpPr>
        <p:spPr>
          <a:xfrm rot="-5400000">
            <a:off x="-591690" y="2863301"/>
            <a:ext cx="2576713" cy="3094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Best % Change from Baseline</a:t>
            </a:r>
          </a:p>
        </p:txBody>
      </p:sp>
      <p:sp>
        <p:nvSpPr>
          <p:cNvPr id="3" name="TextBox 2">
            <a:extLst>
              <a:ext uri="{FF2B5EF4-FFF2-40B4-BE49-F238E27FC236}">
                <a16:creationId xmlns:a16="http://schemas.microsoft.com/office/drawing/2014/main" id="{ECF646BD-8821-A348-D963-0EE63B8D4A3A}"/>
              </a:ext>
            </a:extLst>
          </p:cNvPr>
          <p:cNvSpPr txBox="1"/>
          <p:nvPr/>
        </p:nvSpPr>
        <p:spPr>
          <a:xfrm>
            <a:off x="745958" y="6545179"/>
            <a:ext cx="21499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Simpkins SGO 2025</a:t>
            </a:r>
          </a:p>
        </p:txBody>
      </p:sp>
    </p:spTree>
    <p:extLst>
      <p:ext uri="{BB962C8B-B14F-4D97-AF65-F5344CB8AC3E}">
        <p14:creationId xmlns:p14="http://schemas.microsoft.com/office/powerpoint/2010/main" val="1105391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37DF-C258-A68C-29CF-447D209B0F61}"/>
              </a:ext>
            </a:extLst>
          </p:cNvPr>
          <p:cNvSpPr>
            <a:spLocks noGrp="1"/>
          </p:cNvSpPr>
          <p:nvPr>
            <p:ph type="title"/>
          </p:nvPr>
        </p:nvSpPr>
        <p:spPr/>
        <p:txBody>
          <a:bodyPr/>
          <a:lstStyle/>
          <a:p>
            <a:r>
              <a:rPr lang="en-US" sz="2400" b="1" dirty="0">
                <a:latin typeface="Calibri" pitchFamily="34" charset="0"/>
                <a:ea typeface="Calibri" pitchFamily="34" charset="-122"/>
                <a:cs typeface="Calibri" pitchFamily="34" charset="-120"/>
              </a:rPr>
              <a:t>GOG-3129 / MAESTRA 1 (NCT07023627)</a:t>
            </a:r>
            <a:br>
              <a:rPr lang="en-US" sz="2400" dirty="0"/>
            </a:br>
            <a:endParaRPr lang="en-US" dirty="0"/>
          </a:p>
        </p:txBody>
      </p:sp>
      <p:sp>
        <p:nvSpPr>
          <p:cNvPr id="3" name="Text Placeholder 2">
            <a:extLst>
              <a:ext uri="{FF2B5EF4-FFF2-40B4-BE49-F238E27FC236}">
                <a16:creationId xmlns:a16="http://schemas.microsoft.com/office/drawing/2014/main" id="{F66F0947-26AA-C66A-9EB8-6C4D4CD654B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29BAAA31-8306-0328-F02F-B634B2A4B847}"/>
              </a:ext>
            </a:extLst>
          </p:cNvPr>
          <p:cNvSpPr>
            <a:spLocks noGrp="1"/>
          </p:cNvSpPr>
          <p:nvPr>
            <p:ph type="body" sz="quarter" idx="12"/>
          </p:nvPr>
        </p:nvSpPr>
        <p:spPr>
          <a:xfrm>
            <a:off x="342485" y="6322926"/>
            <a:ext cx="11353636" cy="411480"/>
          </a:xfrm>
        </p:spPr>
        <p:txBody>
          <a:bodyPr/>
          <a:lstStyle/>
          <a:p>
            <a:r>
              <a:rPr lang="en-US" dirty="0"/>
              <a:t>Damian S et al. ASCO 2025; Abstract 5514</a:t>
            </a:r>
          </a:p>
        </p:txBody>
      </p:sp>
      <p:sp>
        <p:nvSpPr>
          <p:cNvPr id="5" name="Text 6">
            <a:extLst>
              <a:ext uri="{FF2B5EF4-FFF2-40B4-BE49-F238E27FC236}">
                <a16:creationId xmlns:a16="http://schemas.microsoft.com/office/drawing/2014/main" id="{B4FCBD23-A58E-C2E4-6495-5BB8AF054B69}"/>
              </a:ext>
            </a:extLst>
          </p:cNvPr>
          <p:cNvSpPr/>
          <p:nvPr/>
        </p:nvSpPr>
        <p:spPr>
          <a:xfrm>
            <a:off x="254403" y="1205802"/>
            <a:ext cx="4297680" cy="2331720"/>
          </a:xfrm>
          <a:prstGeom prst="rect">
            <a:avLst/>
          </a:prstGeom>
          <a:noFill/>
          <a:ln/>
        </p:spPr>
        <p:txBody>
          <a:bodyPr wrap="square" rtlCol="0" anchor="t"/>
          <a:lstStyle/>
          <a:p>
            <a:pPr marL="342900" marR="0" lvl="0" indent="-342900" algn="l" defTabSz="914400" rtl="0" eaLnBrk="1" fontAlgn="auto" latinLnBrk="0" hangingPunct="1">
              <a:lnSpc>
                <a:spcPct val="100000"/>
              </a:lnSpc>
              <a:spcBef>
                <a:spcPts val="0"/>
              </a:spcBef>
              <a:spcAft>
                <a:spcPts val="600"/>
              </a:spcAft>
              <a:buClrTx/>
              <a:buSzPct val="100000"/>
              <a:buFontTx/>
              <a:buChar char="•"/>
              <a:tabLst/>
              <a:defRPr/>
            </a:pPr>
            <a:r>
              <a:rPr kumimoji="0" lang="en-US" sz="1250" b="0" i="0" u="none" strike="noStrike" kern="1200" cap="none" spc="0" normalizeH="0" baseline="0" noProof="0" dirty="0">
                <a:ln>
                  <a:noFill/>
                </a:ln>
                <a:solidFill>
                  <a:srgbClr val="2E4057"/>
                </a:solidFill>
                <a:effectLst/>
                <a:uLnTx/>
                <a:uFillTx/>
                <a:latin typeface="Calibri" pitchFamily="34" charset="0"/>
                <a:ea typeface="Calibri" pitchFamily="34" charset="-122"/>
                <a:cs typeface="Calibri" pitchFamily="34" charset="-120"/>
              </a:rPr>
              <a:t>CDK2 normally pairs with Cyclin E1 (CCNE1) to phosphorylate Rb and drive S-phase entry</a:t>
            </a:r>
            <a:endParaRPr kumimoji="0" lang="en-US" sz="125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600"/>
              </a:spcAft>
              <a:buClrTx/>
              <a:buSzPct val="100000"/>
              <a:buFontTx/>
              <a:buChar char="•"/>
              <a:tabLst/>
              <a:defRPr/>
            </a:pPr>
            <a:r>
              <a:rPr kumimoji="0" lang="en-US" sz="1250" b="0" i="0" u="none" strike="noStrike" kern="1200" cap="none" spc="0" normalizeH="0" baseline="0" noProof="0" dirty="0">
                <a:ln>
                  <a:noFill/>
                </a:ln>
                <a:solidFill>
                  <a:srgbClr val="2E4057"/>
                </a:solidFill>
                <a:effectLst/>
                <a:uLnTx/>
                <a:uFillTx/>
                <a:latin typeface="Calibri" pitchFamily="34" charset="0"/>
                <a:ea typeface="Calibri" pitchFamily="34" charset="-122"/>
                <a:cs typeface="Calibri" pitchFamily="34" charset="-120"/>
              </a:rPr>
              <a:t>CCNE1 amplification (15–20% of HGSOC) leads to unchecked CDK2 activity, driving rapid replication and chemoresistance</a:t>
            </a:r>
            <a:endParaRPr kumimoji="0" lang="en-US" sz="125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600"/>
              </a:spcAft>
              <a:buClrTx/>
              <a:buSzPct val="100000"/>
              <a:buFontTx/>
              <a:buChar char="•"/>
              <a:tabLst/>
              <a:defRPr/>
            </a:pPr>
            <a:r>
              <a:rPr kumimoji="0" lang="en-US" sz="1250" b="0" i="0" u="none" strike="noStrike" kern="1200" cap="none" spc="0" normalizeH="0" baseline="0" noProof="0" dirty="0">
                <a:ln>
                  <a:noFill/>
                </a:ln>
                <a:solidFill>
                  <a:srgbClr val="2E4057"/>
                </a:solidFill>
                <a:effectLst/>
                <a:uLnTx/>
                <a:uFillTx/>
                <a:latin typeface="Calibri" pitchFamily="34" charset="0"/>
                <a:ea typeface="Calibri" pitchFamily="34" charset="-122"/>
                <a:cs typeface="Calibri" pitchFamily="34" charset="-120"/>
              </a:rPr>
              <a:t>CDK2 inhibitors arrest the cell cycle at G1/S, inducing senescence or apoptosis preferentially in CCNE1-overexpressing cells</a:t>
            </a:r>
            <a:endParaRPr kumimoji="0" lang="en-US" sz="125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600"/>
              </a:spcAft>
              <a:buClrTx/>
              <a:buSzPct val="100000"/>
              <a:buFontTx/>
              <a:buChar char="•"/>
              <a:tabLst/>
              <a:defRPr/>
            </a:pPr>
            <a:r>
              <a:rPr kumimoji="0" lang="en-US" sz="1250" b="0" i="0" u="none" strike="noStrike" kern="1200" cap="none" spc="0" normalizeH="0" baseline="0" noProof="0" dirty="0">
                <a:ln>
                  <a:noFill/>
                </a:ln>
                <a:solidFill>
                  <a:srgbClr val="2E4057"/>
                </a:solidFill>
                <a:effectLst/>
                <a:uLnTx/>
                <a:uFillTx/>
                <a:latin typeface="Calibri" pitchFamily="34" charset="0"/>
                <a:ea typeface="Calibri" pitchFamily="34" charset="-122"/>
                <a:cs typeface="Calibri" pitchFamily="34" charset="-120"/>
              </a:rPr>
              <a:t>Rationale: CCNE1-amplified tumors are distinctly resistant to platinum and PARP inhibitors — CDK2 is a compelling synthetic lethal target</a:t>
            </a:r>
            <a:endParaRPr kumimoji="0" lang="en-US" sz="12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2">
            <a:extLst>
              <a:ext uri="{FF2B5EF4-FFF2-40B4-BE49-F238E27FC236}">
                <a16:creationId xmlns:a16="http://schemas.microsoft.com/office/drawing/2014/main" id="{418B925E-0C03-2382-2B58-F99F7014F52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662" t="44665" r="10698"/>
          <a:stretch>
            <a:fillRect/>
          </a:stretch>
        </p:blipFill>
        <p:spPr bwMode="auto">
          <a:xfrm>
            <a:off x="4641907" y="1042612"/>
            <a:ext cx="7313457" cy="265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9FD8F6A8-7E2A-E79B-E4EA-399A9934B2D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225" t="25392" r="1779"/>
          <a:stretch>
            <a:fillRect/>
          </a:stretch>
        </p:blipFill>
        <p:spPr bwMode="auto">
          <a:xfrm>
            <a:off x="108518" y="3863902"/>
            <a:ext cx="5681148" cy="262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267C94B4-542A-2A4C-3B78-ED66487A48C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4086" t="30582" r="17744"/>
          <a:stretch>
            <a:fillRect/>
          </a:stretch>
        </p:blipFill>
        <p:spPr bwMode="auto">
          <a:xfrm>
            <a:off x="5934518" y="3774305"/>
            <a:ext cx="5446202" cy="272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345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056C4-1124-477A-45B3-14D697ECEA4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1CA4A4F-F0EE-5C04-0472-1DBC694F3052}"/>
              </a:ext>
            </a:extLst>
          </p:cNvPr>
          <p:cNvSpPr>
            <a:spLocks noGrp="1"/>
          </p:cNvSpPr>
          <p:nvPr>
            <p:ph type="body" sz="quarter" idx="12"/>
          </p:nvPr>
        </p:nvSpPr>
        <p:spPr>
          <a:xfrm>
            <a:off x="-73572" y="43205"/>
            <a:ext cx="5875045" cy="516865"/>
          </a:xfrm>
        </p:spPr>
        <p:txBody>
          <a:bodyPr/>
          <a:lstStyle/>
          <a:p>
            <a:pPr algn="l"/>
            <a:r>
              <a:rPr lang="en-US" sz="2800" dirty="0"/>
              <a:t>GOG-3076/Olvi-Vec-022/</a:t>
            </a:r>
            <a:r>
              <a:rPr lang="en-US" sz="2800" dirty="0" err="1"/>
              <a:t>OnPrime</a:t>
            </a:r>
            <a:endParaRPr lang="en-US" sz="2800" dirty="0"/>
          </a:p>
        </p:txBody>
      </p:sp>
      <p:pic>
        <p:nvPicPr>
          <p:cNvPr id="7" name="Picture 6">
            <a:extLst>
              <a:ext uri="{FF2B5EF4-FFF2-40B4-BE49-F238E27FC236}">
                <a16:creationId xmlns:a16="http://schemas.microsoft.com/office/drawing/2014/main" id="{A9692448-CF19-ACA5-D22E-4CCBF510E38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22428" y="43205"/>
            <a:ext cx="5875045" cy="3517139"/>
          </a:xfrm>
          <a:prstGeom prst="rect">
            <a:avLst/>
          </a:prstGeom>
        </p:spPr>
      </p:pic>
      <p:sp>
        <p:nvSpPr>
          <p:cNvPr id="8" name="TextBox 7">
            <a:extLst>
              <a:ext uri="{FF2B5EF4-FFF2-40B4-BE49-F238E27FC236}">
                <a16:creationId xmlns:a16="http://schemas.microsoft.com/office/drawing/2014/main" id="{628D4C61-3634-0D0F-BA8D-AE055F92EF5B}"/>
              </a:ext>
            </a:extLst>
          </p:cNvPr>
          <p:cNvSpPr txBox="1"/>
          <p:nvPr/>
        </p:nvSpPr>
        <p:spPr>
          <a:xfrm>
            <a:off x="278640" y="6568574"/>
            <a:ext cx="304917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Holloway RW et al. JAMA Oncol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2023;9(7):903-908.</a:t>
            </a:r>
          </a:p>
        </p:txBody>
      </p:sp>
      <p:pic>
        <p:nvPicPr>
          <p:cNvPr id="12" name="Picture 11">
            <a:extLst>
              <a:ext uri="{FF2B5EF4-FFF2-40B4-BE49-F238E27FC236}">
                <a16:creationId xmlns:a16="http://schemas.microsoft.com/office/drawing/2014/main" id="{AF596D10-890B-EEF6-3244-5D0186765E6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972888" y="3692528"/>
            <a:ext cx="8044322" cy="3233502"/>
          </a:xfrm>
          <a:prstGeom prst="rect">
            <a:avLst/>
          </a:prstGeom>
        </p:spPr>
      </p:pic>
      <p:sp>
        <p:nvSpPr>
          <p:cNvPr id="13" name="TextBox 12">
            <a:extLst>
              <a:ext uri="{FF2B5EF4-FFF2-40B4-BE49-F238E27FC236}">
                <a16:creationId xmlns:a16="http://schemas.microsoft.com/office/drawing/2014/main" id="{8C87E5E7-0C6A-FC70-8E7B-896BCE9433CA}"/>
              </a:ext>
            </a:extLst>
          </p:cNvPr>
          <p:cNvSpPr txBox="1"/>
          <p:nvPr/>
        </p:nvSpPr>
        <p:spPr>
          <a:xfrm>
            <a:off x="209624" y="6204153"/>
            <a:ext cx="17939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D5D5D5">
                    <a:lumMod val="50000"/>
                  </a:srgbClr>
                </a:solidFill>
                <a:effectLst/>
                <a:uLnTx/>
                <a:uFillTx/>
                <a:latin typeface="Arial" panose="020B0604020202020204" pitchFamily="34" charset="0"/>
                <a:ea typeface="+mn-ea"/>
                <a:cs typeface="Arial" panose="020B0604020202020204" pitchFamily="34" charset="0"/>
                <a:sym typeface="Helvetica Neue"/>
              </a:rPr>
              <a:t>NCT05281471</a:t>
            </a:r>
            <a:endParaRPr kumimoji="0" lang="en-US" sz="2200" b="1" i="0" u="none" strike="noStrike" kern="1200" cap="none" spc="0" normalizeH="0" baseline="0" noProof="0" dirty="0">
              <a:ln>
                <a:noFill/>
              </a:ln>
              <a:solidFill>
                <a:srgbClr val="D5D5D5">
                  <a:lumMod val="50000"/>
                </a:srgbClr>
              </a:solidFill>
              <a:effectLst/>
              <a:uLnTx/>
              <a:uFillTx/>
              <a:latin typeface="Arial" panose="020B0604020202020204" pitchFamily="34" charset="0"/>
              <a:ea typeface="+mn-ea"/>
              <a:cs typeface="Arial" panose="020B0604020202020204" pitchFamily="34" charset="0"/>
              <a:sym typeface="Helvetica Neue"/>
            </a:endParaRPr>
          </a:p>
        </p:txBody>
      </p:sp>
      <p:sp>
        <p:nvSpPr>
          <p:cNvPr id="14" name="Text Placeholder 2">
            <a:extLst>
              <a:ext uri="{FF2B5EF4-FFF2-40B4-BE49-F238E27FC236}">
                <a16:creationId xmlns:a16="http://schemas.microsoft.com/office/drawing/2014/main" id="{0565DC42-6AAC-BA92-AB24-EFF6FC797779}"/>
              </a:ext>
            </a:extLst>
          </p:cNvPr>
          <p:cNvSpPr>
            <a:spLocks noGrp="1"/>
          </p:cNvSpPr>
          <p:nvPr>
            <p:ph type="body" sz="quarter" idx="11"/>
          </p:nvPr>
        </p:nvSpPr>
        <p:spPr>
          <a:xfrm>
            <a:off x="26200" y="612054"/>
            <a:ext cx="5996228" cy="770976"/>
          </a:xfrm>
        </p:spPr>
        <p:txBody>
          <a:bodyPr>
            <a:normAutofit fontScale="70000" lnSpcReduction="20000"/>
          </a:bodyPr>
          <a:lstStyle/>
          <a:p>
            <a:pPr algn="l">
              <a:lnSpc>
                <a:spcPct val="120000"/>
              </a:lnSpc>
            </a:pPr>
            <a:r>
              <a:rPr lang="en-US" dirty="0"/>
              <a:t>A Randomized Phase 3 Study Assessing the Efficacy and Safety of Olvi-Vec followed by Platinum-doublet Chemotherapy and Bevacizumab Compared with Physician’s Choice of Chemotherapy and Bevacizumab in Women with Platinum-Resistant/Refractory Ovarian Cancer (</a:t>
            </a:r>
          </a:p>
        </p:txBody>
      </p:sp>
      <p:sp>
        <p:nvSpPr>
          <p:cNvPr id="15" name="TextBox 14">
            <a:extLst>
              <a:ext uri="{FF2B5EF4-FFF2-40B4-BE49-F238E27FC236}">
                <a16:creationId xmlns:a16="http://schemas.microsoft.com/office/drawing/2014/main" id="{3110A59E-6CAE-DEFE-6D9E-60BC9D4D44ED}"/>
              </a:ext>
            </a:extLst>
          </p:cNvPr>
          <p:cNvSpPr txBox="1"/>
          <p:nvPr/>
        </p:nvSpPr>
        <p:spPr>
          <a:xfrm>
            <a:off x="209624" y="1566863"/>
            <a:ext cx="4750996" cy="4193456"/>
          </a:xfrm>
          <a:prstGeom prst="rect">
            <a:avLst/>
          </a:prstGeom>
          <a:noFill/>
        </p:spPr>
        <p:txBody>
          <a:bodyPr wrap="square" rtlCol="0">
            <a:spAutoFit/>
          </a:bodyPr>
          <a:lstStyle/>
          <a:p>
            <a:pPr marL="285750" marR="0" lvl="0" indent="-285750" algn="l" defTabSz="914377"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Engineered Vaccinia Virus</a:t>
            </a:r>
          </a:p>
          <a:p>
            <a:pPr marL="628650" marR="0" lvl="1" indent="-171450" algn="l" defTabSz="9143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Genetic modifications to attenuate the virus and enhance tumor targeting &amp; replication in malignant cells</a:t>
            </a:r>
          </a:p>
          <a:p>
            <a:pPr marL="628650" marR="0" lvl="1" indent="-171450" algn="l" defTabSz="9143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Vaccinia is not a natural human pathogen.</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Tumor immune modulation and immunogenic cell death</a:t>
            </a:r>
          </a:p>
          <a:p>
            <a:pPr marL="628650" marR="0" lvl="1"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tumor vasodilation and permeability</a:t>
            </a:r>
          </a:p>
          <a:p>
            <a:pPr marL="628650" marR="0" lvl="1"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Innate Immune Response</a:t>
            </a:r>
          </a:p>
          <a:p>
            <a:pPr marL="914400" marR="0" lvl="2"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Type 1 IFN</a:t>
            </a:r>
          </a:p>
          <a:p>
            <a:pPr marL="914400" marR="0" lvl="2"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DAMPs/PAMPs</a:t>
            </a:r>
          </a:p>
          <a:p>
            <a:pPr marL="628650" marR="0" lvl="1"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Adaptive Immune Response</a:t>
            </a:r>
          </a:p>
          <a:p>
            <a:pPr marL="914400" marR="0" lvl="2"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APCs present (neo)antigens</a:t>
            </a:r>
          </a:p>
          <a:p>
            <a:pPr marL="914400" marR="0" lvl="2"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T-cell activation and cytotoxicity</a:t>
            </a:r>
          </a:p>
          <a:p>
            <a:pPr marL="914400" marR="0" lvl="2"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Anti-tumor immune memory </a:t>
            </a:r>
          </a:p>
          <a:p>
            <a:pPr marL="457200" marR="0" lvl="1" indent="-171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Blocks immune-suppression</a:t>
            </a:r>
          </a:p>
          <a:p>
            <a:pPr marL="628650" marR="0" lvl="1" indent="-171450" algn="l" defTabSz="914377"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285750" marR="0" lvl="0" indent="-285750" algn="l" defTabSz="914377"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377"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9532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73D76E-8637-E213-8295-1D5558D7047D}"/>
              </a:ext>
            </a:extLst>
          </p:cNvPr>
          <p:cNvPicPr>
            <a:picLocks noChangeAspect="1"/>
          </p:cNvPicPr>
          <p:nvPr/>
        </p:nvPicPr>
        <p:blipFill>
          <a:blip r:embed="rId3"/>
          <a:srcRect l="56497" t="8213" b="10529"/>
          <a:stretch>
            <a:fillRect/>
          </a:stretch>
        </p:blipFill>
        <p:spPr>
          <a:xfrm>
            <a:off x="7543800" y="0"/>
            <a:ext cx="4396408" cy="3806413"/>
          </a:xfrm>
          <a:prstGeom prst="rect">
            <a:avLst/>
          </a:prstGeom>
        </p:spPr>
      </p:pic>
      <p:sp>
        <p:nvSpPr>
          <p:cNvPr id="3" name="TextBox 2">
            <a:extLst>
              <a:ext uri="{FF2B5EF4-FFF2-40B4-BE49-F238E27FC236}">
                <a16:creationId xmlns:a16="http://schemas.microsoft.com/office/drawing/2014/main" id="{69F63BBB-4A2E-5C55-CB30-A3DCB171663A}"/>
              </a:ext>
            </a:extLst>
          </p:cNvPr>
          <p:cNvSpPr txBox="1"/>
          <p:nvPr/>
        </p:nvSpPr>
        <p:spPr>
          <a:xfrm>
            <a:off x="394775" y="585343"/>
            <a:ext cx="6096000" cy="3795911"/>
          </a:xfrm>
          <a:prstGeom prst="rect">
            <a:avLst/>
          </a:prstGeom>
          <a:noFill/>
        </p:spPr>
        <p:txBody>
          <a:bodyPr wrap="square">
            <a:spAutoFit/>
          </a:bodyPr>
          <a:lstStyle/>
          <a:p>
            <a:pPr marL="190510" marR="0" lvl="0" indent="-19051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TP53 Y220C is a key hotspot TP53 missense mutation present in about 1% of all solid tumors</a:t>
            </a:r>
          </a:p>
          <a:p>
            <a:pPr marL="1104910" marR="0" lvl="2" indent="-19051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3.6% of HGSOC</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p>
          <a:p>
            <a:pPr marL="285750" marR="0" lvl="0" indent="-28575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Rezatapopt</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selective p53 reactivator specific to the TP53 Y220C mutation </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1-3</a:t>
            </a:r>
          </a:p>
          <a:p>
            <a:pPr marL="285750" marR="0" lvl="0" indent="-28575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Rezatapopt</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stabilizes the mutated protein in the wtp53 conformation by binding to a pocket created by the tyrosine-to-cysteine substitution-restoring the p53 function</a:t>
            </a:r>
            <a:endPar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90510" marR="0" lvl="0" indent="-19051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endPar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13F0906-F216-5F07-B131-8FB59DA651A3}"/>
              </a:ext>
            </a:extLst>
          </p:cNvPr>
          <p:cNvPicPr>
            <a:picLocks noChangeAspect="1"/>
          </p:cNvPicPr>
          <p:nvPr/>
        </p:nvPicPr>
        <p:blipFill>
          <a:blip r:embed="rId3"/>
          <a:srcRect t="90420"/>
          <a:stretch>
            <a:fillRect/>
          </a:stretch>
        </p:blipFill>
        <p:spPr>
          <a:xfrm>
            <a:off x="58875" y="6479067"/>
            <a:ext cx="8533363" cy="378933"/>
          </a:xfrm>
          <a:prstGeom prst="rect">
            <a:avLst/>
          </a:prstGeom>
        </p:spPr>
      </p:pic>
      <p:sp>
        <p:nvSpPr>
          <p:cNvPr id="6" name="Title 2">
            <a:extLst>
              <a:ext uri="{FF2B5EF4-FFF2-40B4-BE49-F238E27FC236}">
                <a16:creationId xmlns:a16="http://schemas.microsoft.com/office/drawing/2014/main" id="{4C47E0F5-B83A-EAAF-1753-3459CA1CD873}"/>
              </a:ext>
            </a:extLst>
          </p:cNvPr>
          <p:cNvSpPr txBox="1">
            <a:spLocks/>
          </p:cNvSpPr>
          <p:nvPr/>
        </p:nvSpPr>
        <p:spPr>
          <a:xfrm>
            <a:off x="251792" y="123801"/>
            <a:ext cx="11436349" cy="9146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110004020202020204"/>
                <a:ea typeface="+mj-ea"/>
                <a:cs typeface="+mj-cs"/>
              </a:rPr>
              <a:t>PYNNACLE</a:t>
            </a:r>
            <a:endParaRPr kumimoji="0" lang="en-US" sz="3334" b="1"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pic>
        <p:nvPicPr>
          <p:cNvPr id="7" name="Picture 6">
            <a:extLst>
              <a:ext uri="{FF2B5EF4-FFF2-40B4-BE49-F238E27FC236}">
                <a16:creationId xmlns:a16="http://schemas.microsoft.com/office/drawing/2014/main" id="{0E20E0D4-DBA5-52F7-2DF8-573CFD216A4E}"/>
              </a:ext>
            </a:extLst>
          </p:cNvPr>
          <p:cNvPicPr>
            <a:picLocks noChangeAspect="1"/>
          </p:cNvPicPr>
          <p:nvPr/>
        </p:nvPicPr>
        <p:blipFill>
          <a:blip r:embed="rId4"/>
          <a:srcRect l="30372"/>
          <a:stretch>
            <a:fillRect/>
          </a:stretch>
        </p:blipFill>
        <p:spPr>
          <a:xfrm>
            <a:off x="1151258" y="3981801"/>
            <a:ext cx="3169920" cy="1935601"/>
          </a:xfrm>
          <a:prstGeom prst="rect">
            <a:avLst/>
          </a:prstGeom>
        </p:spPr>
      </p:pic>
      <p:pic>
        <p:nvPicPr>
          <p:cNvPr id="9" name="Picture 8">
            <a:extLst>
              <a:ext uri="{FF2B5EF4-FFF2-40B4-BE49-F238E27FC236}">
                <a16:creationId xmlns:a16="http://schemas.microsoft.com/office/drawing/2014/main" id="{65BF42C2-2131-D8C1-5FB8-01BECA1EE25B}"/>
              </a:ext>
            </a:extLst>
          </p:cNvPr>
          <p:cNvPicPr>
            <a:picLocks noChangeAspect="1"/>
          </p:cNvPicPr>
          <p:nvPr/>
        </p:nvPicPr>
        <p:blipFill>
          <a:blip r:embed="rId5"/>
          <a:stretch>
            <a:fillRect/>
          </a:stretch>
        </p:blipFill>
        <p:spPr>
          <a:xfrm>
            <a:off x="5338399" y="3767779"/>
            <a:ext cx="6719565" cy="2776953"/>
          </a:xfrm>
          <a:prstGeom prst="rect">
            <a:avLst/>
          </a:prstGeom>
        </p:spPr>
      </p:pic>
      <p:sp>
        <p:nvSpPr>
          <p:cNvPr id="10" name="TextBox 9">
            <a:extLst>
              <a:ext uri="{FF2B5EF4-FFF2-40B4-BE49-F238E27FC236}">
                <a16:creationId xmlns:a16="http://schemas.microsoft.com/office/drawing/2014/main" id="{7EF93BE3-E72A-4E2B-849E-D9FD100FB7AA}"/>
              </a:ext>
            </a:extLst>
          </p:cNvPr>
          <p:cNvSpPr txBox="1"/>
          <p:nvPr/>
        </p:nvSpPr>
        <p:spPr>
          <a:xfrm>
            <a:off x="58875" y="5898401"/>
            <a:ext cx="4050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Schram A et al. SGO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(NCT04585750)</a:t>
            </a:r>
          </a:p>
        </p:txBody>
      </p:sp>
    </p:spTree>
    <p:extLst>
      <p:ext uri="{BB962C8B-B14F-4D97-AF65-F5344CB8AC3E}">
        <p14:creationId xmlns:p14="http://schemas.microsoft.com/office/powerpoint/2010/main" val="3317180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851534-9B4A-9D54-09CF-B92392FAF732}"/>
              </a:ext>
            </a:extLst>
          </p:cNvPr>
          <p:cNvSpPr txBox="1"/>
          <p:nvPr/>
        </p:nvSpPr>
        <p:spPr>
          <a:xfrm>
            <a:off x="120873" y="1371413"/>
            <a:ext cx="2760564" cy="2900794"/>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Ubamatamab (REGN4018) is a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MUC16×CD3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bispecific antibody that bridges MUC16 on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tumour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cells and CD3 on T cells to promote T-cell–mediated cytotoxicity </a:t>
            </a:r>
          </a:p>
          <a:p>
            <a:pPr marL="228600" marR="0" lvl="0" indent="-2286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Cemiplimab is a PD-1i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5E60474-0021-1182-628F-1B08B3E56BC9}"/>
              </a:ext>
            </a:extLst>
          </p:cNvPr>
          <p:cNvSpPr txBox="1"/>
          <p:nvPr/>
        </p:nvSpPr>
        <p:spPr>
          <a:xfrm>
            <a:off x="-11430" y="6326035"/>
            <a:ext cx="12192000" cy="67710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0000"/>
              </a:buClr>
              <a:buSzPct val="100000"/>
              <a:buFont typeface="+mj-lt"/>
              <a:buAutoNum type="arabicPeriod"/>
              <a:tabLst>
                <a:tab pos="8508190" algn="l"/>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Burova E, et al. </a:t>
            </a:r>
            <a:r>
              <a:rPr kumimoji="0" lang="en-US" sz="8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Mol Cancer Ther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2017;16(5):861–70. </a:t>
            </a:r>
          </a:p>
          <a:p>
            <a:pPr marL="457200" marR="0" lvl="0" indent="-457200" algn="l" defTabSz="914400" rtl="0" eaLnBrk="1" fontAlgn="auto" latinLnBrk="0" hangingPunct="1">
              <a:lnSpc>
                <a:spcPct val="100000"/>
              </a:lnSpc>
              <a:spcBef>
                <a:spcPts val="0"/>
              </a:spcBef>
              <a:spcAft>
                <a:spcPts val="600"/>
              </a:spcAft>
              <a:buClr>
                <a:srgbClr val="000000"/>
              </a:buClr>
              <a:buSzPct val="100000"/>
              <a:buFont typeface="+mj-lt"/>
              <a:buAutoNum type="arabicPeriod"/>
              <a:tabLst>
                <a:tab pos="8508190" algn="l"/>
              </a:tabLst>
              <a:defRPr/>
            </a:pPr>
            <a:r>
              <a:rPr kumimoji="0" lang="en-GB"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Liu J, et al. International Journal of </a:t>
            </a:r>
            <a:r>
              <a:rPr kumimoji="0" lang="en-GB" sz="8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Gynecologic</a:t>
            </a:r>
            <a:r>
              <a:rPr kumimoji="0" lang="en-GB"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Cancer PO011LBA/#1512 2023;33:A9-A10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4524CE16-1A97-7663-A1B7-D8451660B384}"/>
              </a:ext>
            </a:extLst>
          </p:cNvPr>
          <p:cNvPicPr>
            <a:picLocks noChangeAspect="1"/>
          </p:cNvPicPr>
          <p:nvPr/>
        </p:nvPicPr>
        <p:blipFill>
          <a:blip r:embed="rId3"/>
          <a:srcRect b="19650"/>
          <a:stretch>
            <a:fillRect/>
          </a:stretch>
        </p:blipFill>
        <p:spPr>
          <a:xfrm>
            <a:off x="7747174" y="1092049"/>
            <a:ext cx="4444826" cy="4858880"/>
          </a:xfrm>
          <a:prstGeom prst="rect">
            <a:avLst/>
          </a:prstGeom>
        </p:spPr>
      </p:pic>
      <p:pic>
        <p:nvPicPr>
          <p:cNvPr id="5" name="Picture 4">
            <a:extLst>
              <a:ext uri="{FF2B5EF4-FFF2-40B4-BE49-F238E27FC236}">
                <a16:creationId xmlns:a16="http://schemas.microsoft.com/office/drawing/2014/main" id="{6FC73715-8766-5AA9-8103-B41A9D569108}"/>
              </a:ext>
            </a:extLst>
          </p:cNvPr>
          <p:cNvPicPr>
            <a:picLocks noChangeAspect="1"/>
          </p:cNvPicPr>
          <p:nvPr/>
        </p:nvPicPr>
        <p:blipFill>
          <a:blip r:embed="rId4"/>
          <a:stretch>
            <a:fillRect/>
          </a:stretch>
        </p:blipFill>
        <p:spPr>
          <a:xfrm>
            <a:off x="2884847" y="1077917"/>
            <a:ext cx="4751560" cy="3581400"/>
          </a:xfrm>
          <a:prstGeom prst="rect">
            <a:avLst/>
          </a:prstGeom>
        </p:spPr>
      </p:pic>
      <p:pic>
        <p:nvPicPr>
          <p:cNvPr id="6" name="Picture 5">
            <a:extLst>
              <a:ext uri="{FF2B5EF4-FFF2-40B4-BE49-F238E27FC236}">
                <a16:creationId xmlns:a16="http://schemas.microsoft.com/office/drawing/2014/main" id="{D1A2D183-6782-08DA-E8EE-984137D28A81}"/>
              </a:ext>
            </a:extLst>
          </p:cNvPr>
          <p:cNvPicPr>
            <a:picLocks noChangeAspect="1"/>
          </p:cNvPicPr>
          <p:nvPr/>
        </p:nvPicPr>
        <p:blipFill>
          <a:blip r:embed="rId3"/>
          <a:srcRect t="81634"/>
          <a:stretch>
            <a:fillRect/>
          </a:stretch>
        </p:blipFill>
        <p:spPr>
          <a:xfrm>
            <a:off x="2884847" y="4826205"/>
            <a:ext cx="4858917" cy="1214080"/>
          </a:xfrm>
          <a:prstGeom prst="rect">
            <a:avLst/>
          </a:prstGeom>
        </p:spPr>
      </p:pic>
      <p:sp>
        <p:nvSpPr>
          <p:cNvPr id="7" name="TextBox 6">
            <a:extLst>
              <a:ext uri="{FF2B5EF4-FFF2-40B4-BE49-F238E27FC236}">
                <a16:creationId xmlns:a16="http://schemas.microsoft.com/office/drawing/2014/main" id="{A039986B-F586-8012-5007-B245A4ADD12E}"/>
              </a:ext>
            </a:extLst>
          </p:cNvPr>
          <p:cNvSpPr txBox="1"/>
          <p:nvPr/>
        </p:nvSpPr>
        <p:spPr>
          <a:xfrm>
            <a:off x="582930" y="80032"/>
            <a:ext cx="931755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Ubamatamab (REGN4018) -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MUC16xCD3 Bispecific (NCT06787612)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CD975B7-98ED-125B-4215-EA1275D58CED}"/>
              </a:ext>
            </a:extLst>
          </p:cNvPr>
          <p:cNvSpPr txBox="1"/>
          <p:nvPr/>
        </p:nvSpPr>
        <p:spPr>
          <a:xfrm>
            <a:off x="0" y="5679913"/>
            <a:ext cx="21355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Lee JY</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ESMO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Abstract 1078P</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2854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D9D92-D4C5-A7C8-53FA-0C43E48483A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80C1E3-84A1-6365-477F-BA9EBBF375FD}"/>
              </a:ext>
            </a:extLst>
          </p:cNvPr>
          <p:cNvSpPr>
            <a:spLocks noGrp="1"/>
          </p:cNvSpPr>
          <p:nvPr>
            <p:ph idx="47"/>
          </p:nvPr>
        </p:nvSpPr>
        <p:spPr/>
        <p:txBody>
          <a:bodyPr/>
          <a:lstStyle/>
          <a:p>
            <a:r>
              <a:rPr lang="en-US" dirty="0" err="1"/>
              <a:t>Mirvetuximab</a:t>
            </a:r>
            <a:r>
              <a:rPr lang="en-US" dirty="0"/>
              <a:t> </a:t>
            </a:r>
            <a:r>
              <a:rPr lang="en-US" dirty="0" err="1"/>
              <a:t>soravtansine</a:t>
            </a:r>
            <a:r>
              <a:rPr lang="en-US" dirty="0"/>
              <a:t> </a:t>
            </a:r>
            <a:r>
              <a:rPr lang="en-US" dirty="0">
                <a:sym typeface="Wingdings" pitchFamily="2" charset="2"/>
              </a:rPr>
              <a:t></a:t>
            </a:r>
            <a:r>
              <a:rPr lang="en-US" dirty="0"/>
              <a:t> pembrolizumab/</a:t>
            </a:r>
            <a:br>
              <a:rPr lang="en-US" dirty="0"/>
            </a:br>
            <a:r>
              <a:rPr lang="en-US" dirty="0"/>
              <a:t>weekly paclitaxel </a:t>
            </a:r>
            <a:r>
              <a:rPr lang="en-US" dirty="0">
                <a:sym typeface="Wingdings" pitchFamily="2" charset="2"/>
              </a:rPr>
              <a:t></a:t>
            </a:r>
            <a:r>
              <a:rPr lang="en-US" dirty="0"/>
              <a:t> </a:t>
            </a:r>
            <a:r>
              <a:rPr lang="en-US" dirty="0" err="1"/>
              <a:t>relacorilant</a:t>
            </a:r>
            <a:r>
              <a:rPr lang="en-US" dirty="0"/>
              <a:t>/</a:t>
            </a:r>
            <a:r>
              <a:rPr lang="en-US" i="1" dirty="0"/>
              <a:t>nab</a:t>
            </a:r>
            <a:r>
              <a:rPr lang="en-US" dirty="0"/>
              <a:t> paclitaxel</a:t>
            </a:r>
          </a:p>
        </p:txBody>
      </p:sp>
      <p:sp>
        <p:nvSpPr>
          <p:cNvPr id="3" name="Content Placeholder 2">
            <a:extLst>
              <a:ext uri="{FF2B5EF4-FFF2-40B4-BE49-F238E27FC236}">
                <a16:creationId xmlns:a16="http://schemas.microsoft.com/office/drawing/2014/main" id="{0E46C1E8-1C9D-55CA-5748-36D0E6B477F9}"/>
              </a:ext>
            </a:extLst>
          </p:cNvPr>
          <p:cNvSpPr>
            <a:spLocks noGrp="1"/>
          </p:cNvSpPr>
          <p:nvPr>
            <p:ph idx="48"/>
          </p:nvPr>
        </p:nvSpPr>
        <p:spPr/>
        <p:txBody>
          <a:bodyPr/>
          <a:lstStyle/>
          <a:p>
            <a:r>
              <a:rPr lang="en-US" dirty="0"/>
              <a:t>Mirvetuximab soravtansine </a:t>
            </a:r>
            <a:r>
              <a:rPr lang="en-US" dirty="0">
                <a:sym typeface="Wingdings" pitchFamily="2" charset="2"/>
              </a:rPr>
              <a:t></a:t>
            </a:r>
            <a:r>
              <a:rPr lang="en-US" dirty="0"/>
              <a:t> pembrolizumab/</a:t>
            </a:r>
            <a:br>
              <a:rPr lang="en-US" dirty="0"/>
            </a:br>
            <a:r>
              <a:rPr lang="en-US" dirty="0"/>
              <a:t>weekly paclitaxel </a:t>
            </a:r>
            <a:r>
              <a:rPr lang="en-US" dirty="0">
                <a:sym typeface="Wingdings" pitchFamily="2" charset="2"/>
              </a:rPr>
              <a:t></a:t>
            </a:r>
            <a:r>
              <a:rPr lang="en-US" dirty="0"/>
              <a:t> relacorilant/</a:t>
            </a:r>
            <a:r>
              <a:rPr lang="en-US" i="1" dirty="0"/>
              <a:t>nab</a:t>
            </a:r>
            <a:r>
              <a:rPr lang="en-US" dirty="0"/>
              <a:t> paclitaxel</a:t>
            </a:r>
          </a:p>
        </p:txBody>
      </p:sp>
      <p:sp>
        <p:nvSpPr>
          <p:cNvPr id="4" name="Content Placeholder 3">
            <a:extLst>
              <a:ext uri="{FF2B5EF4-FFF2-40B4-BE49-F238E27FC236}">
                <a16:creationId xmlns:a16="http://schemas.microsoft.com/office/drawing/2014/main" id="{1F56B466-54A3-9C94-F319-892E368F7EB2}"/>
              </a:ext>
            </a:extLst>
          </p:cNvPr>
          <p:cNvSpPr>
            <a:spLocks noGrp="1"/>
          </p:cNvSpPr>
          <p:nvPr>
            <p:ph idx="49"/>
          </p:nvPr>
        </p:nvSpPr>
        <p:spPr/>
        <p:txBody>
          <a:bodyPr/>
          <a:lstStyle/>
          <a:p>
            <a:r>
              <a:rPr lang="en-US" dirty="0"/>
              <a:t>I would not sequence these agents</a:t>
            </a:r>
          </a:p>
        </p:txBody>
      </p:sp>
      <p:sp>
        <p:nvSpPr>
          <p:cNvPr id="5" name="Content Placeholder 4">
            <a:extLst>
              <a:ext uri="{FF2B5EF4-FFF2-40B4-BE49-F238E27FC236}">
                <a16:creationId xmlns:a16="http://schemas.microsoft.com/office/drawing/2014/main" id="{F44023CF-5E97-69D0-5413-CF028F08A91F}"/>
              </a:ext>
            </a:extLst>
          </p:cNvPr>
          <p:cNvSpPr>
            <a:spLocks noGrp="1"/>
          </p:cNvSpPr>
          <p:nvPr>
            <p:ph idx="50"/>
          </p:nvPr>
        </p:nvSpPr>
        <p:spPr/>
        <p:txBody>
          <a:bodyPr/>
          <a:lstStyle/>
          <a:p>
            <a:r>
              <a:rPr lang="en-US" dirty="0"/>
              <a:t>Mirvetuximab soravtansine </a:t>
            </a:r>
            <a:r>
              <a:rPr lang="en-US" dirty="0">
                <a:sym typeface="Wingdings" pitchFamily="2" charset="2"/>
              </a:rPr>
              <a:t></a:t>
            </a:r>
            <a:r>
              <a:rPr lang="en-US" dirty="0"/>
              <a:t> relacorilant/nab paclitaxel </a:t>
            </a:r>
            <a:r>
              <a:rPr lang="en-US" dirty="0">
                <a:sym typeface="Wingdings" pitchFamily="2" charset="2"/>
              </a:rPr>
              <a:t></a:t>
            </a:r>
            <a:r>
              <a:rPr lang="en-US" dirty="0"/>
              <a:t> pembrolizumab/weekly paclitaxel*</a:t>
            </a:r>
          </a:p>
        </p:txBody>
      </p:sp>
      <p:sp>
        <p:nvSpPr>
          <p:cNvPr id="6" name="Content Placeholder 5">
            <a:extLst>
              <a:ext uri="{FF2B5EF4-FFF2-40B4-BE49-F238E27FC236}">
                <a16:creationId xmlns:a16="http://schemas.microsoft.com/office/drawing/2014/main" id="{39A22F8B-8A84-2D66-3C77-0E50304D9E75}"/>
              </a:ext>
            </a:extLst>
          </p:cNvPr>
          <p:cNvSpPr>
            <a:spLocks noGrp="1"/>
          </p:cNvSpPr>
          <p:nvPr>
            <p:ph idx="51"/>
          </p:nvPr>
        </p:nvSpPr>
        <p:spPr/>
        <p:txBody>
          <a:bodyPr/>
          <a:lstStyle/>
          <a:p>
            <a:r>
              <a:rPr lang="en-US" dirty="0" err="1"/>
              <a:t>Mirvetuximab</a:t>
            </a:r>
            <a:r>
              <a:rPr lang="en-US" dirty="0"/>
              <a:t> </a:t>
            </a:r>
            <a:r>
              <a:rPr lang="en-US" dirty="0" err="1"/>
              <a:t>soravtansine</a:t>
            </a:r>
            <a:r>
              <a:rPr lang="en-US" dirty="0"/>
              <a:t> </a:t>
            </a:r>
            <a:r>
              <a:rPr lang="en-US" dirty="0">
                <a:sym typeface="Wingdings" pitchFamily="2" charset="2"/>
              </a:rPr>
              <a:t></a:t>
            </a:r>
            <a:r>
              <a:rPr lang="en-US" dirty="0"/>
              <a:t> pembrolizumab/</a:t>
            </a:r>
            <a:br>
              <a:rPr lang="en-US" dirty="0"/>
            </a:br>
            <a:r>
              <a:rPr lang="en-US" dirty="0"/>
              <a:t>weekly paclitaxel </a:t>
            </a:r>
            <a:r>
              <a:rPr lang="en-US" dirty="0">
                <a:sym typeface="Wingdings" pitchFamily="2" charset="2"/>
              </a:rPr>
              <a:t></a:t>
            </a:r>
            <a:r>
              <a:rPr lang="en-US" dirty="0"/>
              <a:t> </a:t>
            </a:r>
            <a:r>
              <a:rPr lang="en-US" dirty="0" err="1"/>
              <a:t>relacorilant</a:t>
            </a:r>
            <a:r>
              <a:rPr lang="en-US" dirty="0"/>
              <a:t>/</a:t>
            </a:r>
            <a:r>
              <a:rPr lang="en-US" i="1" dirty="0"/>
              <a:t>nab</a:t>
            </a:r>
            <a:r>
              <a:rPr lang="en-US" dirty="0"/>
              <a:t> paclitaxel</a:t>
            </a:r>
          </a:p>
        </p:txBody>
      </p:sp>
      <p:sp>
        <p:nvSpPr>
          <p:cNvPr id="7" name="Title 6">
            <a:extLst>
              <a:ext uri="{FF2B5EF4-FFF2-40B4-BE49-F238E27FC236}">
                <a16:creationId xmlns:a16="http://schemas.microsoft.com/office/drawing/2014/main" id="{D0A33AF6-C15B-2A26-6E40-86D83C416DD4}"/>
              </a:ext>
            </a:extLst>
          </p:cNvPr>
          <p:cNvSpPr>
            <a:spLocks noGrp="1"/>
          </p:cNvSpPr>
          <p:nvPr>
            <p:ph type="title"/>
          </p:nvPr>
        </p:nvSpPr>
        <p:spPr/>
        <p:txBody>
          <a:bodyPr/>
          <a:lstStyle/>
          <a:p>
            <a:r>
              <a:rPr lang="en-US" dirty="0"/>
              <a:t>For a patient with advanced OC who is eligible to receive all 3 strategies, how would you generally sequence </a:t>
            </a:r>
            <a:r>
              <a:rPr lang="en-US" dirty="0" err="1"/>
              <a:t>mirvetuximab</a:t>
            </a:r>
            <a:r>
              <a:rPr lang="en-US" dirty="0"/>
              <a:t> </a:t>
            </a:r>
            <a:r>
              <a:rPr lang="en-US" dirty="0" err="1"/>
              <a:t>soravtansine</a:t>
            </a:r>
            <a:r>
              <a:rPr lang="en-US" dirty="0"/>
              <a:t>, </a:t>
            </a:r>
            <a:r>
              <a:rPr lang="en-US" dirty="0" err="1"/>
              <a:t>relacorilant</a:t>
            </a:r>
            <a:r>
              <a:rPr lang="en-US" dirty="0"/>
              <a:t>/</a:t>
            </a:r>
            <a:r>
              <a:rPr lang="en-US" i="1" dirty="0"/>
              <a:t>nab</a:t>
            </a:r>
            <a:r>
              <a:rPr lang="en-US" dirty="0"/>
              <a:t> paclitaxel and pembrolizumab/weekly paclitaxel? </a:t>
            </a:r>
          </a:p>
        </p:txBody>
      </p:sp>
      <p:sp>
        <p:nvSpPr>
          <p:cNvPr id="8" name="Content Placeholder 7">
            <a:extLst>
              <a:ext uri="{FF2B5EF4-FFF2-40B4-BE49-F238E27FC236}">
                <a16:creationId xmlns:a16="http://schemas.microsoft.com/office/drawing/2014/main" id="{CE9274FD-2FC8-32DE-08E4-7C04F71632AC}"/>
              </a:ext>
            </a:extLst>
          </p:cNvPr>
          <p:cNvSpPr>
            <a:spLocks noGrp="1"/>
          </p:cNvSpPr>
          <p:nvPr>
            <p:ph idx="52"/>
          </p:nvPr>
        </p:nvSpPr>
        <p:spPr/>
        <p:txBody>
          <a:bodyPr/>
          <a:lstStyle/>
          <a:p>
            <a:r>
              <a:rPr lang="en-US" dirty="0" err="1"/>
              <a:t>Relacorilant</a:t>
            </a:r>
            <a:r>
              <a:rPr lang="en-US" dirty="0"/>
              <a:t>/</a:t>
            </a:r>
            <a:r>
              <a:rPr lang="en-US" i="1" dirty="0"/>
              <a:t>nab</a:t>
            </a:r>
            <a:r>
              <a:rPr lang="en-US" dirty="0"/>
              <a:t> paclitaxel </a:t>
            </a:r>
            <a:r>
              <a:rPr lang="en-US" dirty="0">
                <a:sym typeface="Wingdings" pitchFamily="2" charset="2"/>
              </a:rPr>
              <a:t></a:t>
            </a:r>
            <a:r>
              <a:rPr lang="en-US" dirty="0"/>
              <a:t> </a:t>
            </a:r>
            <a:r>
              <a:rPr lang="en-US" dirty="0" err="1"/>
              <a:t>mirvetuximab</a:t>
            </a:r>
            <a:r>
              <a:rPr lang="en-US" dirty="0"/>
              <a:t> </a:t>
            </a:r>
            <a:r>
              <a:rPr lang="en-US" dirty="0" err="1"/>
              <a:t>soravtansine</a:t>
            </a:r>
            <a:r>
              <a:rPr lang="en-US" dirty="0"/>
              <a:t> </a:t>
            </a:r>
            <a:r>
              <a:rPr lang="en-US" dirty="0">
                <a:sym typeface="Wingdings" pitchFamily="2" charset="2"/>
              </a:rPr>
              <a:t></a:t>
            </a:r>
            <a:r>
              <a:rPr lang="en-US" dirty="0"/>
              <a:t> pembrolizumab/weekly paclitaxel</a:t>
            </a:r>
          </a:p>
        </p:txBody>
      </p:sp>
      <p:sp>
        <p:nvSpPr>
          <p:cNvPr id="9" name="TextBox 8">
            <a:extLst>
              <a:ext uri="{FF2B5EF4-FFF2-40B4-BE49-F238E27FC236}">
                <a16:creationId xmlns:a16="http://schemas.microsoft.com/office/drawing/2014/main" id="{EE7B5E10-175F-06A8-FADE-2335DA560EDD}"/>
              </a:ext>
            </a:extLst>
          </p:cNvPr>
          <p:cNvSpPr txBox="1"/>
          <p:nvPr/>
        </p:nvSpPr>
        <p:spPr>
          <a:xfrm>
            <a:off x="479376" y="6165304"/>
            <a:ext cx="777686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Would only use either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/paclitaxel or paclitaxel – not both</a:t>
            </a:r>
          </a:p>
        </p:txBody>
      </p:sp>
    </p:spTree>
    <p:extLst>
      <p:ext uri="{BB962C8B-B14F-4D97-AF65-F5344CB8AC3E}">
        <p14:creationId xmlns:p14="http://schemas.microsoft.com/office/powerpoint/2010/main" val="1427127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D214D-99C7-29E7-D4A2-162F5176BFB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13332F-4E51-F7AF-CC92-A07978A6632A}"/>
              </a:ext>
            </a:extLst>
          </p:cNvPr>
          <p:cNvSpPr>
            <a:spLocks noGrp="1"/>
          </p:cNvSpPr>
          <p:nvPr>
            <p:ph idx="47"/>
          </p:nvPr>
        </p:nvSpPr>
        <p:spPr/>
        <p:txBody>
          <a:bodyPr/>
          <a:lstStyle/>
          <a:p>
            <a:r>
              <a:rPr lang="en-US" dirty="0"/>
              <a:t>Yes, I do not view this to be effective only in the PD-L1+ </a:t>
            </a:r>
            <a:br>
              <a:rPr lang="en-US" dirty="0"/>
            </a:br>
            <a:r>
              <a:rPr lang="en-US" dirty="0"/>
              <a:t>population based on the trial, although I understand the FDA label </a:t>
            </a:r>
          </a:p>
        </p:txBody>
      </p:sp>
      <p:sp>
        <p:nvSpPr>
          <p:cNvPr id="3" name="Content Placeholder 2">
            <a:extLst>
              <a:ext uri="{FF2B5EF4-FFF2-40B4-BE49-F238E27FC236}">
                <a16:creationId xmlns:a16="http://schemas.microsoft.com/office/drawing/2014/main" id="{382DA4E0-6E7B-881B-CF09-F234BDD5A871}"/>
              </a:ext>
            </a:extLst>
          </p:cNvPr>
          <p:cNvSpPr>
            <a:spLocks noGrp="1"/>
          </p:cNvSpPr>
          <p:nvPr>
            <p:ph idx="48"/>
          </p:nvPr>
        </p:nvSpPr>
        <p:spPr/>
        <p:txBody>
          <a:bodyPr/>
          <a:lstStyle/>
          <a:p>
            <a:r>
              <a:rPr lang="en-US" dirty="0"/>
              <a:t>No</a:t>
            </a:r>
          </a:p>
        </p:txBody>
      </p:sp>
      <p:sp>
        <p:nvSpPr>
          <p:cNvPr id="4" name="Content Placeholder 3">
            <a:extLst>
              <a:ext uri="{FF2B5EF4-FFF2-40B4-BE49-F238E27FC236}">
                <a16:creationId xmlns:a16="http://schemas.microsoft.com/office/drawing/2014/main" id="{7471A651-C3FC-1017-CB88-0AC0A819A1BB}"/>
              </a:ext>
            </a:extLst>
          </p:cNvPr>
          <p:cNvSpPr>
            <a:spLocks noGrp="1"/>
          </p:cNvSpPr>
          <p:nvPr>
            <p:ph idx="49"/>
          </p:nvPr>
        </p:nvSpPr>
        <p:spPr/>
        <p:txBody>
          <a:bodyPr/>
          <a:lstStyle/>
          <a:p>
            <a:r>
              <a:rPr lang="en-US" dirty="0"/>
              <a:t>No</a:t>
            </a:r>
          </a:p>
        </p:txBody>
      </p:sp>
      <p:sp>
        <p:nvSpPr>
          <p:cNvPr id="5" name="Content Placeholder 4">
            <a:extLst>
              <a:ext uri="{FF2B5EF4-FFF2-40B4-BE49-F238E27FC236}">
                <a16:creationId xmlns:a16="http://schemas.microsoft.com/office/drawing/2014/main" id="{DF1A1C50-9AA8-12F4-C86F-3D14AF6060E5}"/>
              </a:ext>
            </a:extLst>
          </p:cNvPr>
          <p:cNvSpPr>
            <a:spLocks noGrp="1"/>
          </p:cNvSpPr>
          <p:nvPr>
            <p:ph idx="50"/>
          </p:nvPr>
        </p:nvSpPr>
        <p:spPr/>
        <p:txBody>
          <a:bodyPr/>
          <a:lstStyle/>
          <a:p>
            <a:r>
              <a:rPr lang="en-US" dirty="0"/>
              <a:t>Yes, no marked difference in outcomes between </a:t>
            </a:r>
            <a:br>
              <a:rPr lang="en-US" dirty="0"/>
            </a:br>
            <a:r>
              <a:rPr lang="en-US" dirty="0"/>
              <a:t>biomarker-positive and -negative</a:t>
            </a:r>
          </a:p>
        </p:txBody>
      </p:sp>
      <p:sp>
        <p:nvSpPr>
          <p:cNvPr id="6" name="Content Placeholder 5">
            <a:extLst>
              <a:ext uri="{FF2B5EF4-FFF2-40B4-BE49-F238E27FC236}">
                <a16:creationId xmlns:a16="http://schemas.microsoft.com/office/drawing/2014/main" id="{36E651E5-76A0-F1DC-0104-AB888F0447FE}"/>
              </a:ext>
            </a:extLst>
          </p:cNvPr>
          <p:cNvSpPr>
            <a:spLocks noGrp="1"/>
          </p:cNvSpPr>
          <p:nvPr>
            <p:ph idx="51"/>
          </p:nvPr>
        </p:nvSpPr>
        <p:spPr/>
        <p:txBody>
          <a:bodyPr/>
          <a:lstStyle/>
          <a:p>
            <a:r>
              <a:rPr lang="en-US" dirty="0"/>
              <a:t>No</a:t>
            </a:r>
          </a:p>
        </p:txBody>
      </p:sp>
      <p:sp>
        <p:nvSpPr>
          <p:cNvPr id="7" name="Title 6">
            <a:extLst>
              <a:ext uri="{FF2B5EF4-FFF2-40B4-BE49-F238E27FC236}">
                <a16:creationId xmlns:a16="http://schemas.microsoft.com/office/drawing/2014/main" id="{55C9BF25-C1EC-06F2-6E7C-6AD894812467}"/>
              </a:ext>
            </a:extLst>
          </p:cNvPr>
          <p:cNvSpPr>
            <a:spLocks noGrp="1"/>
          </p:cNvSpPr>
          <p:nvPr>
            <p:ph type="title"/>
          </p:nvPr>
        </p:nvSpPr>
        <p:spPr/>
        <p:txBody>
          <a:bodyPr/>
          <a:lstStyle/>
          <a:p>
            <a:r>
              <a:rPr lang="en-US" dirty="0"/>
              <a:t>Would you employ pembrolizumab/weekly paclitaxel with or without bevacizumab for a patient with PD-L1-negative advanced OC under any circumstances?</a:t>
            </a:r>
          </a:p>
        </p:txBody>
      </p:sp>
      <p:sp>
        <p:nvSpPr>
          <p:cNvPr id="8" name="Content Placeholder 7">
            <a:extLst>
              <a:ext uri="{FF2B5EF4-FFF2-40B4-BE49-F238E27FC236}">
                <a16:creationId xmlns:a16="http://schemas.microsoft.com/office/drawing/2014/main" id="{BC95187F-5CAB-59ED-E558-B49D022D3971}"/>
              </a:ext>
            </a:extLst>
          </p:cNvPr>
          <p:cNvSpPr>
            <a:spLocks noGrp="1"/>
          </p:cNvSpPr>
          <p:nvPr>
            <p:ph idx="52"/>
          </p:nvPr>
        </p:nvSpPr>
        <p:spPr/>
        <p:txBody>
          <a:bodyPr/>
          <a:lstStyle/>
          <a:p>
            <a:r>
              <a:rPr lang="en-US" dirty="0"/>
              <a:t>No</a:t>
            </a:r>
          </a:p>
        </p:txBody>
      </p:sp>
    </p:spTree>
    <p:extLst>
      <p:ext uri="{BB962C8B-B14F-4D97-AF65-F5344CB8AC3E}">
        <p14:creationId xmlns:p14="http://schemas.microsoft.com/office/powerpoint/2010/main" val="3148155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3FA4-EAAD-3B87-45D1-F44789ED31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CD66D-B15D-043B-2C1C-2D55EC24D6C1}"/>
              </a:ext>
            </a:extLst>
          </p:cNvPr>
          <p:cNvSpPr>
            <a:spLocks noGrp="1"/>
          </p:cNvSpPr>
          <p:nvPr>
            <p:ph idx="48"/>
          </p:nvPr>
        </p:nvSpPr>
        <p:spPr/>
        <p:txBody>
          <a:bodyPr/>
          <a:lstStyle/>
          <a:p>
            <a:r>
              <a:rPr lang="en-US" sz="2300" dirty="0"/>
              <a:t>If the patient hasn’t received bevacizumab or received </a:t>
            </a:r>
            <a:br>
              <a:rPr lang="en-US" sz="2300" dirty="0"/>
            </a:br>
            <a:r>
              <a:rPr lang="en-US" sz="2300" dirty="0"/>
              <a:t>with evidence of benefit, unless contraindicated </a:t>
            </a:r>
          </a:p>
        </p:txBody>
      </p:sp>
      <p:sp>
        <p:nvSpPr>
          <p:cNvPr id="4" name="Content Placeholder 3">
            <a:extLst>
              <a:ext uri="{FF2B5EF4-FFF2-40B4-BE49-F238E27FC236}">
                <a16:creationId xmlns:a16="http://schemas.microsoft.com/office/drawing/2014/main" id="{BAE5E2AA-245A-3F89-64C4-C074BFD388FB}"/>
              </a:ext>
            </a:extLst>
          </p:cNvPr>
          <p:cNvSpPr>
            <a:spLocks noGrp="1"/>
          </p:cNvSpPr>
          <p:nvPr>
            <p:ph idx="49"/>
          </p:nvPr>
        </p:nvSpPr>
        <p:spPr/>
        <p:txBody>
          <a:bodyPr/>
          <a:lstStyle/>
          <a:p>
            <a:r>
              <a:rPr lang="en-US" dirty="0"/>
              <a:t>In all situations, unless contraindicated</a:t>
            </a:r>
          </a:p>
        </p:txBody>
      </p:sp>
      <p:sp>
        <p:nvSpPr>
          <p:cNvPr id="5" name="Content Placeholder 4">
            <a:extLst>
              <a:ext uri="{FF2B5EF4-FFF2-40B4-BE49-F238E27FC236}">
                <a16:creationId xmlns:a16="http://schemas.microsoft.com/office/drawing/2014/main" id="{7CFC9159-4C4C-0521-C4F3-284442480091}"/>
              </a:ext>
            </a:extLst>
          </p:cNvPr>
          <p:cNvSpPr>
            <a:spLocks noGrp="1"/>
          </p:cNvSpPr>
          <p:nvPr>
            <p:ph idx="50"/>
          </p:nvPr>
        </p:nvSpPr>
        <p:spPr/>
        <p:txBody>
          <a:bodyPr/>
          <a:lstStyle/>
          <a:p>
            <a:r>
              <a:rPr lang="en-US" dirty="0"/>
              <a:t>If the patient is a candidate for bevacizumab</a:t>
            </a:r>
          </a:p>
        </p:txBody>
      </p:sp>
      <p:sp>
        <p:nvSpPr>
          <p:cNvPr id="7" name="Title 6">
            <a:extLst>
              <a:ext uri="{FF2B5EF4-FFF2-40B4-BE49-F238E27FC236}">
                <a16:creationId xmlns:a16="http://schemas.microsoft.com/office/drawing/2014/main" id="{B3BBFCC3-B474-213E-DD5E-4FA14E04EE0F}"/>
              </a:ext>
            </a:extLst>
          </p:cNvPr>
          <p:cNvSpPr>
            <a:spLocks noGrp="1"/>
          </p:cNvSpPr>
          <p:nvPr>
            <p:ph type="title"/>
          </p:nvPr>
        </p:nvSpPr>
        <p:spPr/>
        <p:txBody>
          <a:bodyPr/>
          <a:lstStyle/>
          <a:p>
            <a:r>
              <a:rPr lang="en-US" dirty="0"/>
              <a:t>In which situations are you currently adding bevacizumab when employing pembrolizumab/weekly paclitaxel for your patients with advanced OC?</a:t>
            </a:r>
          </a:p>
        </p:txBody>
      </p:sp>
      <p:sp>
        <p:nvSpPr>
          <p:cNvPr id="8" name="Content Placeholder 7">
            <a:extLst>
              <a:ext uri="{FF2B5EF4-FFF2-40B4-BE49-F238E27FC236}">
                <a16:creationId xmlns:a16="http://schemas.microsoft.com/office/drawing/2014/main" id="{7CEFDCF1-F260-FC7F-FCBD-87209F20ED04}"/>
              </a:ext>
            </a:extLst>
          </p:cNvPr>
          <p:cNvSpPr>
            <a:spLocks noGrp="1"/>
          </p:cNvSpPr>
          <p:nvPr>
            <p:ph idx="52"/>
          </p:nvPr>
        </p:nvSpPr>
        <p:spPr/>
        <p:txBody>
          <a:bodyPr/>
          <a:lstStyle/>
          <a:p>
            <a:r>
              <a:rPr lang="en-US" dirty="0"/>
              <a:t>I have not used this regimen</a:t>
            </a:r>
          </a:p>
        </p:txBody>
      </p:sp>
      <p:sp>
        <p:nvSpPr>
          <p:cNvPr id="9" name="Content Placeholder 3">
            <a:extLst>
              <a:ext uri="{FF2B5EF4-FFF2-40B4-BE49-F238E27FC236}">
                <a16:creationId xmlns:a16="http://schemas.microsoft.com/office/drawing/2014/main" id="{C6E9490E-9CD0-0631-6C35-4B4F7034798C}"/>
              </a:ext>
            </a:extLst>
          </p:cNvPr>
          <p:cNvSpPr>
            <a:spLocks noGrp="1"/>
          </p:cNvSpPr>
          <p:nvPr>
            <p:ph idx="47"/>
          </p:nvPr>
        </p:nvSpPr>
        <p:spPr/>
        <p:txBody>
          <a:bodyPr/>
          <a:lstStyle/>
          <a:p>
            <a:r>
              <a:rPr lang="en-US" dirty="0"/>
              <a:t>In all situations, unless contraindicated</a:t>
            </a:r>
          </a:p>
        </p:txBody>
      </p:sp>
      <p:sp>
        <p:nvSpPr>
          <p:cNvPr id="10" name="Content Placeholder 3">
            <a:extLst>
              <a:ext uri="{FF2B5EF4-FFF2-40B4-BE49-F238E27FC236}">
                <a16:creationId xmlns:a16="http://schemas.microsoft.com/office/drawing/2014/main" id="{B81F94F0-405C-FE61-AF0F-602228F58FE0}"/>
              </a:ext>
            </a:extLst>
          </p:cNvPr>
          <p:cNvSpPr>
            <a:spLocks noGrp="1"/>
          </p:cNvSpPr>
          <p:nvPr>
            <p:ph idx="51"/>
          </p:nvPr>
        </p:nvSpPr>
        <p:spPr/>
        <p:txBody>
          <a:bodyPr/>
          <a:lstStyle/>
          <a:p>
            <a:r>
              <a:rPr lang="en-US" dirty="0"/>
              <a:t>In all situations, unless contraindicated</a:t>
            </a:r>
          </a:p>
        </p:txBody>
      </p:sp>
    </p:spTree>
    <p:extLst>
      <p:ext uri="{BB962C8B-B14F-4D97-AF65-F5344CB8AC3E}">
        <p14:creationId xmlns:p14="http://schemas.microsoft.com/office/powerpoint/2010/main" val="52357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5AD80-FFF5-B5DC-5911-F074CF355DE4}"/>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1BBE334-C09F-097D-4BD7-B7DE0DCDCBD7}"/>
              </a:ext>
            </a:extLst>
          </p:cNvPr>
          <p:cNvSpPr>
            <a:spLocks noGrp="1"/>
          </p:cNvSpPr>
          <p:nvPr>
            <p:ph idx="47"/>
          </p:nvPr>
        </p:nvSpPr>
        <p:spPr/>
        <p:txBody>
          <a:bodyPr/>
          <a:lstStyle/>
          <a:p>
            <a:r>
              <a:rPr lang="en-US" dirty="0"/>
              <a:t>No</a:t>
            </a:r>
          </a:p>
        </p:txBody>
      </p:sp>
      <p:sp>
        <p:nvSpPr>
          <p:cNvPr id="11" name="Content Placeholder 10">
            <a:extLst>
              <a:ext uri="{FF2B5EF4-FFF2-40B4-BE49-F238E27FC236}">
                <a16:creationId xmlns:a16="http://schemas.microsoft.com/office/drawing/2014/main" id="{732262B0-803F-CF27-41E2-F0BDB4CE96F1}"/>
              </a:ext>
            </a:extLst>
          </p:cNvPr>
          <p:cNvSpPr>
            <a:spLocks noGrp="1"/>
          </p:cNvSpPr>
          <p:nvPr>
            <p:ph idx="48"/>
          </p:nvPr>
        </p:nvSpPr>
        <p:spPr/>
        <p:txBody>
          <a:bodyPr/>
          <a:lstStyle/>
          <a:p>
            <a:r>
              <a:rPr lang="en-US" dirty="0"/>
              <a:t>No</a:t>
            </a:r>
          </a:p>
        </p:txBody>
      </p:sp>
      <p:sp>
        <p:nvSpPr>
          <p:cNvPr id="12" name="Content Placeholder 11">
            <a:extLst>
              <a:ext uri="{FF2B5EF4-FFF2-40B4-BE49-F238E27FC236}">
                <a16:creationId xmlns:a16="http://schemas.microsoft.com/office/drawing/2014/main" id="{4B851BCA-B2D5-95DB-C4A6-5A7A8D8D183A}"/>
              </a:ext>
            </a:extLst>
          </p:cNvPr>
          <p:cNvSpPr>
            <a:spLocks noGrp="1"/>
          </p:cNvSpPr>
          <p:nvPr>
            <p:ph idx="49"/>
          </p:nvPr>
        </p:nvSpPr>
        <p:spPr/>
        <p:txBody>
          <a:bodyPr/>
          <a:lstStyle/>
          <a:p>
            <a:r>
              <a:rPr lang="en-US" dirty="0"/>
              <a:t>No</a:t>
            </a:r>
          </a:p>
        </p:txBody>
      </p:sp>
      <p:sp>
        <p:nvSpPr>
          <p:cNvPr id="13" name="Content Placeholder 12">
            <a:extLst>
              <a:ext uri="{FF2B5EF4-FFF2-40B4-BE49-F238E27FC236}">
                <a16:creationId xmlns:a16="http://schemas.microsoft.com/office/drawing/2014/main" id="{9E89A843-07B8-E77C-687D-7F729FDA7159}"/>
              </a:ext>
            </a:extLst>
          </p:cNvPr>
          <p:cNvSpPr>
            <a:spLocks noGrp="1"/>
          </p:cNvSpPr>
          <p:nvPr>
            <p:ph idx="50"/>
          </p:nvPr>
        </p:nvSpPr>
        <p:spPr/>
        <p:txBody>
          <a:bodyPr/>
          <a:lstStyle/>
          <a:p>
            <a:r>
              <a:rPr lang="en-US" dirty="0"/>
              <a:t>No</a:t>
            </a:r>
          </a:p>
        </p:txBody>
      </p:sp>
      <p:sp>
        <p:nvSpPr>
          <p:cNvPr id="14" name="Content Placeholder 13">
            <a:extLst>
              <a:ext uri="{FF2B5EF4-FFF2-40B4-BE49-F238E27FC236}">
                <a16:creationId xmlns:a16="http://schemas.microsoft.com/office/drawing/2014/main" id="{73A923D3-006C-3752-844F-67FC029D8594}"/>
              </a:ext>
            </a:extLst>
          </p:cNvPr>
          <p:cNvSpPr>
            <a:spLocks noGrp="1"/>
          </p:cNvSpPr>
          <p:nvPr>
            <p:ph idx="58"/>
          </p:nvPr>
        </p:nvSpPr>
        <p:spPr/>
        <p:txBody>
          <a:bodyPr/>
          <a:lstStyle/>
          <a:p>
            <a:r>
              <a:rPr lang="en-US" dirty="0"/>
              <a:t>In combination with other chemotherapy</a:t>
            </a:r>
          </a:p>
        </p:txBody>
      </p:sp>
      <p:sp>
        <p:nvSpPr>
          <p:cNvPr id="15" name="Content Placeholder 14">
            <a:extLst>
              <a:ext uri="{FF2B5EF4-FFF2-40B4-BE49-F238E27FC236}">
                <a16:creationId xmlns:a16="http://schemas.microsoft.com/office/drawing/2014/main" id="{D7EF7053-5D70-8AD5-FAA8-7D7540A4D6A7}"/>
              </a:ext>
            </a:extLst>
          </p:cNvPr>
          <p:cNvSpPr>
            <a:spLocks noGrp="1"/>
          </p:cNvSpPr>
          <p:nvPr>
            <p:ph idx="71"/>
          </p:nvPr>
        </p:nvSpPr>
        <p:spPr/>
        <p:txBody>
          <a:bodyPr/>
          <a:lstStyle/>
          <a:p>
            <a:r>
              <a:rPr lang="en-US" dirty="0"/>
              <a:t>No</a:t>
            </a:r>
          </a:p>
        </p:txBody>
      </p:sp>
      <p:sp>
        <p:nvSpPr>
          <p:cNvPr id="9" name="Title 8">
            <a:extLst>
              <a:ext uri="{FF2B5EF4-FFF2-40B4-BE49-F238E27FC236}">
                <a16:creationId xmlns:a16="http://schemas.microsoft.com/office/drawing/2014/main" id="{70CC1731-9447-C087-60D8-5EF06BF8C7D0}"/>
              </a:ext>
            </a:extLst>
          </p:cNvPr>
          <p:cNvSpPr>
            <a:spLocks noGrp="1"/>
          </p:cNvSpPr>
          <p:nvPr>
            <p:ph type="title"/>
          </p:nvPr>
        </p:nvSpPr>
        <p:spPr/>
        <p:txBody>
          <a:bodyPr/>
          <a:lstStyle/>
          <a:p>
            <a:r>
              <a:rPr lang="en-US" dirty="0"/>
              <a:t>Would you employ </a:t>
            </a:r>
            <a:r>
              <a:rPr lang="en-US" dirty="0" err="1"/>
              <a:t>relacorilant</a:t>
            </a:r>
            <a:r>
              <a:rPr lang="en-US" dirty="0"/>
              <a:t> in combination with any other chemotherapeutic agent beyond </a:t>
            </a:r>
            <a:r>
              <a:rPr lang="en-US" i="1" dirty="0"/>
              <a:t>nab</a:t>
            </a:r>
            <a:r>
              <a:rPr lang="en-US" dirty="0"/>
              <a:t> paclitaxel under any circumstances? Would you employ </a:t>
            </a:r>
            <a:r>
              <a:rPr lang="en-US" dirty="0" err="1"/>
              <a:t>relacorilant</a:t>
            </a:r>
            <a:r>
              <a:rPr lang="en-US" dirty="0"/>
              <a:t>/</a:t>
            </a:r>
            <a:r>
              <a:rPr lang="en-US" i="1" dirty="0"/>
              <a:t>nab</a:t>
            </a:r>
            <a:r>
              <a:rPr lang="en-US" dirty="0"/>
              <a:t> paclitaxel in combination with bevacizumab under any circumstances? </a:t>
            </a:r>
          </a:p>
        </p:txBody>
      </p:sp>
      <p:sp>
        <p:nvSpPr>
          <p:cNvPr id="16" name="Content Placeholder 15">
            <a:extLst>
              <a:ext uri="{FF2B5EF4-FFF2-40B4-BE49-F238E27FC236}">
                <a16:creationId xmlns:a16="http://schemas.microsoft.com/office/drawing/2014/main" id="{F9D88FB3-30F7-BBA5-F40A-3B6F5131D114}"/>
              </a:ext>
            </a:extLst>
          </p:cNvPr>
          <p:cNvSpPr>
            <a:spLocks noGrp="1"/>
          </p:cNvSpPr>
          <p:nvPr>
            <p:ph idx="74"/>
          </p:nvPr>
        </p:nvSpPr>
        <p:spPr/>
        <p:txBody>
          <a:bodyPr/>
          <a:lstStyle/>
          <a:p>
            <a:r>
              <a:rPr lang="en-US" dirty="0"/>
              <a:t>No</a:t>
            </a:r>
          </a:p>
        </p:txBody>
      </p:sp>
      <p:sp>
        <p:nvSpPr>
          <p:cNvPr id="17" name="Content Placeholder 16">
            <a:extLst>
              <a:ext uri="{FF2B5EF4-FFF2-40B4-BE49-F238E27FC236}">
                <a16:creationId xmlns:a16="http://schemas.microsoft.com/office/drawing/2014/main" id="{D58B496D-A6A3-2E82-D36D-7129E049386D}"/>
              </a:ext>
            </a:extLst>
          </p:cNvPr>
          <p:cNvSpPr>
            <a:spLocks noGrp="1"/>
          </p:cNvSpPr>
          <p:nvPr>
            <p:ph idx="75"/>
          </p:nvPr>
        </p:nvSpPr>
        <p:spPr/>
        <p:txBody>
          <a:bodyPr/>
          <a:lstStyle/>
          <a:p>
            <a:r>
              <a:rPr lang="en-US" dirty="0"/>
              <a:t>No</a:t>
            </a:r>
          </a:p>
        </p:txBody>
      </p:sp>
      <p:sp>
        <p:nvSpPr>
          <p:cNvPr id="18" name="Content Placeholder 17">
            <a:extLst>
              <a:ext uri="{FF2B5EF4-FFF2-40B4-BE49-F238E27FC236}">
                <a16:creationId xmlns:a16="http://schemas.microsoft.com/office/drawing/2014/main" id="{B226B9D5-56FD-E889-D3E7-7F5CF90B2051}"/>
              </a:ext>
            </a:extLst>
          </p:cNvPr>
          <p:cNvSpPr>
            <a:spLocks noGrp="1"/>
          </p:cNvSpPr>
          <p:nvPr>
            <p:ph idx="76"/>
          </p:nvPr>
        </p:nvSpPr>
        <p:spPr/>
        <p:txBody>
          <a:bodyPr/>
          <a:lstStyle/>
          <a:p>
            <a:r>
              <a:rPr lang="en-US" dirty="0"/>
              <a:t>Only on protocol</a:t>
            </a:r>
          </a:p>
        </p:txBody>
      </p:sp>
      <p:sp>
        <p:nvSpPr>
          <p:cNvPr id="19" name="Content Placeholder 18">
            <a:extLst>
              <a:ext uri="{FF2B5EF4-FFF2-40B4-BE49-F238E27FC236}">
                <a16:creationId xmlns:a16="http://schemas.microsoft.com/office/drawing/2014/main" id="{2A698178-7832-1AE1-BC6D-9B017CD63302}"/>
              </a:ext>
            </a:extLst>
          </p:cNvPr>
          <p:cNvSpPr>
            <a:spLocks noGrp="1"/>
          </p:cNvSpPr>
          <p:nvPr>
            <p:ph idx="77"/>
          </p:nvPr>
        </p:nvSpPr>
        <p:spPr/>
        <p:txBody>
          <a:bodyPr/>
          <a:lstStyle/>
          <a:p>
            <a:r>
              <a:rPr lang="en-US" dirty="0"/>
              <a:t>Only on protocol</a:t>
            </a:r>
          </a:p>
        </p:txBody>
      </p:sp>
      <p:sp>
        <p:nvSpPr>
          <p:cNvPr id="20" name="Content Placeholder 19">
            <a:extLst>
              <a:ext uri="{FF2B5EF4-FFF2-40B4-BE49-F238E27FC236}">
                <a16:creationId xmlns:a16="http://schemas.microsoft.com/office/drawing/2014/main" id="{633DC5C5-0CBF-A290-8AC1-706C397C05F0}"/>
              </a:ext>
            </a:extLst>
          </p:cNvPr>
          <p:cNvSpPr>
            <a:spLocks noGrp="1"/>
          </p:cNvSpPr>
          <p:nvPr>
            <p:ph idx="78"/>
          </p:nvPr>
        </p:nvSpPr>
        <p:spPr/>
        <p:txBody>
          <a:bodyPr/>
          <a:lstStyle/>
          <a:p>
            <a:r>
              <a:rPr lang="en-US" dirty="0"/>
              <a:t>In combination with bevacizumab</a:t>
            </a:r>
          </a:p>
        </p:txBody>
      </p:sp>
      <p:sp>
        <p:nvSpPr>
          <p:cNvPr id="21" name="Content Placeholder 20">
            <a:extLst>
              <a:ext uri="{FF2B5EF4-FFF2-40B4-BE49-F238E27FC236}">
                <a16:creationId xmlns:a16="http://schemas.microsoft.com/office/drawing/2014/main" id="{E3F316EF-C6FD-68F5-03FB-4C5DAD740C5A}"/>
              </a:ext>
            </a:extLst>
          </p:cNvPr>
          <p:cNvSpPr>
            <a:spLocks noGrp="1"/>
          </p:cNvSpPr>
          <p:nvPr>
            <p:ph idx="79"/>
          </p:nvPr>
        </p:nvSpPr>
        <p:spPr/>
        <p:txBody>
          <a:bodyPr/>
          <a:lstStyle/>
          <a:p>
            <a:r>
              <a:rPr lang="en-US" dirty="0"/>
              <a:t>No</a:t>
            </a:r>
          </a:p>
        </p:txBody>
      </p:sp>
      <p:sp>
        <p:nvSpPr>
          <p:cNvPr id="22" name="Content Placeholder 21">
            <a:extLst>
              <a:ext uri="{FF2B5EF4-FFF2-40B4-BE49-F238E27FC236}">
                <a16:creationId xmlns:a16="http://schemas.microsoft.com/office/drawing/2014/main" id="{DB36959A-73A1-F3B6-74DD-02F54847B42C}"/>
              </a:ext>
            </a:extLst>
          </p:cNvPr>
          <p:cNvSpPr>
            <a:spLocks noGrp="1"/>
          </p:cNvSpPr>
          <p:nvPr>
            <p:ph idx="80"/>
          </p:nvPr>
        </p:nvSpPr>
        <p:spPr/>
        <p:txBody>
          <a:bodyPr/>
          <a:lstStyle/>
          <a:p>
            <a:r>
              <a:rPr lang="en-US" dirty="0"/>
              <a:t>Only on protocol</a:t>
            </a:r>
          </a:p>
        </p:txBody>
      </p:sp>
      <p:sp>
        <p:nvSpPr>
          <p:cNvPr id="2" name="Content Placeholder 17">
            <a:extLst>
              <a:ext uri="{FF2B5EF4-FFF2-40B4-BE49-F238E27FC236}">
                <a16:creationId xmlns:a16="http://schemas.microsoft.com/office/drawing/2014/main" id="{603E4A2E-4D2B-FCBE-792E-844C66706594}"/>
              </a:ext>
            </a:extLst>
          </p:cNvPr>
          <p:cNvSpPr>
            <a:spLocks noGrp="1"/>
          </p:cNvSpPr>
          <p:nvPr>
            <p:ph idx="81"/>
          </p:nvPr>
        </p:nvSpPr>
        <p:spPr/>
        <p:txBody>
          <a:bodyPr/>
          <a:lstStyle/>
          <a:p>
            <a:r>
              <a:rPr lang="en-US" dirty="0"/>
              <a:t>Only on protocol</a:t>
            </a:r>
          </a:p>
        </p:txBody>
      </p:sp>
    </p:spTree>
    <p:extLst>
      <p:ext uri="{BB962C8B-B14F-4D97-AF65-F5344CB8AC3E}">
        <p14:creationId xmlns:p14="http://schemas.microsoft.com/office/powerpoint/2010/main" val="2914692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2FB5C-83A1-717E-FA0D-8EF18B4D8D7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D1204A-5DB3-E964-DCB7-D94B7F37E044}"/>
              </a:ext>
            </a:extLst>
          </p:cNvPr>
          <p:cNvSpPr>
            <a:spLocks noGrp="1"/>
          </p:cNvSpPr>
          <p:nvPr>
            <p:ph idx="47"/>
          </p:nvPr>
        </p:nvSpPr>
        <p:spPr/>
        <p:txBody>
          <a:bodyPr/>
          <a:lstStyle/>
          <a:p>
            <a:r>
              <a:rPr lang="en-US" dirty="0"/>
              <a:t>No</a:t>
            </a:r>
          </a:p>
        </p:txBody>
      </p:sp>
      <p:sp>
        <p:nvSpPr>
          <p:cNvPr id="3" name="Content Placeholder 2">
            <a:extLst>
              <a:ext uri="{FF2B5EF4-FFF2-40B4-BE49-F238E27FC236}">
                <a16:creationId xmlns:a16="http://schemas.microsoft.com/office/drawing/2014/main" id="{A38A68C5-EFA5-EBCD-FFCC-7ECF526AA37D}"/>
              </a:ext>
            </a:extLst>
          </p:cNvPr>
          <p:cNvSpPr>
            <a:spLocks noGrp="1"/>
          </p:cNvSpPr>
          <p:nvPr>
            <p:ph idx="48"/>
          </p:nvPr>
        </p:nvSpPr>
        <p:spPr/>
        <p:txBody>
          <a:bodyPr/>
          <a:lstStyle/>
          <a:p>
            <a:r>
              <a:rPr lang="en-US" dirty="0"/>
              <a:t>No</a:t>
            </a:r>
          </a:p>
        </p:txBody>
      </p:sp>
      <p:sp>
        <p:nvSpPr>
          <p:cNvPr id="4" name="Content Placeholder 3">
            <a:extLst>
              <a:ext uri="{FF2B5EF4-FFF2-40B4-BE49-F238E27FC236}">
                <a16:creationId xmlns:a16="http://schemas.microsoft.com/office/drawing/2014/main" id="{0A9B96E8-8648-76E4-465D-CD6288BA4590}"/>
              </a:ext>
            </a:extLst>
          </p:cNvPr>
          <p:cNvSpPr>
            <a:spLocks noGrp="1"/>
          </p:cNvSpPr>
          <p:nvPr>
            <p:ph idx="49"/>
          </p:nvPr>
        </p:nvSpPr>
        <p:spPr/>
        <p:txBody>
          <a:bodyPr/>
          <a:lstStyle/>
          <a:p>
            <a:r>
              <a:rPr lang="en-US" dirty="0"/>
              <a:t>No</a:t>
            </a:r>
          </a:p>
        </p:txBody>
      </p:sp>
      <p:sp>
        <p:nvSpPr>
          <p:cNvPr id="5" name="Content Placeholder 4">
            <a:extLst>
              <a:ext uri="{FF2B5EF4-FFF2-40B4-BE49-F238E27FC236}">
                <a16:creationId xmlns:a16="http://schemas.microsoft.com/office/drawing/2014/main" id="{F61CB8C6-5D52-6713-B4AC-C34CEC427530}"/>
              </a:ext>
            </a:extLst>
          </p:cNvPr>
          <p:cNvSpPr>
            <a:spLocks noGrp="1"/>
          </p:cNvSpPr>
          <p:nvPr>
            <p:ph idx="50"/>
          </p:nvPr>
        </p:nvSpPr>
        <p:spPr/>
        <p:txBody>
          <a:bodyPr/>
          <a:lstStyle/>
          <a:p>
            <a:r>
              <a:rPr lang="en-US" dirty="0"/>
              <a:t>No</a:t>
            </a:r>
          </a:p>
        </p:txBody>
      </p:sp>
      <p:sp>
        <p:nvSpPr>
          <p:cNvPr id="6" name="Content Placeholder 5">
            <a:extLst>
              <a:ext uri="{FF2B5EF4-FFF2-40B4-BE49-F238E27FC236}">
                <a16:creationId xmlns:a16="http://schemas.microsoft.com/office/drawing/2014/main" id="{7D9912D0-B207-1D84-0434-E63F05128DD6}"/>
              </a:ext>
            </a:extLst>
          </p:cNvPr>
          <p:cNvSpPr>
            <a:spLocks noGrp="1"/>
          </p:cNvSpPr>
          <p:nvPr>
            <p:ph idx="51"/>
          </p:nvPr>
        </p:nvSpPr>
        <p:spPr/>
        <p:txBody>
          <a:bodyPr/>
          <a:lstStyle/>
          <a:p>
            <a:r>
              <a:rPr lang="en-US" dirty="0"/>
              <a:t>No</a:t>
            </a:r>
          </a:p>
        </p:txBody>
      </p:sp>
      <p:sp>
        <p:nvSpPr>
          <p:cNvPr id="7" name="Title 6">
            <a:extLst>
              <a:ext uri="{FF2B5EF4-FFF2-40B4-BE49-F238E27FC236}">
                <a16:creationId xmlns:a16="http://schemas.microsoft.com/office/drawing/2014/main" id="{5B77B254-1CC1-1755-005D-4F6665AAC8E0}"/>
              </a:ext>
            </a:extLst>
          </p:cNvPr>
          <p:cNvSpPr>
            <a:spLocks noGrp="1"/>
          </p:cNvSpPr>
          <p:nvPr>
            <p:ph type="title"/>
          </p:nvPr>
        </p:nvSpPr>
        <p:spPr/>
        <p:txBody>
          <a:bodyPr/>
          <a:lstStyle/>
          <a:p>
            <a:r>
              <a:rPr lang="en-US" dirty="0"/>
              <a:t>Do you currently use </a:t>
            </a:r>
            <a:r>
              <a:rPr lang="en-US" dirty="0" err="1"/>
              <a:t>glutocorticoid</a:t>
            </a:r>
            <a:r>
              <a:rPr lang="en-US" dirty="0"/>
              <a:t> expression levels to inform how you sequence </a:t>
            </a:r>
            <a:r>
              <a:rPr lang="en-US" dirty="0" err="1"/>
              <a:t>relacorilant</a:t>
            </a:r>
            <a:r>
              <a:rPr lang="en-US" dirty="0"/>
              <a:t>/</a:t>
            </a:r>
            <a:r>
              <a:rPr lang="en-US" i="1" dirty="0"/>
              <a:t>nab</a:t>
            </a:r>
            <a:r>
              <a:rPr lang="en-US" dirty="0"/>
              <a:t> paclitaxel for your patients with advanced OC?</a:t>
            </a:r>
          </a:p>
        </p:txBody>
      </p:sp>
      <p:sp>
        <p:nvSpPr>
          <p:cNvPr id="8" name="Content Placeholder 7">
            <a:extLst>
              <a:ext uri="{FF2B5EF4-FFF2-40B4-BE49-F238E27FC236}">
                <a16:creationId xmlns:a16="http://schemas.microsoft.com/office/drawing/2014/main" id="{B63E9406-9A92-0A75-D314-5E9CDDECAF0D}"/>
              </a:ext>
            </a:extLst>
          </p:cNvPr>
          <p:cNvSpPr>
            <a:spLocks noGrp="1"/>
          </p:cNvSpPr>
          <p:nvPr>
            <p:ph idx="52"/>
          </p:nvPr>
        </p:nvSpPr>
        <p:spPr/>
        <p:txBody>
          <a:bodyPr/>
          <a:lstStyle/>
          <a:p>
            <a:r>
              <a:rPr lang="en-US" dirty="0"/>
              <a:t>No</a:t>
            </a:r>
          </a:p>
        </p:txBody>
      </p:sp>
    </p:spTree>
    <p:extLst>
      <p:ext uri="{BB962C8B-B14F-4D97-AF65-F5344CB8AC3E}">
        <p14:creationId xmlns:p14="http://schemas.microsoft.com/office/powerpoint/2010/main" val="1612676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750F7-F678-E603-13EE-439BD8E19D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6AF94F6-F452-9647-3768-3D59D7456789}"/>
              </a:ext>
            </a:extLst>
          </p:cNvPr>
          <p:cNvSpPr/>
          <p:nvPr/>
        </p:nvSpPr>
        <p:spPr bwMode="auto">
          <a:xfrm>
            <a:off x="740128" y="5258445"/>
            <a:ext cx="11044504"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A1ECC09-B70F-293D-C432-1DD59241A909}"/>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42EA99B-91EA-94E6-D692-16FB77CF99A1}"/>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Current Role of PARP Inhibitors in the Management of Advanced Ovarian Cancer (OC) — Prof Eskander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Strategies Targeting Folate Receptor Alpha in Advanced OC — </a:t>
            </a:r>
            <a:br>
              <a:rPr lang="en-US" sz="2500" dirty="0">
                <a:solidFill>
                  <a:schemeClr val="tx1"/>
                </a:solidFill>
              </a:rPr>
            </a:br>
            <a:r>
              <a:rPr lang="en-US" sz="2500" dirty="0">
                <a:solidFill>
                  <a:schemeClr val="tx1"/>
                </a:solidFill>
              </a:rPr>
              <a:t>Dr Matulonis </a:t>
            </a:r>
          </a:p>
          <a:p>
            <a:pPr marL="98425" indent="0">
              <a:lnSpc>
                <a:spcPct val="100000"/>
              </a:lnSpc>
              <a:spcBef>
                <a:spcPts val="1600"/>
              </a:spcBef>
              <a:spcAft>
                <a:spcPts val="0"/>
              </a:spcAft>
              <a:buNone/>
            </a:pPr>
            <a:r>
              <a:rPr lang="en-US" sz="2500" dirty="0">
                <a:solidFill>
                  <a:srgbClr val="002AFA"/>
                </a:solidFill>
              </a:rPr>
              <a:t>Module 3: </a:t>
            </a:r>
            <a:r>
              <a:rPr lang="en-US" sz="2500" dirty="0">
                <a:solidFill>
                  <a:schemeClr val="tx1"/>
                </a:solidFill>
              </a:rPr>
              <a:t>Other Approved and Promising Investigational Antibody-Drug Conjugates for Advanced OC — Dr Moore</a:t>
            </a:r>
          </a:p>
          <a:p>
            <a:pPr marL="98425" indent="0">
              <a:lnSpc>
                <a:spcPct val="100000"/>
              </a:lnSpc>
              <a:spcBef>
                <a:spcPts val="1600"/>
              </a:spcBef>
              <a:spcAft>
                <a:spcPts val="0"/>
              </a:spcAft>
              <a:buNone/>
            </a:pPr>
            <a:r>
              <a:rPr lang="en-US" sz="2500" dirty="0">
                <a:solidFill>
                  <a:srgbClr val="002AFA"/>
                </a:solidFill>
              </a:rPr>
              <a:t>Module 4: </a:t>
            </a:r>
            <a:r>
              <a:rPr lang="en-US" sz="2500" dirty="0">
                <a:solidFill>
                  <a:schemeClr val="tx1"/>
                </a:solidFill>
              </a:rPr>
              <a:t>Other Novel Agents and Strategies for Advanced OC — </a:t>
            </a:r>
            <a:br>
              <a:rPr lang="en-US" sz="2500" dirty="0">
                <a:solidFill>
                  <a:schemeClr val="tx1"/>
                </a:solidFill>
              </a:rPr>
            </a:br>
            <a:r>
              <a:rPr lang="en-US" sz="2500" dirty="0">
                <a:solidFill>
                  <a:schemeClr val="tx1"/>
                </a:solidFill>
              </a:rPr>
              <a:t>Dr O’Malley</a:t>
            </a:r>
          </a:p>
          <a:p>
            <a:pPr marL="98425" indent="0">
              <a:lnSpc>
                <a:spcPct val="100000"/>
              </a:lnSpc>
              <a:spcBef>
                <a:spcPts val="1600"/>
              </a:spcBef>
              <a:spcAft>
                <a:spcPts val="0"/>
              </a:spcAft>
              <a:buNone/>
            </a:pPr>
            <a:r>
              <a:rPr lang="en-US" sz="2500" dirty="0">
                <a:solidFill>
                  <a:schemeClr val="bg1"/>
                </a:solidFill>
              </a:rPr>
              <a:t>Module 5: Diagnosis and Management of Adverse Events Associated with Common Therapies for Advanced OC — Dr </a:t>
            </a:r>
            <a:r>
              <a:rPr lang="en-US" sz="2500" dirty="0" err="1">
                <a:solidFill>
                  <a:schemeClr val="bg1"/>
                </a:solidFill>
              </a:rPr>
              <a:t>Olawaiye</a:t>
            </a:r>
            <a:endParaRPr lang="en-US" sz="2500" dirty="0">
              <a:solidFill>
                <a:schemeClr val="bg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605128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ogo U pitt 1[1]">
            <a:extLst>
              <a:ext uri="{FF2B5EF4-FFF2-40B4-BE49-F238E27FC236}">
                <a16:creationId xmlns:a16="http://schemas.microsoft.com/office/drawing/2014/main" id="{2B2CF034-F4EB-7C2B-0341-BCBC793F2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A2E4DD07-03A4-AE1E-7B36-37A7C4927A53}"/>
              </a:ext>
            </a:extLst>
          </p:cNvPr>
          <p:cNvSpPr>
            <a:spLocks noGrp="1"/>
          </p:cNvSpPr>
          <p:nvPr>
            <p:ph type="ctrTitle"/>
          </p:nvPr>
        </p:nvSpPr>
        <p:spPr>
          <a:xfrm>
            <a:off x="1807780" y="1832214"/>
            <a:ext cx="8240111" cy="1470025"/>
          </a:xfrm>
        </p:spPr>
        <p:txBody>
          <a:bodyPr>
            <a:normAutofit fontScale="90000"/>
          </a:bodyPr>
          <a:lstStyle/>
          <a:p>
            <a:pPr algn="ctr"/>
            <a:r>
              <a:rPr lang="en-US" b="1" dirty="0">
                <a:solidFill>
                  <a:schemeClr val="accent1"/>
                </a:solidFill>
              </a:rPr>
              <a:t>Diagnosis and Management of Adverse Events Associated with Commonly Employed Therapies for Advanced Ovarian Cancer</a:t>
            </a:r>
            <a:br>
              <a:rPr lang="en-US" b="0" i="0" u="none" strike="noStrike" dirty="0">
                <a:solidFill>
                  <a:schemeClr val="accent1"/>
                </a:solidFill>
                <a:effectLst/>
              </a:rPr>
            </a:br>
            <a:br>
              <a:rPr lang="en-US" b="0" i="0" u="none" strike="noStrike" dirty="0">
                <a:solidFill>
                  <a:schemeClr val="accent1"/>
                </a:solidFill>
                <a:effectLst/>
              </a:rPr>
            </a:br>
            <a:endParaRPr lang="en-US" dirty="0">
              <a:solidFill>
                <a:schemeClr val="accent1"/>
              </a:solidFill>
            </a:endParaRPr>
          </a:p>
        </p:txBody>
      </p:sp>
      <p:sp>
        <p:nvSpPr>
          <p:cNvPr id="8" name="Rectangle 7">
            <a:extLst>
              <a:ext uri="{FF2B5EF4-FFF2-40B4-BE49-F238E27FC236}">
                <a16:creationId xmlns:a16="http://schemas.microsoft.com/office/drawing/2014/main" id="{8D33796A-96A1-BF89-41DD-92634F385F2E}"/>
              </a:ext>
            </a:extLst>
          </p:cNvPr>
          <p:cNvSpPr/>
          <p:nvPr/>
        </p:nvSpPr>
        <p:spPr>
          <a:xfrm>
            <a:off x="1970689" y="2998113"/>
            <a:ext cx="7914290" cy="8617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4BEA6BC-B8EA-83F7-D714-95235453AB35}"/>
              </a:ext>
            </a:extLst>
          </p:cNvPr>
          <p:cNvSpPr>
            <a:spLocks noChangeArrowheads="1"/>
          </p:cNvSpPr>
          <p:nvPr/>
        </p:nvSpPr>
        <p:spPr bwMode="auto">
          <a:xfrm>
            <a:off x="2775853" y="3859887"/>
            <a:ext cx="63039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Alexander B. Olawaiye, MD</a:t>
            </a:r>
          </a:p>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Professor</a:t>
            </a:r>
          </a:p>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University of Pittsburgh School of Medicine</a:t>
            </a:r>
          </a:p>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Pittsburgh</a:t>
            </a:r>
          </a:p>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Pennsylvania, USA</a:t>
            </a:r>
          </a:p>
        </p:txBody>
      </p:sp>
    </p:spTree>
    <p:extLst>
      <p:ext uri="{BB962C8B-B14F-4D97-AF65-F5344CB8AC3E}">
        <p14:creationId xmlns:p14="http://schemas.microsoft.com/office/powerpoint/2010/main" val="60487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CC951-700A-BF92-B540-2652FBAED7C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8ACD65-7B66-1D8B-D530-58E2BFF06204}"/>
              </a:ext>
            </a:extLst>
          </p:cNvPr>
          <p:cNvSpPr txBox="1"/>
          <p:nvPr/>
        </p:nvSpPr>
        <p:spPr>
          <a:xfrm>
            <a:off x="2522416" y="2204590"/>
            <a:ext cx="6858168" cy="2000548"/>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32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PARP Inhibitors</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32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ADCs (Mirvetuximab, T-DXd)</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32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Relacorilant</a:t>
            </a:r>
            <a:br>
              <a:rPr kumimoji="0" lang="en-US" sz="3200" b="0" i="0" u="none" strike="noStrike" kern="1200" cap="none" spc="0" normalizeH="0" baseline="0" noProof="0" dirty="0">
                <a:ln>
                  <a:noFill/>
                </a:ln>
                <a:solidFill>
                  <a:prstClr val="black"/>
                </a:solidFill>
                <a:effectLst/>
                <a:uLnTx/>
                <a:uFillTx/>
                <a:latin typeface="Calibri"/>
                <a:ea typeface="+mn-ea"/>
                <a:cs typeface="+mn-cs"/>
              </a:rPr>
            </a:br>
            <a:endParaRPr kumimoji="0" lang="en-US" sz="2800" b="1" i="0" u="none" strike="noStrike" kern="1200" cap="none" spc="0" normalizeH="0" baseline="0" noProof="0" dirty="0">
              <a:ln>
                <a:noFill/>
              </a:ln>
              <a:solidFill>
                <a:prstClr val="black"/>
              </a:solidFill>
              <a:effectLst/>
              <a:uLnTx/>
              <a:uFillTx/>
              <a:latin typeface="Calibri"/>
              <a:ea typeface="+mn-ea"/>
              <a:cs typeface="Helvetica"/>
            </a:endParaRPr>
          </a:p>
        </p:txBody>
      </p:sp>
      <p:sp>
        <p:nvSpPr>
          <p:cNvPr id="2" name="TextBox 1">
            <a:extLst>
              <a:ext uri="{FF2B5EF4-FFF2-40B4-BE49-F238E27FC236}">
                <a16:creationId xmlns:a16="http://schemas.microsoft.com/office/drawing/2014/main" id="{21DDB733-474E-AF95-DFE8-EAA422B92451}"/>
              </a:ext>
            </a:extLst>
          </p:cNvPr>
          <p:cNvSpPr txBox="1"/>
          <p:nvPr/>
        </p:nvSpPr>
        <p:spPr>
          <a:xfrm>
            <a:off x="2489032" y="735498"/>
            <a:ext cx="685816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F81BD"/>
                </a:solidFill>
                <a:effectLst/>
                <a:uLnTx/>
                <a:uFillTx/>
                <a:latin typeface="Calibri"/>
                <a:ea typeface="+mn-ea"/>
                <a:cs typeface="Helvetica"/>
              </a:rPr>
              <a:t>Outline</a:t>
            </a:r>
          </a:p>
        </p:txBody>
      </p:sp>
      <p:pic>
        <p:nvPicPr>
          <p:cNvPr id="5" name="Picture 4" descr="logo U pitt 1[1]">
            <a:extLst>
              <a:ext uri="{FF2B5EF4-FFF2-40B4-BE49-F238E27FC236}">
                <a16:creationId xmlns:a16="http://schemas.microsoft.com/office/drawing/2014/main" id="{C59EF583-9FD8-A50A-38B9-4FFF6E202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06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88D50-018F-3821-52BC-E2692CB756C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2518F60-216B-9CAC-0C28-2CD26D73CEDA}"/>
              </a:ext>
            </a:extLst>
          </p:cNvPr>
          <p:cNvPicPr>
            <a:picLocks noChangeAspect="1"/>
          </p:cNvPicPr>
          <p:nvPr/>
        </p:nvPicPr>
        <p:blipFill>
          <a:blip r:embed="rId2"/>
          <a:stretch>
            <a:fillRect/>
          </a:stretch>
        </p:blipFill>
        <p:spPr>
          <a:xfrm>
            <a:off x="364174" y="269027"/>
            <a:ext cx="6223876" cy="2164943"/>
          </a:xfrm>
          <a:prstGeom prst="rect">
            <a:avLst/>
          </a:prstGeom>
        </p:spPr>
      </p:pic>
      <p:pic>
        <p:nvPicPr>
          <p:cNvPr id="4" name="Picture 3">
            <a:extLst>
              <a:ext uri="{FF2B5EF4-FFF2-40B4-BE49-F238E27FC236}">
                <a16:creationId xmlns:a16="http://schemas.microsoft.com/office/drawing/2014/main" id="{CBE2B20C-72C8-EC79-106E-1545BD9EF876}"/>
              </a:ext>
            </a:extLst>
          </p:cNvPr>
          <p:cNvPicPr>
            <a:picLocks noChangeAspect="1"/>
          </p:cNvPicPr>
          <p:nvPr/>
        </p:nvPicPr>
        <p:blipFill>
          <a:blip r:embed="rId3"/>
          <a:stretch>
            <a:fillRect/>
          </a:stretch>
        </p:blipFill>
        <p:spPr>
          <a:xfrm>
            <a:off x="2148004" y="1932650"/>
            <a:ext cx="6324599" cy="2084784"/>
          </a:xfrm>
          <a:prstGeom prst="rect">
            <a:avLst/>
          </a:prstGeom>
        </p:spPr>
      </p:pic>
      <p:pic>
        <p:nvPicPr>
          <p:cNvPr id="6" name="Picture 5">
            <a:extLst>
              <a:ext uri="{FF2B5EF4-FFF2-40B4-BE49-F238E27FC236}">
                <a16:creationId xmlns:a16="http://schemas.microsoft.com/office/drawing/2014/main" id="{D83A5E93-4539-A114-CC17-A2A0D69DBA74}"/>
              </a:ext>
            </a:extLst>
          </p:cNvPr>
          <p:cNvPicPr>
            <a:picLocks noChangeAspect="1"/>
          </p:cNvPicPr>
          <p:nvPr/>
        </p:nvPicPr>
        <p:blipFill>
          <a:blip r:embed="rId4"/>
          <a:stretch>
            <a:fillRect/>
          </a:stretch>
        </p:blipFill>
        <p:spPr>
          <a:xfrm>
            <a:off x="4006089" y="3816857"/>
            <a:ext cx="6745014" cy="2372299"/>
          </a:xfrm>
          <a:prstGeom prst="rect">
            <a:avLst/>
          </a:prstGeom>
        </p:spPr>
      </p:pic>
      <p:pic>
        <p:nvPicPr>
          <p:cNvPr id="5" name="Picture 4" descr="logo U pitt 1[1]">
            <a:extLst>
              <a:ext uri="{FF2B5EF4-FFF2-40B4-BE49-F238E27FC236}">
                <a16:creationId xmlns:a16="http://schemas.microsoft.com/office/drawing/2014/main" id="{B8870771-1DB4-F793-F774-CF37DED4F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351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0AA628-DC14-7073-8982-8C7A3E8551F0}"/>
              </a:ext>
            </a:extLst>
          </p:cNvPr>
          <p:cNvGrpSpPr/>
          <p:nvPr/>
        </p:nvGrpSpPr>
        <p:grpSpPr>
          <a:xfrm>
            <a:off x="1153267" y="473726"/>
            <a:ext cx="10224933" cy="5599011"/>
            <a:chOff x="2034617" y="1245218"/>
            <a:chExt cx="8574602" cy="4695316"/>
          </a:xfrm>
        </p:grpSpPr>
        <p:grpSp>
          <p:nvGrpSpPr>
            <p:cNvPr id="153" name="Group 46">
              <a:extLst>
                <a:ext uri="{FF2B5EF4-FFF2-40B4-BE49-F238E27FC236}">
                  <a16:creationId xmlns:a16="http://schemas.microsoft.com/office/drawing/2014/main" id="{E753DF23-BCBE-42D7-A655-694EA27C2304}"/>
                </a:ext>
              </a:extLst>
            </p:cNvPr>
            <p:cNvGrpSpPr>
              <a:grpSpLocks noChangeAspect="1"/>
            </p:cNvGrpSpPr>
            <p:nvPr/>
          </p:nvGrpSpPr>
          <p:grpSpPr bwMode="auto">
            <a:xfrm>
              <a:off x="4694809" y="2110191"/>
              <a:ext cx="1459706" cy="2438400"/>
              <a:chOff x="2718" y="992"/>
              <a:chExt cx="1226" cy="2048"/>
            </a:xfrm>
            <a:solidFill>
              <a:srgbClr val="990033">
                <a:alpha val="25098"/>
              </a:srgbClr>
            </a:solidFill>
          </p:grpSpPr>
          <p:sp>
            <p:nvSpPr>
              <p:cNvPr id="155" name="Rectangle 47">
                <a:extLst>
                  <a:ext uri="{FF2B5EF4-FFF2-40B4-BE49-F238E27FC236}">
                    <a16:creationId xmlns:a16="http://schemas.microsoft.com/office/drawing/2014/main" id="{F135BB5F-CDC9-42BE-9A00-4CF7662D3191}"/>
                  </a:ext>
                </a:extLst>
              </p:cNvPr>
              <p:cNvSpPr>
                <a:spLocks noChangeArrowheads="1"/>
              </p:cNvSpPr>
              <p:nvPr/>
            </p:nvSpPr>
            <p:spPr bwMode="auto">
              <a:xfrm>
                <a:off x="2718" y="992"/>
                <a:ext cx="1226"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56" name="Rectangle 48">
                <a:extLst>
                  <a:ext uri="{FF2B5EF4-FFF2-40B4-BE49-F238E27FC236}">
                    <a16:creationId xmlns:a16="http://schemas.microsoft.com/office/drawing/2014/main" id="{09219810-7711-4ACE-AE02-F78F2C9FD06F}"/>
                  </a:ext>
                </a:extLst>
              </p:cNvPr>
              <p:cNvSpPr>
                <a:spLocks noChangeArrowheads="1"/>
              </p:cNvSpPr>
              <p:nvPr/>
            </p:nvSpPr>
            <p:spPr bwMode="auto">
              <a:xfrm>
                <a:off x="2718" y="992"/>
                <a:ext cx="1226"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57" name="Rectangle 49">
                <a:extLst>
                  <a:ext uri="{FF2B5EF4-FFF2-40B4-BE49-F238E27FC236}">
                    <a16:creationId xmlns:a16="http://schemas.microsoft.com/office/drawing/2014/main" id="{3A3CB635-0BF5-4108-A77F-D92FAAA5EB1E}"/>
                  </a:ext>
                </a:extLst>
              </p:cNvPr>
              <p:cNvSpPr>
                <a:spLocks noChangeArrowheads="1"/>
              </p:cNvSpPr>
              <p:nvPr/>
            </p:nvSpPr>
            <p:spPr bwMode="auto">
              <a:xfrm>
                <a:off x="2718" y="1168"/>
                <a:ext cx="1226"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58" name="Rectangle 50">
                <a:extLst>
                  <a:ext uri="{FF2B5EF4-FFF2-40B4-BE49-F238E27FC236}">
                    <a16:creationId xmlns:a16="http://schemas.microsoft.com/office/drawing/2014/main" id="{5AC98FB7-5A54-411A-AD86-A754675C80A5}"/>
                  </a:ext>
                </a:extLst>
              </p:cNvPr>
              <p:cNvSpPr>
                <a:spLocks noChangeArrowheads="1"/>
              </p:cNvSpPr>
              <p:nvPr/>
            </p:nvSpPr>
            <p:spPr bwMode="auto">
              <a:xfrm>
                <a:off x="2718" y="1168"/>
                <a:ext cx="1226"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59" name="Rectangle 51">
                <a:extLst>
                  <a:ext uri="{FF2B5EF4-FFF2-40B4-BE49-F238E27FC236}">
                    <a16:creationId xmlns:a16="http://schemas.microsoft.com/office/drawing/2014/main" id="{F55C3B18-4DE5-4D41-B79A-81675B3E06F6}"/>
                  </a:ext>
                </a:extLst>
              </p:cNvPr>
              <p:cNvSpPr>
                <a:spLocks noChangeArrowheads="1"/>
              </p:cNvSpPr>
              <p:nvPr/>
            </p:nvSpPr>
            <p:spPr bwMode="auto">
              <a:xfrm>
                <a:off x="2879" y="1344"/>
                <a:ext cx="1065"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0" name="Rectangle 52">
                <a:extLst>
                  <a:ext uri="{FF2B5EF4-FFF2-40B4-BE49-F238E27FC236}">
                    <a16:creationId xmlns:a16="http://schemas.microsoft.com/office/drawing/2014/main" id="{D0F7C9B6-60FE-4017-AE8F-4C8D5D33BF4B}"/>
                  </a:ext>
                </a:extLst>
              </p:cNvPr>
              <p:cNvSpPr>
                <a:spLocks noChangeArrowheads="1"/>
              </p:cNvSpPr>
              <p:nvPr/>
            </p:nvSpPr>
            <p:spPr bwMode="auto">
              <a:xfrm>
                <a:off x="2879" y="1344"/>
                <a:ext cx="1065"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1" name="Rectangle 53">
                <a:extLst>
                  <a:ext uri="{FF2B5EF4-FFF2-40B4-BE49-F238E27FC236}">
                    <a16:creationId xmlns:a16="http://schemas.microsoft.com/office/drawing/2014/main" id="{C518422C-0476-499B-AEB7-F36C7AB5406E}"/>
                  </a:ext>
                </a:extLst>
              </p:cNvPr>
              <p:cNvSpPr>
                <a:spLocks noChangeArrowheads="1"/>
              </p:cNvSpPr>
              <p:nvPr/>
            </p:nvSpPr>
            <p:spPr bwMode="auto">
              <a:xfrm>
                <a:off x="2993" y="1520"/>
                <a:ext cx="951"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2" name="Rectangle 54">
                <a:extLst>
                  <a:ext uri="{FF2B5EF4-FFF2-40B4-BE49-F238E27FC236}">
                    <a16:creationId xmlns:a16="http://schemas.microsoft.com/office/drawing/2014/main" id="{49966D80-0217-4C94-938B-F603EFC75336}"/>
                  </a:ext>
                </a:extLst>
              </p:cNvPr>
              <p:cNvSpPr>
                <a:spLocks noChangeArrowheads="1"/>
              </p:cNvSpPr>
              <p:nvPr/>
            </p:nvSpPr>
            <p:spPr bwMode="auto">
              <a:xfrm>
                <a:off x="2993" y="1520"/>
                <a:ext cx="951"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3" name="Rectangle 55">
                <a:extLst>
                  <a:ext uri="{FF2B5EF4-FFF2-40B4-BE49-F238E27FC236}">
                    <a16:creationId xmlns:a16="http://schemas.microsoft.com/office/drawing/2014/main" id="{BB0A7156-86B0-448F-AEB3-58DC4BBFF828}"/>
                  </a:ext>
                </a:extLst>
              </p:cNvPr>
              <p:cNvSpPr>
                <a:spLocks noChangeArrowheads="1"/>
              </p:cNvSpPr>
              <p:nvPr/>
            </p:nvSpPr>
            <p:spPr bwMode="auto">
              <a:xfrm>
                <a:off x="3387" y="1694"/>
                <a:ext cx="557"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4" name="Rectangle 56">
                <a:extLst>
                  <a:ext uri="{FF2B5EF4-FFF2-40B4-BE49-F238E27FC236}">
                    <a16:creationId xmlns:a16="http://schemas.microsoft.com/office/drawing/2014/main" id="{79F270D0-C85F-4ADE-ADCD-14258049AE24}"/>
                  </a:ext>
                </a:extLst>
              </p:cNvPr>
              <p:cNvSpPr>
                <a:spLocks noChangeArrowheads="1"/>
              </p:cNvSpPr>
              <p:nvPr/>
            </p:nvSpPr>
            <p:spPr bwMode="auto">
              <a:xfrm>
                <a:off x="3387" y="1694"/>
                <a:ext cx="557"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5" name="Rectangle 57">
                <a:extLst>
                  <a:ext uri="{FF2B5EF4-FFF2-40B4-BE49-F238E27FC236}">
                    <a16:creationId xmlns:a16="http://schemas.microsoft.com/office/drawing/2014/main" id="{E8DCA90F-0CFB-4987-AE2F-3BBA0CD1B4B5}"/>
                  </a:ext>
                </a:extLst>
              </p:cNvPr>
              <p:cNvSpPr>
                <a:spLocks noChangeArrowheads="1"/>
              </p:cNvSpPr>
              <p:nvPr/>
            </p:nvSpPr>
            <p:spPr bwMode="auto">
              <a:xfrm>
                <a:off x="3434" y="1870"/>
                <a:ext cx="51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6" name="Rectangle 58">
                <a:extLst>
                  <a:ext uri="{FF2B5EF4-FFF2-40B4-BE49-F238E27FC236}">
                    <a16:creationId xmlns:a16="http://schemas.microsoft.com/office/drawing/2014/main" id="{2BF88D99-ED29-4714-A1C0-6F5CDEBE904A}"/>
                  </a:ext>
                </a:extLst>
              </p:cNvPr>
              <p:cNvSpPr>
                <a:spLocks noChangeArrowheads="1"/>
              </p:cNvSpPr>
              <p:nvPr/>
            </p:nvSpPr>
            <p:spPr bwMode="auto">
              <a:xfrm>
                <a:off x="3434" y="1870"/>
                <a:ext cx="51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7" name="Rectangle 59">
                <a:extLst>
                  <a:ext uri="{FF2B5EF4-FFF2-40B4-BE49-F238E27FC236}">
                    <a16:creationId xmlns:a16="http://schemas.microsoft.com/office/drawing/2014/main" id="{1EA3BF82-76B1-413F-AE17-8D1C64A9D478}"/>
                  </a:ext>
                </a:extLst>
              </p:cNvPr>
              <p:cNvSpPr>
                <a:spLocks noChangeArrowheads="1"/>
              </p:cNvSpPr>
              <p:nvPr/>
            </p:nvSpPr>
            <p:spPr bwMode="auto">
              <a:xfrm>
                <a:off x="3434" y="2046"/>
                <a:ext cx="51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8" name="Rectangle 60">
                <a:extLst>
                  <a:ext uri="{FF2B5EF4-FFF2-40B4-BE49-F238E27FC236}">
                    <a16:creationId xmlns:a16="http://schemas.microsoft.com/office/drawing/2014/main" id="{0B76051C-6165-4F6B-B16A-8FDBE9DCEADF}"/>
                  </a:ext>
                </a:extLst>
              </p:cNvPr>
              <p:cNvSpPr>
                <a:spLocks noChangeArrowheads="1"/>
              </p:cNvSpPr>
              <p:nvPr/>
            </p:nvSpPr>
            <p:spPr bwMode="auto">
              <a:xfrm>
                <a:off x="3434" y="2046"/>
                <a:ext cx="51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69" name="Rectangle 61">
                <a:extLst>
                  <a:ext uri="{FF2B5EF4-FFF2-40B4-BE49-F238E27FC236}">
                    <a16:creationId xmlns:a16="http://schemas.microsoft.com/office/drawing/2014/main" id="{EDF99ABF-6FDE-4DCC-B7D7-756E3C4D6025}"/>
                  </a:ext>
                </a:extLst>
              </p:cNvPr>
              <p:cNvSpPr>
                <a:spLocks noChangeArrowheads="1"/>
              </p:cNvSpPr>
              <p:nvPr/>
            </p:nvSpPr>
            <p:spPr bwMode="auto">
              <a:xfrm>
                <a:off x="3504" y="2222"/>
                <a:ext cx="440"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0" name="Rectangle 62">
                <a:extLst>
                  <a:ext uri="{FF2B5EF4-FFF2-40B4-BE49-F238E27FC236}">
                    <a16:creationId xmlns:a16="http://schemas.microsoft.com/office/drawing/2014/main" id="{52E1A395-024A-44B2-8578-6347C3F23AE3}"/>
                  </a:ext>
                </a:extLst>
              </p:cNvPr>
              <p:cNvSpPr>
                <a:spLocks noChangeArrowheads="1"/>
              </p:cNvSpPr>
              <p:nvPr/>
            </p:nvSpPr>
            <p:spPr bwMode="auto">
              <a:xfrm>
                <a:off x="3504" y="2222"/>
                <a:ext cx="440"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1" name="Rectangle 63">
                <a:extLst>
                  <a:ext uri="{FF2B5EF4-FFF2-40B4-BE49-F238E27FC236}">
                    <a16:creationId xmlns:a16="http://schemas.microsoft.com/office/drawing/2014/main" id="{1A8A5299-0A71-47A3-8871-2DC46A48EBAC}"/>
                  </a:ext>
                </a:extLst>
              </p:cNvPr>
              <p:cNvSpPr>
                <a:spLocks noChangeArrowheads="1"/>
              </p:cNvSpPr>
              <p:nvPr/>
            </p:nvSpPr>
            <p:spPr bwMode="auto">
              <a:xfrm>
                <a:off x="3526" y="2396"/>
                <a:ext cx="418"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2" name="Rectangle 64">
                <a:extLst>
                  <a:ext uri="{FF2B5EF4-FFF2-40B4-BE49-F238E27FC236}">
                    <a16:creationId xmlns:a16="http://schemas.microsoft.com/office/drawing/2014/main" id="{F0CC392C-A58C-46FD-9666-961A5CBD9F04}"/>
                  </a:ext>
                </a:extLst>
              </p:cNvPr>
              <p:cNvSpPr>
                <a:spLocks noChangeArrowheads="1"/>
              </p:cNvSpPr>
              <p:nvPr/>
            </p:nvSpPr>
            <p:spPr bwMode="auto">
              <a:xfrm>
                <a:off x="3526" y="2396"/>
                <a:ext cx="418"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3" name="Rectangle 65">
                <a:extLst>
                  <a:ext uri="{FF2B5EF4-FFF2-40B4-BE49-F238E27FC236}">
                    <a16:creationId xmlns:a16="http://schemas.microsoft.com/office/drawing/2014/main" id="{A0587EC7-B077-4C5D-9168-7B08A0ADC09E}"/>
                  </a:ext>
                </a:extLst>
              </p:cNvPr>
              <p:cNvSpPr>
                <a:spLocks noChangeArrowheads="1"/>
              </p:cNvSpPr>
              <p:nvPr/>
            </p:nvSpPr>
            <p:spPr bwMode="auto">
              <a:xfrm>
                <a:off x="3526" y="2572"/>
                <a:ext cx="418"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4" name="Rectangle 66">
                <a:extLst>
                  <a:ext uri="{FF2B5EF4-FFF2-40B4-BE49-F238E27FC236}">
                    <a16:creationId xmlns:a16="http://schemas.microsoft.com/office/drawing/2014/main" id="{08EE1315-AB61-4AB6-A26C-3E9114E9551D}"/>
                  </a:ext>
                </a:extLst>
              </p:cNvPr>
              <p:cNvSpPr>
                <a:spLocks noChangeArrowheads="1"/>
              </p:cNvSpPr>
              <p:nvPr/>
            </p:nvSpPr>
            <p:spPr bwMode="auto">
              <a:xfrm>
                <a:off x="3526" y="2572"/>
                <a:ext cx="418"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5" name="Rectangle 67">
                <a:extLst>
                  <a:ext uri="{FF2B5EF4-FFF2-40B4-BE49-F238E27FC236}">
                    <a16:creationId xmlns:a16="http://schemas.microsoft.com/office/drawing/2014/main" id="{E1D7D318-28A3-44F4-AED4-7CC5C06E9514}"/>
                  </a:ext>
                </a:extLst>
              </p:cNvPr>
              <p:cNvSpPr>
                <a:spLocks noChangeArrowheads="1"/>
              </p:cNvSpPr>
              <p:nvPr/>
            </p:nvSpPr>
            <p:spPr bwMode="auto">
              <a:xfrm>
                <a:off x="3526" y="2748"/>
                <a:ext cx="418"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6" name="Rectangle 68">
                <a:extLst>
                  <a:ext uri="{FF2B5EF4-FFF2-40B4-BE49-F238E27FC236}">
                    <a16:creationId xmlns:a16="http://schemas.microsoft.com/office/drawing/2014/main" id="{5921CEF2-58A2-4634-ACA3-B0AD43D5856C}"/>
                  </a:ext>
                </a:extLst>
              </p:cNvPr>
              <p:cNvSpPr>
                <a:spLocks noChangeArrowheads="1"/>
              </p:cNvSpPr>
              <p:nvPr/>
            </p:nvSpPr>
            <p:spPr bwMode="auto">
              <a:xfrm>
                <a:off x="3526" y="2748"/>
                <a:ext cx="418"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7" name="Rectangle 69">
                <a:extLst>
                  <a:ext uri="{FF2B5EF4-FFF2-40B4-BE49-F238E27FC236}">
                    <a16:creationId xmlns:a16="http://schemas.microsoft.com/office/drawing/2014/main" id="{B387E3EA-73CC-4FBF-AC49-CC1C541A5FC5}"/>
                  </a:ext>
                </a:extLst>
              </p:cNvPr>
              <p:cNvSpPr>
                <a:spLocks noChangeArrowheads="1"/>
              </p:cNvSpPr>
              <p:nvPr/>
            </p:nvSpPr>
            <p:spPr bwMode="auto">
              <a:xfrm>
                <a:off x="3596" y="2924"/>
                <a:ext cx="348"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78" name="Rectangle 70">
                <a:extLst>
                  <a:ext uri="{FF2B5EF4-FFF2-40B4-BE49-F238E27FC236}">
                    <a16:creationId xmlns:a16="http://schemas.microsoft.com/office/drawing/2014/main" id="{4C2D3C45-5F2D-4629-B887-A02FDD8CE13D}"/>
                  </a:ext>
                </a:extLst>
              </p:cNvPr>
              <p:cNvSpPr>
                <a:spLocks noChangeArrowheads="1"/>
              </p:cNvSpPr>
              <p:nvPr/>
            </p:nvSpPr>
            <p:spPr bwMode="auto">
              <a:xfrm>
                <a:off x="3596" y="2924"/>
                <a:ext cx="348"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grpSp>
          <p:nvGrpSpPr>
            <p:cNvPr id="3" name="Group 4">
              <a:extLst>
                <a:ext uri="{FF2B5EF4-FFF2-40B4-BE49-F238E27FC236}">
                  <a16:creationId xmlns:a16="http://schemas.microsoft.com/office/drawing/2014/main" id="{F581537C-C57D-4EAA-9BFE-F8035A2E34F9}"/>
                </a:ext>
              </a:extLst>
            </p:cNvPr>
            <p:cNvGrpSpPr>
              <a:grpSpLocks noChangeAspect="1"/>
            </p:cNvGrpSpPr>
            <p:nvPr/>
          </p:nvGrpSpPr>
          <p:grpSpPr bwMode="auto">
            <a:xfrm>
              <a:off x="6411690" y="2113764"/>
              <a:ext cx="1638656" cy="2428298"/>
              <a:chOff x="4506" y="995"/>
              <a:chExt cx="1380" cy="2045"/>
            </a:xfrm>
            <a:solidFill>
              <a:srgbClr val="56639D">
                <a:alpha val="25098"/>
              </a:srgbClr>
            </a:solidFill>
          </p:grpSpPr>
          <p:sp>
            <p:nvSpPr>
              <p:cNvPr id="5" name="Rectangle 5">
                <a:extLst>
                  <a:ext uri="{FF2B5EF4-FFF2-40B4-BE49-F238E27FC236}">
                    <a16:creationId xmlns:a16="http://schemas.microsoft.com/office/drawing/2014/main" id="{96E8DA17-C008-4F06-8EF5-C40671E72F40}"/>
                  </a:ext>
                </a:extLst>
              </p:cNvPr>
              <p:cNvSpPr>
                <a:spLocks noChangeArrowheads="1"/>
              </p:cNvSpPr>
              <p:nvPr/>
            </p:nvSpPr>
            <p:spPr bwMode="auto">
              <a:xfrm>
                <a:off x="4506" y="995"/>
                <a:ext cx="737"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 name="Rectangle 6">
                <a:extLst>
                  <a:ext uri="{FF2B5EF4-FFF2-40B4-BE49-F238E27FC236}">
                    <a16:creationId xmlns:a16="http://schemas.microsoft.com/office/drawing/2014/main" id="{B598BCE4-215D-45B0-8488-C5238D6E3D5B}"/>
                  </a:ext>
                </a:extLst>
              </p:cNvPr>
              <p:cNvSpPr>
                <a:spLocks noChangeArrowheads="1"/>
              </p:cNvSpPr>
              <p:nvPr/>
            </p:nvSpPr>
            <p:spPr bwMode="auto">
              <a:xfrm>
                <a:off x="4506" y="995"/>
                <a:ext cx="737"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 name="Rectangle 7">
                <a:extLst>
                  <a:ext uri="{FF2B5EF4-FFF2-40B4-BE49-F238E27FC236}">
                    <a16:creationId xmlns:a16="http://schemas.microsoft.com/office/drawing/2014/main" id="{756872E6-96D7-4B7A-8BDE-FC410C49B2D1}"/>
                  </a:ext>
                </a:extLst>
              </p:cNvPr>
              <p:cNvSpPr>
                <a:spLocks noChangeArrowheads="1"/>
              </p:cNvSpPr>
              <p:nvPr/>
            </p:nvSpPr>
            <p:spPr bwMode="auto">
              <a:xfrm>
                <a:off x="4506" y="1171"/>
                <a:ext cx="507"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2" name="Rectangle 8">
                <a:extLst>
                  <a:ext uri="{FF2B5EF4-FFF2-40B4-BE49-F238E27FC236}">
                    <a16:creationId xmlns:a16="http://schemas.microsoft.com/office/drawing/2014/main" id="{1A6BC19B-9945-43FC-8AF5-0574A7A64EBD}"/>
                  </a:ext>
                </a:extLst>
              </p:cNvPr>
              <p:cNvSpPr>
                <a:spLocks noChangeArrowheads="1"/>
              </p:cNvSpPr>
              <p:nvPr/>
            </p:nvSpPr>
            <p:spPr bwMode="auto">
              <a:xfrm>
                <a:off x="4506" y="1171"/>
                <a:ext cx="507"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3" name="Rectangle 9">
                <a:extLst>
                  <a:ext uri="{FF2B5EF4-FFF2-40B4-BE49-F238E27FC236}">
                    <a16:creationId xmlns:a16="http://schemas.microsoft.com/office/drawing/2014/main" id="{9842CFDC-1A62-4326-B9EC-406FFF63095C}"/>
                  </a:ext>
                </a:extLst>
              </p:cNvPr>
              <p:cNvSpPr>
                <a:spLocks noChangeArrowheads="1"/>
              </p:cNvSpPr>
              <p:nvPr/>
            </p:nvSpPr>
            <p:spPr bwMode="auto">
              <a:xfrm>
                <a:off x="4506" y="1346"/>
                <a:ext cx="138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5" name="Rectangle 10">
                <a:extLst>
                  <a:ext uri="{FF2B5EF4-FFF2-40B4-BE49-F238E27FC236}">
                    <a16:creationId xmlns:a16="http://schemas.microsoft.com/office/drawing/2014/main" id="{9C9251D2-C14D-4539-87D3-F4E65C49C61B}"/>
                  </a:ext>
                </a:extLst>
              </p:cNvPr>
              <p:cNvSpPr>
                <a:spLocks noChangeArrowheads="1"/>
              </p:cNvSpPr>
              <p:nvPr/>
            </p:nvSpPr>
            <p:spPr bwMode="auto">
              <a:xfrm>
                <a:off x="4506" y="1346"/>
                <a:ext cx="138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20" name="Rectangle 11">
                <a:extLst>
                  <a:ext uri="{FF2B5EF4-FFF2-40B4-BE49-F238E27FC236}">
                    <a16:creationId xmlns:a16="http://schemas.microsoft.com/office/drawing/2014/main" id="{B2D98D16-3676-40D1-A8C9-4CFD9A6AC05E}"/>
                  </a:ext>
                </a:extLst>
              </p:cNvPr>
              <p:cNvSpPr>
                <a:spLocks noChangeArrowheads="1"/>
              </p:cNvSpPr>
              <p:nvPr/>
            </p:nvSpPr>
            <p:spPr bwMode="auto">
              <a:xfrm>
                <a:off x="4506" y="1522"/>
                <a:ext cx="23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0" name="Rectangle 12">
                <a:extLst>
                  <a:ext uri="{FF2B5EF4-FFF2-40B4-BE49-F238E27FC236}">
                    <a16:creationId xmlns:a16="http://schemas.microsoft.com/office/drawing/2014/main" id="{35DC79DD-81FF-4105-A16D-1C1C1666F05E}"/>
                  </a:ext>
                </a:extLst>
              </p:cNvPr>
              <p:cNvSpPr>
                <a:spLocks noChangeArrowheads="1"/>
              </p:cNvSpPr>
              <p:nvPr/>
            </p:nvSpPr>
            <p:spPr bwMode="auto">
              <a:xfrm>
                <a:off x="4506" y="1522"/>
                <a:ext cx="23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69" name="Rectangle 13">
                <a:extLst>
                  <a:ext uri="{FF2B5EF4-FFF2-40B4-BE49-F238E27FC236}">
                    <a16:creationId xmlns:a16="http://schemas.microsoft.com/office/drawing/2014/main" id="{9F28A409-8290-44A7-B714-A9CDCAAF0D75}"/>
                  </a:ext>
                </a:extLst>
              </p:cNvPr>
              <p:cNvSpPr>
                <a:spLocks noChangeArrowheads="1"/>
              </p:cNvSpPr>
              <p:nvPr/>
            </p:nvSpPr>
            <p:spPr bwMode="auto">
              <a:xfrm>
                <a:off x="4506" y="1697"/>
                <a:ext cx="206"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2" name="Rectangle 14">
                <a:extLst>
                  <a:ext uri="{FF2B5EF4-FFF2-40B4-BE49-F238E27FC236}">
                    <a16:creationId xmlns:a16="http://schemas.microsoft.com/office/drawing/2014/main" id="{CD24A7A7-BBC3-46A4-96D2-CD49745B999D}"/>
                  </a:ext>
                </a:extLst>
              </p:cNvPr>
              <p:cNvSpPr>
                <a:spLocks noChangeArrowheads="1"/>
              </p:cNvSpPr>
              <p:nvPr/>
            </p:nvSpPr>
            <p:spPr bwMode="auto">
              <a:xfrm>
                <a:off x="4506" y="1697"/>
                <a:ext cx="206"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3" name="Rectangle 15">
                <a:extLst>
                  <a:ext uri="{FF2B5EF4-FFF2-40B4-BE49-F238E27FC236}">
                    <a16:creationId xmlns:a16="http://schemas.microsoft.com/office/drawing/2014/main" id="{12609B37-F45D-4261-AF23-96AC206CDA63}"/>
                  </a:ext>
                </a:extLst>
              </p:cNvPr>
              <p:cNvSpPr>
                <a:spLocks noChangeArrowheads="1"/>
              </p:cNvSpPr>
              <p:nvPr/>
            </p:nvSpPr>
            <p:spPr bwMode="auto">
              <a:xfrm>
                <a:off x="4506" y="1873"/>
                <a:ext cx="551"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4" name="Rectangle 16">
                <a:extLst>
                  <a:ext uri="{FF2B5EF4-FFF2-40B4-BE49-F238E27FC236}">
                    <a16:creationId xmlns:a16="http://schemas.microsoft.com/office/drawing/2014/main" id="{2BA25F5F-A76E-493C-9B6A-4462B77FCD2C}"/>
                  </a:ext>
                </a:extLst>
              </p:cNvPr>
              <p:cNvSpPr>
                <a:spLocks noChangeArrowheads="1"/>
              </p:cNvSpPr>
              <p:nvPr/>
            </p:nvSpPr>
            <p:spPr bwMode="auto">
              <a:xfrm>
                <a:off x="4506" y="1873"/>
                <a:ext cx="551"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5" name="Rectangle 17">
                <a:extLst>
                  <a:ext uri="{FF2B5EF4-FFF2-40B4-BE49-F238E27FC236}">
                    <a16:creationId xmlns:a16="http://schemas.microsoft.com/office/drawing/2014/main" id="{0E685F31-A753-4EC4-B00E-3667574CAB31}"/>
                  </a:ext>
                </a:extLst>
              </p:cNvPr>
              <p:cNvSpPr>
                <a:spLocks noChangeArrowheads="1"/>
              </p:cNvSpPr>
              <p:nvPr/>
            </p:nvSpPr>
            <p:spPr bwMode="auto">
              <a:xfrm>
                <a:off x="4506" y="2046"/>
                <a:ext cx="252"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6" name="Rectangle 18">
                <a:extLst>
                  <a:ext uri="{FF2B5EF4-FFF2-40B4-BE49-F238E27FC236}">
                    <a16:creationId xmlns:a16="http://schemas.microsoft.com/office/drawing/2014/main" id="{B3C83A09-A244-4AF5-9E06-92A59D775B5A}"/>
                  </a:ext>
                </a:extLst>
              </p:cNvPr>
              <p:cNvSpPr>
                <a:spLocks noChangeArrowheads="1"/>
              </p:cNvSpPr>
              <p:nvPr/>
            </p:nvSpPr>
            <p:spPr bwMode="auto">
              <a:xfrm>
                <a:off x="4506" y="2046"/>
                <a:ext cx="252"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7" name="Rectangle 19">
                <a:extLst>
                  <a:ext uri="{FF2B5EF4-FFF2-40B4-BE49-F238E27FC236}">
                    <a16:creationId xmlns:a16="http://schemas.microsoft.com/office/drawing/2014/main" id="{D8BC06FC-AFF0-4A21-A0DB-FFEA2A68DFE8}"/>
                  </a:ext>
                </a:extLst>
              </p:cNvPr>
              <p:cNvSpPr>
                <a:spLocks noChangeArrowheads="1"/>
              </p:cNvSpPr>
              <p:nvPr/>
            </p:nvSpPr>
            <p:spPr bwMode="auto">
              <a:xfrm>
                <a:off x="4506" y="2222"/>
                <a:ext cx="461"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8" name="Rectangle 20">
                <a:extLst>
                  <a:ext uri="{FF2B5EF4-FFF2-40B4-BE49-F238E27FC236}">
                    <a16:creationId xmlns:a16="http://schemas.microsoft.com/office/drawing/2014/main" id="{32ECD10E-8FA3-4D77-8EB8-7E9CD22B5984}"/>
                  </a:ext>
                </a:extLst>
              </p:cNvPr>
              <p:cNvSpPr>
                <a:spLocks noChangeArrowheads="1"/>
              </p:cNvSpPr>
              <p:nvPr/>
            </p:nvSpPr>
            <p:spPr bwMode="auto">
              <a:xfrm>
                <a:off x="4506" y="2222"/>
                <a:ext cx="461"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79" name="Rectangle 21">
                <a:extLst>
                  <a:ext uri="{FF2B5EF4-FFF2-40B4-BE49-F238E27FC236}">
                    <a16:creationId xmlns:a16="http://schemas.microsoft.com/office/drawing/2014/main" id="{F399F3B3-7A9B-43BA-8FD3-AB14380DAD3F}"/>
                  </a:ext>
                </a:extLst>
              </p:cNvPr>
              <p:cNvSpPr>
                <a:spLocks noChangeArrowheads="1"/>
              </p:cNvSpPr>
              <p:nvPr/>
            </p:nvSpPr>
            <p:spPr bwMode="auto">
              <a:xfrm>
                <a:off x="4506" y="2398"/>
                <a:ext cx="391"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0" name="Rectangle 22">
                <a:extLst>
                  <a:ext uri="{FF2B5EF4-FFF2-40B4-BE49-F238E27FC236}">
                    <a16:creationId xmlns:a16="http://schemas.microsoft.com/office/drawing/2014/main" id="{DFE70BA6-9017-4D65-B307-B8B69040EEBF}"/>
                  </a:ext>
                </a:extLst>
              </p:cNvPr>
              <p:cNvSpPr>
                <a:spLocks noChangeArrowheads="1"/>
              </p:cNvSpPr>
              <p:nvPr/>
            </p:nvSpPr>
            <p:spPr bwMode="auto">
              <a:xfrm>
                <a:off x="4506" y="2398"/>
                <a:ext cx="391"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1" name="Rectangle 23">
                <a:extLst>
                  <a:ext uri="{FF2B5EF4-FFF2-40B4-BE49-F238E27FC236}">
                    <a16:creationId xmlns:a16="http://schemas.microsoft.com/office/drawing/2014/main" id="{F8C1F89E-CDD0-4B3D-A010-284291632370}"/>
                  </a:ext>
                </a:extLst>
              </p:cNvPr>
              <p:cNvSpPr>
                <a:spLocks noChangeArrowheads="1"/>
              </p:cNvSpPr>
              <p:nvPr/>
            </p:nvSpPr>
            <p:spPr bwMode="auto">
              <a:xfrm>
                <a:off x="4506" y="2573"/>
                <a:ext cx="369"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2" name="Rectangle 24">
                <a:extLst>
                  <a:ext uri="{FF2B5EF4-FFF2-40B4-BE49-F238E27FC236}">
                    <a16:creationId xmlns:a16="http://schemas.microsoft.com/office/drawing/2014/main" id="{7006824B-F3B8-4F9B-8D2E-1DA53F4371F6}"/>
                  </a:ext>
                </a:extLst>
              </p:cNvPr>
              <p:cNvSpPr>
                <a:spLocks noChangeArrowheads="1"/>
              </p:cNvSpPr>
              <p:nvPr/>
            </p:nvSpPr>
            <p:spPr bwMode="auto">
              <a:xfrm>
                <a:off x="4506" y="2573"/>
                <a:ext cx="369" cy="1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3" name="Rectangle 25">
                <a:extLst>
                  <a:ext uri="{FF2B5EF4-FFF2-40B4-BE49-F238E27FC236}">
                    <a16:creationId xmlns:a16="http://schemas.microsoft.com/office/drawing/2014/main" id="{DDE2A918-C2B9-430E-B952-FB7A3032ABB1}"/>
                  </a:ext>
                </a:extLst>
              </p:cNvPr>
              <p:cNvSpPr>
                <a:spLocks noChangeArrowheads="1"/>
              </p:cNvSpPr>
              <p:nvPr/>
            </p:nvSpPr>
            <p:spPr bwMode="auto">
              <a:xfrm>
                <a:off x="4506" y="2747"/>
                <a:ext cx="230"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4" name="Rectangle 26">
                <a:extLst>
                  <a:ext uri="{FF2B5EF4-FFF2-40B4-BE49-F238E27FC236}">
                    <a16:creationId xmlns:a16="http://schemas.microsoft.com/office/drawing/2014/main" id="{DFDA55CA-0070-4AEF-B4C7-903D4DABB806}"/>
                  </a:ext>
                </a:extLst>
              </p:cNvPr>
              <p:cNvSpPr>
                <a:spLocks noChangeArrowheads="1"/>
              </p:cNvSpPr>
              <p:nvPr/>
            </p:nvSpPr>
            <p:spPr bwMode="auto">
              <a:xfrm>
                <a:off x="4506" y="2747"/>
                <a:ext cx="230"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5" name="Rectangle 27">
                <a:extLst>
                  <a:ext uri="{FF2B5EF4-FFF2-40B4-BE49-F238E27FC236}">
                    <a16:creationId xmlns:a16="http://schemas.microsoft.com/office/drawing/2014/main" id="{6AD6777C-6D4F-4469-B710-907B52BFCABF}"/>
                  </a:ext>
                </a:extLst>
              </p:cNvPr>
              <p:cNvSpPr>
                <a:spLocks noChangeArrowheads="1"/>
              </p:cNvSpPr>
              <p:nvPr/>
            </p:nvSpPr>
            <p:spPr bwMode="auto">
              <a:xfrm>
                <a:off x="4506" y="2922"/>
                <a:ext cx="23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86" name="Rectangle 28">
                <a:extLst>
                  <a:ext uri="{FF2B5EF4-FFF2-40B4-BE49-F238E27FC236}">
                    <a16:creationId xmlns:a16="http://schemas.microsoft.com/office/drawing/2014/main" id="{D2290AE3-3189-4747-8094-CF0348B1F393}"/>
                  </a:ext>
                </a:extLst>
              </p:cNvPr>
              <p:cNvSpPr>
                <a:spLocks noChangeArrowheads="1"/>
              </p:cNvSpPr>
              <p:nvPr/>
            </p:nvSpPr>
            <p:spPr bwMode="auto">
              <a:xfrm>
                <a:off x="4506" y="2922"/>
                <a:ext cx="230" cy="1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sp>
          <p:nvSpPr>
            <p:cNvPr id="41" name="Line 197">
              <a:extLst>
                <a:ext uri="{FF2B5EF4-FFF2-40B4-BE49-F238E27FC236}">
                  <a16:creationId xmlns:a16="http://schemas.microsoft.com/office/drawing/2014/main" id="{6C689717-3C1C-449C-AEA5-B1791C7CAD04}"/>
                </a:ext>
              </a:extLst>
            </p:cNvPr>
            <p:cNvSpPr>
              <a:spLocks noChangeShapeType="1"/>
            </p:cNvSpPr>
            <p:nvPr/>
          </p:nvSpPr>
          <p:spPr bwMode="auto">
            <a:xfrm flipH="1" flipV="1">
              <a:off x="3414253" y="4595790"/>
              <a:ext cx="5725256"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grpSp>
          <p:nvGrpSpPr>
            <p:cNvPr id="134" name="Group 133">
              <a:extLst>
                <a:ext uri="{FF2B5EF4-FFF2-40B4-BE49-F238E27FC236}">
                  <a16:creationId xmlns:a16="http://schemas.microsoft.com/office/drawing/2014/main" id="{F7FE771D-5EAA-409B-8064-402D4C33CB69}"/>
                </a:ext>
              </a:extLst>
            </p:cNvPr>
            <p:cNvGrpSpPr/>
            <p:nvPr/>
          </p:nvGrpSpPr>
          <p:grpSpPr>
            <a:xfrm>
              <a:off x="4558232" y="2116549"/>
              <a:ext cx="1150227" cy="2434023"/>
              <a:chOff x="4132719" y="1583274"/>
              <a:chExt cx="1533635" cy="3245365"/>
            </a:xfrm>
          </p:grpSpPr>
          <p:sp>
            <p:nvSpPr>
              <p:cNvPr id="120" name="Rectangle 58">
                <a:extLst>
                  <a:ext uri="{FF2B5EF4-FFF2-40B4-BE49-F238E27FC236}">
                    <a16:creationId xmlns:a16="http://schemas.microsoft.com/office/drawing/2014/main" id="{D21349A9-144E-4917-9872-F075E41FAC23}"/>
                  </a:ext>
                </a:extLst>
              </p:cNvPr>
              <p:cNvSpPr>
                <a:spLocks noChangeArrowheads="1"/>
              </p:cNvSpPr>
              <p:nvPr/>
            </p:nvSpPr>
            <p:spPr bwMode="auto">
              <a:xfrm>
                <a:off x="5525290" y="4643974"/>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15</a:t>
                </a:r>
              </a:p>
            </p:txBody>
          </p:sp>
          <p:sp>
            <p:nvSpPr>
              <p:cNvPr id="121" name="Rectangle 59">
                <a:extLst>
                  <a:ext uri="{FF2B5EF4-FFF2-40B4-BE49-F238E27FC236}">
                    <a16:creationId xmlns:a16="http://schemas.microsoft.com/office/drawing/2014/main" id="{19D495F2-702A-4D82-A9C3-DF0F00851B24}"/>
                  </a:ext>
                </a:extLst>
              </p:cNvPr>
              <p:cNvSpPr>
                <a:spLocks noChangeArrowheads="1"/>
              </p:cNvSpPr>
              <p:nvPr/>
            </p:nvSpPr>
            <p:spPr bwMode="auto">
              <a:xfrm>
                <a:off x="5412519" y="4366162"/>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18</a:t>
                </a:r>
              </a:p>
            </p:txBody>
          </p:sp>
          <p:sp>
            <p:nvSpPr>
              <p:cNvPr id="122" name="Rectangle 60">
                <a:extLst>
                  <a:ext uri="{FF2B5EF4-FFF2-40B4-BE49-F238E27FC236}">
                    <a16:creationId xmlns:a16="http://schemas.microsoft.com/office/drawing/2014/main" id="{7C150CE8-889C-45BC-A97A-B88A9F8A78CA}"/>
                  </a:ext>
                </a:extLst>
              </p:cNvPr>
              <p:cNvSpPr>
                <a:spLocks noChangeArrowheads="1"/>
              </p:cNvSpPr>
              <p:nvPr/>
            </p:nvSpPr>
            <p:spPr bwMode="auto">
              <a:xfrm>
                <a:off x="5416636" y="4088349"/>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18</a:t>
                </a:r>
              </a:p>
            </p:txBody>
          </p:sp>
          <p:sp>
            <p:nvSpPr>
              <p:cNvPr id="123" name="Rectangle 61">
                <a:extLst>
                  <a:ext uri="{FF2B5EF4-FFF2-40B4-BE49-F238E27FC236}">
                    <a16:creationId xmlns:a16="http://schemas.microsoft.com/office/drawing/2014/main" id="{03015233-C858-4B06-AE58-876281E53798}"/>
                  </a:ext>
                </a:extLst>
              </p:cNvPr>
              <p:cNvSpPr>
                <a:spLocks noChangeArrowheads="1"/>
              </p:cNvSpPr>
              <p:nvPr/>
            </p:nvSpPr>
            <p:spPr bwMode="auto">
              <a:xfrm>
                <a:off x="5412520" y="3800944"/>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18</a:t>
                </a:r>
              </a:p>
            </p:txBody>
          </p:sp>
          <p:sp>
            <p:nvSpPr>
              <p:cNvPr id="124" name="Rectangle 62">
                <a:extLst>
                  <a:ext uri="{FF2B5EF4-FFF2-40B4-BE49-F238E27FC236}">
                    <a16:creationId xmlns:a16="http://schemas.microsoft.com/office/drawing/2014/main" id="{CDF64F08-7D14-40E7-8915-4EC657A3639D}"/>
                  </a:ext>
                </a:extLst>
              </p:cNvPr>
              <p:cNvSpPr>
                <a:spLocks noChangeArrowheads="1"/>
              </p:cNvSpPr>
              <p:nvPr/>
            </p:nvSpPr>
            <p:spPr bwMode="auto">
              <a:xfrm>
                <a:off x="5386387" y="3522203"/>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19</a:t>
                </a:r>
              </a:p>
            </p:txBody>
          </p:sp>
          <p:sp>
            <p:nvSpPr>
              <p:cNvPr id="125" name="Rectangle 63">
                <a:extLst>
                  <a:ext uri="{FF2B5EF4-FFF2-40B4-BE49-F238E27FC236}">
                    <a16:creationId xmlns:a16="http://schemas.microsoft.com/office/drawing/2014/main" id="{4DDF2A6B-BC65-4832-9EB7-D9FADB0829EE}"/>
                  </a:ext>
                </a:extLst>
              </p:cNvPr>
              <p:cNvSpPr>
                <a:spLocks noChangeArrowheads="1"/>
              </p:cNvSpPr>
              <p:nvPr/>
            </p:nvSpPr>
            <p:spPr bwMode="auto">
              <a:xfrm>
                <a:off x="5268106" y="3243304"/>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22</a:t>
                </a:r>
              </a:p>
            </p:txBody>
          </p:sp>
          <p:sp>
            <p:nvSpPr>
              <p:cNvPr id="126" name="Rectangle 64">
                <a:extLst>
                  <a:ext uri="{FF2B5EF4-FFF2-40B4-BE49-F238E27FC236}">
                    <a16:creationId xmlns:a16="http://schemas.microsoft.com/office/drawing/2014/main" id="{C876D8C6-A6BD-4E13-A972-58E1710B68C7}"/>
                  </a:ext>
                </a:extLst>
              </p:cNvPr>
              <p:cNvSpPr>
                <a:spLocks noChangeArrowheads="1"/>
              </p:cNvSpPr>
              <p:nvPr/>
            </p:nvSpPr>
            <p:spPr bwMode="auto">
              <a:xfrm>
                <a:off x="5264932" y="2965492"/>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22</a:t>
                </a:r>
              </a:p>
            </p:txBody>
          </p:sp>
          <p:sp>
            <p:nvSpPr>
              <p:cNvPr id="127" name="Rectangle 65">
                <a:extLst>
                  <a:ext uri="{FF2B5EF4-FFF2-40B4-BE49-F238E27FC236}">
                    <a16:creationId xmlns:a16="http://schemas.microsoft.com/office/drawing/2014/main" id="{ACBE17E5-ED9A-464C-BE16-7C789523B82B}"/>
                  </a:ext>
                </a:extLst>
              </p:cNvPr>
              <p:cNvSpPr>
                <a:spLocks noChangeArrowheads="1"/>
              </p:cNvSpPr>
              <p:nvPr/>
            </p:nvSpPr>
            <p:spPr bwMode="auto">
              <a:xfrm>
                <a:off x="5179440" y="2686218"/>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24</a:t>
                </a:r>
              </a:p>
            </p:txBody>
          </p:sp>
          <p:sp>
            <p:nvSpPr>
              <p:cNvPr id="128" name="Rectangle 66">
                <a:extLst>
                  <a:ext uri="{FF2B5EF4-FFF2-40B4-BE49-F238E27FC236}">
                    <a16:creationId xmlns:a16="http://schemas.microsoft.com/office/drawing/2014/main" id="{E6D41DA9-3126-4B0B-92E4-43C0A206F188}"/>
                  </a:ext>
                </a:extLst>
              </p:cNvPr>
              <p:cNvSpPr>
                <a:spLocks noChangeArrowheads="1"/>
              </p:cNvSpPr>
              <p:nvPr/>
            </p:nvSpPr>
            <p:spPr bwMode="auto">
              <a:xfrm>
                <a:off x="4570412" y="2398286"/>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41</a:t>
                </a:r>
              </a:p>
            </p:txBody>
          </p:sp>
          <p:sp>
            <p:nvSpPr>
              <p:cNvPr id="129" name="Rectangle 67">
                <a:extLst>
                  <a:ext uri="{FF2B5EF4-FFF2-40B4-BE49-F238E27FC236}">
                    <a16:creationId xmlns:a16="http://schemas.microsoft.com/office/drawing/2014/main" id="{998F5EA6-F470-4A01-9836-DC4563C53D60}"/>
                  </a:ext>
                </a:extLst>
              </p:cNvPr>
              <p:cNvSpPr>
                <a:spLocks noChangeArrowheads="1"/>
              </p:cNvSpPr>
              <p:nvPr/>
            </p:nvSpPr>
            <p:spPr bwMode="auto">
              <a:xfrm>
                <a:off x="4392043" y="2131749"/>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46</a:t>
                </a:r>
              </a:p>
            </p:txBody>
          </p:sp>
          <p:sp>
            <p:nvSpPr>
              <p:cNvPr id="130" name="Rectangle 68">
                <a:extLst>
                  <a:ext uri="{FF2B5EF4-FFF2-40B4-BE49-F238E27FC236}">
                    <a16:creationId xmlns:a16="http://schemas.microsoft.com/office/drawing/2014/main" id="{0AE396F1-46A5-493C-B6A8-6330C5C2DB2B}"/>
                  </a:ext>
                </a:extLst>
              </p:cNvPr>
              <p:cNvSpPr>
                <a:spLocks noChangeArrowheads="1"/>
              </p:cNvSpPr>
              <p:nvPr/>
            </p:nvSpPr>
            <p:spPr bwMode="auto">
              <a:xfrm>
                <a:off x="4135411" y="1859499"/>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53</a:t>
                </a:r>
              </a:p>
            </p:txBody>
          </p:sp>
          <p:sp>
            <p:nvSpPr>
              <p:cNvPr id="131" name="Rectangle 69">
                <a:extLst>
                  <a:ext uri="{FF2B5EF4-FFF2-40B4-BE49-F238E27FC236}">
                    <a16:creationId xmlns:a16="http://schemas.microsoft.com/office/drawing/2014/main" id="{66C8D298-7FEC-44EE-A2DF-AA8E5B60838C}"/>
                  </a:ext>
                </a:extLst>
              </p:cNvPr>
              <p:cNvSpPr>
                <a:spLocks noChangeArrowheads="1"/>
              </p:cNvSpPr>
              <p:nvPr/>
            </p:nvSpPr>
            <p:spPr bwMode="auto">
              <a:xfrm>
                <a:off x="4132719" y="1583274"/>
                <a:ext cx="141064" cy="184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53</a:t>
                </a:r>
              </a:p>
            </p:txBody>
          </p:sp>
        </p:grpSp>
        <p:sp>
          <p:nvSpPr>
            <p:cNvPr id="9" name="Rectangle 30">
              <a:extLst>
                <a:ext uri="{FF2B5EF4-FFF2-40B4-BE49-F238E27FC236}">
                  <a16:creationId xmlns:a16="http://schemas.microsoft.com/office/drawing/2014/main" id="{BC036B0D-D174-40EC-ACB1-63142652C372}"/>
                </a:ext>
              </a:extLst>
            </p:cNvPr>
            <p:cNvSpPr>
              <a:spLocks noChangeArrowheads="1"/>
            </p:cNvSpPr>
            <p:nvPr/>
          </p:nvSpPr>
          <p:spPr bwMode="auto">
            <a:xfrm>
              <a:off x="3876392" y="1724591"/>
              <a:ext cx="22714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990033"/>
                  </a:solidFill>
                  <a:effectLst/>
                  <a:uLnTx/>
                  <a:uFillTx/>
                  <a:latin typeface="Arial Narrow"/>
                  <a:ea typeface="Ebrima" panose="02000000000000000000" pitchFamily="2" charset="0"/>
                  <a:cs typeface="Ebrima" panose="02000000000000000000" pitchFamily="2" charset="0"/>
                </a:rPr>
                <a:t>Olaparib + bevacizumab (N=535)</a:t>
              </a:r>
            </a:p>
          </p:txBody>
        </p:sp>
        <p:sp>
          <p:nvSpPr>
            <p:cNvPr id="10" name="Rectangle 31">
              <a:extLst>
                <a:ext uri="{FF2B5EF4-FFF2-40B4-BE49-F238E27FC236}">
                  <a16:creationId xmlns:a16="http://schemas.microsoft.com/office/drawing/2014/main" id="{673AE72B-D296-4782-8724-4591ED656935}"/>
                </a:ext>
              </a:extLst>
            </p:cNvPr>
            <p:cNvSpPr>
              <a:spLocks noChangeArrowheads="1"/>
            </p:cNvSpPr>
            <p:nvPr/>
          </p:nvSpPr>
          <p:spPr bwMode="auto">
            <a:xfrm>
              <a:off x="6414268" y="1728947"/>
              <a:ext cx="22377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56639D"/>
                  </a:solidFill>
                  <a:effectLst/>
                  <a:uLnTx/>
                  <a:uFillTx/>
                  <a:latin typeface="Arial Narrow"/>
                  <a:ea typeface="Ebrima" panose="02000000000000000000" pitchFamily="2" charset="0"/>
                  <a:cs typeface="Ebrima" panose="02000000000000000000" pitchFamily="2" charset="0"/>
                </a:rPr>
                <a:t>Placebo + bevacizumab (N=267)</a:t>
              </a:r>
            </a:p>
          </p:txBody>
        </p:sp>
        <p:sp>
          <p:nvSpPr>
            <p:cNvPr id="11" name="TextBox 10">
              <a:extLst>
                <a:ext uri="{FF2B5EF4-FFF2-40B4-BE49-F238E27FC236}">
                  <a16:creationId xmlns:a16="http://schemas.microsoft.com/office/drawing/2014/main" id="{97B5DB45-E0E1-4A12-9A4E-C650608597DE}"/>
                </a:ext>
              </a:extLst>
            </p:cNvPr>
            <p:cNvSpPr txBox="1"/>
            <p:nvPr/>
          </p:nvSpPr>
          <p:spPr>
            <a:xfrm>
              <a:off x="3414180" y="4811158"/>
              <a:ext cx="5725256"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Adverse events (%)</a:t>
              </a:r>
            </a:p>
          </p:txBody>
        </p:sp>
        <p:sp>
          <p:nvSpPr>
            <p:cNvPr id="31" name="TextBox 30">
              <a:extLst>
                <a:ext uri="{FF2B5EF4-FFF2-40B4-BE49-F238E27FC236}">
                  <a16:creationId xmlns:a16="http://schemas.microsoft.com/office/drawing/2014/main" id="{DA4465E7-D0CF-416C-8428-0DB69552845A}"/>
                </a:ext>
              </a:extLst>
            </p:cNvPr>
            <p:cNvSpPr txBox="1"/>
            <p:nvPr/>
          </p:nvSpPr>
          <p:spPr>
            <a:xfrm>
              <a:off x="3238488" y="4653812"/>
              <a:ext cx="343364"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100</a:t>
              </a:r>
            </a:p>
          </p:txBody>
        </p:sp>
        <p:sp>
          <p:nvSpPr>
            <p:cNvPr id="32" name="TextBox 31">
              <a:extLst>
                <a:ext uri="{FF2B5EF4-FFF2-40B4-BE49-F238E27FC236}">
                  <a16:creationId xmlns:a16="http://schemas.microsoft.com/office/drawing/2014/main" id="{BBCBEA00-085A-4D1D-A6AB-B01748826571}"/>
                </a:ext>
              </a:extLst>
            </p:cNvPr>
            <p:cNvSpPr txBox="1"/>
            <p:nvPr/>
          </p:nvSpPr>
          <p:spPr>
            <a:xfrm>
              <a:off x="3947391" y="4653812"/>
              <a:ext cx="290464"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75</a:t>
              </a:r>
            </a:p>
          </p:txBody>
        </p:sp>
        <p:sp>
          <p:nvSpPr>
            <p:cNvPr id="33" name="TextBox 32">
              <a:extLst>
                <a:ext uri="{FF2B5EF4-FFF2-40B4-BE49-F238E27FC236}">
                  <a16:creationId xmlns:a16="http://schemas.microsoft.com/office/drawing/2014/main" id="{B278F8CC-CF34-4737-BA3F-960C153BD5E7}"/>
                </a:ext>
              </a:extLst>
            </p:cNvPr>
            <p:cNvSpPr txBox="1"/>
            <p:nvPr/>
          </p:nvSpPr>
          <p:spPr>
            <a:xfrm>
              <a:off x="4637744" y="4653812"/>
              <a:ext cx="290464"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50</a:t>
              </a:r>
            </a:p>
          </p:txBody>
        </p:sp>
        <p:sp>
          <p:nvSpPr>
            <p:cNvPr id="34" name="TextBox 33">
              <a:extLst>
                <a:ext uri="{FF2B5EF4-FFF2-40B4-BE49-F238E27FC236}">
                  <a16:creationId xmlns:a16="http://schemas.microsoft.com/office/drawing/2014/main" id="{FF97C470-4A3C-4BFB-8843-CC9669CAB9DB}"/>
                </a:ext>
              </a:extLst>
            </p:cNvPr>
            <p:cNvSpPr txBox="1"/>
            <p:nvPr/>
          </p:nvSpPr>
          <p:spPr>
            <a:xfrm>
              <a:off x="5319974" y="4653812"/>
              <a:ext cx="290464"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25</a:t>
              </a:r>
            </a:p>
          </p:txBody>
        </p:sp>
        <p:sp>
          <p:nvSpPr>
            <p:cNvPr id="35" name="TextBox 34">
              <a:extLst>
                <a:ext uri="{FF2B5EF4-FFF2-40B4-BE49-F238E27FC236}">
                  <a16:creationId xmlns:a16="http://schemas.microsoft.com/office/drawing/2014/main" id="{555CBBDA-399C-40E7-8D08-9833A4333BE4}"/>
                </a:ext>
              </a:extLst>
            </p:cNvPr>
            <p:cNvSpPr txBox="1"/>
            <p:nvPr/>
          </p:nvSpPr>
          <p:spPr>
            <a:xfrm>
              <a:off x="6028652" y="4653812"/>
              <a:ext cx="237566"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0</a:t>
              </a:r>
            </a:p>
          </p:txBody>
        </p:sp>
        <p:sp>
          <p:nvSpPr>
            <p:cNvPr id="36" name="TextBox 35">
              <a:extLst>
                <a:ext uri="{FF2B5EF4-FFF2-40B4-BE49-F238E27FC236}">
                  <a16:creationId xmlns:a16="http://schemas.microsoft.com/office/drawing/2014/main" id="{12CAB270-9983-476A-97FF-F9A9A4F62EA4}"/>
                </a:ext>
              </a:extLst>
            </p:cNvPr>
            <p:cNvSpPr txBox="1"/>
            <p:nvPr/>
          </p:nvSpPr>
          <p:spPr>
            <a:xfrm>
              <a:off x="6287911" y="4653812"/>
              <a:ext cx="237566"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0</a:t>
              </a:r>
            </a:p>
          </p:txBody>
        </p:sp>
        <p:sp>
          <p:nvSpPr>
            <p:cNvPr id="37" name="TextBox 36">
              <a:extLst>
                <a:ext uri="{FF2B5EF4-FFF2-40B4-BE49-F238E27FC236}">
                  <a16:creationId xmlns:a16="http://schemas.microsoft.com/office/drawing/2014/main" id="{224CC686-B11F-442F-A684-223D2EFB889F}"/>
                </a:ext>
              </a:extLst>
            </p:cNvPr>
            <p:cNvSpPr txBox="1"/>
            <p:nvPr/>
          </p:nvSpPr>
          <p:spPr>
            <a:xfrm>
              <a:off x="6943696" y="4653812"/>
              <a:ext cx="290464"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25</a:t>
              </a:r>
            </a:p>
          </p:txBody>
        </p:sp>
        <p:sp>
          <p:nvSpPr>
            <p:cNvPr id="38" name="TextBox 37">
              <a:extLst>
                <a:ext uri="{FF2B5EF4-FFF2-40B4-BE49-F238E27FC236}">
                  <a16:creationId xmlns:a16="http://schemas.microsoft.com/office/drawing/2014/main" id="{FD9C5B2F-6A57-454F-BAAE-08EA2143CFDF}"/>
                </a:ext>
              </a:extLst>
            </p:cNvPr>
            <p:cNvSpPr txBox="1"/>
            <p:nvPr/>
          </p:nvSpPr>
          <p:spPr>
            <a:xfrm>
              <a:off x="7625925" y="4653812"/>
              <a:ext cx="290464"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50</a:t>
              </a:r>
            </a:p>
          </p:txBody>
        </p:sp>
        <p:sp>
          <p:nvSpPr>
            <p:cNvPr id="39" name="TextBox 38">
              <a:extLst>
                <a:ext uri="{FF2B5EF4-FFF2-40B4-BE49-F238E27FC236}">
                  <a16:creationId xmlns:a16="http://schemas.microsoft.com/office/drawing/2014/main" id="{89588B4F-B227-4BC9-B059-7AC5FE05BCF4}"/>
                </a:ext>
              </a:extLst>
            </p:cNvPr>
            <p:cNvSpPr txBox="1"/>
            <p:nvPr/>
          </p:nvSpPr>
          <p:spPr>
            <a:xfrm>
              <a:off x="8316275" y="4653812"/>
              <a:ext cx="290464"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75</a:t>
              </a:r>
            </a:p>
          </p:txBody>
        </p:sp>
        <p:sp>
          <p:nvSpPr>
            <p:cNvPr id="40" name="TextBox 39">
              <a:extLst>
                <a:ext uri="{FF2B5EF4-FFF2-40B4-BE49-F238E27FC236}">
                  <a16:creationId xmlns:a16="http://schemas.microsoft.com/office/drawing/2014/main" id="{9D4130C5-0369-4A04-A402-06F8EC11B176}"/>
                </a:ext>
              </a:extLst>
            </p:cNvPr>
            <p:cNvSpPr txBox="1"/>
            <p:nvPr/>
          </p:nvSpPr>
          <p:spPr>
            <a:xfrm>
              <a:off x="8969212" y="4662718"/>
              <a:ext cx="343364" cy="230832"/>
            </a:xfrm>
            <a:prstGeom prst="rect">
              <a:avLst/>
            </a:prstGeom>
            <a:noFill/>
            <a:ln>
              <a:noFill/>
            </a:ln>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Arial" panose="020B0604020202020204" pitchFamily="34" charset="0"/>
                </a:rPr>
                <a:t>100</a:t>
              </a:r>
            </a:p>
          </p:txBody>
        </p:sp>
        <p:grpSp>
          <p:nvGrpSpPr>
            <p:cNvPr id="136" name="Group 135">
              <a:extLst>
                <a:ext uri="{FF2B5EF4-FFF2-40B4-BE49-F238E27FC236}">
                  <a16:creationId xmlns:a16="http://schemas.microsoft.com/office/drawing/2014/main" id="{D7CFE192-0F98-4DA7-8FE6-3088FCEA930E}"/>
                </a:ext>
              </a:extLst>
            </p:cNvPr>
            <p:cNvGrpSpPr/>
            <p:nvPr/>
          </p:nvGrpSpPr>
          <p:grpSpPr>
            <a:xfrm>
              <a:off x="3414258" y="4601892"/>
              <a:ext cx="5725199" cy="54000"/>
              <a:chOff x="2607421" y="4885326"/>
              <a:chExt cx="7633599" cy="59606"/>
            </a:xfrm>
          </p:grpSpPr>
          <p:sp>
            <p:nvSpPr>
              <p:cNvPr id="21" name="Line 209">
                <a:extLst>
                  <a:ext uri="{FF2B5EF4-FFF2-40B4-BE49-F238E27FC236}">
                    <a16:creationId xmlns:a16="http://schemas.microsoft.com/office/drawing/2014/main" id="{7F911819-A33C-4241-A56A-4082B9DCBBC8}"/>
                  </a:ext>
                </a:extLst>
              </p:cNvPr>
              <p:cNvSpPr>
                <a:spLocks noChangeShapeType="1"/>
              </p:cNvSpPr>
              <p:nvPr/>
            </p:nvSpPr>
            <p:spPr bwMode="auto">
              <a:xfrm>
                <a:off x="2607421" y="4885326"/>
                <a:ext cx="0" cy="59606"/>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2" name="Line 210">
                <a:extLst>
                  <a:ext uri="{FF2B5EF4-FFF2-40B4-BE49-F238E27FC236}">
                    <a16:creationId xmlns:a16="http://schemas.microsoft.com/office/drawing/2014/main" id="{670F8F30-A536-4C21-807F-C1CE328D87A9}"/>
                  </a:ext>
                </a:extLst>
              </p:cNvPr>
              <p:cNvSpPr>
                <a:spLocks noChangeShapeType="1"/>
              </p:cNvSpPr>
              <p:nvPr/>
            </p:nvSpPr>
            <p:spPr bwMode="auto">
              <a:xfrm>
                <a:off x="3512475" y="4886110"/>
                <a:ext cx="0" cy="5882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3" name="Line 211">
                <a:extLst>
                  <a:ext uri="{FF2B5EF4-FFF2-40B4-BE49-F238E27FC236}">
                    <a16:creationId xmlns:a16="http://schemas.microsoft.com/office/drawing/2014/main" id="{964B3468-959A-4DA6-9312-8D9AF3E83064}"/>
                  </a:ext>
                </a:extLst>
              </p:cNvPr>
              <p:cNvSpPr>
                <a:spLocks noChangeShapeType="1"/>
              </p:cNvSpPr>
              <p:nvPr/>
            </p:nvSpPr>
            <p:spPr bwMode="auto">
              <a:xfrm>
                <a:off x="4431817" y="4886110"/>
                <a:ext cx="0" cy="5882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4" name="Line 212">
                <a:extLst>
                  <a:ext uri="{FF2B5EF4-FFF2-40B4-BE49-F238E27FC236}">
                    <a16:creationId xmlns:a16="http://schemas.microsoft.com/office/drawing/2014/main" id="{F92EBD32-E4F6-4F1B-8AC6-6A052FD2A013}"/>
                  </a:ext>
                </a:extLst>
              </p:cNvPr>
              <p:cNvSpPr>
                <a:spLocks noChangeShapeType="1"/>
              </p:cNvSpPr>
              <p:nvPr/>
            </p:nvSpPr>
            <p:spPr bwMode="auto">
              <a:xfrm>
                <a:off x="5342697" y="4886110"/>
                <a:ext cx="0" cy="5882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5" name="Line 213">
                <a:extLst>
                  <a:ext uri="{FF2B5EF4-FFF2-40B4-BE49-F238E27FC236}">
                    <a16:creationId xmlns:a16="http://schemas.microsoft.com/office/drawing/2014/main" id="{C01ED101-4302-4E6D-92A9-8A327E70E5CD}"/>
                  </a:ext>
                </a:extLst>
              </p:cNvPr>
              <p:cNvSpPr>
                <a:spLocks noChangeShapeType="1"/>
              </p:cNvSpPr>
              <p:nvPr/>
            </p:nvSpPr>
            <p:spPr bwMode="auto">
              <a:xfrm>
                <a:off x="6253579" y="4886110"/>
                <a:ext cx="0" cy="5882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6" name="Line 217">
                <a:extLst>
                  <a:ext uri="{FF2B5EF4-FFF2-40B4-BE49-F238E27FC236}">
                    <a16:creationId xmlns:a16="http://schemas.microsoft.com/office/drawing/2014/main" id="{E2EEF285-21A0-4876-A03A-26A1D42871BD}"/>
                  </a:ext>
                </a:extLst>
              </p:cNvPr>
              <p:cNvSpPr>
                <a:spLocks noChangeShapeType="1"/>
              </p:cNvSpPr>
              <p:nvPr/>
            </p:nvSpPr>
            <p:spPr bwMode="auto">
              <a:xfrm>
                <a:off x="6591928" y="4886110"/>
                <a:ext cx="0" cy="5882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7" name="Line 218">
                <a:extLst>
                  <a:ext uri="{FF2B5EF4-FFF2-40B4-BE49-F238E27FC236}">
                    <a16:creationId xmlns:a16="http://schemas.microsoft.com/office/drawing/2014/main" id="{A99A7E41-B23B-44C3-A0A7-7E7EC955B4EE}"/>
                  </a:ext>
                </a:extLst>
              </p:cNvPr>
              <p:cNvSpPr>
                <a:spLocks noChangeShapeType="1"/>
              </p:cNvSpPr>
              <p:nvPr/>
            </p:nvSpPr>
            <p:spPr bwMode="auto">
              <a:xfrm>
                <a:off x="7508451" y="4886110"/>
                <a:ext cx="0" cy="5882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8" name="Line 219">
                <a:extLst>
                  <a:ext uri="{FF2B5EF4-FFF2-40B4-BE49-F238E27FC236}">
                    <a16:creationId xmlns:a16="http://schemas.microsoft.com/office/drawing/2014/main" id="{D80BDE98-A7A1-4060-8950-219A70EE031D}"/>
                  </a:ext>
                </a:extLst>
              </p:cNvPr>
              <p:cNvSpPr>
                <a:spLocks noChangeShapeType="1"/>
              </p:cNvSpPr>
              <p:nvPr/>
            </p:nvSpPr>
            <p:spPr bwMode="auto">
              <a:xfrm>
                <a:off x="8419331" y="4886110"/>
                <a:ext cx="0" cy="5882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9" name="Line 220">
                <a:extLst>
                  <a:ext uri="{FF2B5EF4-FFF2-40B4-BE49-F238E27FC236}">
                    <a16:creationId xmlns:a16="http://schemas.microsoft.com/office/drawing/2014/main" id="{590FDE72-A178-441C-A2E1-BDAA6C5D4E0B}"/>
                  </a:ext>
                </a:extLst>
              </p:cNvPr>
              <p:cNvSpPr>
                <a:spLocks noChangeShapeType="1"/>
              </p:cNvSpPr>
              <p:nvPr/>
            </p:nvSpPr>
            <p:spPr bwMode="auto">
              <a:xfrm>
                <a:off x="9335853" y="4886098"/>
                <a:ext cx="0" cy="5882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30" name="Line 221">
                <a:extLst>
                  <a:ext uri="{FF2B5EF4-FFF2-40B4-BE49-F238E27FC236}">
                    <a16:creationId xmlns:a16="http://schemas.microsoft.com/office/drawing/2014/main" id="{F7A2DFA8-740A-4E6E-82CE-F97F23C0C839}"/>
                  </a:ext>
                </a:extLst>
              </p:cNvPr>
              <p:cNvSpPr>
                <a:spLocks noChangeShapeType="1"/>
              </p:cNvSpPr>
              <p:nvPr/>
            </p:nvSpPr>
            <p:spPr bwMode="auto">
              <a:xfrm>
                <a:off x="10241020" y="4885326"/>
                <a:ext cx="0" cy="5882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Ebrima" panose="02000000000000000000" pitchFamily="2" charset="0"/>
                  <a:cs typeface="Arial" panose="020B0604020202020204" pitchFamily="34" charset="0"/>
                </a:endParaRPr>
              </a:p>
            </p:txBody>
          </p:sp>
        </p:grpSp>
        <p:grpSp>
          <p:nvGrpSpPr>
            <p:cNvPr id="138" name="Group 137">
              <a:extLst>
                <a:ext uri="{FF2B5EF4-FFF2-40B4-BE49-F238E27FC236}">
                  <a16:creationId xmlns:a16="http://schemas.microsoft.com/office/drawing/2014/main" id="{659B494C-3163-4BAC-88DA-DC3F459639C0}"/>
                </a:ext>
              </a:extLst>
            </p:cNvPr>
            <p:cNvGrpSpPr/>
            <p:nvPr/>
          </p:nvGrpSpPr>
          <p:grpSpPr>
            <a:xfrm>
              <a:off x="2034617" y="4858745"/>
              <a:ext cx="2301038" cy="276999"/>
              <a:chOff x="648115" y="5450006"/>
              <a:chExt cx="3068051" cy="369332"/>
            </a:xfrm>
          </p:grpSpPr>
          <p:sp>
            <p:nvSpPr>
              <p:cNvPr id="44" name="TextBox 43">
                <a:extLst>
                  <a:ext uri="{FF2B5EF4-FFF2-40B4-BE49-F238E27FC236}">
                    <a16:creationId xmlns:a16="http://schemas.microsoft.com/office/drawing/2014/main" id="{8A504FA6-F27B-46B4-A007-9D02751BB0DE}"/>
                  </a:ext>
                </a:extLst>
              </p:cNvPr>
              <p:cNvSpPr txBox="1"/>
              <p:nvPr/>
            </p:nvSpPr>
            <p:spPr>
              <a:xfrm>
                <a:off x="648115" y="5450006"/>
                <a:ext cx="2812200" cy="369332"/>
              </a:xfrm>
              <a:prstGeom prst="rect">
                <a:avLst/>
              </a:prstGeom>
              <a:noFill/>
            </p:spPr>
            <p:txBody>
              <a:bodyPr wrap="square"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All grades (frequency ≥15%)</a:t>
                </a:r>
                <a:endParaRPr kumimoji="0" lang="en-US"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sp>
            <p:nvSpPr>
              <p:cNvPr id="45" name="Rectangle 44">
                <a:extLst>
                  <a:ext uri="{FF2B5EF4-FFF2-40B4-BE49-F238E27FC236}">
                    <a16:creationId xmlns:a16="http://schemas.microsoft.com/office/drawing/2014/main" id="{F53A1F73-DBCA-4FC8-A523-198B93CF9477}"/>
                  </a:ext>
                </a:extLst>
              </p:cNvPr>
              <p:cNvSpPr>
                <a:spLocks noChangeAspect="1"/>
              </p:cNvSpPr>
              <p:nvPr/>
            </p:nvSpPr>
            <p:spPr>
              <a:xfrm>
                <a:off x="3476166" y="5537742"/>
                <a:ext cx="240000" cy="240000"/>
              </a:xfrm>
              <a:prstGeom prst="rect">
                <a:avLst/>
              </a:prstGeom>
              <a:solidFill>
                <a:srgbClr val="99003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grpSp>
        <p:grpSp>
          <p:nvGrpSpPr>
            <p:cNvPr id="137" name="Group 136">
              <a:extLst>
                <a:ext uri="{FF2B5EF4-FFF2-40B4-BE49-F238E27FC236}">
                  <a16:creationId xmlns:a16="http://schemas.microsoft.com/office/drawing/2014/main" id="{7D974BB1-8736-446F-9C47-5D587F884B6A}"/>
                </a:ext>
              </a:extLst>
            </p:cNvPr>
            <p:cNvGrpSpPr/>
            <p:nvPr/>
          </p:nvGrpSpPr>
          <p:grpSpPr>
            <a:xfrm>
              <a:off x="8212711" y="4891488"/>
              <a:ext cx="2344380" cy="276999"/>
              <a:chOff x="9285092" y="5442692"/>
              <a:chExt cx="3125840" cy="369332"/>
            </a:xfrm>
          </p:grpSpPr>
          <p:sp>
            <p:nvSpPr>
              <p:cNvPr id="43" name="Rectangle 42">
                <a:extLst>
                  <a:ext uri="{FF2B5EF4-FFF2-40B4-BE49-F238E27FC236}">
                    <a16:creationId xmlns:a16="http://schemas.microsoft.com/office/drawing/2014/main" id="{17925C27-0F4A-4FE1-AD55-AC78436FD7FF}"/>
                  </a:ext>
                </a:extLst>
              </p:cNvPr>
              <p:cNvSpPr>
                <a:spLocks noChangeAspect="1"/>
              </p:cNvSpPr>
              <p:nvPr/>
            </p:nvSpPr>
            <p:spPr>
              <a:xfrm>
                <a:off x="9285092" y="5506025"/>
                <a:ext cx="240000" cy="240000"/>
              </a:xfrm>
              <a:prstGeom prst="rect">
                <a:avLst/>
              </a:prstGeom>
              <a:solidFill>
                <a:srgbClr val="56639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46" name="TextBox 45">
                <a:extLst>
                  <a:ext uri="{FF2B5EF4-FFF2-40B4-BE49-F238E27FC236}">
                    <a16:creationId xmlns:a16="http://schemas.microsoft.com/office/drawing/2014/main" id="{B69EF16D-3013-4B1E-8AA9-BE3378028C55}"/>
                  </a:ext>
                </a:extLst>
              </p:cNvPr>
              <p:cNvSpPr txBox="1"/>
              <p:nvPr/>
            </p:nvSpPr>
            <p:spPr>
              <a:xfrm>
                <a:off x="9598731" y="5442692"/>
                <a:ext cx="2812201" cy="369332"/>
              </a:xfrm>
              <a:prstGeom prst="rect">
                <a:avLst/>
              </a:prstGeom>
              <a:noFill/>
            </p:spPr>
            <p:txBody>
              <a:bodyPr wrap="square" rtlCol="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All grades (frequency ≥15%)</a:t>
                </a:r>
                <a:endParaRPr kumimoji="0" lang="en-US"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grpSp>
        <p:grpSp>
          <p:nvGrpSpPr>
            <p:cNvPr id="140" name="Group 139">
              <a:extLst>
                <a:ext uri="{FF2B5EF4-FFF2-40B4-BE49-F238E27FC236}">
                  <a16:creationId xmlns:a16="http://schemas.microsoft.com/office/drawing/2014/main" id="{76E67C40-854B-4CFD-985B-7112F6E71C1D}"/>
                </a:ext>
              </a:extLst>
            </p:cNvPr>
            <p:cNvGrpSpPr/>
            <p:nvPr/>
          </p:nvGrpSpPr>
          <p:grpSpPr>
            <a:xfrm>
              <a:off x="2928893" y="5092898"/>
              <a:ext cx="1406763" cy="276999"/>
              <a:chOff x="1838722" y="5709001"/>
              <a:chExt cx="1875684" cy="369332"/>
            </a:xfrm>
          </p:grpSpPr>
          <p:sp>
            <p:nvSpPr>
              <p:cNvPr id="52" name="Rectangle 51">
                <a:extLst>
                  <a:ext uri="{FF2B5EF4-FFF2-40B4-BE49-F238E27FC236}">
                    <a16:creationId xmlns:a16="http://schemas.microsoft.com/office/drawing/2014/main" id="{437F723D-1A22-4660-AF0F-06E9572969DC}"/>
                  </a:ext>
                </a:extLst>
              </p:cNvPr>
              <p:cNvSpPr>
                <a:spLocks noChangeAspect="1"/>
              </p:cNvSpPr>
              <p:nvPr/>
            </p:nvSpPr>
            <p:spPr>
              <a:xfrm>
                <a:off x="3474406" y="5773668"/>
                <a:ext cx="240000" cy="2400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53" name="TextBox 52">
                <a:extLst>
                  <a:ext uri="{FF2B5EF4-FFF2-40B4-BE49-F238E27FC236}">
                    <a16:creationId xmlns:a16="http://schemas.microsoft.com/office/drawing/2014/main" id="{8ED54116-F2A0-4AAF-9346-A90C0223D3CE}"/>
                  </a:ext>
                </a:extLst>
              </p:cNvPr>
              <p:cNvSpPr txBox="1"/>
              <p:nvPr/>
            </p:nvSpPr>
            <p:spPr>
              <a:xfrm>
                <a:off x="1838722" y="5709001"/>
                <a:ext cx="1588874" cy="369332"/>
              </a:xfrm>
              <a:prstGeom prst="rect">
                <a:avLst/>
              </a:prstGeom>
              <a:noFill/>
            </p:spPr>
            <p:txBody>
              <a:bodyPr wrap="square"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Grade ≥3</a:t>
                </a:r>
                <a:endParaRPr kumimoji="0" lang="en-US"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grpSp>
        <p:grpSp>
          <p:nvGrpSpPr>
            <p:cNvPr id="139" name="Group 138">
              <a:extLst>
                <a:ext uri="{FF2B5EF4-FFF2-40B4-BE49-F238E27FC236}">
                  <a16:creationId xmlns:a16="http://schemas.microsoft.com/office/drawing/2014/main" id="{1D0D93D2-DBDB-4909-82FF-4B321F386463}"/>
                </a:ext>
              </a:extLst>
            </p:cNvPr>
            <p:cNvGrpSpPr/>
            <p:nvPr/>
          </p:nvGrpSpPr>
          <p:grpSpPr>
            <a:xfrm>
              <a:off x="8212710" y="5110524"/>
              <a:ext cx="2344380" cy="276999"/>
              <a:chOff x="9298547" y="5644403"/>
              <a:chExt cx="3125839" cy="369332"/>
            </a:xfrm>
          </p:grpSpPr>
          <p:sp>
            <p:nvSpPr>
              <p:cNvPr id="48" name="Rectangle 47">
                <a:extLst>
                  <a:ext uri="{FF2B5EF4-FFF2-40B4-BE49-F238E27FC236}">
                    <a16:creationId xmlns:a16="http://schemas.microsoft.com/office/drawing/2014/main" id="{7DC47497-67A2-4D4E-ABA4-7C0B7E16DB36}"/>
                  </a:ext>
                </a:extLst>
              </p:cNvPr>
              <p:cNvSpPr>
                <a:spLocks noChangeAspect="1"/>
              </p:cNvSpPr>
              <p:nvPr/>
            </p:nvSpPr>
            <p:spPr>
              <a:xfrm>
                <a:off x="9298547" y="5706282"/>
                <a:ext cx="240000" cy="240000"/>
              </a:xfrm>
              <a:prstGeom prst="rect">
                <a:avLst/>
              </a:prstGeom>
              <a:solidFill>
                <a:srgbClr val="566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54" name="TextBox 53">
                <a:extLst>
                  <a:ext uri="{FF2B5EF4-FFF2-40B4-BE49-F238E27FC236}">
                    <a16:creationId xmlns:a16="http://schemas.microsoft.com/office/drawing/2014/main" id="{2281A26E-7FFF-46E3-87C5-DADDA5F2C213}"/>
                  </a:ext>
                </a:extLst>
              </p:cNvPr>
              <p:cNvSpPr txBox="1"/>
              <p:nvPr/>
            </p:nvSpPr>
            <p:spPr>
              <a:xfrm>
                <a:off x="9612186" y="5644403"/>
                <a:ext cx="2812200" cy="369332"/>
              </a:xfrm>
              <a:prstGeom prst="rect">
                <a:avLst/>
              </a:prstGeom>
              <a:noFill/>
            </p:spPr>
            <p:txBody>
              <a:bodyPr wrap="square" rtlCol="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Grade ≥3</a:t>
                </a:r>
                <a:endParaRPr kumimoji="0" lang="en-US"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grpSp>
        <p:sp>
          <p:nvSpPr>
            <p:cNvPr id="57" name="Rectangle 56">
              <a:extLst>
                <a:ext uri="{FF2B5EF4-FFF2-40B4-BE49-F238E27FC236}">
                  <a16:creationId xmlns:a16="http://schemas.microsoft.com/office/drawing/2014/main" id="{551B35F3-2634-4EE2-A87E-614C9350D938}"/>
                </a:ext>
              </a:extLst>
            </p:cNvPr>
            <p:cNvSpPr>
              <a:spLocks noChangeArrowheads="1"/>
            </p:cNvSpPr>
            <p:nvPr/>
          </p:nvSpPr>
          <p:spPr bwMode="auto">
            <a:xfrm>
              <a:off x="3031299" y="3325234"/>
              <a:ext cx="4087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Vomiting</a:t>
              </a:r>
            </a:p>
          </p:txBody>
        </p:sp>
        <p:sp>
          <p:nvSpPr>
            <p:cNvPr id="58" name="Rectangle 57">
              <a:extLst>
                <a:ext uri="{FF2B5EF4-FFF2-40B4-BE49-F238E27FC236}">
                  <a16:creationId xmlns:a16="http://schemas.microsoft.com/office/drawing/2014/main" id="{2A88E1F4-9A60-431B-95AE-362DFE208B64}"/>
                </a:ext>
              </a:extLst>
            </p:cNvPr>
            <p:cNvSpPr>
              <a:spLocks noChangeArrowheads="1"/>
            </p:cNvSpPr>
            <p:nvPr/>
          </p:nvSpPr>
          <p:spPr bwMode="auto">
            <a:xfrm>
              <a:off x="2718716" y="3535372"/>
              <a:ext cx="72135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Abdominal pain</a:t>
              </a:r>
            </a:p>
          </p:txBody>
        </p:sp>
        <p:sp>
          <p:nvSpPr>
            <p:cNvPr id="59" name="Rectangle 18">
              <a:extLst>
                <a:ext uri="{FF2B5EF4-FFF2-40B4-BE49-F238E27FC236}">
                  <a16:creationId xmlns:a16="http://schemas.microsoft.com/office/drawing/2014/main" id="{5CDD2842-0D98-42BE-8723-A9C904EAF0FC}"/>
                </a:ext>
              </a:extLst>
            </p:cNvPr>
            <p:cNvSpPr>
              <a:spLocks noChangeArrowheads="1"/>
            </p:cNvSpPr>
            <p:nvPr/>
          </p:nvSpPr>
          <p:spPr bwMode="auto">
            <a:xfrm>
              <a:off x="2859777" y="4165786"/>
              <a:ext cx="5802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Leukopenia*</a:t>
              </a:r>
            </a:p>
          </p:txBody>
        </p:sp>
        <p:sp>
          <p:nvSpPr>
            <p:cNvPr id="60" name="Rectangle 6">
              <a:extLst>
                <a:ext uri="{FF2B5EF4-FFF2-40B4-BE49-F238E27FC236}">
                  <a16:creationId xmlns:a16="http://schemas.microsoft.com/office/drawing/2014/main" id="{6C10C0E2-ED47-46F5-A3D9-8B5B8E342F02}"/>
                </a:ext>
              </a:extLst>
            </p:cNvPr>
            <p:cNvSpPr>
              <a:spLocks noChangeArrowheads="1"/>
            </p:cNvSpPr>
            <p:nvPr/>
          </p:nvSpPr>
          <p:spPr bwMode="auto">
            <a:xfrm>
              <a:off x="2931137" y="2274544"/>
              <a:ext cx="50654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Nausea</a:t>
              </a:r>
            </a:p>
          </p:txBody>
        </p:sp>
        <p:sp>
          <p:nvSpPr>
            <p:cNvPr id="61" name="Rectangle 8">
              <a:extLst>
                <a:ext uri="{FF2B5EF4-FFF2-40B4-BE49-F238E27FC236}">
                  <a16:creationId xmlns:a16="http://schemas.microsoft.com/office/drawing/2014/main" id="{14FAAC4E-E952-44AF-84DC-4AB3B4A46839}"/>
                </a:ext>
              </a:extLst>
            </p:cNvPr>
            <p:cNvSpPr>
              <a:spLocks noChangeArrowheads="1"/>
            </p:cNvSpPr>
            <p:nvPr/>
          </p:nvSpPr>
          <p:spPr bwMode="auto">
            <a:xfrm>
              <a:off x="2632106" y="2064406"/>
              <a:ext cx="8127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Fatigue/asthenia*</a:t>
              </a:r>
            </a:p>
          </p:txBody>
        </p:sp>
        <p:sp>
          <p:nvSpPr>
            <p:cNvPr id="62" name="Rectangle 10">
              <a:extLst>
                <a:ext uri="{FF2B5EF4-FFF2-40B4-BE49-F238E27FC236}">
                  <a16:creationId xmlns:a16="http://schemas.microsoft.com/office/drawing/2014/main" id="{8554CB65-A745-4943-9C48-4F6E376252B9}"/>
                </a:ext>
              </a:extLst>
            </p:cNvPr>
            <p:cNvSpPr>
              <a:spLocks noChangeArrowheads="1"/>
            </p:cNvSpPr>
            <p:nvPr/>
          </p:nvSpPr>
          <p:spPr bwMode="auto">
            <a:xfrm>
              <a:off x="2824511" y="2484682"/>
              <a:ext cx="6155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Hypertension</a:t>
              </a:r>
            </a:p>
          </p:txBody>
        </p:sp>
        <p:sp>
          <p:nvSpPr>
            <p:cNvPr id="63" name="Rectangle 11">
              <a:extLst>
                <a:ext uri="{FF2B5EF4-FFF2-40B4-BE49-F238E27FC236}">
                  <a16:creationId xmlns:a16="http://schemas.microsoft.com/office/drawing/2014/main" id="{27805574-86B2-4CBB-B89D-57AA2EE773C7}"/>
                </a:ext>
              </a:extLst>
            </p:cNvPr>
            <p:cNvSpPr>
              <a:spLocks noChangeArrowheads="1"/>
            </p:cNvSpPr>
            <p:nvPr/>
          </p:nvSpPr>
          <p:spPr bwMode="auto">
            <a:xfrm>
              <a:off x="2577908" y="2904958"/>
              <a:ext cx="8621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Lymphopenia*</a:t>
              </a:r>
            </a:p>
          </p:txBody>
        </p:sp>
        <p:sp>
          <p:nvSpPr>
            <p:cNvPr id="64" name="Rectangle 15">
              <a:extLst>
                <a:ext uri="{FF2B5EF4-FFF2-40B4-BE49-F238E27FC236}">
                  <a16:creationId xmlns:a16="http://schemas.microsoft.com/office/drawing/2014/main" id="{4BB4A950-FFC2-4AEF-8B4B-D5B7CFF632C9}"/>
                </a:ext>
              </a:extLst>
            </p:cNvPr>
            <p:cNvSpPr>
              <a:spLocks noChangeArrowheads="1"/>
            </p:cNvSpPr>
            <p:nvPr/>
          </p:nvSpPr>
          <p:spPr bwMode="auto">
            <a:xfrm>
              <a:off x="2981605" y="3745510"/>
              <a:ext cx="4584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Diarrhoea</a:t>
              </a:r>
            </a:p>
          </p:txBody>
        </p:sp>
        <p:sp>
          <p:nvSpPr>
            <p:cNvPr id="65" name="Rectangle 10">
              <a:extLst>
                <a:ext uri="{FF2B5EF4-FFF2-40B4-BE49-F238E27FC236}">
                  <a16:creationId xmlns:a16="http://schemas.microsoft.com/office/drawing/2014/main" id="{E8FA0039-C86A-41A4-B6B3-ED6A2F070EA3}"/>
                </a:ext>
              </a:extLst>
            </p:cNvPr>
            <p:cNvSpPr>
              <a:spLocks noChangeArrowheads="1"/>
            </p:cNvSpPr>
            <p:nvPr/>
          </p:nvSpPr>
          <p:spPr bwMode="auto">
            <a:xfrm>
              <a:off x="2775239" y="2694820"/>
              <a:ext cx="6648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Anaemia*</a:t>
              </a:r>
            </a:p>
          </p:txBody>
        </p:sp>
        <p:sp>
          <p:nvSpPr>
            <p:cNvPr id="66" name="Rectangle 18">
              <a:extLst>
                <a:ext uri="{FF2B5EF4-FFF2-40B4-BE49-F238E27FC236}">
                  <a16:creationId xmlns:a16="http://schemas.microsoft.com/office/drawing/2014/main" id="{AF37B75D-82F4-4D1E-BF8D-30F9330CF774}"/>
                </a:ext>
              </a:extLst>
            </p:cNvPr>
            <p:cNvSpPr>
              <a:spLocks noChangeArrowheads="1"/>
            </p:cNvSpPr>
            <p:nvPr/>
          </p:nvSpPr>
          <p:spPr bwMode="auto">
            <a:xfrm>
              <a:off x="2830923" y="3955648"/>
              <a:ext cx="6091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Neutropenia*</a:t>
              </a:r>
            </a:p>
          </p:txBody>
        </p:sp>
        <p:sp>
          <p:nvSpPr>
            <p:cNvPr id="67" name="Rectangle 18">
              <a:extLst>
                <a:ext uri="{FF2B5EF4-FFF2-40B4-BE49-F238E27FC236}">
                  <a16:creationId xmlns:a16="http://schemas.microsoft.com/office/drawing/2014/main" id="{EBA84739-3C3F-45A6-8EDA-F86BFFDA609E}"/>
                </a:ext>
              </a:extLst>
            </p:cNvPr>
            <p:cNvSpPr>
              <a:spLocks noChangeArrowheads="1"/>
            </p:cNvSpPr>
            <p:nvPr/>
          </p:nvSpPr>
          <p:spPr bwMode="auto">
            <a:xfrm>
              <a:off x="2451014" y="4375929"/>
              <a:ext cx="9890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Urinary tract infection</a:t>
              </a:r>
            </a:p>
          </p:txBody>
        </p:sp>
        <p:sp>
          <p:nvSpPr>
            <p:cNvPr id="68" name="Rectangle 67">
              <a:extLst>
                <a:ext uri="{FF2B5EF4-FFF2-40B4-BE49-F238E27FC236}">
                  <a16:creationId xmlns:a16="http://schemas.microsoft.com/office/drawing/2014/main" id="{86764199-B116-40EC-B1E1-DEEED3795E1B}"/>
                </a:ext>
              </a:extLst>
            </p:cNvPr>
            <p:cNvSpPr>
              <a:spLocks noChangeArrowheads="1"/>
            </p:cNvSpPr>
            <p:nvPr/>
          </p:nvSpPr>
          <p:spPr bwMode="auto">
            <a:xfrm>
              <a:off x="2991223" y="3115096"/>
              <a:ext cx="4488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Arthralgia</a:t>
              </a:r>
            </a:p>
          </p:txBody>
        </p:sp>
        <p:grpSp>
          <p:nvGrpSpPr>
            <p:cNvPr id="135" name="Group 134">
              <a:extLst>
                <a:ext uri="{FF2B5EF4-FFF2-40B4-BE49-F238E27FC236}">
                  <a16:creationId xmlns:a16="http://schemas.microsoft.com/office/drawing/2014/main" id="{7AEEBAE1-E3EC-45D8-8CBF-165E80833CD1}"/>
                </a:ext>
              </a:extLst>
            </p:cNvPr>
            <p:cNvGrpSpPr/>
            <p:nvPr/>
          </p:nvGrpSpPr>
          <p:grpSpPr>
            <a:xfrm>
              <a:off x="6700242" y="2112188"/>
              <a:ext cx="1507098" cy="2428257"/>
              <a:chOff x="6988735" y="1577461"/>
              <a:chExt cx="2009463" cy="3237675"/>
            </a:xfrm>
          </p:grpSpPr>
          <p:sp>
            <p:nvSpPr>
              <p:cNvPr id="16" name="Rectangle 8">
                <a:extLst>
                  <a:ext uri="{FF2B5EF4-FFF2-40B4-BE49-F238E27FC236}">
                    <a16:creationId xmlns:a16="http://schemas.microsoft.com/office/drawing/2014/main" id="{7C92EBA4-DFE2-4E64-B7B8-147EC2479828}"/>
                  </a:ext>
                </a:extLst>
              </p:cNvPr>
              <p:cNvSpPr>
                <a:spLocks noChangeArrowheads="1"/>
              </p:cNvSpPr>
              <p:nvPr/>
            </p:nvSpPr>
            <p:spPr bwMode="auto">
              <a:xfrm>
                <a:off x="7014478" y="4630471"/>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10</a:t>
                </a:r>
              </a:p>
            </p:txBody>
          </p:sp>
          <p:sp>
            <p:nvSpPr>
              <p:cNvPr id="17" name="Rectangle 9">
                <a:extLst>
                  <a:ext uri="{FF2B5EF4-FFF2-40B4-BE49-F238E27FC236}">
                    <a16:creationId xmlns:a16="http://schemas.microsoft.com/office/drawing/2014/main" id="{22509AFB-D99C-49BF-BFE6-7C08DD7D5963}"/>
                  </a:ext>
                </a:extLst>
              </p:cNvPr>
              <p:cNvSpPr>
                <a:spLocks noChangeArrowheads="1"/>
              </p:cNvSpPr>
              <p:nvPr/>
            </p:nvSpPr>
            <p:spPr bwMode="auto">
              <a:xfrm>
                <a:off x="7012312" y="4337517"/>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10</a:t>
                </a:r>
              </a:p>
            </p:txBody>
          </p:sp>
          <p:sp>
            <p:nvSpPr>
              <p:cNvPr id="18" name="Rectangle 10">
                <a:extLst>
                  <a:ext uri="{FF2B5EF4-FFF2-40B4-BE49-F238E27FC236}">
                    <a16:creationId xmlns:a16="http://schemas.microsoft.com/office/drawing/2014/main" id="{A53ABCC4-F3A2-48B7-9CB3-18478F8F2EA1}"/>
                  </a:ext>
                </a:extLst>
              </p:cNvPr>
              <p:cNvSpPr>
                <a:spLocks noChangeArrowheads="1"/>
              </p:cNvSpPr>
              <p:nvPr/>
            </p:nvSpPr>
            <p:spPr bwMode="auto">
              <a:xfrm>
                <a:off x="7234803" y="4083272"/>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16</a:t>
                </a:r>
              </a:p>
            </p:txBody>
          </p:sp>
          <p:sp>
            <p:nvSpPr>
              <p:cNvPr id="19" name="Rectangle 11">
                <a:extLst>
                  <a:ext uri="{FF2B5EF4-FFF2-40B4-BE49-F238E27FC236}">
                    <a16:creationId xmlns:a16="http://schemas.microsoft.com/office/drawing/2014/main" id="{1EC98C35-4E05-491D-93B6-083C681F8A82}"/>
                  </a:ext>
                </a:extLst>
              </p:cNvPr>
              <p:cNvSpPr>
                <a:spLocks noChangeArrowheads="1"/>
              </p:cNvSpPr>
              <p:nvPr/>
            </p:nvSpPr>
            <p:spPr bwMode="auto">
              <a:xfrm>
                <a:off x="7257516" y="3796959"/>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17</a:t>
                </a:r>
              </a:p>
            </p:txBody>
          </p:sp>
          <p:sp>
            <p:nvSpPr>
              <p:cNvPr id="42" name="Rectangle 12">
                <a:extLst>
                  <a:ext uri="{FF2B5EF4-FFF2-40B4-BE49-F238E27FC236}">
                    <a16:creationId xmlns:a16="http://schemas.microsoft.com/office/drawing/2014/main" id="{19155AEB-49D9-4A07-8403-234BFC18F7F9}"/>
                  </a:ext>
                </a:extLst>
              </p:cNvPr>
              <p:cNvSpPr>
                <a:spLocks noChangeArrowheads="1"/>
              </p:cNvSpPr>
              <p:nvPr/>
            </p:nvSpPr>
            <p:spPr bwMode="auto">
              <a:xfrm>
                <a:off x="7384391" y="3524254"/>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20</a:t>
                </a:r>
              </a:p>
            </p:txBody>
          </p:sp>
          <p:sp>
            <p:nvSpPr>
              <p:cNvPr id="47" name="Rectangle 13">
                <a:extLst>
                  <a:ext uri="{FF2B5EF4-FFF2-40B4-BE49-F238E27FC236}">
                    <a16:creationId xmlns:a16="http://schemas.microsoft.com/office/drawing/2014/main" id="{EF7AE537-7705-4D05-BBC1-DC05C23F2C0D}"/>
                  </a:ext>
                </a:extLst>
              </p:cNvPr>
              <p:cNvSpPr>
                <a:spLocks noChangeArrowheads="1"/>
              </p:cNvSpPr>
              <p:nvPr/>
            </p:nvSpPr>
            <p:spPr bwMode="auto">
              <a:xfrm>
                <a:off x="7046359" y="3247970"/>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11</a:t>
                </a:r>
              </a:p>
            </p:txBody>
          </p:sp>
          <p:sp>
            <p:nvSpPr>
              <p:cNvPr id="49" name="Rectangle 14">
                <a:extLst>
                  <a:ext uri="{FF2B5EF4-FFF2-40B4-BE49-F238E27FC236}">
                    <a16:creationId xmlns:a16="http://schemas.microsoft.com/office/drawing/2014/main" id="{761F0BF8-C5FD-4C9B-AB15-D0A8670275AE}"/>
                  </a:ext>
                </a:extLst>
              </p:cNvPr>
              <p:cNvSpPr>
                <a:spLocks noChangeArrowheads="1"/>
              </p:cNvSpPr>
              <p:nvPr/>
            </p:nvSpPr>
            <p:spPr bwMode="auto">
              <a:xfrm>
                <a:off x="7531804" y="2968506"/>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24</a:t>
                </a:r>
              </a:p>
            </p:txBody>
          </p:sp>
          <p:sp>
            <p:nvSpPr>
              <p:cNvPr id="51" name="Rectangle 15">
                <a:extLst>
                  <a:ext uri="{FF2B5EF4-FFF2-40B4-BE49-F238E27FC236}">
                    <a16:creationId xmlns:a16="http://schemas.microsoft.com/office/drawing/2014/main" id="{672A5DBE-B7D4-49F0-AEB3-540B57C06B01}"/>
                  </a:ext>
                </a:extLst>
              </p:cNvPr>
              <p:cNvSpPr>
                <a:spLocks noChangeArrowheads="1"/>
              </p:cNvSpPr>
              <p:nvPr/>
            </p:nvSpPr>
            <p:spPr bwMode="auto">
              <a:xfrm>
                <a:off x="6988735" y="2690791"/>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9</a:t>
                </a:r>
              </a:p>
            </p:txBody>
          </p:sp>
          <p:sp>
            <p:nvSpPr>
              <p:cNvPr id="55" name="Rectangle 16">
                <a:extLst>
                  <a:ext uri="{FF2B5EF4-FFF2-40B4-BE49-F238E27FC236}">
                    <a16:creationId xmlns:a16="http://schemas.microsoft.com/office/drawing/2014/main" id="{6FDFB482-E343-4553-843F-C8A57C78E6B0}"/>
                  </a:ext>
                </a:extLst>
              </p:cNvPr>
              <p:cNvSpPr>
                <a:spLocks noChangeArrowheads="1"/>
              </p:cNvSpPr>
              <p:nvPr/>
            </p:nvSpPr>
            <p:spPr bwMode="auto">
              <a:xfrm>
                <a:off x="7013207" y="2409867"/>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10</a:t>
                </a:r>
              </a:p>
            </p:txBody>
          </p:sp>
          <p:sp>
            <p:nvSpPr>
              <p:cNvPr id="56" name="Rectangle 17">
                <a:extLst>
                  <a:ext uri="{FF2B5EF4-FFF2-40B4-BE49-F238E27FC236}">
                    <a16:creationId xmlns:a16="http://schemas.microsoft.com/office/drawing/2014/main" id="{8DFCEF7D-865A-4750-844B-9B15FB3D94C9}"/>
                  </a:ext>
                </a:extLst>
              </p:cNvPr>
              <p:cNvSpPr>
                <a:spLocks noChangeArrowheads="1"/>
              </p:cNvSpPr>
              <p:nvPr/>
            </p:nvSpPr>
            <p:spPr bwMode="auto">
              <a:xfrm>
                <a:off x="8857134" y="2125281"/>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60</a:t>
                </a:r>
              </a:p>
            </p:txBody>
          </p:sp>
          <p:sp>
            <p:nvSpPr>
              <p:cNvPr id="70" name="Rectangle 18">
                <a:extLst>
                  <a:ext uri="{FF2B5EF4-FFF2-40B4-BE49-F238E27FC236}">
                    <a16:creationId xmlns:a16="http://schemas.microsoft.com/office/drawing/2014/main" id="{631E7C82-4BA4-4548-973F-2690298B7D76}"/>
                  </a:ext>
                </a:extLst>
              </p:cNvPr>
              <p:cNvSpPr>
                <a:spLocks noChangeArrowheads="1"/>
              </p:cNvSpPr>
              <p:nvPr/>
            </p:nvSpPr>
            <p:spPr bwMode="auto">
              <a:xfrm>
                <a:off x="7461272" y="1855530"/>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22</a:t>
                </a:r>
              </a:p>
            </p:txBody>
          </p:sp>
          <p:sp>
            <p:nvSpPr>
              <p:cNvPr id="71" name="Rectangle 19">
                <a:extLst>
                  <a:ext uri="{FF2B5EF4-FFF2-40B4-BE49-F238E27FC236}">
                    <a16:creationId xmlns:a16="http://schemas.microsoft.com/office/drawing/2014/main" id="{BD9661ED-5607-4D7A-870E-D47F7676A10B}"/>
                  </a:ext>
                </a:extLst>
              </p:cNvPr>
              <p:cNvSpPr>
                <a:spLocks noChangeArrowheads="1"/>
              </p:cNvSpPr>
              <p:nvPr/>
            </p:nvSpPr>
            <p:spPr bwMode="auto">
              <a:xfrm>
                <a:off x="7825299" y="1577461"/>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rPr>
                  <a:t>32</a:t>
                </a:r>
              </a:p>
            </p:txBody>
          </p:sp>
        </p:grpSp>
        <p:sp>
          <p:nvSpPr>
            <p:cNvPr id="89" name="Rectangle 25">
              <a:extLst>
                <a:ext uri="{FF2B5EF4-FFF2-40B4-BE49-F238E27FC236}">
                  <a16:creationId xmlns:a16="http://schemas.microsoft.com/office/drawing/2014/main" id="{1E9DB771-8F3A-4372-AF30-DA162AAA7539}"/>
                </a:ext>
              </a:extLst>
            </p:cNvPr>
            <p:cNvSpPr>
              <a:spLocks noChangeArrowheads="1"/>
            </p:cNvSpPr>
            <p:nvPr/>
          </p:nvSpPr>
          <p:spPr bwMode="auto">
            <a:xfrm>
              <a:off x="6496225" y="4193201"/>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a:t>
              </a:r>
              <a:endParaRPr kumimoji="0" lang="en-US" altLang="en-US" sz="9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nvGrpSpPr>
            <p:cNvPr id="133" name="Group 132">
              <a:extLst>
                <a:ext uri="{FF2B5EF4-FFF2-40B4-BE49-F238E27FC236}">
                  <a16:creationId xmlns:a16="http://schemas.microsoft.com/office/drawing/2014/main" id="{932FEACF-4E40-4E08-838C-32C4E6ADB5C5}"/>
                </a:ext>
              </a:extLst>
            </p:cNvPr>
            <p:cNvGrpSpPr/>
            <p:nvPr/>
          </p:nvGrpSpPr>
          <p:grpSpPr>
            <a:xfrm>
              <a:off x="6471225" y="2112604"/>
              <a:ext cx="922566" cy="2430452"/>
              <a:chOff x="6683376" y="1578016"/>
              <a:chExt cx="1230087" cy="3240603"/>
            </a:xfrm>
          </p:grpSpPr>
          <p:sp>
            <p:nvSpPr>
              <p:cNvPr id="90" name="Rectangle 26">
                <a:extLst>
                  <a:ext uri="{FF2B5EF4-FFF2-40B4-BE49-F238E27FC236}">
                    <a16:creationId xmlns:a16="http://schemas.microsoft.com/office/drawing/2014/main" id="{F336A9FD-C003-4BAD-8F3E-230940B90839}"/>
                  </a:ext>
                </a:extLst>
              </p:cNvPr>
              <p:cNvSpPr>
                <a:spLocks noChangeArrowheads="1"/>
              </p:cNvSpPr>
              <p:nvPr/>
            </p:nvSpPr>
            <p:spPr bwMode="auto">
              <a:xfrm>
                <a:off x="6770113" y="4070245"/>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3</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2" name="Rectangle 28">
                <a:extLst>
                  <a:ext uri="{FF2B5EF4-FFF2-40B4-BE49-F238E27FC236}">
                    <a16:creationId xmlns:a16="http://schemas.microsoft.com/office/drawing/2014/main" id="{FB7E7534-5F38-48E6-A63F-BC1EF8FC80A6}"/>
                  </a:ext>
                </a:extLst>
              </p:cNvPr>
              <p:cNvSpPr>
                <a:spLocks noChangeArrowheads="1"/>
              </p:cNvSpPr>
              <p:nvPr/>
            </p:nvSpPr>
            <p:spPr bwMode="auto">
              <a:xfrm>
                <a:off x="6721475" y="3518499"/>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2</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5" name="Rectangle 31">
                <a:extLst>
                  <a:ext uri="{FF2B5EF4-FFF2-40B4-BE49-F238E27FC236}">
                    <a16:creationId xmlns:a16="http://schemas.microsoft.com/office/drawing/2014/main" id="{29487052-70DA-4143-999E-2060B1DDC406}"/>
                  </a:ext>
                </a:extLst>
              </p:cNvPr>
              <p:cNvSpPr>
                <a:spLocks noChangeArrowheads="1"/>
              </p:cNvSpPr>
              <p:nvPr/>
            </p:nvSpPr>
            <p:spPr bwMode="auto">
              <a:xfrm>
                <a:off x="6704015" y="2692441"/>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8" name="Rectangle 34">
                <a:extLst>
                  <a:ext uri="{FF2B5EF4-FFF2-40B4-BE49-F238E27FC236}">
                    <a16:creationId xmlns:a16="http://schemas.microsoft.com/office/drawing/2014/main" id="{D2E0F197-5A34-4E57-B926-CC0180C5BF26}"/>
                  </a:ext>
                </a:extLst>
              </p:cNvPr>
              <p:cNvSpPr>
                <a:spLocks noChangeArrowheads="1"/>
              </p:cNvSpPr>
              <p:nvPr/>
            </p:nvSpPr>
            <p:spPr bwMode="auto">
              <a:xfrm>
                <a:off x="6700840" y="1857416"/>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nvGrpSpPr>
              <p:cNvPr id="132" name="Group 131">
                <a:extLst>
                  <a:ext uri="{FF2B5EF4-FFF2-40B4-BE49-F238E27FC236}">
                    <a16:creationId xmlns:a16="http://schemas.microsoft.com/office/drawing/2014/main" id="{8CCD83CD-5549-478E-9801-EE0ED9F51967}"/>
                  </a:ext>
                </a:extLst>
              </p:cNvPr>
              <p:cNvGrpSpPr/>
              <p:nvPr/>
            </p:nvGrpSpPr>
            <p:grpSpPr>
              <a:xfrm>
                <a:off x="6683376" y="1578016"/>
                <a:ext cx="1230087" cy="3240603"/>
                <a:chOff x="6683376" y="1578016"/>
                <a:chExt cx="1230087" cy="3240603"/>
              </a:xfrm>
            </p:grpSpPr>
            <p:sp>
              <p:nvSpPr>
                <p:cNvPr id="88" name="Rectangle 24">
                  <a:extLst>
                    <a:ext uri="{FF2B5EF4-FFF2-40B4-BE49-F238E27FC236}">
                      <a16:creationId xmlns:a16="http://schemas.microsoft.com/office/drawing/2014/main" id="{1471808A-778B-44BA-BC32-3A40F8C87FC9}"/>
                    </a:ext>
                  </a:extLst>
                </p:cNvPr>
                <p:cNvSpPr>
                  <a:spLocks noChangeArrowheads="1"/>
                </p:cNvSpPr>
                <p:nvPr/>
              </p:nvSpPr>
              <p:spPr bwMode="auto">
                <a:xfrm>
                  <a:off x="6716713" y="4633954"/>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1" name="Rectangle 27">
                  <a:extLst>
                    <a:ext uri="{FF2B5EF4-FFF2-40B4-BE49-F238E27FC236}">
                      <a16:creationId xmlns:a16="http://schemas.microsoft.com/office/drawing/2014/main" id="{3F593A69-C71B-4AFD-92D8-A36A89D55FD3}"/>
                    </a:ext>
                  </a:extLst>
                </p:cNvPr>
                <p:cNvSpPr>
                  <a:spLocks noChangeArrowheads="1"/>
                </p:cNvSpPr>
                <p:nvPr/>
              </p:nvSpPr>
              <p:spPr bwMode="auto">
                <a:xfrm>
                  <a:off x="6723623" y="3795830"/>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2</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3" name="Rectangle 29">
                  <a:extLst>
                    <a:ext uri="{FF2B5EF4-FFF2-40B4-BE49-F238E27FC236}">
                      <a16:creationId xmlns:a16="http://schemas.microsoft.com/office/drawing/2014/main" id="{BE0682DE-11CA-4429-9E3C-3FD58D1CBDA3}"/>
                    </a:ext>
                  </a:extLst>
                </p:cNvPr>
                <p:cNvSpPr>
                  <a:spLocks noChangeArrowheads="1"/>
                </p:cNvSpPr>
                <p:nvPr/>
              </p:nvSpPr>
              <p:spPr bwMode="auto">
                <a:xfrm>
                  <a:off x="6724648" y="3238126"/>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2</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4" name="Rectangle 30">
                  <a:extLst>
                    <a:ext uri="{FF2B5EF4-FFF2-40B4-BE49-F238E27FC236}">
                      <a16:creationId xmlns:a16="http://schemas.microsoft.com/office/drawing/2014/main" id="{382838BF-1AC4-484F-B43F-E827C1256922}"/>
                    </a:ext>
                  </a:extLst>
                </p:cNvPr>
                <p:cNvSpPr>
                  <a:spLocks noChangeArrowheads="1"/>
                </p:cNvSpPr>
                <p:nvPr/>
              </p:nvSpPr>
              <p:spPr bwMode="auto">
                <a:xfrm>
                  <a:off x="6702988" y="2967080"/>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6" name="Rectangle 32">
                  <a:extLst>
                    <a:ext uri="{FF2B5EF4-FFF2-40B4-BE49-F238E27FC236}">
                      <a16:creationId xmlns:a16="http://schemas.microsoft.com/office/drawing/2014/main" id="{93A05476-8900-4AD3-AEFE-B49D2574ADEE}"/>
                    </a:ext>
                  </a:extLst>
                </p:cNvPr>
                <p:cNvSpPr>
                  <a:spLocks noChangeArrowheads="1"/>
                </p:cNvSpPr>
                <p:nvPr/>
              </p:nvSpPr>
              <p:spPr bwMode="auto">
                <a:xfrm>
                  <a:off x="6683376" y="2413041"/>
                  <a:ext cx="14320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&lt;1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7" name="Rectangle 33">
                  <a:extLst>
                    <a:ext uri="{FF2B5EF4-FFF2-40B4-BE49-F238E27FC236}">
                      <a16:creationId xmlns:a16="http://schemas.microsoft.com/office/drawing/2014/main" id="{8BF93085-0AAC-432F-BBC8-BA6F58492DDD}"/>
                    </a:ext>
                  </a:extLst>
                </p:cNvPr>
                <p:cNvSpPr>
                  <a:spLocks noChangeArrowheads="1"/>
                </p:cNvSpPr>
                <p:nvPr/>
              </p:nvSpPr>
              <p:spPr bwMode="auto">
                <a:xfrm>
                  <a:off x="7772399" y="2131903"/>
                  <a:ext cx="14106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30</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9" name="Rectangle 35">
                  <a:extLst>
                    <a:ext uri="{FF2B5EF4-FFF2-40B4-BE49-F238E27FC236}">
                      <a16:creationId xmlns:a16="http://schemas.microsoft.com/office/drawing/2014/main" id="{AB47A3C1-59C7-408A-A803-1762C82A7B41}"/>
                    </a:ext>
                  </a:extLst>
                </p:cNvPr>
                <p:cNvSpPr>
                  <a:spLocks noChangeArrowheads="1"/>
                </p:cNvSpPr>
                <p:nvPr/>
              </p:nvSpPr>
              <p:spPr bwMode="auto">
                <a:xfrm>
                  <a:off x="6700840" y="1578016"/>
                  <a:ext cx="7053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grpSp>
        <p:sp>
          <p:nvSpPr>
            <p:cNvPr id="103" name="Rectangle 40">
              <a:extLst>
                <a:ext uri="{FF2B5EF4-FFF2-40B4-BE49-F238E27FC236}">
                  <a16:creationId xmlns:a16="http://schemas.microsoft.com/office/drawing/2014/main" id="{50F5D2D6-529F-4EA3-A416-303D0DE4CA82}"/>
                </a:ext>
              </a:extLst>
            </p:cNvPr>
            <p:cNvSpPr>
              <a:spLocks noChangeArrowheads="1"/>
            </p:cNvSpPr>
            <p:nvPr/>
          </p:nvSpPr>
          <p:spPr bwMode="auto">
            <a:xfrm>
              <a:off x="6002116" y="4404559"/>
              <a:ext cx="10740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&lt;1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04" name="Rectangle 41">
              <a:extLst>
                <a:ext uri="{FF2B5EF4-FFF2-40B4-BE49-F238E27FC236}">
                  <a16:creationId xmlns:a16="http://schemas.microsoft.com/office/drawing/2014/main" id="{3362311F-2B7A-4D13-A93F-D16570E799AA}"/>
                </a:ext>
              </a:extLst>
            </p:cNvPr>
            <p:cNvSpPr>
              <a:spLocks noChangeArrowheads="1"/>
            </p:cNvSpPr>
            <p:nvPr/>
          </p:nvSpPr>
          <p:spPr bwMode="auto">
            <a:xfrm>
              <a:off x="6003306" y="4196200"/>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2</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05" name="Rectangle 42">
              <a:extLst>
                <a:ext uri="{FF2B5EF4-FFF2-40B4-BE49-F238E27FC236}">
                  <a16:creationId xmlns:a16="http://schemas.microsoft.com/office/drawing/2014/main" id="{6106DD4A-7CE8-465C-962F-D5A82FE457E7}"/>
                </a:ext>
              </a:extLst>
            </p:cNvPr>
            <p:cNvSpPr>
              <a:spLocks noChangeArrowheads="1"/>
            </p:cNvSpPr>
            <p:nvPr/>
          </p:nvSpPr>
          <p:spPr bwMode="auto">
            <a:xfrm>
              <a:off x="5893769" y="3987841"/>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6</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06" name="Rectangle 43">
              <a:extLst>
                <a:ext uri="{FF2B5EF4-FFF2-40B4-BE49-F238E27FC236}">
                  <a16:creationId xmlns:a16="http://schemas.microsoft.com/office/drawing/2014/main" id="{1E22973F-A5DB-41DA-A4B7-C5D60BA35B04}"/>
                </a:ext>
              </a:extLst>
            </p:cNvPr>
            <p:cNvSpPr>
              <a:spLocks noChangeArrowheads="1"/>
            </p:cNvSpPr>
            <p:nvPr/>
          </p:nvSpPr>
          <p:spPr bwMode="auto">
            <a:xfrm>
              <a:off x="6003306" y="3779481"/>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2</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07" name="Rectangle 44">
              <a:extLst>
                <a:ext uri="{FF2B5EF4-FFF2-40B4-BE49-F238E27FC236}">
                  <a16:creationId xmlns:a16="http://schemas.microsoft.com/office/drawing/2014/main" id="{49DA5200-9FB5-496A-9281-6E2DA9F05834}"/>
                </a:ext>
              </a:extLst>
            </p:cNvPr>
            <p:cNvSpPr>
              <a:spLocks noChangeArrowheads="1"/>
            </p:cNvSpPr>
            <p:nvPr/>
          </p:nvSpPr>
          <p:spPr bwMode="auto">
            <a:xfrm>
              <a:off x="6030691" y="3571122"/>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08" name="Rectangle 45">
              <a:extLst>
                <a:ext uri="{FF2B5EF4-FFF2-40B4-BE49-F238E27FC236}">
                  <a16:creationId xmlns:a16="http://schemas.microsoft.com/office/drawing/2014/main" id="{BD8FA4D7-EE7B-4DCF-BDB9-F29D8A7AD2C2}"/>
                </a:ext>
              </a:extLst>
            </p:cNvPr>
            <p:cNvSpPr>
              <a:spLocks noChangeArrowheads="1"/>
            </p:cNvSpPr>
            <p:nvPr/>
          </p:nvSpPr>
          <p:spPr bwMode="auto">
            <a:xfrm>
              <a:off x="6030691" y="3361572"/>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09" name="Rectangle 46">
              <a:extLst>
                <a:ext uri="{FF2B5EF4-FFF2-40B4-BE49-F238E27FC236}">
                  <a16:creationId xmlns:a16="http://schemas.microsoft.com/office/drawing/2014/main" id="{EE2D9624-0831-4DE1-B5A3-5294EEBDC26E}"/>
                </a:ext>
              </a:extLst>
            </p:cNvPr>
            <p:cNvSpPr>
              <a:spLocks noChangeArrowheads="1"/>
            </p:cNvSpPr>
            <p:nvPr/>
          </p:nvSpPr>
          <p:spPr bwMode="auto">
            <a:xfrm>
              <a:off x="6030691" y="3153212"/>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10" name="Rectangle 47">
              <a:extLst>
                <a:ext uri="{FF2B5EF4-FFF2-40B4-BE49-F238E27FC236}">
                  <a16:creationId xmlns:a16="http://schemas.microsoft.com/office/drawing/2014/main" id="{F90ECB4C-097B-462C-9AF1-BF179C11BD97}"/>
                </a:ext>
              </a:extLst>
            </p:cNvPr>
            <p:cNvSpPr>
              <a:spLocks noChangeArrowheads="1"/>
            </p:cNvSpPr>
            <p:nvPr/>
          </p:nvSpPr>
          <p:spPr bwMode="auto">
            <a:xfrm>
              <a:off x="5866385" y="2944853"/>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7</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11" name="Rectangle 48">
              <a:extLst>
                <a:ext uri="{FF2B5EF4-FFF2-40B4-BE49-F238E27FC236}">
                  <a16:creationId xmlns:a16="http://schemas.microsoft.com/office/drawing/2014/main" id="{60D95D46-EF91-426C-BE8F-000125B70B7D}"/>
                </a:ext>
              </a:extLst>
            </p:cNvPr>
            <p:cNvSpPr>
              <a:spLocks noChangeArrowheads="1"/>
            </p:cNvSpPr>
            <p:nvPr/>
          </p:nvSpPr>
          <p:spPr bwMode="auto">
            <a:xfrm>
              <a:off x="5553250" y="2736493"/>
              <a:ext cx="10579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17</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12" name="Rectangle 49">
              <a:extLst>
                <a:ext uri="{FF2B5EF4-FFF2-40B4-BE49-F238E27FC236}">
                  <a16:creationId xmlns:a16="http://schemas.microsoft.com/office/drawing/2014/main" id="{88DC7E68-7DA8-4546-8F51-EBF1CFF9E368}"/>
                </a:ext>
              </a:extLst>
            </p:cNvPr>
            <p:cNvSpPr>
              <a:spLocks noChangeArrowheads="1"/>
            </p:cNvSpPr>
            <p:nvPr/>
          </p:nvSpPr>
          <p:spPr bwMode="auto">
            <a:xfrm>
              <a:off x="5491950" y="2525753"/>
              <a:ext cx="10579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19</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13" name="Rectangle 50">
              <a:extLst>
                <a:ext uri="{FF2B5EF4-FFF2-40B4-BE49-F238E27FC236}">
                  <a16:creationId xmlns:a16="http://schemas.microsoft.com/office/drawing/2014/main" id="{A755CB87-4015-4520-9B39-209051A0874D}"/>
                </a:ext>
              </a:extLst>
            </p:cNvPr>
            <p:cNvSpPr>
              <a:spLocks noChangeArrowheads="1"/>
            </p:cNvSpPr>
            <p:nvPr/>
          </p:nvSpPr>
          <p:spPr bwMode="auto">
            <a:xfrm>
              <a:off x="5989020" y="2311763"/>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2</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14" name="Rectangle 51">
              <a:extLst>
                <a:ext uri="{FF2B5EF4-FFF2-40B4-BE49-F238E27FC236}">
                  <a16:creationId xmlns:a16="http://schemas.microsoft.com/office/drawing/2014/main" id="{BE68DC9E-C86C-4A80-BED0-F120287F2411}"/>
                </a:ext>
              </a:extLst>
            </p:cNvPr>
            <p:cNvSpPr>
              <a:spLocks noChangeArrowheads="1"/>
            </p:cNvSpPr>
            <p:nvPr/>
          </p:nvSpPr>
          <p:spPr bwMode="auto">
            <a:xfrm>
              <a:off x="5921153" y="2110225"/>
              <a:ext cx="5290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FFFFFF"/>
                  </a:solidFill>
                  <a:effectLst/>
                  <a:uLnTx/>
                  <a:uFillTx/>
                  <a:latin typeface="Arial Narrow"/>
                  <a:ea typeface="MS PGothic" panose="020B0600070205080204" pitchFamily="34" charset="-128"/>
                  <a:cs typeface="+mn-cs"/>
                </a:rPr>
                <a:t>5</a:t>
              </a:r>
              <a:endParaRPr kumimoji="0" lang="en-US" altLang="en-US" sz="9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nvGrpSpPr>
            <p:cNvPr id="101" name="Group 31">
              <a:extLst>
                <a:ext uri="{FF2B5EF4-FFF2-40B4-BE49-F238E27FC236}">
                  <a16:creationId xmlns:a16="http://schemas.microsoft.com/office/drawing/2014/main" id="{CFFCCAA5-0A8A-44BC-881D-B467849DEB9B}"/>
                </a:ext>
              </a:extLst>
            </p:cNvPr>
            <p:cNvGrpSpPr>
              <a:grpSpLocks noChangeAspect="1"/>
            </p:cNvGrpSpPr>
            <p:nvPr/>
          </p:nvGrpSpPr>
          <p:grpSpPr bwMode="auto">
            <a:xfrm>
              <a:off x="6411690" y="2112850"/>
              <a:ext cx="825104" cy="2429210"/>
              <a:chOff x="4160" y="996"/>
              <a:chExt cx="693" cy="2041"/>
            </a:xfrm>
            <a:solidFill>
              <a:srgbClr val="56639D"/>
            </a:solidFill>
          </p:grpSpPr>
          <p:sp>
            <p:nvSpPr>
              <p:cNvPr id="116" name="Freeform 32">
                <a:extLst>
                  <a:ext uri="{FF2B5EF4-FFF2-40B4-BE49-F238E27FC236}">
                    <a16:creationId xmlns:a16="http://schemas.microsoft.com/office/drawing/2014/main" id="{1D8BFF0D-4641-42E4-A108-34425C75759D}"/>
                  </a:ext>
                </a:extLst>
              </p:cNvPr>
              <p:cNvSpPr>
                <a:spLocks/>
              </p:cNvSpPr>
              <p:nvPr/>
            </p:nvSpPr>
            <p:spPr bwMode="auto">
              <a:xfrm>
                <a:off x="4160" y="996"/>
                <a:ext cx="24" cy="118"/>
              </a:xfrm>
              <a:custGeom>
                <a:avLst/>
                <a:gdLst>
                  <a:gd name="T0" fmla="*/ 24 w 24"/>
                  <a:gd name="T1" fmla="*/ 118 h 118"/>
                  <a:gd name="T2" fmla="*/ 0 w 24"/>
                  <a:gd name="T3" fmla="*/ 118 h 118"/>
                  <a:gd name="T4" fmla="*/ 0 w 24"/>
                  <a:gd name="T5" fmla="*/ 0 h 118"/>
                  <a:gd name="T6" fmla="*/ 24 w 24"/>
                  <a:gd name="T7" fmla="*/ 0 h 118"/>
                  <a:gd name="T8" fmla="*/ 24 w 24"/>
                  <a:gd name="T9" fmla="*/ 118 h 118"/>
                  <a:gd name="T10" fmla="*/ 24 w 24"/>
                  <a:gd name="T11" fmla="*/ 118 h 118"/>
                </a:gdLst>
                <a:ahLst/>
                <a:cxnLst>
                  <a:cxn ang="0">
                    <a:pos x="T0" y="T1"/>
                  </a:cxn>
                  <a:cxn ang="0">
                    <a:pos x="T2" y="T3"/>
                  </a:cxn>
                  <a:cxn ang="0">
                    <a:pos x="T4" y="T5"/>
                  </a:cxn>
                  <a:cxn ang="0">
                    <a:pos x="T6" y="T7"/>
                  </a:cxn>
                  <a:cxn ang="0">
                    <a:pos x="T8" y="T9"/>
                  </a:cxn>
                  <a:cxn ang="0">
                    <a:pos x="T10" y="T11"/>
                  </a:cxn>
                </a:cxnLst>
                <a:rect l="0" t="0" r="r" b="b"/>
                <a:pathLst>
                  <a:path w="24" h="118">
                    <a:moveTo>
                      <a:pt x="24" y="118"/>
                    </a:moveTo>
                    <a:lnTo>
                      <a:pt x="0" y="118"/>
                    </a:lnTo>
                    <a:lnTo>
                      <a:pt x="0" y="0"/>
                    </a:lnTo>
                    <a:lnTo>
                      <a:pt x="24" y="0"/>
                    </a:lnTo>
                    <a:lnTo>
                      <a:pt x="24" y="118"/>
                    </a:lnTo>
                    <a:lnTo>
                      <a:pt x="2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17" name="Freeform 33">
                <a:extLst>
                  <a:ext uri="{FF2B5EF4-FFF2-40B4-BE49-F238E27FC236}">
                    <a16:creationId xmlns:a16="http://schemas.microsoft.com/office/drawing/2014/main" id="{17BAAA08-0481-4F75-9A82-865A5EDC74FA}"/>
                  </a:ext>
                </a:extLst>
              </p:cNvPr>
              <p:cNvSpPr>
                <a:spLocks/>
              </p:cNvSpPr>
              <p:nvPr/>
            </p:nvSpPr>
            <p:spPr bwMode="auto">
              <a:xfrm>
                <a:off x="4160" y="1171"/>
                <a:ext cx="24" cy="118"/>
              </a:xfrm>
              <a:custGeom>
                <a:avLst/>
                <a:gdLst>
                  <a:gd name="T0" fmla="*/ 24 w 24"/>
                  <a:gd name="T1" fmla="*/ 118 h 118"/>
                  <a:gd name="T2" fmla="*/ 0 w 24"/>
                  <a:gd name="T3" fmla="*/ 118 h 118"/>
                  <a:gd name="T4" fmla="*/ 0 w 24"/>
                  <a:gd name="T5" fmla="*/ 0 h 118"/>
                  <a:gd name="T6" fmla="*/ 24 w 24"/>
                  <a:gd name="T7" fmla="*/ 0 h 118"/>
                  <a:gd name="T8" fmla="*/ 24 w 24"/>
                  <a:gd name="T9" fmla="*/ 118 h 118"/>
                  <a:gd name="T10" fmla="*/ 24 w 24"/>
                  <a:gd name="T11" fmla="*/ 118 h 118"/>
                </a:gdLst>
                <a:ahLst/>
                <a:cxnLst>
                  <a:cxn ang="0">
                    <a:pos x="T0" y="T1"/>
                  </a:cxn>
                  <a:cxn ang="0">
                    <a:pos x="T2" y="T3"/>
                  </a:cxn>
                  <a:cxn ang="0">
                    <a:pos x="T4" y="T5"/>
                  </a:cxn>
                  <a:cxn ang="0">
                    <a:pos x="T6" y="T7"/>
                  </a:cxn>
                  <a:cxn ang="0">
                    <a:pos x="T8" y="T9"/>
                  </a:cxn>
                  <a:cxn ang="0">
                    <a:pos x="T10" y="T11"/>
                  </a:cxn>
                </a:cxnLst>
                <a:rect l="0" t="0" r="r" b="b"/>
                <a:pathLst>
                  <a:path w="24" h="118">
                    <a:moveTo>
                      <a:pt x="24" y="118"/>
                    </a:moveTo>
                    <a:lnTo>
                      <a:pt x="0" y="118"/>
                    </a:lnTo>
                    <a:lnTo>
                      <a:pt x="0" y="0"/>
                    </a:lnTo>
                    <a:lnTo>
                      <a:pt x="24" y="0"/>
                    </a:lnTo>
                    <a:lnTo>
                      <a:pt x="24" y="118"/>
                    </a:lnTo>
                    <a:lnTo>
                      <a:pt x="24"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19" name="Freeform 34">
                <a:extLst>
                  <a:ext uri="{FF2B5EF4-FFF2-40B4-BE49-F238E27FC236}">
                    <a16:creationId xmlns:a16="http://schemas.microsoft.com/office/drawing/2014/main" id="{E2A56F27-FC9A-48D9-BF86-52B05168EA8C}"/>
                  </a:ext>
                </a:extLst>
              </p:cNvPr>
              <p:cNvSpPr>
                <a:spLocks/>
              </p:cNvSpPr>
              <p:nvPr/>
            </p:nvSpPr>
            <p:spPr bwMode="auto">
              <a:xfrm>
                <a:off x="4160" y="1347"/>
                <a:ext cx="693" cy="116"/>
              </a:xfrm>
              <a:custGeom>
                <a:avLst/>
                <a:gdLst>
                  <a:gd name="T0" fmla="*/ 693 w 693"/>
                  <a:gd name="T1" fmla="*/ 117 h 117"/>
                  <a:gd name="T2" fmla="*/ 0 w 693"/>
                  <a:gd name="T3" fmla="*/ 117 h 117"/>
                  <a:gd name="T4" fmla="*/ 0 w 693"/>
                  <a:gd name="T5" fmla="*/ 0 h 117"/>
                  <a:gd name="T6" fmla="*/ 693 w 693"/>
                  <a:gd name="T7" fmla="*/ 0 h 117"/>
                  <a:gd name="T8" fmla="*/ 693 w 693"/>
                  <a:gd name="T9" fmla="*/ 117 h 117"/>
                  <a:gd name="T10" fmla="*/ 693 w 693"/>
                  <a:gd name="T11" fmla="*/ 117 h 117"/>
                </a:gdLst>
                <a:ahLst/>
                <a:cxnLst>
                  <a:cxn ang="0">
                    <a:pos x="T0" y="T1"/>
                  </a:cxn>
                  <a:cxn ang="0">
                    <a:pos x="T2" y="T3"/>
                  </a:cxn>
                  <a:cxn ang="0">
                    <a:pos x="T4" y="T5"/>
                  </a:cxn>
                  <a:cxn ang="0">
                    <a:pos x="T6" y="T7"/>
                  </a:cxn>
                  <a:cxn ang="0">
                    <a:pos x="T8" y="T9"/>
                  </a:cxn>
                  <a:cxn ang="0">
                    <a:pos x="T10" y="T11"/>
                  </a:cxn>
                </a:cxnLst>
                <a:rect l="0" t="0" r="r" b="b"/>
                <a:pathLst>
                  <a:path w="693" h="117">
                    <a:moveTo>
                      <a:pt x="693" y="117"/>
                    </a:moveTo>
                    <a:lnTo>
                      <a:pt x="0" y="117"/>
                    </a:lnTo>
                    <a:lnTo>
                      <a:pt x="0" y="0"/>
                    </a:lnTo>
                    <a:lnTo>
                      <a:pt x="693" y="0"/>
                    </a:lnTo>
                    <a:lnTo>
                      <a:pt x="693" y="117"/>
                    </a:lnTo>
                    <a:lnTo>
                      <a:pt x="693"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1" name="Freeform 35">
                <a:extLst>
                  <a:ext uri="{FF2B5EF4-FFF2-40B4-BE49-F238E27FC236}">
                    <a16:creationId xmlns:a16="http://schemas.microsoft.com/office/drawing/2014/main" id="{957ABE6C-64F7-42EA-A92E-55B603304815}"/>
                  </a:ext>
                </a:extLst>
              </p:cNvPr>
              <p:cNvSpPr>
                <a:spLocks/>
              </p:cNvSpPr>
              <p:nvPr/>
            </p:nvSpPr>
            <p:spPr bwMode="auto">
              <a:xfrm>
                <a:off x="4160" y="1521"/>
                <a:ext cx="29" cy="118"/>
              </a:xfrm>
              <a:custGeom>
                <a:avLst/>
                <a:gdLst>
                  <a:gd name="T0" fmla="*/ 24 w 24"/>
                  <a:gd name="T1" fmla="*/ 117 h 117"/>
                  <a:gd name="T2" fmla="*/ 0 w 24"/>
                  <a:gd name="T3" fmla="*/ 117 h 117"/>
                  <a:gd name="T4" fmla="*/ 0 w 24"/>
                  <a:gd name="T5" fmla="*/ 0 h 117"/>
                  <a:gd name="T6" fmla="*/ 24 w 24"/>
                  <a:gd name="T7" fmla="*/ 0 h 117"/>
                  <a:gd name="T8" fmla="*/ 24 w 24"/>
                  <a:gd name="T9" fmla="*/ 117 h 117"/>
                  <a:gd name="T10" fmla="*/ 24 w 24"/>
                  <a:gd name="T11" fmla="*/ 117 h 117"/>
                </a:gdLst>
                <a:ahLst/>
                <a:cxnLst>
                  <a:cxn ang="0">
                    <a:pos x="T0" y="T1"/>
                  </a:cxn>
                  <a:cxn ang="0">
                    <a:pos x="T2" y="T3"/>
                  </a:cxn>
                  <a:cxn ang="0">
                    <a:pos x="T4" y="T5"/>
                  </a:cxn>
                  <a:cxn ang="0">
                    <a:pos x="T6" y="T7"/>
                  </a:cxn>
                  <a:cxn ang="0">
                    <a:pos x="T8" y="T9"/>
                  </a:cxn>
                  <a:cxn ang="0">
                    <a:pos x="T10" y="T11"/>
                  </a:cxn>
                </a:cxnLst>
                <a:rect l="0" t="0" r="r" b="b"/>
                <a:pathLst>
                  <a:path w="24" h="117">
                    <a:moveTo>
                      <a:pt x="24" y="117"/>
                    </a:moveTo>
                    <a:lnTo>
                      <a:pt x="0" y="117"/>
                    </a:lnTo>
                    <a:lnTo>
                      <a:pt x="0" y="0"/>
                    </a:lnTo>
                    <a:lnTo>
                      <a:pt x="24" y="0"/>
                    </a:lnTo>
                    <a:lnTo>
                      <a:pt x="24" y="117"/>
                    </a:lnTo>
                    <a:lnTo>
                      <a:pt x="2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2" name="Freeform 36">
                <a:extLst>
                  <a:ext uri="{FF2B5EF4-FFF2-40B4-BE49-F238E27FC236}">
                    <a16:creationId xmlns:a16="http://schemas.microsoft.com/office/drawing/2014/main" id="{2D734076-5CD2-4950-9725-0DB811682B7B}"/>
                  </a:ext>
                </a:extLst>
              </p:cNvPr>
              <p:cNvSpPr>
                <a:spLocks/>
              </p:cNvSpPr>
              <p:nvPr/>
            </p:nvSpPr>
            <p:spPr bwMode="auto">
              <a:xfrm>
                <a:off x="4160" y="1697"/>
                <a:ext cx="24" cy="115"/>
              </a:xfrm>
              <a:custGeom>
                <a:avLst/>
                <a:gdLst>
                  <a:gd name="T0" fmla="*/ 24 w 24"/>
                  <a:gd name="T1" fmla="*/ 115 h 115"/>
                  <a:gd name="T2" fmla="*/ 0 w 24"/>
                  <a:gd name="T3" fmla="*/ 115 h 115"/>
                  <a:gd name="T4" fmla="*/ 0 w 24"/>
                  <a:gd name="T5" fmla="*/ 0 h 115"/>
                  <a:gd name="T6" fmla="*/ 24 w 24"/>
                  <a:gd name="T7" fmla="*/ 0 h 115"/>
                  <a:gd name="T8" fmla="*/ 24 w 24"/>
                  <a:gd name="T9" fmla="*/ 115 h 115"/>
                  <a:gd name="T10" fmla="*/ 24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24" y="115"/>
                    </a:moveTo>
                    <a:lnTo>
                      <a:pt x="0" y="115"/>
                    </a:lnTo>
                    <a:lnTo>
                      <a:pt x="0" y="0"/>
                    </a:lnTo>
                    <a:lnTo>
                      <a:pt x="24" y="0"/>
                    </a:lnTo>
                    <a:lnTo>
                      <a:pt x="24" y="115"/>
                    </a:lnTo>
                    <a:lnTo>
                      <a:pt x="24"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3" name="Freeform 37">
                <a:extLst>
                  <a:ext uri="{FF2B5EF4-FFF2-40B4-BE49-F238E27FC236}">
                    <a16:creationId xmlns:a16="http://schemas.microsoft.com/office/drawing/2014/main" id="{7D0AF006-16BB-4762-AD8E-583B3979C436}"/>
                  </a:ext>
                </a:extLst>
              </p:cNvPr>
              <p:cNvSpPr>
                <a:spLocks/>
              </p:cNvSpPr>
              <p:nvPr/>
            </p:nvSpPr>
            <p:spPr bwMode="auto">
              <a:xfrm>
                <a:off x="4160" y="1872"/>
                <a:ext cx="24" cy="116"/>
              </a:xfrm>
              <a:custGeom>
                <a:avLst/>
                <a:gdLst>
                  <a:gd name="T0" fmla="*/ 24 w 24"/>
                  <a:gd name="T1" fmla="*/ 116 h 116"/>
                  <a:gd name="T2" fmla="*/ 0 w 24"/>
                  <a:gd name="T3" fmla="*/ 116 h 116"/>
                  <a:gd name="T4" fmla="*/ 0 w 24"/>
                  <a:gd name="T5" fmla="*/ 0 h 116"/>
                  <a:gd name="T6" fmla="*/ 24 w 24"/>
                  <a:gd name="T7" fmla="*/ 0 h 116"/>
                  <a:gd name="T8" fmla="*/ 24 w 24"/>
                  <a:gd name="T9" fmla="*/ 116 h 116"/>
                  <a:gd name="T10" fmla="*/ 24 w 24"/>
                  <a:gd name="T11" fmla="*/ 116 h 116"/>
                </a:gdLst>
                <a:ahLst/>
                <a:cxnLst>
                  <a:cxn ang="0">
                    <a:pos x="T0" y="T1"/>
                  </a:cxn>
                  <a:cxn ang="0">
                    <a:pos x="T2" y="T3"/>
                  </a:cxn>
                  <a:cxn ang="0">
                    <a:pos x="T4" y="T5"/>
                  </a:cxn>
                  <a:cxn ang="0">
                    <a:pos x="T6" y="T7"/>
                  </a:cxn>
                  <a:cxn ang="0">
                    <a:pos x="T8" y="T9"/>
                  </a:cxn>
                  <a:cxn ang="0">
                    <a:pos x="T10" y="T11"/>
                  </a:cxn>
                </a:cxnLst>
                <a:rect l="0" t="0" r="r" b="b"/>
                <a:pathLst>
                  <a:path w="24" h="116">
                    <a:moveTo>
                      <a:pt x="24" y="116"/>
                    </a:moveTo>
                    <a:lnTo>
                      <a:pt x="0" y="116"/>
                    </a:lnTo>
                    <a:lnTo>
                      <a:pt x="0" y="0"/>
                    </a:lnTo>
                    <a:lnTo>
                      <a:pt x="24" y="0"/>
                    </a:lnTo>
                    <a:lnTo>
                      <a:pt x="24" y="116"/>
                    </a:lnTo>
                    <a:lnTo>
                      <a:pt x="24"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4" name="Freeform 38">
                <a:extLst>
                  <a:ext uri="{FF2B5EF4-FFF2-40B4-BE49-F238E27FC236}">
                    <a16:creationId xmlns:a16="http://schemas.microsoft.com/office/drawing/2014/main" id="{13B6C15F-6419-4B07-889B-48234D3DE44F}"/>
                  </a:ext>
                </a:extLst>
              </p:cNvPr>
              <p:cNvSpPr>
                <a:spLocks/>
              </p:cNvSpPr>
              <p:nvPr/>
            </p:nvSpPr>
            <p:spPr bwMode="auto">
              <a:xfrm>
                <a:off x="4160" y="2045"/>
                <a:ext cx="46" cy="118"/>
              </a:xfrm>
              <a:custGeom>
                <a:avLst/>
                <a:gdLst>
                  <a:gd name="T0" fmla="*/ 46 w 46"/>
                  <a:gd name="T1" fmla="*/ 118 h 118"/>
                  <a:gd name="T2" fmla="*/ 0 w 46"/>
                  <a:gd name="T3" fmla="*/ 118 h 118"/>
                  <a:gd name="T4" fmla="*/ 0 w 46"/>
                  <a:gd name="T5" fmla="*/ 0 h 118"/>
                  <a:gd name="T6" fmla="*/ 46 w 46"/>
                  <a:gd name="T7" fmla="*/ 0 h 118"/>
                  <a:gd name="T8" fmla="*/ 46 w 46"/>
                  <a:gd name="T9" fmla="*/ 118 h 118"/>
                  <a:gd name="T10" fmla="*/ 46 w 46"/>
                  <a:gd name="T11" fmla="*/ 118 h 118"/>
                </a:gdLst>
                <a:ahLst/>
                <a:cxnLst>
                  <a:cxn ang="0">
                    <a:pos x="T0" y="T1"/>
                  </a:cxn>
                  <a:cxn ang="0">
                    <a:pos x="T2" y="T3"/>
                  </a:cxn>
                  <a:cxn ang="0">
                    <a:pos x="T4" y="T5"/>
                  </a:cxn>
                  <a:cxn ang="0">
                    <a:pos x="T6" y="T7"/>
                  </a:cxn>
                  <a:cxn ang="0">
                    <a:pos x="T8" y="T9"/>
                  </a:cxn>
                  <a:cxn ang="0">
                    <a:pos x="T10" y="T11"/>
                  </a:cxn>
                </a:cxnLst>
                <a:rect l="0" t="0" r="r" b="b"/>
                <a:pathLst>
                  <a:path w="46" h="118">
                    <a:moveTo>
                      <a:pt x="46" y="118"/>
                    </a:moveTo>
                    <a:lnTo>
                      <a:pt x="0" y="118"/>
                    </a:lnTo>
                    <a:lnTo>
                      <a:pt x="0" y="0"/>
                    </a:lnTo>
                    <a:lnTo>
                      <a:pt x="46" y="0"/>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5" name="Freeform 39">
                <a:extLst>
                  <a:ext uri="{FF2B5EF4-FFF2-40B4-BE49-F238E27FC236}">
                    <a16:creationId xmlns:a16="http://schemas.microsoft.com/office/drawing/2014/main" id="{145B7D4C-E59B-4FF5-8DC8-AD27F9105943}"/>
                  </a:ext>
                </a:extLst>
              </p:cNvPr>
              <p:cNvSpPr>
                <a:spLocks/>
              </p:cNvSpPr>
              <p:nvPr/>
            </p:nvSpPr>
            <p:spPr bwMode="auto">
              <a:xfrm>
                <a:off x="4160" y="2221"/>
                <a:ext cx="46" cy="117"/>
              </a:xfrm>
              <a:custGeom>
                <a:avLst/>
                <a:gdLst>
                  <a:gd name="T0" fmla="*/ 46 w 46"/>
                  <a:gd name="T1" fmla="*/ 117 h 117"/>
                  <a:gd name="T2" fmla="*/ 0 w 46"/>
                  <a:gd name="T3" fmla="*/ 117 h 117"/>
                  <a:gd name="T4" fmla="*/ 0 w 46"/>
                  <a:gd name="T5" fmla="*/ 0 h 117"/>
                  <a:gd name="T6" fmla="*/ 46 w 46"/>
                  <a:gd name="T7" fmla="*/ 0 h 117"/>
                  <a:gd name="T8" fmla="*/ 46 w 46"/>
                  <a:gd name="T9" fmla="*/ 117 h 117"/>
                  <a:gd name="T10" fmla="*/ 46 w 46"/>
                  <a:gd name="T11" fmla="*/ 117 h 117"/>
                </a:gdLst>
                <a:ahLst/>
                <a:cxnLst>
                  <a:cxn ang="0">
                    <a:pos x="T0" y="T1"/>
                  </a:cxn>
                  <a:cxn ang="0">
                    <a:pos x="T2" y="T3"/>
                  </a:cxn>
                  <a:cxn ang="0">
                    <a:pos x="T4" y="T5"/>
                  </a:cxn>
                  <a:cxn ang="0">
                    <a:pos x="T6" y="T7"/>
                  </a:cxn>
                  <a:cxn ang="0">
                    <a:pos x="T8" y="T9"/>
                  </a:cxn>
                  <a:cxn ang="0">
                    <a:pos x="T10" y="T11"/>
                  </a:cxn>
                </a:cxnLst>
                <a:rect l="0" t="0" r="r" b="b"/>
                <a:pathLst>
                  <a:path w="46" h="117">
                    <a:moveTo>
                      <a:pt x="46" y="117"/>
                    </a:moveTo>
                    <a:lnTo>
                      <a:pt x="0" y="117"/>
                    </a:lnTo>
                    <a:lnTo>
                      <a:pt x="0" y="0"/>
                    </a:lnTo>
                    <a:lnTo>
                      <a:pt x="46" y="0"/>
                    </a:lnTo>
                    <a:lnTo>
                      <a:pt x="46" y="117"/>
                    </a:lnTo>
                    <a:lnTo>
                      <a:pt x="46"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6" name="Freeform 40">
                <a:extLst>
                  <a:ext uri="{FF2B5EF4-FFF2-40B4-BE49-F238E27FC236}">
                    <a16:creationId xmlns:a16="http://schemas.microsoft.com/office/drawing/2014/main" id="{6FE2BF6F-63E5-45E1-B95D-492A1D4F77D0}"/>
                  </a:ext>
                </a:extLst>
              </p:cNvPr>
              <p:cNvSpPr>
                <a:spLocks/>
              </p:cNvSpPr>
              <p:nvPr/>
            </p:nvSpPr>
            <p:spPr bwMode="auto">
              <a:xfrm>
                <a:off x="4160" y="2396"/>
                <a:ext cx="46" cy="117"/>
              </a:xfrm>
              <a:custGeom>
                <a:avLst/>
                <a:gdLst>
                  <a:gd name="T0" fmla="*/ 46 w 46"/>
                  <a:gd name="T1" fmla="*/ 117 h 117"/>
                  <a:gd name="T2" fmla="*/ 0 w 46"/>
                  <a:gd name="T3" fmla="*/ 117 h 117"/>
                  <a:gd name="T4" fmla="*/ 0 w 46"/>
                  <a:gd name="T5" fmla="*/ 0 h 117"/>
                  <a:gd name="T6" fmla="*/ 46 w 46"/>
                  <a:gd name="T7" fmla="*/ 0 h 117"/>
                  <a:gd name="T8" fmla="*/ 46 w 46"/>
                  <a:gd name="T9" fmla="*/ 117 h 117"/>
                  <a:gd name="T10" fmla="*/ 46 w 46"/>
                  <a:gd name="T11" fmla="*/ 117 h 117"/>
                </a:gdLst>
                <a:ahLst/>
                <a:cxnLst>
                  <a:cxn ang="0">
                    <a:pos x="T0" y="T1"/>
                  </a:cxn>
                  <a:cxn ang="0">
                    <a:pos x="T2" y="T3"/>
                  </a:cxn>
                  <a:cxn ang="0">
                    <a:pos x="T4" y="T5"/>
                  </a:cxn>
                  <a:cxn ang="0">
                    <a:pos x="T6" y="T7"/>
                  </a:cxn>
                  <a:cxn ang="0">
                    <a:pos x="T8" y="T9"/>
                  </a:cxn>
                  <a:cxn ang="0">
                    <a:pos x="T10" y="T11"/>
                  </a:cxn>
                </a:cxnLst>
                <a:rect l="0" t="0" r="r" b="b"/>
                <a:pathLst>
                  <a:path w="46" h="117">
                    <a:moveTo>
                      <a:pt x="46" y="117"/>
                    </a:moveTo>
                    <a:lnTo>
                      <a:pt x="0" y="117"/>
                    </a:lnTo>
                    <a:lnTo>
                      <a:pt x="0" y="0"/>
                    </a:lnTo>
                    <a:lnTo>
                      <a:pt x="46" y="0"/>
                    </a:lnTo>
                    <a:lnTo>
                      <a:pt x="46" y="117"/>
                    </a:lnTo>
                    <a:lnTo>
                      <a:pt x="46"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7" name="Freeform 41">
                <a:extLst>
                  <a:ext uri="{FF2B5EF4-FFF2-40B4-BE49-F238E27FC236}">
                    <a16:creationId xmlns:a16="http://schemas.microsoft.com/office/drawing/2014/main" id="{3F458852-6357-4ABB-8663-F2E887F8DF23}"/>
                  </a:ext>
                </a:extLst>
              </p:cNvPr>
              <p:cNvSpPr>
                <a:spLocks/>
              </p:cNvSpPr>
              <p:nvPr/>
            </p:nvSpPr>
            <p:spPr bwMode="auto">
              <a:xfrm>
                <a:off x="4160" y="2569"/>
                <a:ext cx="70" cy="118"/>
              </a:xfrm>
              <a:custGeom>
                <a:avLst/>
                <a:gdLst>
                  <a:gd name="T0" fmla="*/ 70 w 70"/>
                  <a:gd name="T1" fmla="*/ 118 h 118"/>
                  <a:gd name="T2" fmla="*/ 0 w 70"/>
                  <a:gd name="T3" fmla="*/ 118 h 118"/>
                  <a:gd name="T4" fmla="*/ 0 w 70"/>
                  <a:gd name="T5" fmla="*/ 0 h 118"/>
                  <a:gd name="T6" fmla="*/ 70 w 70"/>
                  <a:gd name="T7" fmla="*/ 0 h 118"/>
                  <a:gd name="T8" fmla="*/ 70 w 70"/>
                  <a:gd name="T9" fmla="*/ 118 h 118"/>
                  <a:gd name="T10" fmla="*/ 70 w 70"/>
                  <a:gd name="T11" fmla="*/ 118 h 118"/>
                </a:gdLst>
                <a:ahLst/>
                <a:cxnLst>
                  <a:cxn ang="0">
                    <a:pos x="T0" y="T1"/>
                  </a:cxn>
                  <a:cxn ang="0">
                    <a:pos x="T2" y="T3"/>
                  </a:cxn>
                  <a:cxn ang="0">
                    <a:pos x="T4" y="T5"/>
                  </a:cxn>
                  <a:cxn ang="0">
                    <a:pos x="T6" y="T7"/>
                  </a:cxn>
                  <a:cxn ang="0">
                    <a:pos x="T8" y="T9"/>
                  </a:cxn>
                  <a:cxn ang="0">
                    <a:pos x="T10" y="T11"/>
                  </a:cxn>
                </a:cxnLst>
                <a:rect l="0" t="0" r="r" b="b"/>
                <a:pathLst>
                  <a:path w="70" h="118">
                    <a:moveTo>
                      <a:pt x="70" y="118"/>
                    </a:moveTo>
                    <a:lnTo>
                      <a:pt x="0" y="118"/>
                    </a:lnTo>
                    <a:lnTo>
                      <a:pt x="0" y="0"/>
                    </a:lnTo>
                    <a:lnTo>
                      <a:pt x="70" y="0"/>
                    </a:lnTo>
                    <a:lnTo>
                      <a:pt x="70" y="118"/>
                    </a:lnTo>
                    <a:lnTo>
                      <a:pt x="7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8" name="Freeform 42">
                <a:extLst>
                  <a:ext uri="{FF2B5EF4-FFF2-40B4-BE49-F238E27FC236}">
                    <a16:creationId xmlns:a16="http://schemas.microsoft.com/office/drawing/2014/main" id="{5E26CC4F-75F2-4CA8-86E5-809A86B33378}"/>
                  </a:ext>
                </a:extLst>
              </p:cNvPr>
              <p:cNvSpPr>
                <a:spLocks/>
              </p:cNvSpPr>
              <p:nvPr/>
            </p:nvSpPr>
            <p:spPr bwMode="auto">
              <a:xfrm>
                <a:off x="4160" y="2746"/>
                <a:ext cx="24" cy="116"/>
              </a:xfrm>
              <a:custGeom>
                <a:avLst/>
                <a:gdLst>
                  <a:gd name="T0" fmla="*/ 24 w 24"/>
                  <a:gd name="T1" fmla="*/ 116 h 116"/>
                  <a:gd name="T2" fmla="*/ 0 w 24"/>
                  <a:gd name="T3" fmla="*/ 116 h 116"/>
                  <a:gd name="T4" fmla="*/ 0 w 24"/>
                  <a:gd name="T5" fmla="*/ 0 h 116"/>
                  <a:gd name="T6" fmla="*/ 24 w 24"/>
                  <a:gd name="T7" fmla="*/ 0 h 116"/>
                  <a:gd name="T8" fmla="*/ 24 w 24"/>
                  <a:gd name="T9" fmla="*/ 116 h 116"/>
                  <a:gd name="T10" fmla="*/ 24 w 24"/>
                  <a:gd name="T11" fmla="*/ 116 h 116"/>
                </a:gdLst>
                <a:ahLst/>
                <a:cxnLst>
                  <a:cxn ang="0">
                    <a:pos x="T0" y="T1"/>
                  </a:cxn>
                  <a:cxn ang="0">
                    <a:pos x="T2" y="T3"/>
                  </a:cxn>
                  <a:cxn ang="0">
                    <a:pos x="T4" y="T5"/>
                  </a:cxn>
                  <a:cxn ang="0">
                    <a:pos x="T6" y="T7"/>
                  </a:cxn>
                  <a:cxn ang="0">
                    <a:pos x="T8" y="T9"/>
                  </a:cxn>
                  <a:cxn ang="0">
                    <a:pos x="T10" y="T11"/>
                  </a:cxn>
                </a:cxnLst>
                <a:rect l="0" t="0" r="r" b="b"/>
                <a:pathLst>
                  <a:path w="24" h="116">
                    <a:moveTo>
                      <a:pt x="24" y="116"/>
                    </a:moveTo>
                    <a:lnTo>
                      <a:pt x="0" y="116"/>
                    </a:lnTo>
                    <a:lnTo>
                      <a:pt x="0" y="0"/>
                    </a:lnTo>
                    <a:lnTo>
                      <a:pt x="24" y="0"/>
                    </a:lnTo>
                    <a:lnTo>
                      <a:pt x="24" y="116"/>
                    </a:lnTo>
                    <a:lnTo>
                      <a:pt x="24"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49" name="Freeform 43">
                <a:extLst>
                  <a:ext uri="{FF2B5EF4-FFF2-40B4-BE49-F238E27FC236}">
                    <a16:creationId xmlns:a16="http://schemas.microsoft.com/office/drawing/2014/main" id="{3ED4B7E8-9DBE-4242-B745-FEF5D89A0994}"/>
                  </a:ext>
                </a:extLst>
              </p:cNvPr>
              <p:cNvSpPr>
                <a:spLocks/>
              </p:cNvSpPr>
              <p:nvPr/>
            </p:nvSpPr>
            <p:spPr bwMode="auto">
              <a:xfrm>
                <a:off x="4160" y="2920"/>
                <a:ext cx="24" cy="117"/>
              </a:xfrm>
              <a:custGeom>
                <a:avLst/>
                <a:gdLst>
                  <a:gd name="T0" fmla="*/ 24 w 24"/>
                  <a:gd name="T1" fmla="*/ 117 h 117"/>
                  <a:gd name="T2" fmla="*/ 0 w 24"/>
                  <a:gd name="T3" fmla="*/ 117 h 117"/>
                  <a:gd name="T4" fmla="*/ 0 w 24"/>
                  <a:gd name="T5" fmla="*/ 0 h 117"/>
                  <a:gd name="T6" fmla="*/ 24 w 24"/>
                  <a:gd name="T7" fmla="*/ 0 h 117"/>
                  <a:gd name="T8" fmla="*/ 24 w 24"/>
                  <a:gd name="T9" fmla="*/ 117 h 117"/>
                  <a:gd name="T10" fmla="*/ 24 w 24"/>
                  <a:gd name="T11" fmla="*/ 117 h 117"/>
                </a:gdLst>
                <a:ahLst/>
                <a:cxnLst>
                  <a:cxn ang="0">
                    <a:pos x="T0" y="T1"/>
                  </a:cxn>
                  <a:cxn ang="0">
                    <a:pos x="T2" y="T3"/>
                  </a:cxn>
                  <a:cxn ang="0">
                    <a:pos x="T4" y="T5"/>
                  </a:cxn>
                  <a:cxn ang="0">
                    <a:pos x="T6" y="T7"/>
                  </a:cxn>
                  <a:cxn ang="0">
                    <a:pos x="T8" y="T9"/>
                  </a:cxn>
                  <a:cxn ang="0">
                    <a:pos x="T10" y="T11"/>
                  </a:cxn>
                </a:cxnLst>
                <a:rect l="0" t="0" r="r" b="b"/>
                <a:pathLst>
                  <a:path w="24" h="117">
                    <a:moveTo>
                      <a:pt x="24" y="117"/>
                    </a:moveTo>
                    <a:lnTo>
                      <a:pt x="0" y="117"/>
                    </a:lnTo>
                    <a:lnTo>
                      <a:pt x="0" y="0"/>
                    </a:lnTo>
                    <a:lnTo>
                      <a:pt x="24" y="0"/>
                    </a:lnTo>
                    <a:lnTo>
                      <a:pt x="24" y="117"/>
                    </a:lnTo>
                    <a:lnTo>
                      <a:pt x="2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grpSp>
          <p:nvGrpSpPr>
            <p:cNvPr id="179" name="Group 73">
              <a:extLst>
                <a:ext uri="{FF2B5EF4-FFF2-40B4-BE49-F238E27FC236}">
                  <a16:creationId xmlns:a16="http://schemas.microsoft.com/office/drawing/2014/main" id="{0CD7CC99-3855-409E-A189-31B93C9B864A}"/>
                </a:ext>
              </a:extLst>
            </p:cNvPr>
            <p:cNvGrpSpPr>
              <a:grpSpLocks noChangeAspect="1"/>
            </p:cNvGrpSpPr>
            <p:nvPr/>
          </p:nvGrpSpPr>
          <p:grpSpPr bwMode="auto">
            <a:xfrm>
              <a:off x="5628262" y="2110191"/>
              <a:ext cx="536972" cy="2438400"/>
              <a:chOff x="3502" y="992"/>
              <a:chExt cx="451" cy="2048"/>
            </a:xfrm>
            <a:solidFill>
              <a:srgbClr val="990033"/>
            </a:solidFill>
          </p:grpSpPr>
          <p:sp>
            <p:nvSpPr>
              <p:cNvPr id="181" name="Freeform 74">
                <a:extLst>
                  <a:ext uri="{FF2B5EF4-FFF2-40B4-BE49-F238E27FC236}">
                    <a16:creationId xmlns:a16="http://schemas.microsoft.com/office/drawing/2014/main" id="{35E5B0AE-2033-427E-8D0A-7C98298A39D9}"/>
                  </a:ext>
                </a:extLst>
              </p:cNvPr>
              <p:cNvSpPr>
                <a:spLocks/>
              </p:cNvSpPr>
              <p:nvPr/>
            </p:nvSpPr>
            <p:spPr bwMode="auto">
              <a:xfrm>
                <a:off x="3830" y="992"/>
                <a:ext cx="116" cy="118"/>
              </a:xfrm>
              <a:custGeom>
                <a:avLst/>
                <a:gdLst>
                  <a:gd name="T0" fmla="*/ 0 w 116"/>
                  <a:gd name="T1" fmla="*/ 116 h 116"/>
                  <a:gd name="T2" fmla="*/ 116 w 116"/>
                  <a:gd name="T3" fmla="*/ 116 h 116"/>
                  <a:gd name="T4" fmla="*/ 116 w 116"/>
                  <a:gd name="T5" fmla="*/ 0 h 116"/>
                  <a:gd name="T6" fmla="*/ 0 w 116"/>
                  <a:gd name="T7" fmla="*/ 0 h 116"/>
                  <a:gd name="T8" fmla="*/ 0 w 116"/>
                  <a:gd name="T9" fmla="*/ 116 h 116"/>
                  <a:gd name="T10" fmla="*/ 0 w 116"/>
                  <a:gd name="T11" fmla="*/ 116 h 116"/>
                </a:gdLst>
                <a:ahLst/>
                <a:cxnLst>
                  <a:cxn ang="0">
                    <a:pos x="T0" y="T1"/>
                  </a:cxn>
                  <a:cxn ang="0">
                    <a:pos x="T2" y="T3"/>
                  </a:cxn>
                  <a:cxn ang="0">
                    <a:pos x="T4" y="T5"/>
                  </a:cxn>
                  <a:cxn ang="0">
                    <a:pos x="T6" y="T7"/>
                  </a:cxn>
                  <a:cxn ang="0">
                    <a:pos x="T8" y="T9"/>
                  </a:cxn>
                  <a:cxn ang="0">
                    <a:pos x="T10" y="T11"/>
                  </a:cxn>
                </a:cxnLst>
                <a:rect l="0" t="0" r="r" b="b"/>
                <a:pathLst>
                  <a:path w="116" h="116">
                    <a:moveTo>
                      <a:pt x="0" y="116"/>
                    </a:moveTo>
                    <a:lnTo>
                      <a:pt x="116" y="116"/>
                    </a:lnTo>
                    <a:lnTo>
                      <a:pt x="116"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82" name="Freeform 75">
                <a:extLst>
                  <a:ext uri="{FF2B5EF4-FFF2-40B4-BE49-F238E27FC236}">
                    <a16:creationId xmlns:a16="http://schemas.microsoft.com/office/drawing/2014/main" id="{EF4CB521-754E-44E4-AA7F-A676D6ACA0BB}"/>
                  </a:ext>
                </a:extLst>
              </p:cNvPr>
              <p:cNvSpPr>
                <a:spLocks/>
              </p:cNvSpPr>
              <p:nvPr/>
            </p:nvSpPr>
            <p:spPr bwMode="auto">
              <a:xfrm>
                <a:off x="3899" y="1168"/>
                <a:ext cx="47" cy="118"/>
              </a:xfrm>
              <a:custGeom>
                <a:avLst/>
                <a:gdLst>
                  <a:gd name="T0" fmla="*/ 0 w 47"/>
                  <a:gd name="T1" fmla="*/ 116 h 116"/>
                  <a:gd name="T2" fmla="*/ 47 w 47"/>
                  <a:gd name="T3" fmla="*/ 116 h 116"/>
                  <a:gd name="T4" fmla="*/ 47 w 47"/>
                  <a:gd name="T5" fmla="*/ 0 h 116"/>
                  <a:gd name="T6" fmla="*/ 0 w 47"/>
                  <a:gd name="T7" fmla="*/ 0 h 116"/>
                  <a:gd name="T8" fmla="*/ 0 w 47"/>
                  <a:gd name="T9" fmla="*/ 116 h 116"/>
                  <a:gd name="T10" fmla="*/ 0 w 47"/>
                  <a:gd name="T11" fmla="*/ 116 h 116"/>
                </a:gdLst>
                <a:ahLst/>
                <a:cxnLst>
                  <a:cxn ang="0">
                    <a:pos x="T0" y="T1"/>
                  </a:cxn>
                  <a:cxn ang="0">
                    <a:pos x="T2" y="T3"/>
                  </a:cxn>
                  <a:cxn ang="0">
                    <a:pos x="T4" y="T5"/>
                  </a:cxn>
                  <a:cxn ang="0">
                    <a:pos x="T6" y="T7"/>
                  </a:cxn>
                  <a:cxn ang="0">
                    <a:pos x="T8" y="T9"/>
                  </a:cxn>
                  <a:cxn ang="0">
                    <a:pos x="T10" y="T11"/>
                  </a:cxn>
                </a:cxnLst>
                <a:rect l="0" t="0" r="r" b="b"/>
                <a:pathLst>
                  <a:path w="47" h="116">
                    <a:moveTo>
                      <a:pt x="0" y="116"/>
                    </a:moveTo>
                    <a:lnTo>
                      <a:pt x="47" y="116"/>
                    </a:lnTo>
                    <a:lnTo>
                      <a:pt x="47"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83" name="Freeform 76">
                <a:extLst>
                  <a:ext uri="{FF2B5EF4-FFF2-40B4-BE49-F238E27FC236}">
                    <a16:creationId xmlns:a16="http://schemas.microsoft.com/office/drawing/2014/main" id="{7A1A2CD5-CB97-4119-964B-27947E765C7A}"/>
                  </a:ext>
                </a:extLst>
              </p:cNvPr>
              <p:cNvSpPr>
                <a:spLocks/>
              </p:cNvSpPr>
              <p:nvPr/>
            </p:nvSpPr>
            <p:spPr bwMode="auto">
              <a:xfrm>
                <a:off x="3502" y="1344"/>
                <a:ext cx="444" cy="118"/>
              </a:xfrm>
              <a:custGeom>
                <a:avLst/>
                <a:gdLst>
                  <a:gd name="T0" fmla="*/ 0 w 444"/>
                  <a:gd name="T1" fmla="*/ 118 h 118"/>
                  <a:gd name="T2" fmla="*/ 444 w 444"/>
                  <a:gd name="T3" fmla="*/ 118 h 118"/>
                  <a:gd name="T4" fmla="*/ 444 w 444"/>
                  <a:gd name="T5" fmla="*/ 0 h 118"/>
                  <a:gd name="T6" fmla="*/ 0 w 444"/>
                  <a:gd name="T7" fmla="*/ 0 h 118"/>
                  <a:gd name="T8" fmla="*/ 0 w 444"/>
                  <a:gd name="T9" fmla="*/ 118 h 118"/>
                  <a:gd name="T10" fmla="*/ 0 w 444"/>
                  <a:gd name="T11" fmla="*/ 118 h 118"/>
                </a:gdLst>
                <a:ahLst/>
                <a:cxnLst>
                  <a:cxn ang="0">
                    <a:pos x="T0" y="T1"/>
                  </a:cxn>
                  <a:cxn ang="0">
                    <a:pos x="T2" y="T3"/>
                  </a:cxn>
                  <a:cxn ang="0">
                    <a:pos x="T4" y="T5"/>
                  </a:cxn>
                  <a:cxn ang="0">
                    <a:pos x="T6" y="T7"/>
                  </a:cxn>
                  <a:cxn ang="0">
                    <a:pos x="T8" y="T9"/>
                  </a:cxn>
                  <a:cxn ang="0">
                    <a:pos x="T10" y="T11"/>
                  </a:cxn>
                </a:cxnLst>
                <a:rect l="0" t="0" r="r" b="b"/>
                <a:pathLst>
                  <a:path w="444" h="118">
                    <a:moveTo>
                      <a:pt x="0" y="118"/>
                    </a:moveTo>
                    <a:lnTo>
                      <a:pt x="444" y="118"/>
                    </a:lnTo>
                    <a:lnTo>
                      <a:pt x="444" y="0"/>
                    </a:lnTo>
                    <a:lnTo>
                      <a:pt x="0" y="0"/>
                    </a:lnTo>
                    <a:lnTo>
                      <a:pt x="0" y="118"/>
                    </a:lnTo>
                    <a:lnTo>
                      <a:pt x="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84" name="Freeform 77">
                <a:extLst>
                  <a:ext uri="{FF2B5EF4-FFF2-40B4-BE49-F238E27FC236}">
                    <a16:creationId xmlns:a16="http://schemas.microsoft.com/office/drawing/2014/main" id="{6681AB53-0C4F-45DC-B5F8-AB5125613A01}"/>
                  </a:ext>
                </a:extLst>
              </p:cNvPr>
              <p:cNvSpPr>
                <a:spLocks/>
              </p:cNvSpPr>
              <p:nvPr/>
            </p:nvSpPr>
            <p:spPr bwMode="auto">
              <a:xfrm>
                <a:off x="3549" y="1520"/>
                <a:ext cx="397" cy="116"/>
              </a:xfrm>
              <a:custGeom>
                <a:avLst/>
                <a:gdLst>
                  <a:gd name="T0" fmla="*/ 0 w 397"/>
                  <a:gd name="T1" fmla="*/ 116 h 116"/>
                  <a:gd name="T2" fmla="*/ 397 w 397"/>
                  <a:gd name="T3" fmla="*/ 116 h 116"/>
                  <a:gd name="T4" fmla="*/ 397 w 397"/>
                  <a:gd name="T5" fmla="*/ 0 h 116"/>
                  <a:gd name="T6" fmla="*/ 0 w 397"/>
                  <a:gd name="T7" fmla="*/ 0 h 116"/>
                  <a:gd name="T8" fmla="*/ 0 w 397"/>
                  <a:gd name="T9" fmla="*/ 116 h 116"/>
                  <a:gd name="T10" fmla="*/ 0 w 397"/>
                  <a:gd name="T11" fmla="*/ 116 h 116"/>
                </a:gdLst>
                <a:ahLst/>
                <a:cxnLst>
                  <a:cxn ang="0">
                    <a:pos x="T0" y="T1"/>
                  </a:cxn>
                  <a:cxn ang="0">
                    <a:pos x="T2" y="T3"/>
                  </a:cxn>
                  <a:cxn ang="0">
                    <a:pos x="T4" y="T5"/>
                  </a:cxn>
                  <a:cxn ang="0">
                    <a:pos x="T6" y="T7"/>
                  </a:cxn>
                  <a:cxn ang="0">
                    <a:pos x="T8" y="T9"/>
                  </a:cxn>
                  <a:cxn ang="0">
                    <a:pos x="T10" y="T11"/>
                  </a:cxn>
                </a:cxnLst>
                <a:rect l="0" t="0" r="r" b="b"/>
                <a:pathLst>
                  <a:path w="397" h="116">
                    <a:moveTo>
                      <a:pt x="0" y="116"/>
                    </a:moveTo>
                    <a:lnTo>
                      <a:pt x="397" y="116"/>
                    </a:lnTo>
                    <a:lnTo>
                      <a:pt x="397"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85" name="Freeform 78">
                <a:extLst>
                  <a:ext uri="{FF2B5EF4-FFF2-40B4-BE49-F238E27FC236}">
                    <a16:creationId xmlns:a16="http://schemas.microsoft.com/office/drawing/2014/main" id="{355EEF24-161B-47F2-A03A-9B2FA89319E2}"/>
                  </a:ext>
                </a:extLst>
              </p:cNvPr>
              <p:cNvSpPr>
                <a:spLocks/>
              </p:cNvSpPr>
              <p:nvPr/>
            </p:nvSpPr>
            <p:spPr bwMode="auto">
              <a:xfrm>
                <a:off x="3784" y="1694"/>
                <a:ext cx="162" cy="118"/>
              </a:xfrm>
              <a:custGeom>
                <a:avLst/>
                <a:gdLst>
                  <a:gd name="T0" fmla="*/ 0 w 162"/>
                  <a:gd name="T1" fmla="*/ 116 h 116"/>
                  <a:gd name="T2" fmla="*/ 162 w 162"/>
                  <a:gd name="T3" fmla="*/ 116 h 116"/>
                  <a:gd name="T4" fmla="*/ 162 w 162"/>
                  <a:gd name="T5" fmla="*/ 0 h 116"/>
                  <a:gd name="T6" fmla="*/ 0 w 162"/>
                  <a:gd name="T7" fmla="*/ 0 h 116"/>
                  <a:gd name="T8" fmla="*/ 0 w 162"/>
                  <a:gd name="T9" fmla="*/ 116 h 116"/>
                  <a:gd name="T10" fmla="*/ 0 w 162"/>
                  <a:gd name="T11" fmla="*/ 116 h 116"/>
                </a:gdLst>
                <a:ahLst/>
                <a:cxnLst>
                  <a:cxn ang="0">
                    <a:pos x="T0" y="T1"/>
                  </a:cxn>
                  <a:cxn ang="0">
                    <a:pos x="T2" y="T3"/>
                  </a:cxn>
                  <a:cxn ang="0">
                    <a:pos x="T4" y="T5"/>
                  </a:cxn>
                  <a:cxn ang="0">
                    <a:pos x="T6" y="T7"/>
                  </a:cxn>
                  <a:cxn ang="0">
                    <a:pos x="T8" y="T9"/>
                  </a:cxn>
                  <a:cxn ang="0">
                    <a:pos x="T10" y="T11"/>
                  </a:cxn>
                </a:cxnLst>
                <a:rect l="0" t="0" r="r" b="b"/>
                <a:pathLst>
                  <a:path w="162" h="116">
                    <a:moveTo>
                      <a:pt x="0" y="116"/>
                    </a:moveTo>
                    <a:lnTo>
                      <a:pt x="162" y="116"/>
                    </a:lnTo>
                    <a:lnTo>
                      <a:pt x="162"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86" name="Freeform 79">
                <a:extLst>
                  <a:ext uri="{FF2B5EF4-FFF2-40B4-BE49-F238E27FC236}">
                    <a16:creationId xmlns:a16="http://schemas.microsoft.com/office/drawing/2014/main" id="{85ACD419-3FE6-4FB2-867F-3A8AE49DB968}"/>
                  </a:ext>
                </a:extLst>
              </p:cNvPr>
              <p:cNvSpPr>
                <a:spLocks/>
              </p:cNvSpPr>
              <p:nvPr/>
            </p:nvSpPr>
            <p:spPr bwMode="auto">
              <a:xfrm>
                <a:off x="3924" y="1870"/>
                <a:ext cx="29" cy="118"/>
              </a:xfrm>
              <a:custGeom>
                <a:avLst/>
                <a:gdLst>
                  <a:gd name="T0" fmla="*/ 0 w 22"/>
                  <a:gd name="T1" fmla="*/ 116 h 116"/>
                  <a:gd name="T2" fmla="*/ 22 w 22"/>
                  <a:gd name="T3" fmla="*/ 116 h 116"/>
                  <a:gd name="T4" fmla="*/ 22 w 22"/>
                  <a:gd name="T5" fmla="*/ 0 h 116"/>
                  <a:gd name="T6" fmla="*/ 0 w 22"/>
                  <a:gd name="T7" fmla="*/ 0 h 116"/>
                  <a:gd name="T8" fmla="*/ 0 w 22"/>
                  <a:gd name="T9" fmla="*/ 116 h 116"/>
                  <a:gd name="T10" fmla="*/ 0 w 22"/>
                  <a:gd name="T11" fmla="*/ 116 h 116"/>
                </a:gdLst>
                <a:ahLst/>
                <a:cxnLst>
                  <a:cxn ang="0">
                    <a:pos x="T0" y="T1"/>
                  </a:cxn>
                  <a:cxn ang="0">
                    <a:pos x="T2" y="T3"/>
                  </a:cxn>
                  <a:cxn ang="0">
                    <a:pos x="T4" y="T5"/>
                  </a:cxn>
                  <a:cxn ang="0">
                    <a:pos x="T6" y="T7"/>
                  </a:cxn>
                  <a:cxn ang="0">
                    <a:pos x="T8" y="T9"/>
                  </a:cxn>
                  <a:cxn ang="0">
                    <a:pos x="T10" y="T11"/>
                  </a:cxn>
                </a:cxnLst>
                <a:rect l="0" t="0" r="r" b="b"/>
                <a:pathLst>
                  <a:path w="22" h="116">
                    <a:moveTo>
                      <a:pt x="0" y="116"/>
                    </a:moveTo>
                    <a:lnTo>
                      <a:pt x="22" y="116"/>
                    </a:lnTo>
                    <a:lnTo>
                      <a:pt x="22"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87" name="Freeform 80">
                <a:extLst>
                  <a:ext uri="{FF2B5EF4-FFF2-40B4-BE49-F238E27FC236}">
                    <a16:creationId xmlns:a16="http://schemas.microsoft.com/office/drawing/2014/main" id="{6EA8382A-ACA1-420D-B010-D8CB0971D3EF}"/>
                  </a:ext>
                </a:extLst>
              </p:cNvPr>
              <p:cNvSpPr>
                <a:spLocks/>
              </p:cNvSpPr>
              <p:nvPr/>
            </p:nvSpPr>
            <p:spPr bwMode="auto">
              <a:xfrm>
                <a:off x="3924" y="2046"/>
                <a:ext cx="23" cy="118"/>
              </a:xfrm>
              <a:custGeom>
                <a:avLst/>
                <a:gdLst>
                  <a:gd name="T0" fmla="*/ 0 w 22"/>
                  <a:gd name="T1" fmla="*/ 116 h 116"/>
                  <a:gd name="T2" fmla="*/ 22 w 22"/>
                  <a:gd name="T3" fmla="*/ 116 h 116"/>
                  <a:gd name="T4" fmla="*/ 22 w 22"/>
                  <a:gd name="T5" fmla="*/ 0 h 116"/>
                  <a:gd name="T6" fmla="*/ 0 w 22"/>
                  <a:gd name="T7" fmla="*/ 0 h 116"/>
                  <a:gd name="T8" fmla="*/ 0 w 22"/>
                  <a:gd name="T9" fmla="*/ 116 h 116"/>
                  <a:gd name="T10" fmla="*/ 0 w 22"/>
                  <a:gd name="T11" fmla="*/ 116 h 116"/>
                </a:gdLst>
                <a:ahLst/>
                <a:cxnLst>
                  <a:cxn ang="0">
                    <a:pos x="T0" y="T1"/>
                  </a:cxn>
                  <a:cxn ang="0">
                    <a:pos x="T2" y="T3"/>
                  </a:cxn>
                  <a:cxn ang="0">
                    <a:pos x="T4" y="T5"/>
                  </a:cxn>
                  <a:cxn ang="0">
                    <a:pos x="T6" y="T7"/>
                  </a:cxn>
                  <a:cxn ang="0">
                    <a:pos x="T8" y="T9"/>
                  </a:cxn>
                  <a:cxn ang="0">
                    <a:pos x="T10" y="T11"/>
                  </a:cxn>
                </a:cxnLst>
                <a:rect l="0" t="0" r="r" b="b"/>
                <a:pathLst>
                  <a:path w="22" h="116">
                    <a:moveTo>
                      <a:pt x="0" y="116"/>
                    </a:moveTo>
                    <a:lnTo>
                      <a:pt x="22" y="116"/>
                    </a:lnTo>
                    <a:lnTo>
                      <a:pt x="22"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88" name="Freeform 81">
                <a:extLst>
                  <a:ext uri="{FF2B5EF4-FFF2-40B4-BE49-F238E27FC236}">
                    <a16:creationId xmlns:a16="http://schemas.microsoft.com/office/drawing/2014/main" id="{7A8947B1-FF48-49F6-9688-0B0C39937903}"/>
                  </a:ext>
                </a:extLst>
              </p:cNvPr>
              <p:cNvSpPr>
                <a:spLocks/>
              </p:cNvSpPr>
              <p:nvPr/>
            </p:nvSpPr>
            <p:spPr bwMode="auto">
              <a:xfrm>
                <a:off x="3924" y="2222"/>
                <a:ext cx="22" cy="116"/>
              </a:xfrm>
              <a:custGeom>
                <a:avLst/>
                <a:gdLst>
                  <a:gd name="T0" fmla="*/ 0 w 22"/>
                  <a:gd name="T1" fmla="*/ 116 h 116"/>
                  <a:gd name="T2" fmla="*/ 22 w 22"/>
                  <a:gd name="T3" fmla="*/ 116 h 116"/>
                  <a:gd name="T4" fmla="*/ 22 w 22"/>
                  <a:gd name="T5" fmla="*/ 0 h 116"/>
                  <a:gd name="T6" fmla="*/ 0 w 22"/>
                  <a:gd name="T7" fmla="*/ 0 h 116"/>
                  <a:gd name="T8" fmla="*/ 0 w 22"/>
                  <a:gd name="T9" fmla="*/ 116 h 116"/>
                  <a:gd name="T10" fmla="*/ 0 w 22"/>
                  <a:gd name="T11" fmla="*/ 116 h 116"/>
                </a:gdLst>
                <a:ahLst/>
                <a:cxnLst>
                  <a:cxn ang="0">
                    <a:pos x="T0" y="T1"/>
                  </a:cxn>
                  <a:cxn ang="0">
                    <a:pos x="T2" y="T3"/>
                  </a:cxn>
                  <a:cxn ang="0">
                    <a:pos x="T4" y="T5"/>
                  </a:cxn>
                  <a:cxn ang="0">
                    <a:pos x="T6" y="T7"/>
                  </a:cxn>
                  <a:cxn ang="0">
                    <a:pos x="T8" y="T9"/>
                  </a:cxn>
                  <a:cxn ang="0">
                    <a:pos x="T10" y="T11"/>
                  </a:cxn>
                </a:cxnLst>
                <a:rect l="0" t="0" r="r" b="b"/>
                <a:pathLst>
                  <a:path w="22" h="116">
                    <a:moveTo>
                      <a:pt x="0" y="116"/>
                    </a:moveTo>
                    <a:lnTo>
                      <a:pt x="22" y="116"/>
                    </a:lnTo>
                    <a:lnTo>
                      <a:pt x="22"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89" name="Freeform 82">
                <a:extLst>
                  <a:ext uri="{FF2B5EF4-FFF2-40B4-BE49-F238E27FC236}">
                    <a16:creationId xmlns:a16="http://schemas.microsoft.com/office/drawing/2014/main" id="{3B9442DF-F222-48A4-A3E2-37C2E8B4CA4E}"/>
                  </a:ext>
                </a:extLst>
              </p:cNvPr>
              <p:cNvSpPr>
                <a:spLocks/>
              </p:cNvSpPr>
              <p:nvPr/>
            </p:nvSpPr>
            <p:spPr bwMode="auto">
              <a:xfrm>
                <a:off x="3899" y="2394"/>
                <a:ext cx="47" cy="120"/>
              </a:xfrm>
              <a:custGeom>
                <a:avLst/>
                <a:gdLst>
                  <a:gd name="T0" fmla="*/ 0 w 47"/>
                  <a:gd name="T1" fmla="*/ 116 h 116"/>
                  <a:gd name="T2" fmla="*/ 47 w 47"/>
                  <a:gd name="T3" fmla="*/ 116 h 116"/>
                  <a:gd name="T4" fmla="*/ 47 w 47"/>
                  <a:gd name="T5" fmla="*/ 0 h 116"/>
                  <a:gd name="T6" fmla="*/ 0 w 47"/>
                  <a:gd name="T7" fmla="*/ 0 h 116"/>
                  <a:gd name="T8" fmla="*/ 0 w 47"/>
                  <a:gd name="T9" fmla="*/ 116 h 116"/>
                  <a:gd name="T10" fmla="*/ 0 w 47"/>
                  <a:gd name="T11" fmla="*/ 116 h 116"/>
                </a:gdLst>
                <a:ahLst/>
                <a:cxnLst>
                  <a:cxn ang="0">
                    <a:pos x="T0" y="T1"/>
                  </a:cxn>
                  <a:cxn ang="0">
                    <a:pos x="T2" y="T3"/>
                  </a:cxn>
                  <a:cxn ang="0">
                    <a:pos x="T4" y="T5"/>
                  </a:cxn>
                  <a:cxn ang="0">
                    <a:pos x="T6" y="T7"/>
                  </a:cxn>
                  <a:cxn ang="0">
                    <a:pos x="T8" y="T9"/>
                  </a:cxn>
                  <a:cxn ang="0">
                    <a:pos x="T10" y="T11"/>
                  </a:cxn>
                </a:cxnLst>
                <a:rect l="0" t="0" r="r" b="b"/>
                <a:pathLst>
                  <a:path w="47" h="116">
                    <a:moveTo>
                      <a:pt x="0" y="116"/>
                    </a:moveTo>
                    <a:lnTo>
                      <a:pt x="47" y="116"/>
                    </a:lnTo>
                    <a:lnTo>
                      <a:pt x="47"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90" name="Freeform 83">
                <a:extLst>
                  <a:ext uri="{FF2B5EF4-FFF2-40B4-BE49-F238E27FC236}">
                    <a16:creationId xmlns:a16="http://schemas.microsoft.com/office/drawing/2014/main" id="{FBDEB9A4-200F-40DC-95AE-3E225FA5F44A}"/>
                  </a:ext>
                </a:extLst>
              </p:cNvPr>
              <p:cNvSpPr>
                <a:spLocks/>
              </p:cNvSpPr>
              <p:nvPr/>
            </p:nvSpPr>
            <p:spPr bwMode="auto">
              <a:xfrm>
                <a:off x="3806" y="2572"/>
                <a:ext cx="140" cy="118"/>
              </a:xfrm>
              <a:custGeom>
                <a:avLst/>
                <a:gdLst>
                  <a:gd name="T0" fmla="*/ 0 w 140"/>
                  <a:gd name="T1" fmla="*/ 118 h 118"/>
                  <a:gd name="T2" fmla="*/ 140 w 140"/>
                  <a:gd name="T3" fmla="*/ 118 h 118"/>
                  <a:gd name="T4" fmla="*/ 140 w 140"/>
                  <a:gd name="T5" fmla="*/ 0 h 118"/>
                  <a:gd name="T6" fmla="*/ 0 w 140"/>
                  <a:gd name="T7" fmla="*/ 0 h 118"/>
                  <a:gd name="T8" fmla="*/ 0 w 140"/>
                  <a:gd name="T9" fmla="*/ 118 h 118"/>
                  <a:gd name="T10" fmla="*/ 0 w 140"/>
                  <a:gd name="T11" fmla="*/ 118 h 118"/>
                </a:gdLst>
                <a:ahLst/>
                <a:cxnLst>
                  <a:cxn ang="0">
                    <a:pos x="T0" y="T1"/>
                  </a:cxn>
                  <a:cxn ang="0">
                    <a:pos x="T2" y="T3"/>
                  </a:cxn>
                  <a:cxn ang="0">
                    <a:pos x="T4" y="T5"/>
                  </a:cxn>
                  <a:cxn ang="0">
                    <a:pos x="T6" y="T7"/>
                  </a:cxn>
                  <a:cxn ang="0">
                    <a:pos x="T8" y="T9"/>
                  </a:cxn>
                  <a:cxn ang="0">
                    <a:pos x="T10" y="T11"/>
                  </a:cxn>
                </a:cxnLst>
                <a:rect l="0" t="0" r="r" b="b"/>
                <a:pathLst>
                  <a:path w="140" h="118">
                    <a:moveTo>
                      <a:pt x="0" y="118"/>
                    </a:moveTo>
                    <a:lnTo>
                      <a:pt x="140" y="118"/>
                    </a:lnTo>
                    <a:lnTo>
                      <a:pt x="140" y="0"/>
                    </a:lnTo>
                    <a:lnTo>
                      <a:pt x="0" y="0"/>
                    </a:lnTo>
                    <a:lnTo>
                      <a:pt x="0" y="118"/>
                    </a:lnTo>
                    <a:lnTo>
                      <a:pt x="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91" name="Freeform 84">
                <a:extLst>
                  <a:ext uri="{FF2B5EF4-FFF2-40B4-BE49-F238E27FC236}">
                    <a16:creationId xmlns:a16="http://schemas.microsoft.com/office/drawing/2014/main" id="{AF8D334C-8E04-4067-9A66-435488905C91}"/>
                  </a:ext>
                </a:extLst>
              </p:cNvPr>
              <p:cNvSpPr>
                <a:spLocks/>
              </p:cNvSpPr>
              <p:nvPr/>
            </p:nvSpPr>
            <p:spPr bwMode="auto">
              <a:xfrm>
                <a:off x="3899" y="2748"/>
                <a:ext cx="47" cy="116"/>
              </a:xfrm>
              <a:custGeom>
                <a:avLst/>
                <a:gdLst>
                  <a:gd name="T0" fmla="*/ 0 w 47"/>
                  <a:gd name="T1" fmla="*/ 116 h 116"/>
                  <a:gd name="T2" fmla="*/ 47 w 47"/>
                  <a:gd name="T3" fmla="*/ 116 h 116"/>
                  <a:gd name="T4" fmla="*/ 47 w 47"/>
                  <a:gd name="T5" fmla="*/ 0 h 116"/>
                  <a:gd name="T6" fmla="*/ 0 w 47"/>
                  <a:gd name="T7" fmla="*/ 0 h 116"/>
                  <a:gd name="T8" fmla="*/ 0 w 47"/>
                  <a:gd name="T9" fmla="*/ 116 h 116"/>
                  <a:gd name="T10" fmla="*/ 0 w 47"/>
                  <a:gd name="T11" fmla="*/ 116 h 116"/>
                </a:gdLst>
                <a:ahLst/>
                <a:cxnLst>
                  <a:cxn ang="0">
                    <a:pos x="T0" y="T1"/>
                  </a:cxn>
                  <a:cxn ang="0">
                    <a:pos x="T2" y="T3"/>
                  </a:cxn>
                  <a:cxn ang="0">
                    <a:pos x="T4" y="T5"/>
                  </a:cxn>
                  <a:cxn ang="0">
                    <a:pos x="T6" y="T7"/>
                  </a:cxn>
                  <a:cxn ang="0">
                    <a:pos x="T8" y="T9"/>
                  </a:cxn>
                  <a:cxn ang="0">
                    <a:pos x="T10" y="T11"/>
                  </a:cxn>
                </a:cxnLst>
                <a:rect l="0" t="0" r="r" b="b"/>
                <a:pathLst>
                  <a:path w="47" h="116">
                    <a:moveTo>
                      <a:pt x="0" y="116"/>
                    </a:moveTo>
                    <a:lnTo>
                      <a:pt x="47" y="116"/>
                    </a:lnTo>
                    <a:lnTo>
                      <a:pt x="47"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92" name="Freeform 85">
                <a:extLst>
                  <a:ext uri="{FF2B5EF4-FFF2-40B4-BE49-F238E27FC236}">
                    <a16:creationId xmlns:a16="http://schemas.microsoft.com/office/drawing/2014/main" id="{6E4148B9-9625-4BB1-8FB6-5BB9D5AA0CD3}"/>
                  </a:ext>
                </a:extLst>
              </p:cNvPr>
              <p:cNvSpPr>
                <a:spLocks/>
              </p:cNvSpPr>
              <p:nvPr/>
            </p:nvSpPr>
            <p:spPr bwMode="auto">
              <a:xfrm>
                <a:off x="3924" y="2924"/>
                <a:ext cx="22" cy="116"/>
              </a:xfrm>
              <a:custGeom>
                <a:avLst/>
                <a:gdLst>
                  <a:gd name="T0" fmla="*/ 0 w 22"/>
                  <a:gd name="T1" fmla="*/ 116 h 116"/>
                  <a:gd name="T2" fmla="*/ 22 w 22"/>
                  <a:gd name="T3" fmla="*/ 116 h 116"/>
                  <a:gd name="T4" fmla="*/ 22 w 22"/>
                  <a:gd name="T5" fmla="*/ 0 h 116"/>
                  <a:gd name="T6" fmla="*/ 0 w 22"/>
                  <a:gd name="T7" fmla="*/ 0 h 116"/>
                  <a:gd name="T8" fmla="*/ 0 w 22"/>
                  <a:gd name="T9" fmla="*/ 116 h 116"/>
                  <a:gd name="T10" fmla="*/ 0 w 22"/>
                  <a:gd name="T11" fmla="*/ 116 h 116"/>
                </a:gdLst>
                <a:ahLst/>
                <a:cxnLst>
                  <a:cxn ang="0">
                    <a:pos x="T0" y="T1"/>
                  </a:cxn>
                  <a:cxn ang="0">
                    <a:pos x="T2" y="T3"/>
                  </a:cxn>
                  <a:cxn ang="0">
                    <a:pos x="T4" y="T5"/>
                  </a:cxn>
                  <a:cxn ang="0">
                    <a:pos x="T6" y="T7"/>
                  </a:cxn>
                  <a:cxn ang="0">
                    <a:pos x="T8" y="T9"/>
                  </a:cxn>
                  <a:cxn ang="0">
                    <a:pos x="T10" y="T11"/>
                  </a:cxn>
                </a:cxnLst>
                <a:rect l="0" t="0" r="r" b="b"/>
                <a:pathLst>
                  <a:path w="22" h="116">
                    <a:moveTo>
                      <a:pt x="0" y="116"/>
                    </a:moveTo>
                    <a:lnTo>
                      <a:pt x="22" y="116"/>
                    </a:lnTo>
                    <a:lnTo>
                      <a:pt x="22" y="0"/>
                    </a:lnTo>
                    <a:lnTo>
                      <a:pt x="0" y="0"/>
                    </a:lnTo>
                    <a:lnTo>
                      <a:pt x="0" y="116"/>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sp>
          <p:nvSpPr>
            <p:cNvPr id="180" name="TextBox 179">
              <a:extLst>
                <a:ext uri="{FF2B5EF4-FFF2-40B4-BE49-F238E27FC236}">
                  <a16:creationId xmlns:a16="http://schemas.microsoft.com/office/drawing/2014/main" id="{AE4473C6-6A5D-4842-BD71-3229DA726554}"/>
                </a:ext>
              </a:extLst>
            </p:cNvPr>
            <p:cNvSpPr txBox="1"/>
            <p:nvPr/>
          </p:nvSpPr>
          <p:spPr>
            <a:xfrm>
              <a:off x="3587184" y="5601980"/>
              <a:ext cx="702203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*Grouped terms. All-grade thrombocytopenia (grouped term) occurred in 8% of patients in the olaparib group and 3% of patients in the placebo group, grade </a:t>
              </a:r>
              <a:r>
                <a:rPr kumimoji="0" lang="en-NZ" sz="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≥3 thrombocytopenia occurred in 2% of patients in the olaparib group and &lt;1% of patients in the placebo group  </a:t>
              </a:r>
              <a:r>
                <a:rPr kumimoji="0" lang="en-US" sz="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 </a:t>
              </a:r>
              <a:endParaRPr kumimoji="0" lang="en-GB" sz="800" b="0" i="0" u="none" strike="noStrike" kern="1200" cap="none" spc="0" normalizeH="0" baseline="0" noProof="0" dirty="0">
                <a:ln>
                  <a:noFill/>
                </a:ln>
                <a:solidFill>
                  <a:prstClr val="black"/>
                </a:solidFill>
                <a:effectLst/>
                <a:highlight>
                  <a:srgbClr val="FFFF00"/>
                </a:highlight>
                <a:uLnTx/>
                <a:uFillTx/>
                <a:latin typeface="Arial Narrow"/>
                <a:ea typeface="MS PGothic" panose="020B0600070205080204" pitchFamily="34" charset="-128"/>
                <a:cs typeface="Arial Narrow"/>
              </a:endParaRPr>
            </a:p>
          </p:txBody>
        </p:sp>
        <p:sp>
          <p:nvSpPr>
            <p:cNvPr id="193" name="Title 1">
              <a:extLst>
                <a:ext uri="{FF2B5EF4-FFF2-40B4-BE49-F238E27FC236}">
                  <a16:creationId xmlns:a16="http://schemas.microsoft.com/office/drawing/2014/main" id="{133C444B-1D4A-4A53-AF27-1337AACE617E}"/>
                </a:ext>
              </a:extLst>
            </p:cNvPr>
            <p:cNvSpPr txBox="1">
              <a:spLocks/>
            </p:cNvSpPr>
            <p:nvPr/>
          </p:nvSpPr>
          <p:spPr bwMode="auto">
            <a:xfrm>
              <a:off x="2064000" y="1245218"/>
              <a:ext cx="5254702"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Narrow"/>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Narrow"/>
                  <a:ea typeface="MS PGothic" pitchFamily="34" charset="-128"/>
                  <a:cs typeface="Arial Narrow"/>
                </a:rPr>
                <a:t>PAOLA-1: Most common AEs</a:t>
              </a:r>
            </a:p>
          </p:txBody>
        </p:sp>
      </p:grpSp>
      <p:sp>
        <p:nvSpPr>
          <p:cNvPr id="87" name="TextBox 86">
            <a:extLst>
              <a:ext uri="{FF2B5EF4-FFF2-40B4-BE49-F238E27FC236}">
                <a16:creationId xmlns:a16="http://schemas.microsoft.com/office/drawing/2014/main" id="{3F25AEB8-BE73-ECDD-7966-7BC237FBAE8F}"/>
              </a:ext>
            </a:extLst>
          </p:cNvPr>
          <p:cNvSpPr txBox="1"/>
          <p:nvPr/>
        </p:nvSpPr>
        <p:spPr>
          <a:xfrm>
            <a:off x="1969033" y="6360563"/>
            <a:ext cx="331353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Ray-Coquard I et al. ESMO 2019;Abstract LBA2_PR</a:t>
            </a:r>
          </a:p>
        </p:txBody>
      </p:sp>
    </p:spTree>
    <p:extLst>
      <p:ext uri="{BB962C8B-B14F-4D97-AF65-F5344CB8AC3E}">
        <p14:creationId xmlns:p14="http://schemas.microsoft.com/office/powerpoint/2010/main" val="3600135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C44A05C-904B-44A7-AEC4-8594142D4E66}"/>
              </a:ext>
            </a:extLst>
          </p:cNvPr>
          <p:cNvSpPr>
            <a:spLocks noGrp="1"/>
          </p:cNvSpPr>
          <p:nvPr>
            <p:ph type="title"/>
          </p:nvPr>
        </p:nvSpPr>
        <p:spPr/>
        <p:txBody>
          <a:bodyPr/>
          <a:lstStyle/>
          <a:p>
            <a:r>
              <a:rPr lang="en-US" dirty="0"/>
              <a:t>PRIMA Safety</a:t>
            </a:r>
          </a:p>
        </p:txBody>
      </p:sp>
      <p:graphicFrame>
        <p:nvGraphicFramePr>
          <p:cNvPr id="11" name="Object 10"/>
          <p:cNvGraphicFramePr>
            <a:graphicFrameLocks noChangeAspect="1"/>
          </p:cNvGraphicFramePr>
          <p:nvPr/>
        </p:nvGraphicFramePr>
        <p:xfrm>
          <a:off x="2207880" y="1436111"/>
          <a:ext cx="6869526" cy="3380628"/>
        </p:xfrm>
        <a:graphic>
          <a:graphicData uri="http://schemas.openxmlformats.org/presentationml/2006/ole">
            <mc:AlternateContent xmlns:mc="http://schemas.openxmlformats.org/markup-compatibility/2006">
              <mc:Choice xmlns:v="urn:schemas-microsoft-com:vml" Requires="v">
                <p:oleObj name="Prism 8" r:id="rId3" imgW="9019239" imgH="3573809" progId="Prism8.Document">
                  <p:embed/>
                </p:oleObj>
              </mc:Choice>
              <mc:Fallback>
                <p:oleObj name="Prism 8" r:id="rId3" imgW="9019239" imgH="3573809" progId="Prism8.Document">
                  <p:embed/>
                  <p:pic>
                    <p:nvPicPr>
                      <p:cNvPr id="11" name="Object 10"/>
                      <p:cNvPicPr/>
                      <p:nvPr/>
                    </p:nvPicPr>
                    <p:blipFill>
                      <a:blip r:embed="rId4"/>
                      <a:stretch>
                        <a:fillRect/>
                      </a:stretch>
                    </p:blipFill>
                    <p:spPr>
                      <a:xfrm>
                        <a:off x="2207880" y="1436111"/>
                        <a:ext cx="6869526" cy="338062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7720E533-B3C3-4965-BF2D-15FEA810FE69}"/>
              </a:ext>
            </a:extLst>
          </p:cNvPr>
          <p:cNvSpPr txBox="1"/>
          <p:nvPr/>
        </p:nvSpPr>
        <p:spPr>
          <a:xfrm>
            <a:off x="5418241" y="5865423"/>
            <a:ext cx="6397043" cy="369332"/>
          </a:xfrm>
          <a:prstGeom prst="rect">
            <a:avLst/>
          </a:prstGeom>
          <a:noFill/>
        </p:spPr>
        <p:txBody>
          <a:bodyPr wrap="square" lIns="0" rIns="0" rtlCol="0">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TEAEs ≥20% incidence in niraparib arm. </a:t>
            </a:r>
            <a:r>
              <a:rPr kumimoji="0" lang="en-US" sz="9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panose="020B0604020202020204" pitchFamily="34" charset="0"/>
              </a:rPr>
              <a:t>Note: Hematologic TEAEs are not combined with laboratory results</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panose="020B0604020202020204" pitchFamily="34" charset="0"/>
              </a:rPr>
              <a:t>MDS, myelodysplastic syndrome; TEAE, treatment-emergent adverse event. </a:t>
            </a:r>
          </a:p>
        </p:txBody>
      </p:sp>
      <p:sp>
        <p:nvSpPr>
          <p:cNvPr id="2" name="TextBox 1">
            <a:extLst>
              <a:ext uri="{FF2B5EF4-FFF2-40B4-BE49-F238E27FC236}">
                <a16:creationId xmlns:a16="http://schemas.microsoft.com/office/drawing/2014/main" id="{63190FAA-5863-4F77-AB16-3E61F1F141D7}"/>
              </a:ext>
            </a:extLst>
          </p:cNvPr>
          <p:cNvSpPr txBox="1"/>
          <p:nvPr/>
        </p:nvSpPr>
        <p:spPr>
          <a:xfrm>
            <a:off x="1840992" y="4674397"/>
            <a:ext cx="8598260" cy="892552"/>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No new safety signals were identified for niraparib</a:t>
            </a: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Most common TEAE was reversible myelosuppression  </a:t>
            </a: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One patient was diagnosed with MDS after 9 months of niraparib treatment</a:t>
            </a:r>
          </a:p>
        </p:txBody>
      </p:sp>
      <p:sp>
        <p:nvSpPr>
          <p:cNvPr id="3" name="TextBox 2">
            <a:extLst>
              <a:ext uri="{FF2B5EF4-FFF2-40B4-BE49-F238E27FC236}">
                <a16:creationId xmlns:a16="http://schemas.microsoft.com/office/drawing/2014/main" id="{9492DCE2-FB84-74A2-A5F3-F2EC3742DBD0}"/>
              </a:ext>
            </a:extLst>
          </p:cNvPr>
          <p:cNvSpPr txBox="1"/>
          <p:nvPr/>
        </p:nvSpPr>
        <p:spPr>
          <a:xfrm>
            <a:off x="1969033" y="6482483"/>
            <a:ext cx="335316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Gonzalez-Martin A et al. ESMO 2019;Abstract LBA1</a:t>
            </a:r>
          </a:p>
        </p:txBody>
      </p:sp>
    </p:spTree>
    <p:extLst>
      <p:ext uri="{BB962C8B-B14F-4D97-AF65-F5344CB8AC3E}">
        <p14:creationId xmlns:p14="http://schemas.microsoft.com/office/powerpoint/2010/main" val="1064456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3BBF6C-02F0-49BA-BD8A-7D30A36D20E2}"/>
              </a:ext>
            </a:extLst>
          </p:cNvPr>
          <p:cNvSpPr>
            <a:spLocks noGrp="1"/>
          </p:cNvSpPr>
          <p:nvPr>
            <p:ph type="title"/>
          </p:nvPr>
        </p:nvSpPr>
        <p:spPr>
          <a:xfrm>
            <a:off x="1469476" y="402497"/>
            <a:ext cx="9724608" cy="437428"/>
          </a:xfrm>
        </p:spPr>
        <p:txBody>
          <a:bodyPr/>
          <a:lstStyle/>
          <a:p>
            <a:r>
              <a:rPr lang="en-NZ" sz="3200" cap="none" dirty="0"/>
              <a:t>SOLO1: Most common treatment-emergent adverse events</a:t>
            </a:r>
            <a:endParaRPr lang="en-US" sz="3200" cap="none" dirty="0"/>
          </a:p>
        </p:txBody>
      </p:sp>
      <p:sp>
        <p:nvSpPr>
          <p:cNvPr id="60" name="TextBox 59">
            <a:extLst>
              <a:ext uri="{FF2B5EF4-FFF2-40B4-BE49-F238E27FC236}">
                <a16:creationId xmlns:a16="http://schemas.microsoft.com/office/drawing/2014/main" id="{BE43C901-D758-42DD-BC59-6C2F3DEB534B}"/>
              </a:ext>
            </a:extLst>
          </p:cNvPr>
          <p:cNvSpPr txBox="1"/>
          <p:nvPr/>
        </p:nvSpPr>
        <p:spPr>
          <a:xfrm>
            <a:off x="5352529" y="5965965"/>
            <a:ext cx="6116647"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*Grouped terms. All-grade thrombocytopenia (grouped term) occurred in 11.2% of patients in the </a:t>
            </a:r>
            <a:r>
              <a:rPr kumimoji="0" lang="en-NZ" sz="1000" b="0" i="0" u="none" strike="noStrike" kern="1200" cap="none" spc="0" normalizeH="0" baseline="0" noProof="0" dirty="0" err="1">
                <a:ln>
                  <a:noFill/>
                </a:ln>
                <a:solidFill>
                  <a:prstClr val="black"/>
                </a:solidFill>
                <a:effectLst/>
                <a:uLnTx/>
                <a:uFillTx/>
                <a:latin typeface="Arial Narrow"/>
                <a:ea typeface="MS PGothic" panose="020B0600070205080204" pitchFamily="34" charset="-128"/>
                <a:cs typeface="Arial Narrow"/>
              </a:rPr>
              <a:t>olaparib</a:t>
            </a:r>
            <a:r>
              <a:rPr kumimoji="0" lang="en-NZ" sz="10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 group and 3.8% of patients in the placebo group and grade ≥3 thrombocytopenia (grouped term) occurred in 0.8% and 1.5%, respectively.  </a:t>
            </a:r>
            <a:endParaRPr kumimoji="0" lang="en-US" sz="10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grpSp>
        <p:nvGrpSpPr>
          <p:cNvPr id="2" name="Group 1">
            <a:extLst>
              <a:ext uri="{FF2B5EF4-FFF2-40B4-BE49-F238E27FC236}">
                <a16:creationId xmlns:a16="http://schemas.microsoft.com/office/drawing/2014/main" id="{8297C59A-B9CD-1557-40BB-F64AB058BEA1}"/>
              </a:ext>
            </a:extLst>
          </p:cNvPr>
          <p:cNvGrpSpPr/>
          <p:nvPr/>
        </p:nvGrpSpPr>
        <p:grpSpPr>
          <a:xfrm>
            <a:off x="1308878" y="1331065"/>
            <a:ext cx="9322258" cy="4176930"/>
            <a:chOff x="2256328" y="1867797"/>
            <a:chExt cx="7809123" cy="3498955"/>
          </a:xfrm>
        </p:grpSpPr>
        <p:graphicFrame>
          <p:nvGraphicFramePr>
            <p:cNvPr id="7" name="Chart 6">
              <a:extLst>
                <a:ext uri="{FF2B5EF4-FFF2-40B4-BE49-F238E27FC236}">
                  <a16:creationId xmlns:a16="http://schemas.microsoft.com/office/drawing/2014/main" id="{4920A6F5-EBD8-42B7-B15B-A4E239ADB15F}"/>
                </a:ext>
              </a:extLst>
            </p:cNvPr>
            <p:cNvGraphicFramePr/>
            <p:nvPr/>
          </p:nvGraphicFramePr>
          <p:xfrm>
            <a:off x="6049609" y="2168971"/>
            <a:ext cx="3156326" cy="29496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D77D87F2-ACC8-44B0-899E-B92DE4D7512D}"/>
                </a:ext>
              </a:extLst>
            </p:cNvPr>
            <p:cNvGraphicFramePr/>
            <p:nvPr/>
          </p:nvGraphicFramePr>
          <p:xfrm>
            <a:off x="2985911" y="2168971"/>
            <a:ext cx="3162070" cy="294963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30">
              <a:extLst>
                <a:ext uri="{FF2B5EF4-FFF2-40B4-BE49-F238E27FC236}">
                  <a16:creationId xmlns:a16="http://schemas.microsoft.com/office/drawing/2014/main" id="{D95FBDBD-AEB5-465F-BBDE-46108ADA6A0E}"/>
                </a:ext>
              </a:extLst>
            </p:cNvPr>
            <p:cNvSpPr>
              <a:spLocks noChangeArrowheads="1"/>
            </p:cNvSpPr>
            <p:nvPr/>
          </p:nvSpPr>
          <p:spPr bwMode="auto">
            <a:xfrm>
              <a:off x="4850532" y="1975820"/>
              <a:ext cx="11766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6E1E50"/>
                  </a:solidFill>
                  <a:effectLst/>
                  <a:uLnTx/>
                  <a:uFillTx/>
                  <a:latin typeface="Arial Narrow"/>
                  <a:ea typeface="Ebrima" panose="02000000000000000000" pitchFamily="2" charset="0"/>
                  <a:cs typeface="Ebrima" panose="02000000000000000000" pitchFamily="2" charset="0"/>
                </a:rPr>
                <a:t>Olaparib (N=260)</a:t>
              </a:r>
            </a:p>
          </p:txBody>
        </p:sp>
        <p:sp>
          <p:nvSpPr>
            <p:cNvPr id="12" name="Rectangle 31">
              <a:extLst>
                <a:ext uri="{FF2B5EF4-FFF2-40B4-BE49-F238E27FC236}">
                  <a16:creationId xmlns:a16="http://schemas.microsoft.com/office/drawing/2014/main" id="{52DA2438-AED3-4B93-BF74-7CBF5BAEAD31}"/>
                </a:ext>
              </a:extLst>
            </p:cNvPr>
            <p:cNvSpPr>
              <a:spLocks noChangeArrowheads="1"/>
            </p:cNvSpPr>
            <p:nvPr/>
          </p:nvSpPr>
          <p:spPr bwMode="auto">
            <a:xfrm>
              <a:off x="6170454" y="1980176"/>
              <a:ext cx="11429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1E325F"/>
                  </a:solidFill>
                  <a:effectLst/>
                  <a:uLnTx/>
                  <a:uFillTx/>
                  <a:latin typeface="Arial Narrow"/>
                  <a:ea typeface="Ebrima" panose="02000000000000000000" pitchFamily="2" charset="0"/>
                  <a:cs typeface="Ebrima" panose="02000000000000000000" pitchFamily="2" charset="0"/>
                </a:rPr>
                <a:t>Placebo (N=130)</a:t>
              </a:r>
            </a:p>
          </p:txBody>
        </p:sp>
        <p:sp>
          <p:nvSpPr>
            <p:cNvPr id="14" name="Rectangle 13">
              <a:extLst>
                <a:ext uri="{FF2B5EF4-FFF2-40B4-BE49-F238E27FC236}">
                  <a16:creationId xmlns:a16="http://schemas.microsoft.com/office/drawing/2014/main" id="{2C131692-6D7B-4AED-A5F5-9B247AAA76B9}"/>
                </a:ext>
              </a:extLst>
            </p:cNvPr>
            <p:cNvSpPr>
              <a:spLocks noChangeArrowheads="1"/>
            </p:cNvSpPr>
            <p:nvPr/>
          </p:nvSpPr>
          <p:spPr bwMode="auto">
            <a:xfrm>
              <a:off x="2550594" y="3741624"/>
              <a:ext cx="7021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Constipation</a:t>
              </a:r>
            </a:p>
          </p:txBody>
        </p:sp>
        <p:sp>
          <p:nvSpPr>
            <p:cNvPr id="15" name="Rectangle 14">
              <a:extLst>
                <a:ext uri="{FF2B5EF4-FFF2-40B4-BE49-F238E27FC236}">
                  <a16:creationId xmlns:a16="http://schemas.microsoft.com/office/drawing/2014/main" id="{449D0170-6796-4367-95FB-9FD35F3F84E5}"/>
                </a:ext>
              </a:extLst>
            </p:cNvPr>
            <p:cNvSpPr>
              <a:spLocks noChangeArrowheads="1"/>
            </p:cNvSpPr>
            <p:nvPr/>
          </p:nvSpPr>
          <p:spPr bwMode="auto">
            <a:xfrm>
              <a:off x="2631446" y="4020898"/>
              <a:ext cx="5883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Dysgeusia</a:t>
              </a:r>
            </a:p>
          </p:txBody>
        </p:sp>
        <p:sp>
          <p:nvSpPr>
            <p:cNvPr id="16" name="Rectangle 18">
              <a:extLst>
                <a:ext uri="{FF2B5EF4-FFF2-40B4-BE49-F238E27FC236}">
                  <a16:creationId xmlns:a16="http://schemas.microsoft.com/office/drawing/2014/main" id="{62111C6E-1552-4719-A061-52A809F4C090}"/>
                </a:ext>
              </a:extLst>
            </p:cNvPr>
            <p:cNvSpPr>
              <a:spLocks noChangeArrowheads="1"/>
            </p:cNvSpPr>
            <p:nvPr/>
          </p:nvSpPr>
          <p:spPr bwMode="auto">
            <a:xfrm>
              <a:off x="2474029" y="4579444"/>
              <a:ext cx="7389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Neutropenia*</a:t>
              </a:r>
            </a:p>
          </p:txBody>
        </p:sp>
        <p:sp>
          <p:nvSpPr>
            <p:cNvPr id="17" name="Rectangle 6">
              <a:extLst>
                <a:ext uri="{FF2B5EF4-FFF2-40B4-BE49-F238E27FC236}">
                  <a16:creationId xmlns:a16="http://schemas.microsoft.com/office/drawing/2014/main" id="{3FBD8194-E46F-4ED6-8BF5-F5F6140BAC99}"/>
                </a:ext>
              </a:extLst>
            </p:cNvPr>
            <p:cNvSpPr>
              <a:spLocks noChangeArrowheads="1"/>
            </p:cNvSpPr>
            <p:nvPr/>
          </p:nvSpPr>
          <p:spPr bwMode="auto">
            <a:xfrm>
              <a:off x="2701130" y="2345254"/>
              <a:ext cx="50654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Nausea</a:t>
              </a:r>
            </a:p>
          </p:txBody>
        </p:sp>
        <p:sp>
          <p:nvSpPr>
            <p:cNvPr id="18" name="Rectangle 8">
              <a:extLst>
                <a:ext uri="{FF2B5EF4-FFF2-40B4-BE49-F238E27FC236}">
                  <a16:creationId xmlns:a16="http://schemas.microsoft.com/office/drawing/2014/main" id="{C07887DE-65F0-4E8C-BFBD-81E5FAB496BC}"/>
                </a:ext>
              </a:extLst>
            </p:cNvPr>
            <p:cNvSpPr>
              <a:spLocks noChangeArrowheads="1"/>
            </p:cNvSpPr>
            <p:nvPr/>
          </p:nvSpPr>
          <p:spPr bwMode="auto">
            <a:xfrm>
              <a:off x="2256328" y="2624528"/>
              <a:ext cx="9842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Fatigue/asthenia*</a:t>
              </a:r>
            </a:p>
          </p:txBody>
        </p:sp>
        <p:sp>
          <p:nvSpPr>
            <p:cNvPr id="19" name="Rectangle 10">
              <a:extLst>
                <a:ext uri="{FF2B5EF4-FFF2-40B4-BE49-F238E27FC236}">
                  <a16:creationId xmlns:a16="http://schemas.microsoft.com/office/drawing/2014/main" id="{6FF183AE-C2BD-4E31-9F1C-C5D756DD27CA}"/>
                </a:ext>
              </a:extLst>
            </p:cNvPr>
            <p:cNvSpPr>
              <a:spLocks noChangeArrowheads="1"/>
            </p:cNvSpPr>
            <p:nvPr/>
          </p:nvSpPr>
          <p:spPr bwMode="auto">
            <a:xfrm>
              <a:off x="2730834" y="2903802"/>
              <a:ext cx="4851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Vomiting</a:t>
              </a:r>
            </a:p>
          </p:txBody>
        </p:sp>
        <p:sp>
          <p:nvSpPr>
            <p:cNvPr id="20" name="Rectangle 11">
              <a:extLst>
                <a:ext uri="{FF2B5EF4-FFF2-40B4-BE49-F238E27FC236}">
                  <a16:creationId xmlns:a16="http://schemas.microsoft.com/office/drawing/2014/main" id="{02A10D73-A043-4EF0-AA02-B34E133558CC}"/>
                </a:ext>
              </a:extLst>
            </p:cNvPr>
            <p:cNvSpPr>
              <a:spLocks noChangeArrowheads="1"/>
            </p:cNvSpPr>
            <p:nvPr/>
          </p:nvSpPr>
          <p:spPr bwMode="auto">
            <a:xfrm>
              <a:off x="2529054" y="3462350"/>
              <a:ext cx="7042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Narrow"/>
                  <a:ea typeface="Ebrima" panose="02000000000000000000" pitchFamily="2" charset="0"/>
                  <a:cs typeface="Ebrima" panose="02000000000000000000" pitchFamily="2" charset="0"/>
                </a:rPr>
                <a:t>Diarrhoea</a:t>
              </a:r>
              <a:endParaRPr kumimoji="0" lang="en-US" altLang="en-US"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endParaRPr>
            </a:p>
          </p:txBody>
        </p:sp>
        <p:sp>
          <p:nvSpPr>
            <p:cNvPr id="21" name="Rectangle 15">
              <a:extLst>
                <a:ext uri="{FF2B5EF4-FFF2-40B4-BE49-F238E27FC236}">
                  <a16:creationId xmlns:a16="http://schemas.microsoft.com/office/drawing/2014/main" id="{8F920C34-9637-4020-8C6C-DBBA7D57CF6F}"/>
                </a:ext>
              </a:extLst>
            </p:cNvPr>
            <p:cNvSpPr>
              <a:spLocks noChangeArrowheads="1"/>
            </p:cNvSpPr>
            <p:nvPr/>
          </p:nvSpPr>
          <p:spPr bwMode="auto">
            <a:xfrm>
              <a:off x="2679539" y="4300172"/>
              <a:ext cx="5402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Arthralgia</a:t>
              </a:r>
            </a:p>
          </p:txBody>
        </p:sp>
        <p:grpSp>
          <p:nvGrpSpPr>
            <p:cNvPr id="22" name="Group 21">
              <a:extLst>
                <a:ext uri="{FF2B5EF4-FFF2-40B4-BE49-F238E27FC236}">
                  <a16:creationId xmlns:a16="http://schemas.microsoft.com/office/drawing/2014/main" id="{33A2121D-EB66-483F-A5AB-3A57DCA0E650}"/>
                </a:ext>
              </a:extLst>
            </p:cNvPr>
            <p:cNvGrpSpPr/>
            <p:nvPr/>
          </p:nvGrpSpPr>
          <p:grpSpPr>
            <a:xfrm>
              <a:off x="3057533" y="4811661"/>
              <a:ext cx="6076933" cy="291559"/>
              <a:chOff x="2618042" y="5615782"/>
              <a:chExt cx="4561184" cy="393434"/>
            </a:xfrm>
          </p:grpSpPr>
          <p:sp>
            <p:nvSpPr>
              <p:cNvPr id="23" name="Line 209">
                <a:extLst>
                  <a:ext uri="{FF2B5EF4-FFF2-40B4-BE49-F238E27FC236}">
                    <a16:creationId xmlns:a16="http://schemas.microsoft.com/office/drawing/2014/main" id="{6EAFC2F2-FE04-4A7E-8DBC-7DAD8E4019CD}"/>
                  </a:ext>
                </a:extLst>
              </p:cNvPr>
              <p:cNvSpPr>
                <a:spLocks noChangeShapeType="1"/>
              </p:cNvSpPr>
              <p:nvPr/>
            </p:nvSpPr>
            <p:spPr bwMode="auto">
              <a:xfrm>
                <a:off x="2749968" y="5615782"/>
                <a:ext cx="0" cy="60325"/>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4" name="Line 210">
                <a:extLst>
                  <a:ext uri="{FF2B5EF4-FFF2-40B4-BE49-F238E27FC236}">
                    <a16:creationId xmlns:a16="http://schemas.microsoft.com/office/drawing/2014/main" id="{C09FB686-7E07-46B6-BFC4-2EA5548254EE}"/>
                  </a:ext>
                </a:extLst>
              </p:cNvPr>
              <p:cNvSpPr>
                <a:spLocks noChangeShapeType="1"/>
              </p:cNvSpPr>
              <p:nvPr/>
            </p:nvSpPr>
            <p:spPr bwMode="auto">
              <a:xfrm>
                <a:off x="3259450" y="5616575"/>
                <a:ext cx="0" cy="59532"/>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5" name="Line 211">
                <a:extLst>
                  <a:ext uri="{FF2B5EF4-FFF2-40B4-BE49-F238E27FC236}">
                    <a16:creationId xmlns:a16="http://schemas.microsoft.com/office/drawing/2014/main" id="{153697F7-1EDE-4C6D-8232-9FBF83AD99CE}"/>
                  </a:ext>
                </a:extLst>
              </p:cNvPr>
              <p:cNvSpPr>
                <a:spLocks noChangeShapeType="1"/>
              </p:cNvSpPr>
              <p:nvPr/>
            </p:nvSpPr>
            <p:spPr bwMode="auto">
              <a:xfrm>
                <a:off x="3776975" y="5616575"/>
                <a:ext cx="0" cy="59532"/>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6" name="Line 212">
                <a:extLst>
                  <a:ext uri="{FF2B5EF4-FFF2-40B4-BE49-F238E27FC236}">
                    <a16:creationId xmlns:a16="http://schemas.microsoft.com/office/drawing/2014/main" id="{C8173531-BAC1-49E5-80CE-5BFCC1FF7359}"/>
                  </a:ext>
                </a:extLst>
              </p:cNvPr>
              <p:cNvSpPr>
                <a:spLocks noChangeShapeType="1"/>
              </p:cNvSpPr>
              <p:nvPr/>
            </p:nvSpPr>
            <p:spPr bwMode="auto">
              <a:xfrm>
                <a:off x="4289737" y="5616575"/>
                <a:ext cx="0" cy="59532"/>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7" name="Line 213">
                <a:extLst>
                  <a:ext uri="{FF2B5EF4-FFF2-40B4-BE49-F238E27FC236}">
                    <a16:creationId xmlns:a16="http://schemas.microsoft.com/office/drawing/2014/main" id="{7B2D2479-F8CE-40C8-AD3D-B33D62073148}"/>
                  </a:ext>
                </a:extLst>
              </p:cNvPr>
              <p:cNvSpPr>
                <a:spLocks noChangeShapeType="1"/>
              </p:cNvSpPr>
              <p:nvPr/>
            </p:nvSpPr>
            <p:spPr bwMode="auto">
              <a:xfrm>
                <a:off x="4802500" y="5616575"/>
                <a:ext cx="0" cy="59532"/>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8" name="Line 217">
                <a:extLst>
                  <a:ext uri="{FF2B5EF4-FFF2-40B4-BE49-F238E27FC236}">
                    <a16:creationId xmlns:a16="http://schemas.microsoft.com/office/drawing/2014/main" id="{150C1F95-9AB3-4370-9F48-796AA56B3EFC}"/>
                  </a:ext>
                </a:extLst>
              </p:cNvPr>
              <p:cNvSpPr>
                <a:spLocks noChangeShapeType="1"/>
              </p:cNvSpPr>
              <p:nvPr/>
            </p:nvSpPr>
            <p:spPr bwMode="auto">
              <a:xfrm>
                <a:off x="4992967" y="5616575"/>
                <a:ext cx="0" cy="59532"/>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29" name="Line 218">
                <a:extLst>
                  <a:ext uri="{FF2B5EF4-FFF2-40B4-BE49-F238E27FC236}">
                    <a16:creationId xmlns:a16="http://schemas.microsoft.com/office/drawing/2014/main" id="{E195CEA8-E669-4B11-B640-48540D67CF6B}"/>
                  </a:ext>
                </a:extLst>
              </p:cNvPr>
              <p:cNvSpPr>
                <a:spLocks noChangeShapeType="1"/>
              </p:cNvSpPr>
              <p:nvPr/>
            </p:nvSpPr>
            <p:spPr bwMode="auto">
              <a:xfrm>
                <a:off x="5508905" y="5616575"/>
                <a:ext cx="0" cy="59532"/>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30" name="Line 219">
                <a:extLst>
                  <a:ext uri="{FF2B5EF4-FFF2-40B4-BE49-F238E27FC236}">
                    <a16:creationId xmlns:a16="http://schemas.microsoft.com/office/drawing/2014/main" id="{5FAFAC70-F7ED-4EF7-BF5A-733924465474}"/>
                  </a:ext>
                </a:extLst>
              </p:cNvPr>
              <p:cNvSpPr>
                <a:spLocks noChangeShapeType="1"/>
              </p:cNvSpPr>
              <p:nvPr/>
            </p:nvSpPr>
            <p:spPr bwMode="auto">
              <a:xfrm>
                <a:off x="6021667" y="5616575"/>
                <a:ext cx="0" cy="59532"/>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31" name="Line 220">
                <a:extLst>
                  <a:ext uri="{FF2B5EF4-FFF2-40B4-BE49-F238E27FC236}">
                    <a16:creationId xmlns:a16="http://schemas.microsoft.com/office/drawing/2014/main" id="{8307763E-01A3-4F23-B462-E2E51F1AE620}"/>
                  </a:ext>
                </a:extLst>
              </p:cNvPr>
              <p:cNvSpPr>
                <a:spLocks noChangeShapeType="1"/>
              </p:cNvSpPr>
              <p:nvPr/>
            </p:nvSpPr>
            <p:spPr bwMode="auto">
              <a:xfrm>
                <a:off x="6537605" y="5616575"/>
                <a:ext cx="0" cy="59532"/>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32" name="Line 221">
                <a:extLst>
                  <a:ext uri="{FF2B5EF4-FFF2-40B4-BE49-F238E27FC236}">
                    <a16:creationId xmlns:a16="http://schemas.microsoft.com/office/drawing/2014/main" id="{DDB43636-ADFE-4216-98BD-3F3FF417DE03}"/>
                  </a:ext>
                </a:extLst>
              </p:cNvPr>
              <p:cNvSpPr>
                <a:spLocks noChangeShapeType="1"/>
              </p:cNvSpPr>
              <p:nvPr/>
            </p:nvSpPr>
            <p:spPr bwMode="auto">
              <a:xfrm>
                <a:off x="7044811" y="5615782"/>
                <a:ext cx="0" cy="59532"/>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sp>
            <p:nvSpPr>
              <p:cNvPr id="33" name="TextBox 32">
                <a:extLst>
                  <a:ext uri="{FF2B5EF4-FFF2-40B4-BE49-F238E27FC236}">
                    <a16:creationId xmlns:a16="http://schemas.microsoft.com/office/drawing/2014/main" id="{B979EBAB-D0CD-4F4B-861E-2BB27E433241}"/>
                  </a:ext>
                </a:extLst>
              </p:cNvPr>
              <p:cNvSpPr txBox="1"/>
              <p:nvPr/>
            </p:nvSpPr>
            <p:spPr>
              <a:xfrm>
                <a:off x="2618042" y="5697728"/>
                <a:ext cx="257719"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100</a:t>
                </a:r>
              </a:p>
            </p:txBody>
          </p:sp>
          <p:sp>
            <p:nvSpPr>
              <p:cNvPr id="34" name="TextBox 33">
                <a:extLst>
                  <a:ext uri="{FF2B5EF4-FFF2-40B4-BE49-F238E27FC236}">
                    <a16:creationId xmlns:a16="http://schemas.microsoft.com/office/drawing/2014/main" id="{E44D9629-F34F-4A1B-8B25-B2EA9CCBE2D8}"/>
                  </a:ext>
                </a:extLst>
              </p:cNvPr>
              <p:cNvSpPr txBox="1"/>
              <p:nvPr/>
            </p:nvSpPr>
            <p:spPr>
              <a:xfrm>
                <a:off x="3150124" y="5697728"/>
                <a:ext cx="218015"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75</a:t>
                </a:r>
              </a:p>
            </p:txBody>
          </p:sp>
          <p:sp>
            <p:nvSpPr>
              <p:cNvPr id="35" name="TextBox 34">
                <a:extLst>
                  <a:ext uri="{FF2B5EF4-FFF2-40B4-BE49-F238E27FC236}">
                    <a16:creationId xmlns:a16="http://schemas.microsoft.com/office/drawing/2014/main" id="{CD84131D-1909-44AF-9D76-F56A12CA6FC7}"/>
                  </a:ext>
                </a:extLst>
              </p:cNvPr>
              <p:cNvSpPr txBox="1"/>
              <p:nvPr/>
            </p:nvSpPr>
            <p:spPr>
              <a:xfrm>
                <a:off x="3668285" y="5697728"/>
                <a:ext cx="218015"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50</a:t>
                </a:r>
              </a:p>
            </p:txBody>
          </p:sp>
          <p:sp>
            <p:nvSpPr>
              <p:cNvPr id="36" name="TextBox 35">
                <a:extLst>
                  <a:ext uri="{FF2B5EF4-FFF2-40B4-BE49-F238E27FC236}">
                    <a16:creationId xmlns:a16="http://schemas.microsoft.com/office/drawing/2014/main" id="{06E913E1-7948-4118-95C8-EED042C454BA}"/>
                  </a:ext>
                </a:extLst>
              </p:cNvPr>
              <p:cNvSpPr txBox="1"/>
              <p:nvPr/>
            </p:nvSpPr>
            <p:spPr>
              <a:xfrm>
                <a:off x="4180349" y="5697728"/>
                <a:ext cx="218015"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25</a:t>
                </a:r>
              </a:p>
            </p:txBody>
          </p:sp>
          <p:sp>
            <p:nvSpPr>
              <p:cNvPr id="37" name="TextBox 36">
                <a:extLst>
                  <a:ext uri="{FF2B5EF4-FFF2-40B4-BE49-F238E27FC236}">
                    <a16:creationId xmlns:a16="http://schemas.microsoft.com/office/drawing/2014/main" id="{1421418A-899D-4DCA-BE33-E4754B12DF37}"/>
                  </a:ext>
                </a:extLst>
              </p:cNvPr>
              <p:cNvSpPr txBox="1"/>
              <p:nvPr/>
            </p:nvSpPr>
            <p:spPr>
              <a:xfrm>
                <a:off x="4712263" y="5697728"/>
                <a:ext cx="178311"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0</a:t>
                </a:r>
              </a:p>
            </p:txBody>
          </p:sp>
          <p:sp>
            <p:nvSpPr>
              <p:cNvPr id="38" name="TextBox 37">
                <a:extLst>
                  <a:ext uri="{FF2B5EF4-FFF2-40B4-BE49-F238E27FC236}">
                    <a16:creationId xmlns:a16="http://schemas.microsoft.com/office/drawing/2014/main" id="{AFAFF872-B1C1-4176-B155-99F2A1C7905F}"/>
                  </a:ext>
                </a:extLst>
              </p:cNvPr>
              <p:cNvSpPr txBox="1"/>
              <p:nvPr/>
            </p:nvSpPr>
            <p:spPr>
              <a:xfrm>
                <a:off x="4906857" y="5697728"/>
                <a:ext cx="178311"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0</a:t>
                </a:r>
              </a:p>
            </p:txBody>
          </p:sp>
          <p:sp>
            <p:nvSpPr>
              <p:cNvPr id="39" name="TextBox 38">
                <a:extLst>
                  <a:ext uri="{FF2B5EF4-FFF2-40B4-BE49-F238E27FC236}">
                    <a16:creationId xmlns:a16="http://schemas.microsoft.com/office/drawing/2014/main" id="{32ED2185-7E87-4A61-ABA2-8D863707408F}"/>
                  </a:ext>
                </a:extLst>
              </p:cNvPr>
              <p:cNvSpPr txBox="1"/>
              <p:nvPr/>
            </p:nvSpPr>
            <p:spPr>
              <a:xfrm>
                <a:off x="5399072" y="5697728"/>
                <a:ext cx="218015"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25</a:t>
                </a:r>
              </a:p>
            </p:txBody>
          </p:sp>
          <p:sp>
            <p:nvSpPr>
              <p:cNvPr id="40" name="TextBox 39">
                <a:extLst>
                  <a:ext uri="{FF2B5EF4-FFF2-40B4-BE49-F238E27FC236}">
                    <a16:creationId xmlns:a16="http://schemas.microsoft.com/office/drawing/2014/main" id="{148739D2-903A-46F7-8F0F-B93DEC35353C}"/>
                  </a:ext>
                </a:extLst>
              </p:cNvPr>
              <p:cNvSpPr txBox="1"/>
              <p:nvPr/>
            </p:nvSpPr>
            <p:spPr>
              <a:xfrm>
                <a:off x="5911135" y="5697728"/>
                <a:ext cx="218015"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50</a:t>
                </a:r>
              </a:p>
            </p:txBody>
          </p:sp>
          <p:sp>
            <p:nvSpPr>
              <p:cNvPr id="41" name="TextBox 40">
                <a:extLst>
                  <a:ext uri="{FF2B5EF4-FFF2-40B4-BE49-F238E27FC236}">
                    <a16:creationId xmlns:a16="http://schemas.microsoft.com/office/drawing/2014/main" id="{3639FB03-F22D-4A30-AF54-E5B0AB888FA7}"/>
                  </a:ext>
                </a:extLst>
              </p:cNvPr>
              <p:cNvSpPr txBox="1"/>
              <p:nvPr/>
            </p:nvSpPr>
            <p:spPr>
              <a:xfrm>
                <a:off x="6429293" y="5697728"/>
                <a:ext cx="218015"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75</a:t>
                </a:r>
              </a:p>
            </p:txBody>
          </p:sp>
          <p:sp>
            <p:nvSpPr>
              <p:cNvPr id="42" name="TextBox 41">
                <a:extLst>
                  <a:ext uri="{FF2B5EF4-FFF2-40B4-BE49-F238E27FC236}">
                    <a16:creationId xmlns:a16="http://schemas.microsoft.com/office/drawing/2014/main" id="{5BF4F68E-24E2-4BCE-B6D1-A900E5BE9529}"/>
                  </a:ext>
                </a:extLst>
              </p:cNvPr>
              <p:cNvSpPr txBox="1"/>
              <p:nvPr/>
            </p:nvSpPr>
            <p:spPr>
              <a:xfrm>
                <a:off x="6921507" y="5697728"/>
                <a:ext cx="257719" cy="311488"/>
              </a:xfrm>
              <a:prstGeom prst="rect">
                <a:avLst/>
              </a:prstGeom>
              <a:noFill/>
              <a:ln>
                <a:noFill/>
              </a:ln>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595959"/>
                    </a:solidFill>
                    <a:effectLst/>
                    <a:uLnTx/>
                    <a:uFillTx/>
                    <a:latin typeface="Arial Narrow"/>
                    <a:ea typeface="Ebrima" panose="02000000000000000000" pitchFamily="2" charset="0"/>
                    <a:cs typeface="Arial" panose="020B0604020202020204" pitchFamily="34" charset="0"/>
                  </a:rPr>
                  <a:t>100</a:t>
                </a:r>
              </a:p>
            </p:txBody>
          </p:sp>
          <p:sp>
            <p:nvSpPr>
              <p:cNvPr id="43" name="Line 197">
                <a:extLst>
                  <a:ext uri="{FF2B5EF4-FFF2-40B4-BE49-F238E27FC236}">
                    <a16:creationId xmlns:a16="http://schemas.microsoft.com/office/drawing/2014/main" id="{184E6937-5C5D-4D7A-8A83-4B387E15B5DC}"/>
                  </a:ext>
                </a:extLst>
              </p:cNvPr>
              <p:cNvSpPr>
                <a:spLocks noChangeShapeType="1"/>
              </p:cNvSpPr>
              <p:nvPr/>
            </p:nvSpPr>
            <p:spPr bwMode="auto">
              <a:xfrm flipH="1" flipV="1">
                <a:off x="2749966" y="5619432"/>
                <a:ext cx="4297225" cy="0"/>
              </a:xfrm>
              <a:prstGeom prst="line">
                <a:avLst/>
              </a:prstGeom>
              <a:noFill/>
              <a:ln w="11113" cap="flat">
                <a:solidFill>
                  <a:srgbClr val="5959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595959"/>
                  </a:solidFill>
                  <a:effectLst/>
                  <a:uLnTx/>
                  <a:uFillTx/>
                  <a:latin typeface="Arial" panose="020B0604020202020204" pitchFamily="34" charset="0"/>
                  <a:ea typeface="Ebrima" panose="02000000000000000000" pitchFamily="2" charset="0"/>
                  <a:cs typeface="Arial" panose="020B0604020202020204" pitchFamily="34" charset="0"/>
                </a:endParaRPr>
              </a:p>
            </p:txBody>
          </p:sp>
        </p:grpSp>
        <p:sp>
          <p:nvSpPr>
            <p:cNvPr id="44" name="Rectangle 10">
              <a:extLst>
                <a:ext uri="{FF2B5EF4-FFF2-40B4-BE49-F238E27FC236}">
                  <a16:creationId xmlns:a16="http://schemas.microsoft.com/office/drawing/2014/main" id="{98B1FB29-86E6-41FD-8211-219513B05A58}"/>
                </a:ext>
              </a:extLst>
            </p:cNvPr>
            <p:cNvSpPr>
              <a:spLocks noChangeArrowheads="1"/>
            </p:cNvSpPr>
            <p:nvPr/>
          </p:nvSpPr>
          <p:spPr bwMode="auto">
            <a:xfrm>
              <a:off x="2592294" y="3183076"/>
              <a:ext cx="6648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Narrow"/>
                  <a:ea typeface="Ebrima" panose="02000000000000000000" pitchFamily="2" charset="0"/>
                  <a:cs typeface="Ebrima" panose="02000000000000000000" pitchFamily="2" charset="0"/>
                </a:rPr>
                <a:t>Anaemia</a:t>
              </a:r>
              <a:r>
                <a:rPr kumimoji="0" lang="en-US" altLang="en-US"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a:t>
              </a:r>
            </a:p>
          </p:txBody>
        </p:sp>
        <p:sp>
          <p:nvSpPr>
            <p:cNvPr id="45" name="TextBox 44">
              <a:extLst>
                <a:ext uri="{FF2B5EF4-FFF2-40B4-BE49-F238E27FC236}">
                  <a16:creationId xmlns:a16="http://schemas.microsoft.com/office/drawing/2014/main" id="{7ADEA040-522E-4781-9BCC-55F13FDA019E}"/>
                </a:ext>
              </a:extLst>
            </p:cNvPr>
            <p:cNvSpPr txBox="1"/>
            <p:nvPr/>
          </p:nvSpPr>
          <p:spPr>
            <a:xfrm>
              <a:off x="5750075" y="2373720"/>
              <a:ext cx="196652"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0.8</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 name="TextBox 45">
              <a:extLst>
                <a:ext uri="{FF2B5EF4-FFF2-40B4-BE49-F238E27FC236}">
                  <a16:creationId xmlns:a16="http://schemas.microsoft.com/office/drawing/2014/main" id="{59734612-A40E-4D47-AC00-E09E80447A35}"/>
                </a:ext>
              </a:extLst>
            </p:cNvPr>
            <p:cNvSpPr txBox="1"/>
            <p:nvPr/>
          </p:nvSpPr>
          <p:spPr>
            <a:xfrm>
              <a:off x="5669083" y="2664553"/>
              <a:ext cx="196652"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3.8</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7" name="TextBox 46">
              <a:extLst>
                <a:ext uri="{FF2B5EF4-FFF2-40B4-BE49-F238E27FC236}">
                  <a16:creationId xmlns:a16="http://schemas.microsoft.com/office/drawing/2014/main" id="{C4772485-1F91-415F-BE52-D19119E72777}"/>
                </a:ext>
              </a:extLst>
            </p:cNvPr>
            <p:cNvSpPr txBox="1"/>
            <p:nvPr/>
          </p:nvSpPr>
          <p:spPr>
            <a:xfrm>
              <a:off x="5761980" y="2935281"/>
              <a:ext cx="196652"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0.4</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8" name="TextBox 47">
              <a:extLst>
                <a:ext uri="{FF2B5EF4-FFF2-40B4-BE49-F238E27FC236}">
                  <a16:creationId xmlns:a16="http://schemas.microsoft.com/office/drawing/2014/main" id="{905B873E-DDEF-4CB3-A169-A28F20F9EAFB}"/>
                </a:ext>
              </a:extLst>
            </p:cNvPr>
            <p:cNvSpPr txBox="1"/>
            <p:nvPr/>
          </p:nvSpPr>
          <p:spPr>
            <a:xfrm>
              <a:off x="5121382" y="3211411"/>
              <a:ext cx="258578"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21.5</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9" name="TextBox 48">
              <a:extLst>
                <a:ext uri="{FF2B5EF4-FFF2-40B4-BE49-F238E27FC236}">
                  <a16:creationId xmlns:a16="http://schemas.microsoft.com/office/drawing/2014/main" id="{66E3A6C9-1DC8-472D-BA8F-65C2481CE82D}"/>
                </a:ext>
              </a:extLst>
            </p:cNvPr>
            <p:cNvSpPr txBox="1"/>
            <p:nvPr/>
          </p:nvSpPr>
          <p:spPr>
            <a:xfrm>
              <a:off x="5691754" y="3490654"/>
              <a:ext cx="196652"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3.1</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0" name="TextBox 49">
              <a:extLst>
                <a:ext uri="{FF2B5EF4-FFF2-40B4-BE49-F238E27FC236}">
                  <a16:creationId xmlns:a16="http://schemas.microsoft.com/office/drawing/2014/main" id="{EEC37C83-954D-4AF9-ABFA-7C1095F0CEC5}"/>
                </a:ext>
              </a:extLst>
            </p:cNvPr>
            <p:cNvSpPr txBox="1"/>
            <p:nvPr/>
          </p:nvSpPr>
          <p:spPr>
            <a:xfrm>
              <a:off x="5539121" y="4607618"/>
              <a:ext cx="196652"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8.5</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1" name="TextBox 50">
              <a:extLst>
                <a:ext uri="{FF2B5EF4-FFF2-40B4-BE49-F238E27FC236}">
                  <a16:creationId xmlns:a16="http://schemas.microsoft.com/office/drawing/2014/main" id="{BA4F3DF8-2DEF-4243-B75B-692D7D416A21}"/>
                </a:ext>
              </a:extLst>
            </p:cNvPr>
            <p:cNvSpPr txBox="1"/>
            <p:nvPr/>
          </p:nvSpPr>
          <p:spPr>
            <a:xfrm>
              <a:off x="6343635" y="4609294"/>
              <a:ext cx="196652"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4.6</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2" name="TextBox 51">
              <a:extLst>
                <a:ext uri="{FF2B5EF4-FFF2-40B4-BE49-F238E27FC236}">
                  <a16:creationId xmlns:a16="http://schemas.microsoft.com/office/drawing/2014/main" id="{74D8DBA5-ED0F-4198-B18A-7AD74C6B67CA}"/>
                </a:ext>
              </a:extLst>
            </p:cNvPr>
            <p:cNvSpPr txBox="1"/>
            <p:nvPr/>
          </p:nvSpPr>
          <p:spPr>
            <a:xfrm>
              <a:off x="6267290" y="3211411"/>
              <a:ext cx="196652"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1.5</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3" name="TextBox 52">
              <a:extLst>
                <a:ext uri="{FF2B5EF4-FFF2-40B4-BE49-F238E27FC236}">
                  <a16:creationId xmlns:a16="http://schemas.microsoft.com/office/drawing/2014/main" id="{FEDC47BE-1078-470D-81AC-DF91D63AFB87}"/>
                </a:ext>
              </a:extLst>
            </p:cNvPr>
            <p:cNvSpPr txBox="1"/>
            <p:nvPr/>
          </p:nvSpPr>
          <p:spPr>
            <a:xfrm>
              <a:off x="6251558" y="2935281"/>
              <a:ext cx="196652"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0.8</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4" name="TextBox 53">
              <a:extLst>
                <a:ext uri="{FF2B5EF4-FFF2-40B4-BE49-F238E27FC236}">
                  <a16:creationId xmlns:a16="http://schemas.microsoft.com/office/drawing/2014/main" id="{810397C1-FA9D-4C02-BF85-EAC0CCEFA42E}"/>
                </a:ext>
              </a:extLst>
            </p:cNvPr>
            <p:cNvSpPr txBox="1"/>
            <p:nvPr/>
          </p:nvSpPr>
          <p:spPr>
            <a:xfrm>
              <a:off x="6267824" y="2659151"/>
              <a:ext cx="196652" cy="134009"/>
            </a:xfrm>
            <a:prstGeom prst="rect">
              <a:avLst/>
            </a:prstGeom>
            <a:noFill/>
          </p:spPr>
          <p:txBody>
            <a:bodyPr wrap="none" lIns="0" tIns="0" rIns="0" bIns="0" rtlCol="0">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1.5</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67" name="Chart 66">
              <a:extLst>
                <a:ext uri="{FF2B5EF4-FFF2-40B4-BE49-F238E27FC236}">
                  <a16:creationId xmlns:a16="http://schemas.microsoft.com/office/drawing/2014/main" id="{9BBE784D-7DF7-4741-A271-47576A8EE69D}"/>
                </a:ext>
              </a:extLst>
            </p:cNvPr>
            <p:cNvGraphicFramePr/>
            <p:nvPr/>
          </p:nvGraphicFramePr>
          <p:xfrm>
            <a:off x="3013254" y="2168969"/>
            <a:ext cx="3162070" cy="29496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8" name="Chart 67">
              <a:extLst>
                <a:ext uri="{FF2B5EF4-FFF2-40B4-BE49-F238E27FC236}">
                  <a16:creationId xmlns:a16="http://schemas.microsoft.com/office/drawing/2014/main" id="{7B24AE59-28CB-4D4F-B917-3E04BA7F1AE5}"/>
                </a:ext>
              </a:extLst>
            </p:cNvPr>
            <p:cNvGraphicFramePr/>
            <p:nvPr/>
          </p:nvGraphicFramePr>
          <p:xfrm>
            <a:off x="5802226" y="1867797"/>
            <a:ext cx="3156326" cy="2949639"/>
          </p:xfrm>
          <a:graphic>
            <a:graphicData uri="http://schemas.openxmlformats.org/drawingml/2006/chart">
              <c:chart xmlns:c="http://schemas.openxmlformats.org/drawingml/2006/chart" xmlns:r="http://schemas.openxmlformats.org/officeDocument/2006/relationships" r:id="rId5"/>
            </a:graphicData>
          </a:graphic>
        </p:graphicFrame>
        <p:sp>
          <p:nvSpPr>
            <p:cNvPr id="55" name="Rectangle 54">
              <a:extLst>
                <a:ext uri="{FF2B5EF4-FFF2-40B4-BE49-F238E27FC236}">
                  <a16:creationId xmlns:a16="http://schemas.microsoft.com/office/drawing/2014/main" id="{68E0A526-E255-4483-8482-86D31CA90B00}"/>
                </a:ext>
              </a:extLst>
            </p:cNvPr>
            <p:cNvSpPr/>
            <p:nvPr/>
          </p:nvSpPr>
          <p:spPr>
            <a:xfrm>
              <a:off x="7813773" y="4262883"/>
              <a:ext cx="180000" cy="18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56" name="Rectangle 55">
              <a:extLst>
                <a:ext uri="{FF2B5EF4-FFF2-40B4-BE49-F238E27FC236}">
                  <a16:creationId xmlns:a16="http://schemas.microsoft.com/office/drawing/2014/main" id="{9B14A36A-0A8A-491C-A7A1-32D8E7390B02}"/>
                </a:ext>
              </a:extLst>
            </p:cNvPr>
            <p:cNvSpPr/>
            <p:nvPr/>
          </p:nvSpPr>
          <p:spPr>
            <a:xfrm>
              <a:off x="7813773" y="4540241"/>
              <a:ext cx="180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57" name="TextBox 56">
              <a:extLst>
                <a:ext uri="{FF2B5EF4-FFF2-40B4-BE49-F238E27FC236}">
                  <a16:creationId xmlns:a16="http://schemas.microsoft.com/office/drawing/2014/main" id="{348F7CBA-9E21-49A0-A75E-C644A5BA1FAF}"/>
                </a:ext>
              </a:extLst>
            </p:cNvPr>
            <p:cNvSpPr txBox="1"/>
            <p:nvPr/>
          </p:nvSpPr>
          <p:spPr>
            <a:xfrm>
              <a:off x="7956301" y="3661089"/>
              <a:ext cx="21091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All grades (frequency ≥25%)</a:t>
              </a:r>
              <a:endParaRPr kumimoji="0" lang="en-US"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sp>
          <p:nvSpPr>
            <p:cNvPr id="108" name="TextBox 107">
              <a:extLst>
                <a:ext uri="{FF2B5EF4-FFF2-40B4-BE49-F238E27FC236}">
                  <a16:creationId xmlns:a16="http://schemas.microsoft.com/office/drawing/2014/main" id="{6FB3F00D-1F32-4F63-B069-ACC6E1F5958B}"/>
                </a:ext>
              </a:extLst>
            </p:cNvPr>
            <p:cNvSpPr txBox="1"/>
            <p:nvPr/>
          </p:nvSpPr>
          <p:spPr>
            <a:xfrm>
              <a:off x="7956301" y="3931913"/>
              <a:ext cx="193773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Grade ≥3 (frequency ≥5%)</a:t>
              </a:r>
              <a:endParaRPr kumimoji="0" lang="en-US"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sp>
          <p:nvSpPr>
            <p:cNvPr id="59" name="Rectangle 58">
              <a:extLst>
                <a:ext uri="{FF2B5EF4-FFF2-40B4-BE49-F238E27FC236}">
                  <a16:creationId xmlns:a16="http://schemas.microsoft.com/office/drawing/2014/main" id="{4F50BAE8-BA7F-4E3D-80AA-BAA5E374FC9C}"/>
                </a:ext>
              </a:extLst>
            </p:cNvPr>
            <p:cNvSpPr/>
            <p:nvPr/>
          </p:nvSpPr>
          <p:spPr>
            <a:xfrm>
              <a:off x="7810167" y="3703052"/>
              <a:ext cx="180000" cy="180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61" name="Rectangle 60">
              <a:extLst>
                <a:ext uri="{FF2B5EF4-FFF2-40B4-BE49-F238E27FC236}">
                  <a16:creationId xmlns:a16="http://schemas.microsoft.com/office/drawing/2014/main" id="{72CFF2B1-1910-4621-87D5-DA2DE18FF5D5}"/>
                </a:ext>
              </a:extLst>
            </p:cNvPr>
            <p:cNvSpPr/>
            <p:nvPr/>
          </p:nvSpPr>
          <p:spPr>
            <a:xfrm>
              <a:off x="7810167" y="3980410"/>
              <a:ext cx="180000" cy="1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E1E50">
                    <a:lumMod val="40000"/>
                    <a:lumOff val="60000"/>
                  </a:srgbClr>
                </a:solidFill>
                <a:effectLst/>
                <a:uLnTx/>
                <a:uFillTx/>
                <a:latin typeface="Arial Narrow"/>
                <a:ea typeface="+mn-ea"/>
                <a:cs typeface="+mn-cs"/>
              </a:endParaRPr>
            </a:p>
          </p:txBody>
        </p:sp>
        <p:sp>
          <p:nvSpPr>
            <p:cNvPr id="62" name="TextBox 61">
              <a:extLst>
                <a:ext uri="{FF2B5EF4-FFF2-40B4-BE49-F238E27FC236}">
                  <a16:creationId xmlns:a16="http://schemas.microsoft.com/office/drawing/2014/main" id="{D92700DC-E7B0-4613-AA91-97E19DE2B790}"/>
                </a:ext>
              </a:extLst>
            </p:cNvPr>
            <p:cNvSpPr txBox="1"/>
            <p:nvPr/>
          </p:nvSpPr>
          <p:spPr>
            <a:xfrm>
              <a:off x="7956301" y="4217537"/>
              <a:ext cx="21091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All grades (frequency ≥25%)</a:t>
              </a:r>
              <a:endParaRPr kumimoji="0" lang="en-US"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sp>
          <p:nvSpPr>
            <p:cNvPr id="63" name="TextBox 62">
              <a:extLst>
                <a:ext uri="{FF2B5EF4-FFF2-40B4-BE49-F238E27FC236}">
                  <a16:creationId xmlns:a16="http://schemas.microsoft.com/office/drawing/2014/main" id="{B25E5BFB-4CA3-4CB2-8C97-8169044E7BCE}"/>
                </a:ext>
              </a:extLst>
            </p:cNvPr>
            <p:cNvSpPr txBox="1"/>
            <p:nvPr/>
          </p:nvSpPr>
          <p:spPr>
            <a:xfrm>
              <a:off x="7956301" y="4491816"/>
              <a:ext cx="193773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Grade ≥3 (frequency ≥5%)</a:t>
              </a:r>
              <a:endParaRPr kumimoji="0" lang="en-US" sz="12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sp>
          <p:nvSpPr>
            <p:cNvPr id="64" name="TextBox 63">
              <a:extLst>
                <a:ext uri="{FF2B5EF4-FFF2-40B4-BE49-F238E27FC236}">
                  <a16:creationId xmlns:a16="http://schemas.microsoft.com/office/drawing/2014/main" id="{528FA0EA-C5E7-4ACA-997C-C347958169AB}"/>
                </a:ext>
              </a:extLst>
            </p:cNvPr>
            <p:cNvSpPr txBox="1"/>
            <p:nvPr/>
          </p:nvSpPr>
          <p:spPr>
            <a:xfrm>
              <a:off x="5351388" y="5089753"/>
              <a:ext cx="1493626" cy="276999"/>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Narrow"/>
                  <a:ea typeface="Ebrima" panose="02000000000000000000" pitchFamily="2" charset="0"/>
                  <a:cs typeface="Ebrima" panose="02000000000000000000" pitchFamily="2" charset="0"/>
                </a:rPr>
                <a:t>Adverse events (%)</a:t>
              </a:r>
            </a:p>
          </p:txBody>
        </p:sp>
      </p:grpSp>
      <p:sp>
        <p:nvSpPr>
          <p:cNvPr id="6" name="TextBox 5">
            <a:extLst>
              <a:ext uri="{FF2B5EF4-FFF2-40B4-BE49-F238E27FC236}">
                <a16:creationId xmlns:a16="http://schemas.microsoft.com/office/drawing/2014/main" id="{992C902D-9AA1-1276-18F3-337A69B3D820}"/>
              </a:ext>
            </a:extLst>
          </p:cNvPr>
          <p:cNvSpPr txBox="1"/>
          <p:nvPr/>
        </p:nvSpPr>
        <p:spPr>
          <a:xfrm>
            <a:off x="2212470" y="6395981"/>
            <a:ext cx="298325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Moore K et al. ESMO 2018;Abstract LBA7_PR</a:t>
            </a:r>
          </a:p>
        </p:txBody>
      </p:sp>
    </p:spTree>
    <p:extLst>
      <p:ext uri="{BB962C8B-B14F-4D97-AF65-F5344CB8AC3E}">
        <p14:creationId xmlns:p14="http://schemas.microsoft.com/office/powerpoint/2010/main" val="1771066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89E26BD4-BD69-7B48-A04E-AF26226B4FDC}"/>
              </a:ext>
            </a:extLst>
          </p:cNvPr>
          <p:cNvSpPr>
            <a:spLocks noGrp="1" noChangeArrowheads="1"/>
          </p:cNvSpPr>
          <p:nvPr>
            <p:ph type="title"/>
          </p:nvPr>
        </p:nvSpPr>
        <p:spPr>
          <a:xfrm>
            <a:off x="2286000" y="467758"/>
            <a:ext cx="7620000" cy="952500"/>
          </a:xfrm>
        </p:spPr>
        <p:txBody>
          <a:bodyPr>
            <a:normAutofit/>
          </a:bodyPr>
          <a:lstStyle/>
          <a:p>
            <a:pPr algn="ctr" eaLnBrk="1" hangingPunct="1"/>
            <a:r>
              <a:rPr lang="en-US" altLang="en-US" sz="3000" b="1" dirty="0">
                <a:solidFill>
                  <a:schemeClr val="accent1"/>
                </a:solidFill>
              </a:rPr>
              <a:t>Most Common Grade 3/4 Adverse Events</a:t>
            </a:r>
            <a:br>
              <a:rPr lang="en-US" altLang="en-US" sz="3000" b="1" dirty="0">
                <a:solidFill>
                  <a:schemeClr val="tx2"/>
                </a:solidFill>
              </a:rPr>
            </a:br>
            <a:endParaRPr lang="en-US" altLang="en-US" sz="3000" b="1" dirty="0">
              <a:solidFill>
                <a:schemeClr val="tx2"/>
              </a:solidFill>
            </a:endParaRPr>
          </a:p>
        </p:txBody>
      </p:sp>
      <p:graphicFrame>
        <p:nvGraphicFramePr>
          <p:cNvPr id="2" name="Table 2">
            <a:extLst>
              <a:ext uri="{FF2B5EF4-FFF2-40B4-BE49-F238E27FC236}">
                <a16:creationId xmlns:a16="http://schemas.microsoft.com/office/drawing/2014/main" id="{C35BED78-98E1-4D46-AC10-5384D7292FE5}"/>
              </a:ext>
            </a:extLst>
          </p:cNvPr>
          <p:cNvGraphicFramePr>
            <a:graphicFrameLocks noGrp="1"/>
          </p:cNvGraphicFramePr>
          <p:nvPr>
            <p:ph idx="1"/>
          </p:nvPr>
        </p:nvGraphicFramePr>
        <p:xfrm>
          <a:off x="1079653" y="1702594"/>
          <a:ext cx="10102467" cy="2863850"/>
        </p:xfrm>
        <a:graphic>
          <a:graphicData uri="http://schemas.openxmlformats.org/drawingml/2006/table">
            <a:tbl>
              <a:tblPr firstRow="1" bandRow="1">
                <a:tableStyleId>{5C22544A-7EE6-4342-B048-85BDC9FD1C3A}</a:tableStyleId>
              </a:tblPr>
              <a:tblGrid>
                <a:gridCol w="2020494">
                  <a:extLst>
                    <a:ext uri="{9D8B030D-6E8A-4147-A177-3AD203B41FA5}">
                      <a16:colId xmlns:a16="http://schemas.microsoft.com/office/drawing/2014/main" val="1376635999"/>
                    </a:ext>
                  </a:extLst>
                </a:gridCol>
                <a:gridCol w="1812321">
                  <a:extLst>
                    <a:ext uri="{9D8B030D-6E8A-4147-A177-3AD203B41FA5}">
                      <a16:colId xmlns:a16="http://schemas.microsoft.com/office/drawing/2014/main" val="1778929028"/>
                    </a:ext>
                  </a:extLst>
                </a:gridCol>
                <a:gridCol w="2194501">
                  <a:extLst>
                    <a:ext uri="{9D8B030D-6E8A-4147-A177-3AD203B41FA5}">
                      <a16:colId xmlns:a16="http://schemas.microsoft.com/office/drawing/2014/main" val="583520223"/>
                    </a:ext>
                  </a:extLst>
                </a:gridCol>
                <a:gridCol w="2054657">
                  <a:extLst>
                    <a:ext uri="{9D8B030D-6E8A-4147-A177-3AD203B41FA5}">
                      <a16:colId xmlns:a16="http://schemas.microsoft.com/office/drawing/2014/main" val="3193867470"/>
                    </a:ext>
                  </a:extLst>
                </a:gridCol>
                <a:gridCol w="2020494">
                  <a:extLst>
                    <a:ext uri="{9D8B030D-6E8A-4147-A177-3AD203B41FA5}">
                      <a16:colId xmlns:a16="http://schemas.microsoft.com/office/drawing/2014/main" val="1925337319"/>
                    </a:ext>
                  </a:extLst>
                </a:gridCol>
              </a:tblGrid>
              <a:tr h="768350">
                <a:tc>
                  <a:txBody>
                    <a:bodyPr/>
                    <a:lstStyle/>
                    <a:p>
                      <a:pPr algn="l"/>
                      <a:r>
                        <a:rPr lang="en-US" sz="2000" dirty="0"/>
                        <a:t>STUDY</a:t>
                      </a:r>
                    </a:p>
                  </a:txBody>
                  <a:tcPr marL="76200" marR="76200" marT="38100" marB="38100" anchor="ctr"/>
                </a:tc>
                <a:tc>
                  <a:txBody>
                    <a:bodyPr/>
                    <a:lstStyle/>
                    <a:p>
                      <a:pPr algn="ctr"/>
                      <a:r>
                        <a:rPr lang="en-US" sz="2000" dirty="0"/>
                        <a:t>1</a:t>
                      </a:r>
                    </a:p>
                  </a:txBody>
                  <a:tcPr marL="76200" marR="76200" marT="38100" marB="381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t>2</a:t>
                      </a:r>
                    </a:p>
                  </a:txBody>
                  <a:tcPr marL="76200" marR="76200" marT="38100" marB="38100" anchor="ctr"/>
                </a:tc>
                <a:tc>
                  <a:txBody>
                    <a:bodyPr/>
                    <a:lstStyle/>
                    <a:p>
                      <a:pPr algn="ctr"/>
                      <a:r>
                        <a:rPr lang="en-US" sz="2000" dirty="0"/>
                        <a:t>3</a:t>
                      </a:r>
                    </a:p>
                  </a:txBody>
                  <a:tcPr marL="76200" marR="76200" marT="38100" marB="38100" anchor="ctr"/>
                </a:tc>
                <a:tc>
                  <a:txBody>
                    <a:bodyPr/>
                    <a:lstStyle/>
                    <a:p>
                      <a:pPr algn="ctr"/>
                      <a:r>
                        <a:rPr lang="en-US" sz="2000" dirty="0"/>
                        <a:t>4</a:t>
                      </a:r>
                    </a:p>
                  </a:txBody>
                  <a:tcPr marL="76200" marR="76200" marT="38100" marB="38100" anchor="ctr"/>
                </a:tc>
                <a:extLst>
                  <a:ext uri="{0D108BD9-81ED-4DB2-BD59-A6C34878D82A}">
                    <a16:rowId xmlns:a16="http://schemas.microsoft.com/office/drawing/2014/main" val="259408935"/>
                  </a:ext>
                </a:extLst>
              </a:tr>
              <a:tr h="698500">
                <a:tc>
                  <a:txBody>
                    <a:bodyPr/>
                    <a:lstStyle/>
                    <a:p>
                      <a:pPr algn="l"/>
                      <a:r>
                        <a:rPr lang="en-US" sz="2000" b="1" dirty="0"/>
                        <a:t>PAOLA 1</a:t>
                      </a:r>
                    </a:p>
                  </a:txBody>
                  <a:tcPr marL="76200" marR="76200" marT="38100" marB="38100" anchor="ctr"/>
                </a:tc>
                <a:tc>
                  <a:txBody>
                    <a:bodyPr/>
                    <a:lstStyle/>
                    <a:p>
                      <a:pPr algn="ctr"/>
                      <a:r>
                        <a:rPr lang="en-US" sz="2000" b="1" dirty="0"/>
                        <a:t>Hypertension (19%)</a:t>
                      </a:r>
                    </a:p>
                  </a:txBody>
                  <a:tcPr marL="76200" marR="76200" marT="38100" marB="38100" anchor="ctr"/>
                </a:tc>
                <a:tc>
                  <a:txBody>
                    <a:bodyPr/>
                    <a:lstStyle/>
                    <a:p>
                      <a:pPr algn="ctr"/>
                      <a:r>
                        <a:rPr lang="en-US" sz="2000" b="1" dirty="0"/>
                        <a:t>Anemia </a:t>
                      </a:r>
                    </a:p>
                    <a:p>
                      <a:pPr algn="ctr"/>
                      <a:r>
                        <a:rPr lang="en-US" sz="2000" b="1" dirty="0"/>
                        <a:t>(17%)</a:t>
                      </a:r>
                    </a:p>
                  </a:txBody>
                  <a:tcPr marL="76200" marR="76200" marT="38100" marB="38100" anchor="ctr"/>
                </a:tc>
                <a:tc>
                  <a:txBody>
                    <a:bodyPr/>
                    <a:lstStyle/>
                    <a:p>
                      <a:pPr algn="ctr"/>
                      <a:r>
                        <a:rPr lang="en-US" sz="2000" b="1" dirty="0"/>
                        <a:t>Lymphopenia (7%)</a:t>
                      </a:r>
                    </a:p>
                  </a:txBody>
                  <a:tcPr marL="76200" marR="76200" marT="38100" marB="38100" anchor="ctr"/>
                </a:tc>
                <a:tc>
                  <a:txBody>
                    <a:bodyPr/>
                    <a:lstStyle/>
                    <a:p>
                      <a:pPr algn="ctr"/>
                      <a:r>
                        <a:rPr lang="en-US" sz="2000" b="1" dirty="0"/>
                        <a:t>Fatigue/asthenia (5%)</a:t>
                      </a:r>
                    </a:p>
                  </a:txBody>
                  <a:tcPr marL="76200" marR="76200" marT="38100" marB="38100" anchor="ctr"/>
                </a:tc>
                <a:extLst>
                  <a:ext uri="{0D108BD9-81ED-4DB2-BD59-A6C34878D82A}">
                    <a16:rowId xmlns:a16="http://schemas.microsoft.com/office/drawing/2014/main" val="1122747905"/>
                  </a:ext>
                </a:extLst>
              </a:tr>
              <a:tr h="698500">
                <a:tc>
                  <a:txBody>
                    <a:bodyPr/>
                    <a:lstStyle/>
                    <a:p>
                      <a:pPr algn="l"/>
                      <a:r>
                        <a:rPr lang="en-US" sz="2000" b="1" dirty="0"/>
                        <a:t>PRIMA</a:t>
                      </a:r>
                    </a:p>
                  </a:txBody>
                  <a:tcPr marL="76200" marR="76200" marT="38100" marB="38100" anchor="ctr"/>
                </a:tc>
                <a:tc>
                  <a:txBody>
                    <a:bodyPr/>
                    <a:lstStyle/>
                    <a:p>
                      <a:pPr algn="ctr"/>
                      <a:r>
                        <a:rPr lang="en-US" sz="2000" b="1" dirty="0"/>
                        <a:t>Anemia</a:t>
                      </a:r>
                    </a:p>
                    <a:p>
                      <a:pPr algn="ctr"/>
                      <a:r>
                        <a:rPr lang="en-US" sz="2000" b="1" dirty="0"/>
                        <a:t>(31%)</a:t>
                      </a:r>
                    </a:p>
                  </a:txBody>
                  <a:tcPr marL="76200" marR="76200" marT="38100" marB="38100" anchor="ctr"/>
                </a:tc>
                <a:tc>
                  <a:txBody>
                    <a:bodyPr/>
                    <a:lstStyle/>
                    <a:p>
                      <a:pPr algn="ctr"/>
                      <a:r>
                        <a:rPr lang="en-US" sz="2000" b="1" dirty="0"/>
                        <a:t>Thrombocytopenia</a:t>
                      </a:r>
                    </a:p>
                    <a:p>
                      <a:pPr algn="ctr"/>
                      <a:r>
                        <a:rPr lang="en-US" sz="2000" b="1" dirty="0"/>
                        <a:t>(29%)</a:t>
                      </a:r>
                    </a:p>
                  </a:txBody>
                  <a:tcPr marL="76200" marR="76200" marT="38100" marB="38100" anchor="ctr"/>
                </a:tc>
                <a:tc>
                  <a:txBody>
                    <a:bodyPr/>
                    <a:lstStyle/>
                    <a:p>
                      <a:pPr algn="ctr"/>
                      <a:r>
                        <a:rPr lang="en-US" sz="2000" b="1" dirty="0"/>
                        <a:t>Neutropenia</a:t>
                      </a:r>
                    </a:p>
                    <a:p>
                      <a:pPr algn="ctr"/>
                      <a:r>
                        <a:rPr lang="en-US" sz="2000" b="1" dirty="0"/>
                        <a:t>(13%)</a:t>
                      </a:r>
                    </a:p>
                  </a:txBody>
                  <a:tcPr marL="76200" marR="76200" marT="38100" marB="38100" anchor="ctr"/>
                </a:tc>
                <a:tc>
                  <a:txBody>
                    <a:bodyPr/>
                    <a:lstStyle/>
                    <a:p>
                      <a:pPr algn="ctr"/>
                      <a:r>
                        <a:rPr lang="en-US" sz="2000" b="1" dirty="0"/>
                        <a:t>Fatigue</a:t>
                      </a:r>
                    </a:p>
                    <a:p>
                      <a:pPr algn="ctr"/>
                      <a:r>
                        <a:rPr lang="en-US" sz="2000" b="1" dirty="0"/>
                        <a:t>(2%)</a:t>
                      </a:r>
                    </a:p>
                  </a:txBody>
                  <a:tcPr marL="76200" marR="76200" marT="38100" marB="38100" anchor="ctr"/>
                </a:tc>
                <a:extLst>
                  <a:ext uri="{0D108BD9-81ED-4DB2-BD59-A6C34878D82A}">
                    <a16:rowId xmlns:a16="http://schemas.microsoft.com/office/drawing/2014/main" val="567224603"/>
                  </a:ext>
                </a:extLst>
              </a:tr>
              <a:tr h="698500">
                <a:tc>
                  <a:txBody>
                    <a:bodyPr/>
                    <a:lstStyle/>
                    <a:p>
                      <a:pPr algn="l"/>
                      <a:r>
                        <a:rPr lang="en-US" sz="2000" b="1" dirty="0"/>
                        <a:t>SOLO 1</a:t>
                      </a:r>
                    </a:p>
                  </a:txBody>
                  <a:tcPr marL="76200" marR="76200" marT="38100" marB="38100" anchor="ctr"/>
                </a:tc>
                <a:tc>
                  <a:txBody>
                    <a:bodyPr/>
                    <a:lstStyle/>
                    <a:p>
                      <a:pPr algn="ctr"/>
                      <a:r>
                        <a:rPr lang="en-US" sz="2000" b="1" dirty="0"/>
                        <a:t>Anemia</a:t>
                      </a:r>
                    </a:p>
                    <a:p>
                      <a:pPr algn="ctr"/>
                      <a:r>
                        <a:rPr lang="en-US" sz="2000" b="1" dirty="0"/>
                        <a:t>(21.5%)</a:t>
                      </a:r>
                    </a:p>
                  </a:txBody>
                  <a:tcPr marL="76200" marR="76200" marT="38100" marB="38100" anchor="ctr"/>
                </a:tc>
                <a:tc>
                  <a:txBody>
                    <a:bodyPr/>
                    <a:lstStyle/>
                    <a:p>
                      <a:pPr algn="ctr"/>
                      <a:r>
                        <a:rPr lang="en-US" sz="2000" b="1" dirty="0"/>
                        <a:t>Neutropenia</a:t>
                      </a:r>
                    </a:p>
                    <a:p>
                      <a:pPr algn="ctr"/>
                      <a:r>
                        <a:rPr lang="en-US" sz="2000" b="1" dirty="0"/>
                        <a:t>(8.5%)</a:t>
                      </a:r>
                    </a:p>
                  </a:txBody>
                  <a:tcPr marL="76200" marR="76200" marT="38100" marB="38100" anchor="ctr"/>
                </a:tc>
                <a:tc>
                  <a:txBody>
                    <a:bodyPr/>
                    <a:lstStyle/>
                    <a:p>
                      <a:pPr algn="ctr"/>
                      <a:r>
                        <a:rPr lang="en-US" sz="2000" b="1" dirty="0"/>
                        <a:t>Fatigue/asthenia</a:t>
                      </a:r>
                    </a:p>
                    <a:p>
                      <a:pPr algn="ctr"/>
                      <a:r>
                        <a:rPr lang="en-US" sz="2000" b="1" dirty="0"/>
                        <a:t>(3.8%)</a:t>
                      </a:r>
                    </a:p>
                  </a:txBody>
                  <a:tcPr marL="76200" marR="76200" marT="38100" marB="38100" anchor="ctr"/>
                </a:tc>
                <a:tc>
                  <a:txBody>
                    <a:bodyPr/>
                    <a:lstStyle/>
                    <a:p>
                      <a:pPr algn="ctr"/>
                      <a:r>
                        <a:rPr lang="en-US" sz="2000" b="1" dirty="0"/>
                        <a:t>Diarrhea</a:t>
                      </a:r>
                    </a:p>
                    <a:p>
                      <a:pPr algn="ctr"/>
                      <a:r>
                        <a:rPr lang="en-US" sz="2000" b="1" dirty="0"/>
                        <a:t>(3.1%)</a:t>
                      </a:r>
                    </a:p>
                  </a:txBody>
                  <a:tcPr marL="76200" marR="76200" marT="38100" marB="38100" anchor="ctr"/>
                </a:tc>
                <a:extLst>
                  <a:ext uri="{0D108BD9-81ED-4DB2-BD59-A6C34878D82A}">
                    <a16:rowId xmlns:a16="http://schemas.microsoft.com/office/drawing/2014/main" val="4009228243"/>
                  </a:ext>
                </a:extLst>
              </a:tr>
            </a:tbl>
          </a:graphicData>
        </a:graphic>
      </p:graphicFrame>
      <p:pic>
        <p:nvPicPr>
          <p:cNvPr id="3" name="Picture 4" descr="logo U pitt 1[1]">
            <a:extLst>
              <a:ext uri="{FF2B5EF4-FFF2-40B4-BE49-F238E27FC236}">
                <a16:creationId xmlns:a16="http://schemas.microsoft.com/office/drawing/2014/main" id="{C6F567BA-B7D3-55F2-1061-98DFDA6E2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02"/>
          <a:stretch>
            <a:fillRect/>
          </a:stretch>
        </p:blipFill>
        <p:spPr bwMode="auto">
          <a:xfrm>
            <a:off x="628888" y="294700"/>
            <a:ext cx="11144174" cy="638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BA4D25B6-DF5A-F1F4-C70A-8089A40DB0E1}"/>
              </a:ext>
            </a:extLst>
          </p:cNvPr>
          <p:cNvSpPr/>
          <p:nvPr/>
        </p:nvSpPr>
        <p:spPr>
          <a:xfrm>
            <a:off x="3007605" y="6312665"/>
            <a:ext cx="3701667" cy="143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11" y="292608"/>
            <a:ext cx="11151616" cy="627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A671EE4C-FD57-DEEF-1F06-0F773B69D2EA}"/>
              </a:ext>
            </a:extLst>
          </p:cNvPr>
          <p:cNvSpPr/>
          <p:nvPr/>
        </p:nvSpPr>
        <p:spPr>
          <a:xfrm>
            <a:off x="3007605" y="6301648"/>
            <a:ext cx="3701667" cy="143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t="11760" r="22306" b="19808"/>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92" y="292608"/>
            <a:ext cx="11151616" cy="627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506338DD-6E1C-7DE3-5730-0F50997047B6}"/>
              </a:ext>
            </a:extLst>
          </p:cNvPr>
          <p:cNvSpPr/>
          <p:nvPr/>
        </p:nvSpPr>
        <p:spPr>
          <a:xfrm>
            <a:off x="2897435" y="6290631"/>
            <a:ext cx="3701667" cy="143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CFD4330-F8BB-D46D-00A0-F0DED4A7AA62}"/>
              </a:ext>
            </a:extLst>
          </p:cNvPr>
          <p:cNvSpPr/>
          <p:nvPr/>
        </p:nvSpPr>
        <p:spPr>
          <a:xfrm>
            <a:off x="6096000" y="4338918"/>
            <a:ext cx="4876800" cy="1129553"/>
          </a:xfrm>
          <a:prstGeom prst="rect">
            <a:avLst/>
          </a:prstGeom>
          <a:solidFill>
            <a:srgbClr val="0025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92" y="292608"/>
            <a:ext cx="11151616" cy="627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F97E72F-4E86-0461-B2A3-2E0F63AE4F42}"/>
              </a:ext>
            </a:extLst>
          </p:cNvPr>
          <p:cNvSpPr/>
          <p:nvPr/>
        </p:nvSpPr>
        <p:spPr>
          <a:xfrm>
            <a:off x="2897435" y="6290631"/>
            <a:ext cx="3701667" cy="143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92" y="292608"/>
            <a:ext cx="11151616" cy="627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B7BF5E7-5C6F-65C9-9A33-86C43D8B2AA2}"/>
              </a:ext>
            </a:extLst>
          </p:cNvPr>
          <p:cNvSpPr/>
          <p:nvPr/>
        </p:nvSpPr>
        <p:spPr>
          <a:xfrm>
            <a:off x="2897435" y="6279614"/>
            <a:ext cx="3701667" cy="143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92" y="399718"/>
            <a:ext cx="11151616" cy="627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52F85C54-5777-0C30-564F-E0061DB85B14}"/>
              </a:ext>
            </a:extLst>
          </p:cNvPr>
          <p:cNvSpPr/>
          <p:nvPr/>
        </p:nvSpPr>
        <p:spPr>
          <a:xfrm>
            <a:off x="2897435" y="6400801"/>
            <a:ext cx="3701667" cy="143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99220B-619C-436A-F7FB-C8EC44519B59}"/>
              </a:ext>
            </a:extLst>
          </p:cNvPr>
          <p:cNvSpPr txBox="1"/>
          <p:nvPr/>
        </p:nvSpPr>
        <p:spPr>
          <a:xfrm>
            <a:off x="3933605" y="4863798"/>
            <a:ext cx="1614579" cy="251900"/>
          </a:xfrm>
          <a:prstGeom prst="rect">
            <a:avLst/>
          </a:prstGeom>
          <a:solidFill>
            <a:srgbClr val="4572C5"/>
          </a:solid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after 4 weeks</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194" y="278248"/>
            <a:ext cx="10114633" cy="568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1801524D-FEBE-9E55-D7C8-88C7979D5819}"/>
              </a:ext>
            </a:extLst>
          </p:cNvPr>
          <p:cNvSpPr/>
          <p:nvPr/>
        </p:nvSpPr>
        <p:spPr>
          <a:xfrm>
            <a:off x="3305060" y="5698019"/>
            <a:ext cx="3701667" cy="143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5" name="Rectangle 4">
            <a:extLst>
              <a:ext uri="{FF2B5EF4-FFF2-40B4-BE49-F238E27FC236}">
                <a16:creationId xmlns:a16="http://schemas.microsoft.com/office/drawing/2014/main" id="{DDC449E9-E5DB-637A-0002-4F68F611315F}"/>
              </a:ext>
            </a:extLst>
          </p:cNvPr>
          <p:cNvSpPr/>
          <p:nvPr/>
        </p:nvSpPr>
        <p:spPr>
          <a:xfrm>
            <a:off x="320040" y="5980805"/>
            <a:ext cx="2895600" cy="770515"/>
          </a:xfrm>
          <a:prstGeom prst="rect">
            <a:avLst/>
          </a:prstGeom>
          <a:solidFill>
            <a:schemeClr val="bg1"/>
          </a:solidFill>
          <a:ln>
            <a:noFill/>
          </a:ln>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kern="1200" dirty="0">
                <a:solidFill>
                  <a:schemeClr val="tx1"/>
                </a:solidFill>
                <a:latin typeface="Arial" charset="0"/>
                <a:ea typeface="+mn-ea"/>
                <a:cs typeface="+mn-cs"/>
              </a:rPr>
              <a:t>Phase III MIRASOL (GOG 3045/ENGOT-ov55) Study: Mirvetuximab Soravtansine vs. Investigator’s Choice of Chemotherapy in Platinum-Resistant, Advanced High-Grade Epithelial Ovarian, Primary Peritoneal or Fallopian Tube Cancers with High Folate Receptor-Alpha (FR) Expression </a:t>
            </a:r>
          </a:p>
        </p:txBody>
      </p:sp>
      <p:grpSp>
        <p:nvGrpSpPr>
          <p:cNvPr id="4" name="Group 3">
            <a:extLst>
              <a:ext uri="{FF2B5EF4-FFF2-40B4-BE49-F238E27FC236}">
                <a16:creationId xmlns:a16="http://schemas.microsoft.com/office/drawing/2014/main" id="{24089535-C461-B52E-6AC6-A75BDC7B8F98}"/>
              </a:ext>
            </a:extLst>
          </p:cNvPr>
          <p:cNvGrpSpPr/>
          <p:nvPr/>
        </p:nvGrpSpPr>
        <p:grpSpPr>
          <a:xfrm>
            <a:off x="595249" y="384392"/>
            <a:ext cx="10825271" cy="6089215"/>
            <a:chOff x="595249" y="384392"/>
            <a:chExt cx="10825271" cy="6089215"/>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49" y="384392"/>
              <a:ext cx="10825271" cy="608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68A028FD-9F75-1E5E-DB49-B9E681D8AA07}"/>
                </a:ext>
              </a:extLst>
            </p:cNvPr>
            <p:cNvSpPr/>
            <p:nvPr/>
          </p:nvSpPr>
          <p:spPr bwMode="auto">
            <a:xfrm>
              <a:off x="2865120" y="6217920"/>
              <a:ext cx="3657600" cy="2556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41E95-0016-5A13-1613-FEA176377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DEB1FC-EFC5-7ACB-C0B9-C6B531EE26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02101" y="275421"/>
            <a:ext cx="10256107" cy="6081311"/>
          </a:xfrm>
          <a:prstGeom prst="rect">
            <a:avLst/>
          </a:prstGeom>
        </p:spPr>
      </p:pic>
      <p:pic>
        <p:nvPicPr>
          <p:cNvPr id="4" name="Picture 4" descr="logo U pitt 1[1]">
            <a:extLst>
              <a:ext uri="{FF2B5EF4-FFF2-40B4-BE49-F238E27FC236}">
                <a16:creationId xmlns:a16="http://schemas.microsoft.com/office/drawing/2014/main" id="{565DA335-7123-3443-804E-6ECA17DF8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60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E9F63-1233-CEB3-368D-2788FAF1B2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2C379D-FE83-482C-763D-2F5AC4EFEB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4743" y="145087"/>
            <a:ext cx="9793995" cy="6206604"/>
          </a:xfrm>
          <a:prstGeom prst="rect">
            <a:avLst/>
          </a:prstGeom>
        </p:spPr>
      </p:pic>
      <p:pic>
        <p:nvPicPr>
          <p:cNvPr id="2" name="Picture 4" descr="logo U pitt 1[1]">
            <a:extLst>
              <a:ext uri="{FF2B5EF4-FFF2-40B4-BE49-F238E27FC236}">
                <a16:creationId xmlns:a16="http://schemas.microsoft.com/office/drawing/2014/main" id="{A91A108C-5CF6-64E3-17E9-D8BA51882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985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65340-72BE-39B3-D5E6-A8F532989F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22BB3D2-8D2D-9F89-DB74-541DB35539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866" t="1861" b="1861"/>
          <a:stretch>
            <a:fillRect/>
          </a:stretch>
        </p:blipFill>
        <p:spPr>
          <a:xfrm>
            <a:off x="804231" y="399360"/>
            <a:ext cx="9132984" cy="6059279"/>
          </a:xfrm>
          <a:prstGeom prst="rect">
            <a:avLst/>
          </a:prstGeom>
        </p:spPr>
      </p:pic>
      <p:pic>
        <p:nvPicPr>
          <p:cNvPr id="4" name="Picture 4" descr="logo U pitt 1[1]">
            <a:extLst>
              <a:ext uri="{FF2B5EF4-FFF2-40B4-BE49-F238E27FC236}">
                <a16:creationId xmlns:a16="http://schemas.microsoft.com/office/drawing/2014/main" id="{1ADC0071-C711-9766-D695-1519AD0C2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743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5">
            <a:extLst>
              <a:ext uri="{FF2B5EF4-FFF2-40B4-BE49-F238E27FC236}">
                <a16:creationId xmlns:a16="http://schemas.microsoft.com/office/drawing/2014/main" id="{96B46E7E-9CA2-40E2-AE78-F15974489B4D}"/>
              </a:ext>
            </a:extLst>
          </p:cNvPr>
          <p:cNvSpPr>
            <a:spLocks noGrp="1"/>
          </p:cNvSpPr>
          <p:nvPr>
            <p:ph type="ctrTitle"/>
          </p:nvPr>
        </p:nvSpPr>
        <p:spPr/>
        <p:txBody>
          <a:bodyPr>
            <a:normAutofit fontScale="90000"/>
          </a:bodyPr>
          <a:lstStyle/>
          <a:p>
            <a:pPr>
              <a:lnSpc>
                <a:spcPct val="100000"/>
              </a:lnSpc>
              <a:spcBef>
                <a:spcPts val="225"/>
              </a:spcBef>
              <a:spcAft>
                <a:spcPts val="225"/>
              </a:spcAft>
            </a:pPr>
            <a:r>
              <a:rPr lang="en-US" dirty="0"/>
              <a:t>Efficacy and safety of trastuzumab deruxtecan  </a:t>
            </a:r>
            <a:br>
              <a:rPr lang="en-US" dirty="0"/>
            </a:br>
            <a:r>
              <a:rPr lang="en-US" dirty="0"/>
              <a:t>in patients with HER2-expressing solid tumors: DESTINY-PanTumor02 interim results</a:t>
            </a:r>
          </a:p>
        </p:txBody>
      </p:sp>
      <p:sp>
        <p:nvSpPr>
          <p:cNvPr id="32" name="Subtitle 6">
            <a:extLst>
              <a:ext uri="{FF2B5EF4-FFF2-40B4-BE49-F238E27FC236}">
                <a16:creationId xmlns:a16="http://schemas.microsoft.com/office/drawing/2014/main" id="{3D725FE8-8F80-4C54-88FD-F63B70AE8514}"/>
              </a:ext>
            </a:extLst>
          </p:cNvPr>
          <p:cNvSpPr>
            <a:spLocks noGrp="1"/>
          </p:cNvSpPr>
          <p:nvPr>
            <p:ph type="subTitle" idx="1"/>
          </p:nvPr>
        </p:nvSpPr>
        <p:spPr/>
        <p:txBody>
          <a:bodyPr vert="horz" lIns="34286" tIns="17143" rIns="34286" bIns="17143" rtlCol="0" anchor="t">
            <a:normAutofit fontScale="92500" lnSpcReduction="20000"/>
          </a:bodyPr>
          <a:lstStyle/>
          <a:p>
            <a:r>
              <a:rPr lang="en-US" b="1" dirty="0"/>
              <a:t>Funda Meric-Bernstam</a:t>
            </a:r>
          </a:p>
          <a:p>
            <a:r>
              <a:rPr lang="en-US" dirty="0"/>
              <a:t>The University of Texas MD Anderson Cancer Center, Houston, TX, USA</a:t>
            </a:r>
          </a:p>
          <a:p>
            <a:r>
              <a:rPr lang="en-US" dirty="0">
                <a:latin typeface="Arial"/>
                <a:cs typeface="Arial"/>
              </a:rPr>
              <a:t>June 5, 2023</a:t>
            </a:r>
          </a:p>
        </p:txBody>
      </p:sp>
      <p:sp>
        <p:nvSpPr>
          <p:cNvPr id="2" name="Text Placeholder 1">
            <a:extLst>
              <a:ext uri="{FF2B5EF4-FFF2-40B4-BE49-F238E27FC236}">
                <a16:creationId xmlns:a16="http://schemas.microsoft.com/office/drawing/2014/main" id="{A7AD5670-4A01-4ECA-AC38-508441ED6BA7}"/>
              </a:ext>
            </a:extLst>
          </p:cNvPr>
          <p:cNvSpPr>
            <a:spLocks noGrp="1"/>
          </p:cNvSpPr>
          <p:nvPr>
            <p:ph type="body" sz="quarter" idx="14"/>
          </p:nvPr>
        </p:nvSpPr>
        <p:spPr/>
        <p:txBody>
          <a:bodyPr/>
          <a:lstStyle/>
          <a:p>
            <a:r>
              <a:rPr lang="en-US"/>
              <a:t>Additional authors: Vicky </a:t>
            </a:r>
            <a:r>
              <a:rPr lang="en-US" err="1"/>
              <a:t>Makker</a:t>
            </a:r>
            <a:r>
              <a:rPr lang="en-US"/>
              <a:t>, Ana </a:t>
            </a:r>
            <a:r>
              <a:rPr lang="en-US" err="1"/>
              <a:t>Oaknin</a:t>
            </a:r>
            <a:r>
              <a:rPr lang="en-US"/>
              <a:t>, Do-</a:t>
            </a:r>
            <a:r>
              <a:rPr lang="en-US" err="1"/>
              <a:t>Youn</a:t>
            </a:r>
            <a:r>
              <a:rPr lang="en-US"/>
              <a:t> Oh, Susana Banerjee, Antonio González-Martín, </a:t>
            </a:r>
            <a:br>
              <a:rPr lang="en-US"/>
            </a:br>
            <a:r>
              <a:rPr lang="en-US"/>
              <a:t>Kyung </a:t>
            </a:r>
            <a:r>
              <a:rPr lang="en-US" err="1"/>
              <a:t>Hae</a:t>
            </a:r>
            <a:r>
              <a:rPr lang="en-US"/>
              <a:t> Jung, Iwona </a:t>
            </a:r>
            <a:r>
              <a:rPr lang="en-US" err="1"/>
              <a:t>Ługowska</a:t>
            </a:r>
            <a:r>
              <a:rPr lang="en-US"/>
              <a:t>, Luis </a:t>
            </a:r>
            <a:r>
              <a:rPr lang="en-US" err="1"/>
              <a:t>Manso</a:t>
            </a:r>
            <a:r>
              <a:rPr lang="en-US"/>
              <a:t>, </a:t>
            </a:r>
            <a:r>
              <a:rPr lang="en-US" err="1"/>
              <a:t>Aránzazu</a:t>
            </a:r>
            <a:r>
              <a:rPr lang="en-US"/>
              <a:t> Manzano, Bohuslav </a:t>
            </a:r>
            <a:r>
              <a:rPr lang="en-US" err="1"/>
              <a:t>Melichar</a:t>
            </a:r>
            <a:r>
              <a:rPr lang="en-US"/>
              <a:t>, Salvatore Siena, </a:t>
            </a:r>
            <a:br>
              <a:rPr lang="en-US"/>
            </a:br>
            <a:r>
              <a:rPr lang="en-US"/>
              <a:t>Daniil </a:t>
            </a:r>
            <a:r>
              <a:rPr lang="en-US" err="1"/>
              <a:t>Stroyakovskiy</a:t>
            </a:r>
            <a:r>
              <a:rPr lang="en-US"/>
              <a:t>, </a:t>
            </a:r>
            <a:r>
              <a:rPr lang="en-US" err="1"/>
              <a:t>Chiedozie</a:t>
            </a:r>
            <a:r>
              <a:rPr lang="en-US"/>
              <a:t> Anoka, Yan Ma, Soham </a:t>
            </a:r>
            <a:r>
              <a:rPr lang="en-US" err="1"/>
              <a:t>Puvvada</a:t>
            </a:r>
            <a:r>
              <a:rPr lang="en-US"/>
              <a:t>, Jung-Yun Lee</a:t>
            </a:r>
          </a:p>
        </p:txBody>
      </p:sp>
      <p:sp>
        <p:nvSpPr>
          <p:cNvPr id="33" name="Text Placeholder 32">
            <a:extLst>
              <a:ext uri="{FF2B5EF4-FFF2-40B4-BE49-F238E27FC236}">
                <a16:creationId xmlns:a16="http://schemas.microsoft.com/office/drawing/2014/main" id="{69C0E925-D046-B380-7E8D-A5CE6D8BD965}"/>
              </a:ext>
            </a:extLst>
          </p:cNvPr>
          <p:cNvSpPr>
            <a:spLocks noGrp="1"/>
          </p:cNvSpPr>
          <p:nvPr>
            <p:ph type="body" sz="quarter" idx="15"/>
          </p:nvPr>
        </p:nvSpPr>
        <p:spPr/>
        <p:txBody>
          <a:bodyPr/>
          <a:lstStyle/>
          <a:p>
            <a:r>
              <a:rPr lang="en-US"/>
              <a:t>Funda Meric-Bernstam, MD</a:t>
            </a:r>
          </a:p>
        </p:txBody>
      </p:sp>
      <p:sp>
        <p:nvSpPr>
          <p:cNvPr id="34" name="Rectangle 33">
            <a:extLst>
              <a:ext uri="{FF2B5EF4-FFF2-40B4-BE49-F238E27FC236}">
                <a16:creationId xmlns:a16="http://schemas.microsoft.com/office/drawing/2014/main" id="{FA4B0653-09D6-4CAF-979A-BA6537FCB6F9}"/>
              </a:ext>
            </a:extLst>
          </p:cNvPr>
          <p:cNvSpPr/>
          <p:nvPr/>
        </p:nvSpPr>
        <p:spPr>
          <a:xfrm>
            <a:off x="2004061" y="5793902"/>
            <a:ext cx="4606223" cy="300082"/>
          </a:xfrm>
          <a:prstGeom prst="rect">
            <a:avLst/>
          </a:prstGeom>
        </p:spPr>
        <p:txBody>
          <a:bodyPr wrap="square">
            <a:spAutoFit/>
          </a:bodyPr>
          <a:lstStyle/>
          <a:p>
            <a:pPr marL="0" marR="0" lvl="0" indent="0" algn="l" defTabSz="68569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On behalf of the DESTINY-PanTumor02 investigators</a:t>
            </a:r>
            <a:endParaRPr kumimoji="0" lang="en-US" sz="2025"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grpSp>
        <p:nvGrpSpPr>
          <p:cNvPr id="8" name="Group 7">
            <a:extLst>
              <a:ext uri="{FF2B5EF4-FFF2-40B4-BE49-F238E27FC236}">
                <a16:creationId xmlns:a16="http://schemas.microsoft.com/office/drawing/2014/main" id="{407A23EF-CA3D-4D23-ADEF-ABC8D69BE37B}"/>
              </a:ext>
            </a:extLst>
          </p:cNvPr>
          <p:cNvGrpSpPr/>
          <p:nvPr/>
        </p:nvGrpSpPr>
        <p:grpSpPr>
          <a:xfrm>
            <a:off x="9035956" y="307574"/>
            <a:ext cx="2576924" cy="560191"/>
            <a:chOff x="15301328" y="5466418"/>
            <a:chExt cx="9734204" cy="2116095"/>
          </a:xfrm>
        </p:grpSpPr>
        <p:sp>
          <p:nvSpPr>
            <p:cNvPr id="9" name="TextBox 8">
              <a:extLst>
                <a:ext uri="{FF2B5EF4-FFF2-40B4-BE49-F238E27FC236}">
                  <a16:creationId xmlns:a16="http://schemas.microsoft.com/office/drawing/2014/main" id="{0FF411B7-FBF5-4AC0-8964-132AC297FFCD}"/>
                </a:ext>
              </a:extLst>
            </p:cNvPr>
            <p:cNvSpPr txBox="1"/>
            <p:nvPr/>
          </p:nvSpPr>
          <p:spPr>
            <a:xfrm>
              <a:off x="15301328" y="6274574"/>
              <a:ext cx="9734204" cy="130793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650" b="1" i="0" u="none" strike="noStrike" kern="0" cap="none" spc="0" normalizeH="0" baseline="0" noProof="0" dirty="0">
                  <a:ln>
                    <a:noFill/>
                  </a:ln>
                  <a:solidFill>
                    <a:srgbClr val="000000"/>
                  </a:solidFill>
                  <a:effectLst/>
                  <a:uLnTx/>
                  <a:uFillTx/>
                  <a:latin typeface="Arial" panose="020B0604020202020204"/>
                  <a:ea typeface="+mn-ea"/>
                  <a:cs typeface="+mn-cs"/>
                </a:rPr>
                <a:t>DESTINY-PanTumor02</a:t>
              </a:r>
            </a:p>
          </p:txBody>
        </p:sp>
        <p:grpSp>
          <p:nvGrpSpPr>
            <p:cNvPr id="10" name="Graphic 3">
              <a:extLst>
                <a:ext uri="{FF2B5EF4-FFF2-40B4-BE49-F238E27FC236}">
                  <a16:creationId xmlns:a16="http://schemas.microsoft.com/office/drawing/2014/main" id="{3DBBB953-A448-4DC4-9EE6-0C67063E9E1D}"/>
                </a:ext>
              </a:extLst>
            </p:cNvPr>
            <p:cNvGrpSpPr/>
            <p:nvPr/>
          </p:nvGrpSpPr>
          <p:grpSpPr>
            <a:xfrm>
              <a:off x="16088384" y="5466418"/>
              <a:ext cx="1647482" cy="989012"/>
              <a:chOff x="16088384" y="5466418"/>
              <a:chExt cx="1647482" cy="989012"/>
            </a:xfrm>
          </p:grpSpPr>
          <p:sp>
            <p:nvSpPr>
              <p:cNvPr id="11" name="Graphic 3">
                <a:extLst>
                  <a:ext uri="{FF2B5EF4-FFF2-40B4-BE49-F238E27FC236}">
                    <a16:creationId xmlns:a16="http://schemas.microsoft.com/office/drawing/2014/main" id="{4673215F-BB94-4C3C-BB35-73759B67619C}"/>
                  </a:ext>
                </a:extLst>
              </p:cNvPr>
              <p:cNvSpPr/>
              <p:nvPr/>
            </p:nvSpPr>
            <p:spPr>
              <a:xfrm>
                <a:off x="16088742" y="5466947"/>
                <a:ext cx="1647124" cy="988483"/>
              </a:xfrm>
              <a:custGeom>
                <a:avLst/>
                <a:gdLst>
                  <a:gd name="connsiteX0" fmla="*/ 597787 w 1647124"/>
                  <a:gd name="connsiteY0" fmla="*/ 350308 h 988483"/>
                  <a:gd name="connsiteX1" fmla="*/ 596200 w 1647124"/>
                  <a:gd name="connsiteY1" fmla="*/ 343429 h 988483"/>
                  <a:gd name="connsiteX2" fmla="*/ 485075 w 1647124"/>
                  <a:gd name="connsiteY2" fmla="*/ 152400 h 988483"/>
                  <a:gd name="connsiteX3" fmla="*/ 260708 w 1647124"/>
                  <a:gd name="connsiteY3" fmla="*/ 339196 h 988483"/>
                  <a:gd name="connsiteX4" fmla="*/ 31579 w 1647124"/>
                  <a:gd name="connsiteY4" fmla="*/ 760942 h 988483"/>
                  <a:gd name="connsiteX5" fmla="*/ 1416 w 1647124"/>
                  <a:gd name="connsiteY5" fmla="*/ 988483 h 988483"/>
                  <a:gd name="connsiteX6" fmla="*/ 227900 w 1647124"/>
                  <a:gd name="connsiteY6" fmla="*/ 988483 h 988483"/>
                  <a:gd name="connsiteX7" fmla="*/ 597787 w 1647124"/>
                  <a:gd name="connsiteY7" fmla="*/ 350308 h 988483"/>
                  <a:gd name="connsiteX8" fmla="*/ 1060808 w 1647124"/>
                  <a:gd name="connsiteY8" fmla="*/ 227542 h 988483"/>
                  <a:gd name="connsiteX9" fmla="*/ 1398946 w 1647124"/>
                  <a:gd name="connsiteY9" fmla="*/ 318029 h 988483"/>
                  <a:gd name="connsiteX10" fmla="*/ 1513775 w 1647124"/>
                  <a:gd name="connsiteY10" fmla="*/ 120121 h 988483"/>
                  <a:gd name="connsiteX11" fmla="*/ 1294171 w 1647124"/>
                  <a:gd name="connsiteY11" fmla="*/ 33867 h 988483"/>
                  <a:gd name="connsiteX12" fmla="*/ 1060279 w 1647124"/>
                  <a:gd name="connsiteY12" fmla="*/ 2646 h 988483"/>
                  <a:gd name="connsiteX13" fmla="*/ 1060808 w 1647124"/>
                  <a:gd name="connsiteY13" fmla="*/ 227542 h 988483"/>
                  <a:gd name="connsiteX14" fmla="*/ 541167 w 1647124"/>
                  <a:gd name="connsiteY14" fmla="*/ 120121 h 988483"/>
                  <a:gd name="connsiteX15" fmla="*/ 655996 w 1647124"/>
                  <a:gd name="connsiteY15" fmla="*/ 317500 h 988483"/>
                  <a:gd name="connsiteX16" fmla="*/ 993075 w 1647124"/>
                  <a:gd name="connsiteY16" fmla="*/ 227013 h 988483"/>
                  <a:gd name="connsiteX17" fmla="*/ 993075 w 1647124"/>
                  <a:gd name="connsiteY17" fmla="*/ 0 h 988483"/>
                  <a:gd name="connsiteX18" fmla="*/ 776646 w 1647124"/>
                  <a:gd name="connsiteY18" fmla="*/ 29633 h 988483"/>
                  <a:gd name="connsiteX19" fmla="*/ 541167 w 1647124"/>
                  <a:gd name="connsiteY19" fmla="*/ 120121 h 988483"/>
                  <a:gd name="connsiteX20" fmla="*/ 1477262 w 1647124"/>
                  <a:gd name="connsiteY20" fmla="*/ 726546 h 988483"/>
                  <a:gd name="connsiteX21" fmla="*/ 1647125 w 1647124"/>
                  <a:gd name="connsiteY21" fmla="*/ 629179 h 988483"/>
                  <a:gd name="connsiteX22" fmla="*/ 1422758 w 1647124"/>
                  <a:gd name="connsiteY22" fmla="*/ 405871 h 988483"/>
                  <a:gd name="connsiteX23" fmla="*/ 1324862 w 1647124"/>
                  <a:gd name="connsiteY23" fmla="*/ 575733 h 988483"/>
                  <a:gd name="connsiteX24" fmla="*/ 1477262 w 1647124"/>
                  <a:gd name="connsiteY24" fmla="*/ 726546 h 988483"/>
                  <a:gd name="connsiteX25" fmla="*/ 731137 w 1647124"/>
                  <a:gd name="connsiteY25" fmla="*/ 574146 h 988483"/>
                  <a:gd name="connsiteX26" fmla="*/ 633771 w 1647124"/>
                  <a:gd name="connsiteY26" fmla="*/ 407458 h 988483"/>
                  <a:gd name="connsiteX27" fmla="*/ 410462 w 1647124"/>
                  <a:gd name="connsiteY27" fmla="*/ 630238 h 988483"/>
                  <a:gd name="connsiteX28" fmla="*/ 577679 w 1647124"/>
                  <a:gd name="connsiteY28" fmla="*/ 725488 h 988483"/>
                  <a:gd name="connsiteX29" fmla="*/ 647529 w 1647124"/>
                  <a:gd name="connsiteY29" fmla="*/ 642408 h 988483"/>
                  <a:gd name="connsiteX30" fmla="*/ 731137 w 1647124"/>
                  <a:gd name="connsiteY30" fmla="*/ 574146 h 988483"/>
                  <a:gd name="connsiteX31" fmla="*/ 993604 w 1647124"/>
                  <a:gd name="connsiteY31" fmla="*/ 292100 h 988483"/>
                  <a:gd name="connsiteX32" fmla="*/ 691979 w 1647124"/>
                  <a:gd name="connsiteY32" fmla="*/ 372004 h 988483"/>
                  <a:gd name="connsiteX33" fmla="*/ 693037 w 1647124"/>
                  <a:gd name="connsiteY33" fmla="*/ 380471 h 988483"/>
                  <a:gd name="connsiteX34" fmla="*/ 787229 w 1647124"/>
                  <a:gd name="connsiteY34" fmla="*/ 542925 h 988483"/>
                  <a:gd name="connsiteX35" fmla="*/ 993604 w 1647124"/>
                  <a:gd name="connsiteY35" fmla="*/ 486833 h 988483"/>
                  <a:gd name="connsiteX36" fmla="*/ 993604 w 1647124"/>
                  <a:gd name="connsiteY36" fmla="*/ 292100 h 988483"/>
                  <a:gd name="connsiteX37" fmla="*/ 1497371 w 1647124"/>
                  <a:gd name="connsiteY37" fmla="*/ 988483 h 988483"/>
                  <a:gd name="connsiteX38" fmla="*/ 1451333 w 1647124"/>
                  <a:gd name="connsiteY38" fmla="*/ 814917 h 988483"/>
                  <a:gd name="connsiteX39" fmla="*/ 1303166 w 1647124"/>
                  <a:gd name="connsiteY39" fmla="*/ 900642 h 988483"/>
                  <a:gd name="connsiteX40" fmla="*/ 1326979 w 1647124"/>
                  <a:gd name="connsiteY40" fmla="*/ 988483 h 988483"/>
                  <a:gd name="connsiteX41" fmla="*/ 1497371 w 1647124"/>
                  <a:gd name="connsiteY41" fmla="*/ 988483 h 988483"/>
                  <a:gd name="connsiteX42" fmla="*/ 818979 w 1647124"/>
                  <a:gd name="connsiteY42" fmla="*/ 597958 h 988483"/>
                  <a:gd name="connsiteX43" fmla="*/ 905233 w 1647124"/>
                  <a:gd name="connsiteY43" fmla="*/ 744538 h 988483"/>
                  <a:gd name="connsiteX44" fmla="*/ 994133 w 1647124"/>
                  <a:gd name="connsiteY44" fmla="*/ 720725 h 988483"/>
                  <a:gd name="connsiteX45" fmla="*/ 995192 w 1647124"/>
                  <a:gd name="connsiteY45" fmla="*/ 715963 h 988483"/>
                  <a:gd name="connsiteX46" fmla="*/ 995192 w 1647124"/>
                  <a:gd name="connsiteY46" fmla="*/ 559858 h 988483"/>
                  <a:gd name="connsiteX47" fmla="*/ 992546 w 1647124"/>
                  <a:gd name="connsiteY47" fmla="*/ 551921 h 988483"/>
                  <a:gd name="connsiteX48" fmla="*/ 818979 w 1647124"/>
                  <a:gd name="connsiteY48" fmla="*/ 597958 h 988483"/>
                  <a:gd name="connsiteX49" fmla="*/ 1061867 w 1647124"/>
                  <a:gd name="connsiteY49" fmla="*/ 551921 h 988483"/>
                  <a:gd name="connsiteX50" fmla="*/ 1061867 w 1647124"/>
                  <a:gd name="connsiteY50" fmla="*/ 721254 h 988483"/>
                  <a:gd name="connsiteX51" fmla="*/ 1150767 w 1647124"/>
                  <a:gd name="connsiteY51" fmla="*/ 745067 h 988483"/>
                  <a:gd name="connsiteX52" fmla="*/ 1236492 w 1647124"/>
                  <a:gd name="connsiteY52" fmla="*/ 597429 h 988483"/>
                  <a:gd name="connsiteX53" fmla="*/ 1061867 w 1647124"/>
                  <a:gd name="connsiteY53" fmla="*/ 551921 h 988483"/>
                  <a:gd name="connsiteX54" fmla="*/ 1292054 w 1647124"/>
                  <a:gd name="connsiteY54" fmla="*/ 630767 h 988483"/>
                  <a:gd name="connsiteX55" fmla="*/ 1206858 w 1647124"/>
                  <a:gd name="connsiteY55" fmla="*/ 777346 h 988483"/>
                  <a:gd name="connsiteX56" fmla="*/ 1273004 w 1647124"/>
                  <a:gd name="connsiteY56" fmla="*/ 842963 h 988483"/>
                  <a:gd name="connsiteX57" fmla="*/ 1420642 w 1647124"/>
                  <a:gd name="connsiteY57" fmla="*/ 758296 h 988483"/>
                  <a:gd name="connsiteX58" fmla="*/ 1292054 w 1647124"/>
                  <a:gd name="connsiteY58" fmla="*/ 630767 h 98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7124" h="988483">
                    <a:moveTo>
                      <a:pt x="597787" y="350308"/>
                    </a:moveTo>
                    <a:cubicBezTo>
                      <a:pt x="597258" y="348192"/>
                      <a:pt x="597258" y="345546"/>
                      <a:pt x="596200" y="343429"/>
                    </a:cubicBezTo>
                    <a:cubicBezTo>
                      <a:pt x="559687" y="280458"/>
                      <a:pt x="522646" y="216958"/>
                      <a:pt x="485075" y="152400"/>
                    </a:cubicBezTo>
                    <a:cubicBezTo>
                      <a:pt x="399350" y="203729"/>
                      <a:pt x="325796" y="266700"/>
                      <a:pt x="260708" y="339196"/>
                    </a:cubicBezTo>
                    <a:cubicBezTo>
                      <a:pt x="150641" y="460904"/>
                      <a:pt x="74971" y="602192"/>
                      <a:pt x="31579" y="760942"/>
                    </a:cubicBezTo>
                    <a:cubicBezTo>
                      <a:pt x="10941" y="836613"/>
                      <a:pt x="-4934" y="962025"/>
                      <a:pt x="1416" y="988483"/>
                    </a:cubicBezTo>
                    <a:cubicBezTo>
                      <a:pt x="76558" y="988483"/>
                      <a:pt x="152229" y="988483"/>
                      <a:pt x="227900" y="988483"/>
                    </a:cubicBezTo>
                    <a:cubicBezTo>
                      <a:pt x="246421" y="714904"/>
                      <a:pt x="370775" y="503238"/>
                      <a:pt x="597787" y="350308"/>
                    </a:cubicBezTo>
                    <a:close/>
                    <a:moveTo>
                      <a:pt x="1060808" y="227542"/>
                    </a:moveTo>
                    <a:cubicBezTo>
                      <a:pt x="1180929" y="233362"/>
                      <a:pt x="1293642" y="262467"/>
                      <a:pt x="1398946" y="318029"/>
                    </a:cubicBezTo>
                    <a:cubicBezTo>
                      <a:pt x="1437575" y="251354"/>
                      <a:pt x="1475675" y="186267"/>
                      <a:pt x="1513775" y="120121"/>
                    </a:cubicBezTo>
                    <a:cubicBezTo>
                      <a:pt x="1442867" y="82550"/>
                      <a:pt x="1370371" y="54504"/>
                      <a:pt x="1294171" y="33867"/>
                    </a:cubicBezTo>
                    <a:cubicBezTo>
                      <a:pt x="1226966" y="15346"/>
                      <a:pt x="1085150" y="-5292"/>
                      <a:pt x="1060279" y="2646"/>
                    </a:cubicBezTo>
                    <a:cubicBezTo>
                      <a:pt x="1060808" y="76729"/>
                      <a:pt x="1060808" y="151342"/>
                      <a:pt x="1060808" y="227542"/>
                    </a:cubicBezTo>
                    <a:close/>
                    <a:moveTo>
                      <a:pt x="541167" y="120121"/>
                    </a:moveTo>
                    <a:cubicBezTo>
                      <a:pt x="580325" y="186796"/>
                      <a:pt x="617896" y="251883"/>
                      <a:pt x="655996" y="317500"/>
                    </a:cubicBezTo>
                    <a:cubicBezTo>
                      <a:pt x="762358" y="261938"/>
                      <a:pt x="874542" y="233362"/>
                      <a:pt x="993075" y="227013"/>
                    </a:cubicBezTo>
                    <a:cubicBezTo>
                      <a:pt x="993075" y="151342"/>
                      <a:pt x="993075" y="76200"/>
                      <a:pt x="993075" y="0"/>
                    </a:cubicBezTo>
                    <a:cubicBezTo>
                      <a:pt x="918991" y="1058"/>
                      <a:pt x="847554" y="12171"/>
                      <a:pt x="776646" y="29633"/>
                    </a:cubicBezTo>
                    <a:cubicBezTo>
                      <a:pt x="695154" y="49212"/>
                      <a:pt x="617366" y="79375"/>
                      <a:pt x="541167" y="120121"/>
                    </a:cubicBezTo>
                    <a:close/>
                    <a:moveTo>
                      <a:pt x="1477262" y="726546"/>
                    </a:moveTo>
                    <a:cubicBezTo>
                      <a:pt x="1534412" y="693738"/>
                      <a:pt x="1589975" y="661988"/>
                      <a:pt x="1647125" y="629179"/>
                    </a:cubicBezTo>
                    <a:cubicBezTo>
                      <a:pt x="1588916" y="537633"/>
                      <a:pt x="1514833" y="464079"/>
                      <a:pt x="1422758" y="405871"/>
                    </a:cubicBezTo>
                    <a:cubicBezTo>
                      <a:pt x="1389421" y="463550"/>
                      <a:pt x="1355554" y="518583"/>
                      <a:pt x="1324862" y="575733"/>
                    </a:cubicBezTo>
                    <a:cubicBezTo>
                      <a:pt x="1386775" y="614892"/>
                      <a:pt x="1434929" y="666221"/>
                      <a:pt x="1477262" y="726546"/>
                    </a:cubicBezTo>
                    <a:close/>
                    <a:moveTo>
                      <a:pt x="731137" y="574146"/>
                    </a:moveTo>
                    <a:cubicBezTo>
                      <a:pt x="697800" y="516996"/>
                      <a:pt x="666050" y="461962"/>
                      <a:pt x="633771" y="407458"/>
                    </a:cubicBezTo>
                    <a:cubicBezTo>
                      <a:pt x="572387" y="432329"/>
                      <a:pt x="424221" y="580496"/>
                      <a:pt x="410462" y="630238"/>
                    </a:cubicBezTo>
                    <a:cubicBezTo>
                      <a:pt x="466025" y="661458"/>
                      <a:pt x="521058" y="694796"/>
                      <a:pt x="577679" y="725488"/>
                    </a:cubicBezTo>
                    <a:cubicBezTo>
                      <a:pt x="599375" y="694796"/>
                      <a:pt x="622129" y="667808"/>
                      <a:pt x="647529" y="642408"/>
                    </a:cubicBezTo>
                    <a:cubicBezTo>
                      <a:pt x="673458" y="617538"/>
                      <a:pt x="700975" y="594783"/>
                      <a:pt x="731137" y="574146"/>
                    </a:cubicBezTo>
                    <a:close/>
                    <a:moveTo>
                      <a:pt x="993604" y="292100"/>
                    </a:moveTo>
                    <a:cubicBezTo>
                      <a:pt x="886183" y="297392"/>
                      <a:pt x="786171" y="323321"/>
                      <a:pt x="691979" y="372004"/>
                    </a:cubicBezTo>
                    <a:cubicBezTo>
                      <a:pt x="692508" y="375179"/>
                      <a:pt x="691979" y="378354"/>
                      <a:pt x="693037" y="380471"/>
                    </a:cubicBezTo>
                    <a:cubicBezTo>
                      <a:pt x="724258" y="434446"/>
                      <a:pt x="754950" y="487892"/>
                      <a:pt x="787229" y="542925"/>
                    </a:cubicBezTo>
                    <a:cubicBezTo>
                      <a:pt x="852846" y="511175"/>
                      <a:pt x="921637" y="492654"/>
                      <a:pt x="993604" y="486833"/>
                    </a:cubicBezTo>
                    <a:cubicBezTo>
                      <a:pt x="993604" y="421217"/>
                      <a:pt x="993604" y="357187"/>
                      <a:pt x="993604" y="292100"/>
                    </a:cubicBezTo>
                    <a:close/>
                    <a:moveTo>
                      <a:pt x="1497371" y="988483"/>
                    </a:moveTo>
                    <a:cubicBezTo>
                      <a:pt x="1505837" y="961496"/>
                      <a:pt x="1476733" y="849842"/>
                      <a:pt x="1451333" y="814917"/>
                    </a:cubicBezTo>
                    <a:cubicBezTo>
                      <a:pt x="1402650" y="844021"/>
                      <a:pt x="1352379" y="871008"/>
                      <a:pt x="1303166" y="900642"/>
                    </a:cubicBezTo>
                    <a:cubicBezTo>
                      <a:pt x="1315867" y="929217"/>
                      <a:pt x="1323804" y="958321"/>
                      <a:pt x="1326979" y="988483"/>
                    </a:cubicBezTo>
                    <a:cubicBezTo>
                      <a:pt x="1384658" y="988483"/>
                      <a:pt x="1440750" y="988483"/>
                      <a:pt x="1497371" y="988483"/>
                    </a:cubicBezTo>
                    <a:close/>
                    <a:moveTo>
                      <a:pt x="818979" y="597958"/>
                    </a:moveTo>
                    <a:cubicBezTo>
                      <a:pt x="849671" y="648229"/>
                      <a:pt x="876129" y="698500"/>
                      <a:pt x="905233" y="744538"/>
                    </a:cubicBezTo>
                    <a:cubicBezTo>
                      <a:pt x="935925" y="736071"/>
                      <a:pt x="965029" y="728663"/>
                      <a:pt x="994133" y="720725"/>
                    </a:cubicBezTo>
                    <a:cubicBezTo>
                      <a:pt x="994133" y="719667"/>
                      <a:pt x="995192" y="717550"/>
                      <a:pt x="995192" y="715963"/>
                    </a:cubicBezTo>
                    <a:cubicBezTo>
                      <a:pt x="995192" y="664104"/>
                      <a:pt x="995192" y="611717"/>
                      <a:pt x="995192" y="559858"/>
                    </a:cubicBezTo>
                    <a:cubicBezTo>
                      <a:pt x="995192" y="557213"/>
                      <a:pt x="993604" y="554567"/>
                      <a:pt x="992546" y="551921"/>
                    </a:cubicBezTo>
                    <a:cubicBezTo>
                      <a:pt x="931692" y="556154"/>
                      <a:pt x="875071" y="572029"/>
                      <a:pt x="818979" y="597958"/>
                    </a:cubicBezTo>
                    <a:close/>
                    <a:moveTo>
                      <a:pt x="1061867" y="551921"/>
                    </a:moveTo>
                    <a:cubicBezTo>
                      <a:pt x="1059221" y="574146"/>
                      <a:pt x="1059750" y="712258"/>
                      <a:pt x="1061867" y="721254"/>
                    </a:cubicBezTo>
                    <a:cubicBezTo>
                      <a:pt x="1091500" y="729192"/>
                      <a:pt x="1120075" y="737129"/>
                      <a:pt x="1150767" y="745067"/>
                    </a:cubicBezTo>
                    <a:cubicBezTo>
                      <a:pt x="1178812" y="696913"/>
                      <a:pt x="1207387" y="648229"/>
                      <a:pt x="1236492" y="597429"/>
                    </a:cubicBezTo>
                    <a:cubicBezTo>
                      <a:pt x="1179871" y="571500"/>
                      <a:pt x="1122721" y="555625"/>
                      <a:pt x="1061867" y="551921"/>
                    </a:cubicBezTo>
                    <a:close/>
                    <a:moveTo>
                      <a:pt x="1292054" y="630767"/>
                    </a:moveTo>
                    <a:cubicBezTo>
                      <a:pt x="1262950" y="681038"/>
                      <a:pt x="1234375" y="730250"/>
                      <a:pt x="1206858" y="777346"/>
                    </a:cubicBezTo>
                    <a:cubicBezTo>
                      <a:pt x="1229612" y="800100"/>
                      <a:pt x="1250779" y="821267"/>
                      <a:pt x="1273004" y="842963"/>
                    </a:cubicBezTo>
                    <a:cubicBezTo>
                      <a:pt x="1320629" y="815446"/>
                      <a:pt x="1370371" y="786871"/>
                      <a:pt x="1420642" y="758296"/>
                    </a:cubicBezTo>
                    <a:cubicBezTo>
                      <a:pt x="1385716" y="707496"/>
                      <a:pt x="1344442" y="665163"/>
                      <a:pt x="1292054" y="630767"/>
                    </a:cubicBezTo>
                    <a:close/>
                  </a:path>
                </a:pathLst>
              </a:custGeom>
              <a:solidFill>
                <a:srgbClr val="FEFFFF"/>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 name="Graphic 3">
                <a:extLst>
                  <a:ext uri="{FF2B5EF4-FFF2-40B4-BE49-F238E27FC236}">
                    <a16:creationId xmlns:a16="http://schemas.microsoft.com/office/drawing/2014/main" id="{B64F828F-75BD-4201-A070-62FA9B04668F}"/>
                  </a:ext>
                </a:extLst>
              </p:cNvPr>
              <p:cNvSpPr/>
              <p:nvPr/>
            </p:nvSpPr>
            <p:spPr>
              <a:xfrm>
                <a:off x="16088384" y="5619347"/>
                <a:ext cx="598145" cy="836083"/>
              </a:xfrm>
              <a:custGeom>
                <a:avLst/>
                <a:gdLst>
                  <a:gd name="connsiteX0" fmla="*/ 598145 w 598145"/>
                  <a:gd name="connsiteY0" fmla="*/ 197908 h 836083"/>
                  <a:gd name="connsiteX1" fmla="*/ 227729 w 598145"/>
                  <a:gd name="connsiteY1" fmla="*/ 836083 h 836083"/>
                  <a:gd name="connsiteX2" fmla="*/ 1245 w 598145"/>
                  <a:gd name="connsiteY2" fmla="*/ 836083 h 836083"/>
                  <a:gd name="connsiteX3" fmla="*/ 31408 w 598145"/>
                  <a:gd name="connsiteY3" fmla="*/ 608542 h 836083"/>
                  <a:gd name="connsiteX4" fmla="*/ 260537 w 598145"/>
                  <a:gd name="connsiteY4" fmla="*/ 186796 h 836083"/>
                  <a:gd name="connsiteX5" fmla="*/ 484904 w 598145"/>
                  <a:gd name="connsiteY5" fmla="*/ 0 h 836083"/>
                  <a:gd name="connsiteX6" fmla="*/ 596029 w 598145"/>
                  <a:gd name="connsiteY6" fmla="*/ 191029 h 836083"/>
                  <a:gd name="connsiteX7" fmla="*/ 598145 w 598145"/>
                  <a:gd name="connsiteY7" fmla="*/ 197908 h 83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145" h="836083">
                    <a:moveTo>
                      <a:pt x="598145" y="197908"/>
                    </a:moveTo>
                    <a:cubicBezTo>
                      <a:pt x="371133" y="350838"/>
                      <a:pt x="246779" y="562504"/>
                      <a:pt x="227729" y="836083"/>
                    </a:cubicBezTo>
                    <a:cubicBezTo>
                      <a:pt x="152058" y="836083"/>
                      <a:pt x="76916" y="836083"/>
                      <a:pt x="1245" y="836083"/>
                    </a:cubicBezTo>
                    <a:cubicBezTo>
                      <a:pt x="-4575" y="809096"/>
                      <a:pt x="10770" y="684213"/>
                      <a:pt x="31408" y="608542"/>
                    </a:cubicBezTo>
                    <a:cubicBezTo>
                      <a:pt x="74270" y="450321"/>
                      <a:pt x="149941" y="309033"/>
                      <a:pt x="260537" y="186796"/>
                    </a:cubicBezTo>
                    <a:cubicBezTo>
                      <a:pt x="325625" y="114829"/>
                      <a:pt x="399179" y="51329"/>
                      <a:pt x="484904" y="0"/>
                    </a:cubicBezTo>
                    <a:cubicBezTo>
                      <a:pt x="522475" y="64558"/>
                      <a:pt x="559516" y="127529"/>
                      <a:pt x="596029" y="191029"/>
                    </a:cubicBezTo>
                    <a:cubicBezTo>
                      <a:pt x="598145" y="193146"/>
                      <a:pt x="598145" y="195792"/>
                      <a:pt x="598145" y="197908"/>
                    </a:cubicBezTo>
                    <a:close/>
                  </a:path>
                </a:pathLst>
              </a:custGeom>
              <a:solidFill>
                <a:srgbClr val="F3E319"/>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 name="Graphic 3">
                <a:extLst>
                  <a:ext uri="{FF2B5EF4-FFF2-40B4-BE49-F238E27FC236}">
                    <a16:creationId xmlns:a16="http://schemas.microsoft.com/office/drawing/2014/main" id="{8F17EB21-5E3A-4FAC-8861-AB0F98793DBC}"/>
                  </a:ext>
                </a:extLst>
              </p:cNvPr>
              <p:cNvSpPr/>
              <p:nvPr/>
            </p:nvSpPr>
            <p:spPr>
              <a:xfrm>
                <a:off x="17149550" y="5468017"/>
                <a:ext cx="453495" cy="316959"/>
              </a:xfrm>
              <a:custGeom>
                <a:avLst/>
                <a:gdLst>
                  <a:gd name="connsiteX0" fmla="*/ 0 w 453495"/>
                  <a:gd name="connsiteY0" fmla="*/ 226472 h 316959"/>
                  <a:gd name="connsiteX1" fmla="*/ 0 w 453495"/>
                  <a:gd name="connsiteY1" fmla="*/ 1576 h 316959"/>
                  <a:gd name="connsiteX2" fmla="*/ 233892 w 453495"/>
                  <a:gd name="connsiteY2" fmla="*/ 32797 h 316959"/>
                  <a:gd name="connsiteX3" fmla="*/ 453496 w 453495"/>
                  <a:gd name="connsiteY3" fmla="*/ 119051 h 316959"/>
                  <a:gd name="connsiteX4" fmla="*/ 338667 w 453495"/>
                  <a:gd name="connsiteY4" fmla="*/ 316959 h 316959"/>
                  <a:gd name="connsiteX5" fmla="*/ 0 w 453495"/>
                  <a:gd name="connsiteY5" fmla="*/ 226472 h 31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495" h="316959">
                    <a:moveTo>
                      <a:pt x="0" y="226472"/>
                    </a:moveTo>
                    <a:cubicBezTo>
                      <a:pt x="0" y="150801"/>
                      <a:pt x="0" y="76188"/>
                      <a:pt x="0" y="1576"/>
                    </a:cubicBezTo>
                    <a:cubicBezTo>
                      <a:pt x="39688" y="-5833"/>
                      <a:pt x="166688" y="14276"/>
                      <a:pt x="233892" y="32797"/>
                    </a:cubicBezTo>
                    <a:cubicBezTo>
                      <a:pt x="309563" y="53434"/>
                      <a:pt x="382587" y="82009"/>
                      <a:pt x="453496" y="119051"/>
                    </a:cubicBezTo>
                    <a:cubicBezTo>
                      <a:pt x="415396" y="185197"/>
                      <a:pt x="377296" y="250284"/>
                      <a:pt x="338667" y="316959"/>
                    </a:cubicBezTo>
                    <a:cubicBezTo>
                      <a:pt x="232833" y="260867"/>
                      <a:pt x="120121" y="232292"/>
                      <a:pt x="0" y="226472"/>
                    </a:cubicBezTo>
                    <a:close/>
                  </a:path>
                </a:pathLst>
              </a:custGeom>
              <a:solidFill>
                <a:srgbClr val="244395"/>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4" name="Graphic 3">
                <a:extLst>
                  <a:ext uri="{FF2B5EF4-FFF2-40B4-BE49-F238E27FC236}">
                    <a16:creationId xmlns:a16="http://schemas.microsoft.com/office/drawing/2014/main" id="{7169C7FB-EE90-4DF7-A39F-906F2EBE5E52}"/>
                  </a:ext>
                </a:extLst>
              </p:cNvPr>
              <p:cNvSpPr/>
              <p:nvPr/>
            </p:nvSpPr>
            <p:spPr>
              <a:xfrm>
                <a:off x="16629908" y="5466418"/>
                <a:ext cx="451908" cy="317499"/>
              </a:xfrm>
              <a:custGeom>
                <a:avLst/>
                <a:gdLst>
                  <a:gd name="connsiteX0" fmla="*/ 0 w 451908"/>
                  <a:gd name="connsiteY0" fmla="*/ 120650 h 317500"/>
                  <a:gd name="connsiteX1" fmla="*/ 235479 w 451908"/>
                  <a:gd name="connsiteY1" fmla="*/ 29633 h 317500"/>
                  <a:gd name="connsiteX2" fmla="*/ 451908 w 451908"/>
                  <a:gd name="connsiteY2" fmla="*/ 0 h 317500"/>
                  <a:gd name="connsiteX3" fmla="*/ 451908 w 451908"/>
                  <a:gd name="connsiteY3" fmla="*/ 227012 h 317500"/>
                  <a:gd name="connsiteX4" fmla="*/ 114829 w 451908"/>
                  <a:gd name="connsiteY4" fmla="*/ 317500 h 317500"/>
                  <a:gd name="connsiteX5" fmla="*/ 0 w 451908"/>
                  <a:gd name="connsiteY5" fmla="*/ 1206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908" h="317500">
                    <a:moveTo>
                      <a:pt x="0" y="120650"/>
                    </a:moveTo>
                    <a:cubicBezTo>
                      <a:pt x="76200" y="79904"/>
                      <a:pt x="153987" y="49742"/>
                      <a:pt x="235479" y="29633"/>
                    </a:cubicBezTo>
                    <a:cubicBezTo>
                      <a:pt x="306387" y="12700"/>
                      <a:pt x="377825" y="1058"/>
                      <a:pt x="451908" y="0"/>
                    </a:cubicBezTo>
                    <a:cubicBezTo>
                      <a:pt x="451908" y="76200"/>
                      <a:pt x="451908" y="151342"/>
                      <a:pt x="451908" y="227012"/>
                    </a:cubicBezTo>
                    <a:cubicBezTo>
                      <a:pt x="333375" y="232833"/>
                      <a:pt x="221721" y="261938"/>
                      <a:pt x="114829" y="317500"/>
                    </a:cubicBezTo>
                    <a:cubicBezTo>
                      <a:pt x="76729" y="252412"/>
                      <a:pt x="39158" y="187854"/>
                      <a:pt x="0" y="120650"/>
                    </a:cubicBezTo>
                    <a:close/>
                  </a:path>
                </a:pathLst>
              </a:custGeom>
              <a:solidFill>
                <a:srgbClr val="244395"/>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5" name="Graphic 3">
                <a:extLst>
                  <a:ext uri="{FF2B5EF4-FFF2-40B4-BE49-F238E27FC236}">
                    <a16:creationId xmlns:a16="http://schemas.microsoft.com/office/drawing/2014/main" id="{18257789-E7B6-4219-8073-1E418335E330}"/>
                  </a:ext>
                </a:extLst>
              </p:cNvPr>
              <p:cNvSpPr/>
              <p:nvPr/>
            </p:nvSpPr>
            <p:spPr>
              <a:xfrm>
                <a:off x="17413075" y="5872818"/>
                <a:ext cx="322262" cy="320674"/>
              </a:xfrm>
              <a:custGeom>
                <a:avLst/>
                <a:gdLst>
                  <a:gd name="connsiteX0" fmla="*/ 152929 w 322262"/>
                  <a:gd name="connsiteY0" fmla="*/ 320675 h 320674"/>
                  <a:gd name="connsiteX1" fmla="*/ 0 w 322262"/>
                  <a:gd name="connsiteY1" fmla="*/ 169862 h 320674"/>
                  <a:gd name="connsiteX2" fmla="*/ 97896 w 322262"/>
                  <a:gd name="connsiteY2" fmla="*/ 0 h 320674"/>
                  <a:gd name="connsiteX3" fmla="*/ 322263 w 322262"/>
                  <a:gd name="connsiteY3" fmla="*/ 223308 h 320674"/>
                  <a:gd name="connsiteX4" fmla="*/ 152929 w 322262"/>
                  <a:gd name="connsiteY4" fmla="*/ 320675 h 32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2" h="320674">
                    <a:moveTo>
                      <a:pt x="152929" y="320675"/>
                    </a:moveTo>
                    <a:cubicBezTo>
                      <a:pt x="110596" y="260350"/>
                      <a:pt x="61913" y="209550"/>
                      <a:pt x="0" y="169862"/>
                    </a:cubicBezTo>
                    <a:cubicBezTo>
                      <a:pt x="31221" y="112712"/>
                      <a:pt x="64558" y="57679"/>
                      <a:pt x="97896" y="0"/>
                    </a:cubicBezTo>
                    <a:cubicBezTo>
                      <a:pt x="189971" y="58208"/>
                      <a:pt x="264054" y="131762"/>
                      <a:pt x="322263" y="223308"/>
                    </a:cubicBezTo>
                    <a:cubicBezTo>
                      <a:pt x="266171" y="255587"/>
                      <a:pt x="210608" y="287867"/>
                      <a:pt x="152929" y="320675"/>
                    </a:cubicBezTo>
                    <a:close/>
                  </a:path>
                </a:pathLst>
              </a:custGeom>
              <a:solidFill>
                <a:srgbClr val="2586B9"/>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6" name="Graphic 3">
                <a:extLst>
                  <a:ext uri="{FF2B5EF4-FFF2-40B4-BE49-F238E27FC236}">
                    <a16:creationId xmlns:a16="http://schemas.microsoft.com/office/drawing/2014/main" id="{BA2C53C8-88A4-4933-A49F-7E1D1D24F99A}"/>
                  </a:ext>
                </a:extLst>
              </p:cNvPr>
              <p:cNvSpPr/>
              <p:nvPr/>
            </p:nvSpPr>
            <p:spPr>
              <a:xfrm>
                <a:off x="16499734" y="5874406"/>
                <a:ext cx="320145" cy="318029"/>
              </a:xfrm>
              <a:custGeom>
                <a:avLst/>
                <a:gdLst>
                  <a:gd name="connsiteX0" fmla="*/ 320146 w 320145"/>
                  <a:gd name="connsiteY0" fmla="*/ 166688 h 318029"/>
                  <a:gd name="connsiteX1" fmla="*/ 237067 w 320145"/>
                  <a:gd name="connsiteY1" fmla="*/ 234950 h 318029"/>
                  <a:gd name="connsiteX2" fmla="*/ 167217 w 320145"/>
                  <a:gd name="connsiteY2" fmla="*/ 318029 h 318029"/>
                  <a:gd name="connsiteX3" fmla="*/ 0 w 320145"/>
                  <a:gd name="connsiteY3" fmla="*/ 222779 h 318029"/>
                  <a:gd name="connsiteX4" fmla="*/ 223308 w 320145"/>
                  <a:gd name="connsiteY4" fmla="*/ 0 h 318029"/>
                  <a:gd name="connsiteX5" fmla="*/ 320146 w 320145"/>
                  <a:gd name="connsiteY5" fmla="*/ 166688 h 31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45" h="318029">
                    <a:moveTo>
                      <a:pt x="320146" y="166688"/>
                    </a:moveTo>
                    <a:cubicBezTo>
                      <a:pt x="289983" y="187325"/>
                      <a:pt x="262467" y="209550"/>
                      <a:pt x="237067" y="234950"/>
                    </a:cubicBezTo>
                    <a:cubicBezTo>
                      <a:pt x="211667" y="260350"/>
                      <a:pt x="188912" y="287338"/>
                      <a:pt x="167217" y="318029"/>
                    </a:cubicBezTo>
                    <a:cubicBezTo>
                      <a:pt x="110596" y="287338"/>
                      <a:pt x="55563" y="254000"/>
                      <a:pt x="0" y="222779"/>
                    </a:cubicBezTo>
                    <a:cubicBezTo>
                      <a:pt x="13758" y="173038"/>
                      <a:pt x="161396" y="24871"/>
                      <a:pt x="223308" y="0"/>
                    </a:cubicBezTo>
                    <a:cubicBezTo>
                      <a:pt x="254529" y="55033"/>
                      <a:pt x="286808" y="110067"/>
                      <a:pt x="320146" y="166688"/>
                    </a:cubicBezTo>
                    <a:close/>
                  </a:path>
                </a:pathLst>
              </a:custGeom>
              <a:solidFill>
                <a:srgbClr val="2586B9"/>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7" name="Graphic 3">
                <a:extLst>
                  <a:ext uri="{FF2B5EF4-FFF2-40B4-BE49-F238E27FC236}">
                    <a16:creationId xmlns:a16="http://schemas.microsoft.com/office/drawing/2014/main" id="{E3665F21-B98A-4E25-9487-1EB6993FB340}"/>
                  </a:ext>
                </a:extLst>
              </p:cNvPr>
              <p:cNvSpPr/>
              <p:nvPr/>
            </p:nvSpPr>
            <p:spPr>
              <a:xfrm>
                <a:off x="17149550" y="5758518"/>
                <a:ext cx="306387" cy="250824"/>
              </a:xfrm>
              <a:custGeom>
                <a:avLst/>
                <a:gdLst>
                  <a:gd name="connsiteX0" fmla="*/ 207962 w 306387"/>
                  <a:gd name="connsiteY0" fmla="*/ 250825 h 250824"/>
                  <a:gd name="connsiteX1" fmla="*/ 0 w 306387"/>
                  <a:gd name="connsiteY1" fmla="*/ 195262 h 250824"/>
                  <a:gd name="connsiteX2" fmla="*/ 0 w 306387"/>
                  <a:gd name="connsiteY2" fmla="*/ 0 h 250824"/>
                  <a:gd name="connsiteX3" fmla="*/ 306387 w 306387"/>
                  <a:gd name="connsiteY3" fmla="*/ 80963 h 250824"/>
                  <a:gd name="connsiteX4" fmla="*/ 241300 w 306387"/>
                  <a:gd name="connsiteY4" fmla="*/ 192088 h 250824"/>
                  <a:gd name="connsiteX5" fmla="*/ 207962 w 306387"/>
                  <a:gd name="connsiteY5" fmla="*/ 250825 h 2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87" h="250824">
                    <a:moveTo>
                      <a:pt x="207962" y="250825"/>
                    </a:moveTo>
                    <a:cubicBezTo>
                      <a:pt x="141287" y="219604"/>
                      <a:pt x="73025" y="199496"/>
                      <a:pt x="0" y="195262"/>
                    </a:cubicBezTo>
                    <a:cubicBezTo>
                      <a:pt x="0" y="130175"/>
                      <a:pt x="0" y="66146"/>
                      <a:pt x="0" y="0"/>
                    </a:cubicBezTo>
                    <a:cubicBezTo>
                      <a:pt x="106892" y="5292"/>
                      <a:pt x="210608" y="31750"/>
                      <a:pt x="306387" y="80963"/>
                    </a:cubicBezTo>
                    <a:cubicBezTo>
                      <a:pt x="305858" y="80963"/>
                      <a:pt x="261408" y="157692"/>
                      <a:pt x="241300" y="192088"/>
                    </a:cubicBezTo>
                    <a:cubicBezTo>
                      <a:pt x="230717" y="211137"/>
                      <a:pt x="219604" y="230188"/>
                      <a:pt x="207962" y="250825"/>
                    </a:cubicBezTo>
                    <a:close/>
                  </a:path>
                </a:pathLst>
              </a:custGeom>
              <a:solidFill>
                <a:srgbClr val="2586B9"/>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8" name="Graphic 3">
                <a:extLst>
                  <a:ext uri="{FF2B5EF4-FFF2-40B4-BE49-F238E27FC236}">
                    <a16:creationId xmlns:a16="http://schemas.microsoft.com/office/drawing/2014/main" id="{04FA6006-A722-4431-9370-BB5640BAAB6A}"/>
                  </a:ext>
                </a:extLst>
              </p:cNvPr>
              <p:cNvSpPr/>
              <p:nvPr/>
            </p:nvSpPr>
            <p:spPr>
              <a:xfrm>
                <a:off x="16780721" y="5759047"/>
                <a:ext cx="301625" cy="250825"/>
              </a:xfrm>
              <a:custGeom>
                <a:avLst/>
                <a:gdLst>
                  <a:gd name="connsiteX0" fmla="*/ 301625 w 301625"/>
                  <a:gd name="connsiteY0" fmla="*/ 0 h 250825"/>
                  <a:gd name="connsiteX1" fmla="*/ 301625 w 301625"/>
                  <a:gd name="connsiteY1" fmla="*/ 194733 h 250825"/>
                  <a:gd name="connsiteX2" fmla="*/ 95250 w 301625"/>
                  <a:gd name="connsiteY2" fmla="*/ 250825 h 250825"/>
                  <a:gd name="connsiteX3" fmla="*/ 1058 w 301625"/>
                  <a:gd name="connsiteY3" fmla="*/ 88371 h 250825"/>
                  <a:gd name="connsiteX4" fmla="*/ 0 w 301625"/>
                  <a:gd name="connsiteY4" fmla="*/ 79904 h 250825"/>
                  <a:gd name="connsiteX5" fmla="*/ 301625 w 301625"/>
                  <a:gd name="connsiteY5"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625" h="250825">
                    <a:moveTo>
                      <a:pt x="301625" y="0"/>
                    </a:moveTo>
                    <a:cubicBezTo>
                      <a:pt x="301625" y="65617"/>
                      <a:pt x="301625" y="129646"/>
                      <a:pt x="301625" y="194733"/>
                    </a:cubicBezTo>
                    <a:cubicBezTo>
                      <a:pt x="229658" y="200554"/>
                      <a:pt x="160867" y="218546"/>
                      <a:pt x="95250" y="250825"/>
                    </a:cubicBezTo>
                    <a:cubicBezTo>
                      <a:pt x="63500" y="195792"/>
                      <a:pt x="32279" y="142346"/>
                      <a:pt x="1058" y="88371"/>
                    </a:cubicBezTo>
                    <a:cubicBezTo>
                      <a:pt x="0" y="86254"/>
                      <a:pt x="529" y="83079"/>
                      <a:pt x="0" y="79904"/>
                    </a:cubicBezTo>
                    <a:cubicBezTo>
                      <a:pt x="94192" y="31221"/>
                      <a:pt x="194204" y="5292"/>
                      <a:pt x="301625" y="0"/>
                    </a:cubicBezTo>
                    <a:close/>
                  </a:path>
                </a:pathLst>
              </a:custGeom>
              <a:solidFill>
                <a:srgbClr val="2585B9"/>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9" name="Graphic 3">
                <a:extLst>
                  <a:ext uri="{FF2B5EF4-FFF2-40B4-BE49-F238E27FC236}">
                    <a16:creationId xmlns:a16="http://schemas.microsoft.com/office/drawing/2014/main" id="{CB8BDA94-9A8F-4BDC-BDA0-FD8F69B382E1}"/>
                  </a:ext>
                </a:extLst>
              </p:cNvPr>
              <p:cNvSpPr/>
              <p:nvPr/>
            </p:nvSpPr>
            <p:spPr>
              <a:xfrm>
                <a:off x="17392438" y="6281864"/>
                <a:ext cx="195172" cy="173566"/>
              </a:xfrm>
              <a:custGeom>
                <a:avLst/>
                <a:gdLst>
                  <a:gd name="connsiteX0" fmla="*/ 193675 w 195172"/>
                  <a:gd name="connsiteY0" fmla="*/ 173567 h 173566"/>
                  <a:gd name="connsiteX1" fmla="*/ 23813 w 195172"/>
                  <a:gd name="connsiteY1" fmla="*/ 173567 h 173566"/>
                  <a:gd name="connsiteX2" fmla="*/ 0 w 195172"/>
                  <a:gd name="connsiteY2" fmla="*/ 85725 h 173566"/>
                  <a:gd name="connsiteX3" fmla="*/ 148167 w 195172"/>
                  <a:gd name="connsiteY3" fmla="*/ 0 h 173566"/>
                  <a:gd name="connsiteX4" fmla="*/ 193675 w 195172"/>
                  <a:gd name="connsiteY4" fmla="*/ 173567 h 173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72" h="173566">
                    <a:moveTo>
                      <a:pt x="193675" y="173567"/>
                    </a:moveTo>
                    <a:cubicBezTo>
                      <a:pt x="137054" y="173567"/>
                      <a:pt x="80963" y="173567"/>
                      <a:pt x="23813" y="173567"/>
                    </a:cubicBezTo>
                    <a:cubicBezTo>
                      <a:pt x="20108" y="143404"/>
                      <a:pt x="12700" y="114829"/>
                      <a:pt x="0" y="85725"/>
                    </a:cubicBezTo>
                    <a:cubicBezTo>
                      <a:pt x="49213" y="56092"/>
                      <a:pt x="98954" y="28575"/>
                      <a:pt x="148167" y="0"/>
                    </a:cubicBezTo>
                    <a:cubicBezTo>
                      <a:pt x="173038" y="34925"/>
                      <a:pt x="202142" y="146579"/>
                      <a:pt x="193675" y="173567"/>
                    </a:cubicBezTo>
                    <a:close/>
                  </a:path>
                </a:pathLst>
              </a:custGeom>
              <a:solidFill>
                <a:srgbClr val="259B45"/>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 name="Graphic 3">
                <a:extLst>
                  <a:ext uri="{FF2B5EF4-FFF2-40B4-BE49-F238E27FC236}">
                    <a16:creationId xmlns:a16="http://schemas.microsoft.com/office/drawing/2014/main" id="{DB6C0DEC-7CD7-450C-98DA-AEFB1433FEC4}"/>
                  </a:ext>
                </a:extLst>
              </p:cNvPr>
              <p:cNvSpPr/>
              <p:nvPr/>
            </p:nvSpPr>
            <p:spPr>
              <a:xfrm>
                <a:off x="16907721" y="6018868"/>
                <a:ext cx="176212" cy="192616"/>
              </a:xfrm>
              <a:custGeom>
                <a:avLst/>
                <a:gdLst>
                  <a:gd name="connsiteX0" fmla="*/ 0 w 176212"/>
                  <a:gd name="connsiteY0" fmla="*/ 46037 h 192616"/>
                  <a:gd name="connsiteX1" fmla="*/ 173567 w 176212"/>
                  <a:gd name="connsiteY1" fmla="*/ 0 h 192616"/>
                  <a:gd name="connsiteX2" fmla="*/ 176213 w 176212"/>
                  <a:gd name="connsiteY2" fmla="*/ 7938 h 192616"/>
                  <a:gd name="connsiteX3" fmla="*/ 176213 w 176212"/>
                  <a:gd name="connsiteY3" fmla="*/ 164042 h 192616"/>
                  <a:gd name="connsiteX4" fmla="*/ 175154 w 176212"/>
                  <a:gd name="connsiteY4" fmla="*/ 168804 h 192616"/>
                  <a:gd name="connsiteX5" fmla="*/ 86254 w 176212"/>
                  <a:gd name="connsiteY5" fmla="*/ 192617 h 192616"/>
                  <a:gd name="connsiteX6" fmla="*/ 0 w 176212"/>
                  <a:gd name="connsiteY6" fmla="*/ 46037 h 19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12" h="192616">
                    <a:moveTo>
                      <a:pt x="0" y="46037"/>
                    </a:moveTo>
                    <a:cubicBezTo>
                      <a:pt x="56092" y="20108"/>
                      <a:pt x="112713" y="4233"/>
                      <a:pt x="173567" y="0"/>
                    </a:cubicBezTo>
                    <a:cubicBezTo>
                      <a:pt x="174096" y="2117"/>
                      <a:pt x="176213" y="5292"/>
                      <a:pt x="176213" y="7938"/>
                    </a:cubicBezTo>
                    <a:cubicBezTo>
                      <a:pt x="176213" y="59796"/>
                      <a:pt x="176213" y="112183"/>
                      <a:pt x="176213" y="164042"/>
                    </a:cubicBezTo>
                    <a:cubicBezTo>
                      <a:pt x="176213" y="166158"/>
                      <a:pt x="175154" y="168275"/>
                      <a:pt x="175154" y="168804"/>
                    </a:cubicBezTo>
                    <a:cubicBezTo>
                      <a:pt x="145521" y="176742"/>
                      <a:pt x="116946" y="184150"/>
                      <a:pt x="86254" y="192617"/>
                    </a:cubicBezTo>
                    <a:cubicBezTo>
                      <a:pt x="57150" y="146579"/>
                      <a:pt x="30692" y="96308"/>
                      <a:pt x="0" y="46037"/>
                    </a:cubicBezTo>
                    <a:close/>
                  </a:path>
                </a:pathLst>
              </a:custGeom>
              <a:solidFill>
                <a:srgbClr val="239A44"/>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 name="Graphic 3">
                <a:extLst>
                  <a:ext uri="{FF2B5EF4-FFF2-40B4-BE49-F238E27FC236}">
                    <a16:creationId xmlns:a16="http://schemas.microsoft.com/office/drawing/2014/main" id="{18C25486-2999-447A-AD54-CA69E5E52B51}"/>
                  </a:ext>
                </a:extLst>
              </p:cNvPr>
              <p:cNvSpPr/>
              <p:nvPr/>
            </p:nvSpPr>
            <p:spPr>
              <a:xfrm>
                <a:off x="17148605" y="6018868"/>
                <a:ext cx="176628" cy="193145"/>
              </a:xfrm>
              <a:custGeom>
                <a:avLst/>
                <a:gdLst>
                  <a:gd name="connsiteX0" fmla="*/ 2004 w 176628"/>
                  <a:gd name="connsiteY0" fmla="*/ 0 h 193145"/>
                  <a:gd name="connsiteX1" fmla="*/ 176629 w 176628"/>
                  <a:gd name="connsiteY1" fmla="*/ 45508 h 193145"/>
                  <a:gd name="connsiteX2" fmla="*/ 90904 w 176628"/>
                  <a:gd name="connsiteY2" fmla="*/ 193146 h 193145"/>
                  <a:gd name="connsiteX3" fmla="*/ 2004 w 176628"/>
                  <a:gd name="connsiteY3" fmla="*/ 169333 h 193145"/>
                  <a:gd name="connsiteX4" fmla="*/ 2004 w 176628"/>
                  <a:gd name="connsiteY4" fmla="*/ 0 h 19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8" h="193145">
                    <a:moveTo>
                      <a:pt x="2004" y="0"/>
                    </a:moveTo>
                    <a:cubicBezTo>
                      <a:pt x="63387" y="3704"/>
                      <a:pt x="120008" y="19579"/>
                      <a:pt x="176629" y="45508"/>
                    </a:cubicBezTo>
                    <a:cubicBezTo>
                      <a:pt x="147525" y="96308"/>
                      <a:pt x="118950" y="144992"/>
                      <a:pt x="90904" y="193146"/>
                    </a:cubicBezTo>
                    <a:cubicBezTo>
                      <a:pt x="60741" y="184679"/>
                      <a:pt x="32166" y="177271"/>
                      <a:pt x="2004" y="169333"/>
                    </a:cubicBezTo>
                    <a:cubicBezTo>
                      <a:pt x="-113" y="160338"/>
                      <a:pt x="-1171" y="22225"/>
                      <a:pt x="2004" y="0"/>
                    </a:cubicBezTo>
                    <a:close/>
                  </a:path>
                </a:pathLst>
              </a:custGeom>
              <a:solidFill>
                <a:srgbClr val="259B45"/>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 name="Graphic 3">
                <a:extLst>
                  <a:ext uri="{FF2B5EF4-FFF2-40B4-BE49-F238E27FC236}">
                    <a16:creationId xmlns:a16="http://schemas.microsoft.com/office/drawing/2014/main" id="{AF3DB320-0743-49B5-99F7-58B5CBDBD825}"/>
                  </a:ext>
                </a:extLst>
              </p:cNvPr>
              <p:cNvSpPr/>
              <p:nvPr/>
            </p:nvSpPr>
            <p:spPr>
              <a:xfrm>
                <a:off x="17295600" y="6097714"/>
                <a:ext cx="213783" cy="212195"/>
              </a:xfrm>
              <a:custGeom>
                <a:avLst/>
                <a:gdLst>
                  <a:gd name="connsiteX0" fmla="*/ 85196 w 213783"/>
                  <a:gd name="connsiteY0" fmla="*/ 0 h 212195"/>
                  <a:gd name="connsiteX1" fmla="*/ 213783 w 213783"/>
                  <a:gd name="connsiteY1" fmla="*/ 127529 h 212195"/>
                  <a:gd name="connsiteX2" fmla="*/ 66146 w 213783"/>
                  <a:gd name="connsiteY2" fmla="*/ 212196 h 212195"/>
                  <a:gd name="connsiteX3" fmla="*/ 0 w 213783"/>
                  <a:gd name="connsiteY3" fmla="*/ 146579 h 212195"/>
                  <a:gd name="connsiteX4" fmla="*/ 85196 w 213783"/>
                  <a:gd name="connsiteY4" fmla="*/ 0 h 21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83" h="212195">
                    <a:moveTo>
                      <a:pt x="85196" y="0"/>
                    </a:moveTo>
                    <a:cubicBezTo>
                      <a:pt x="137054" y="34396"/>
                      <a:pt x="178858" y="76729"/>
                      <a:pt x="213783" y="127529"/>
                    </a:cubicBezTo>
                    <a:cubicBezTo>
                      <a:pt x="163512" y="156633"/>
                      <a:pt x="113771" y="184679"/>
                      <a:pt x="66146" y="212196"/>
                    </a:cubicBezTo>
                    <a:cubicBezTo>
                      <a:pt x="43921" y="189971"/>
                      <a:pt x="22754" y="169333"/>
                      <a:pt x="0" y="146579"/>
                    </a:cubicBezTo>
                    <a:cubicBezTo>
                      <a:pt x="27517" y="99483"/>
                      <a:pt x="56092" y="50271"/>
                      <a:pt x="85196" y="0"/>
                    </a:cubicBezTo>
                    <a:close/>
                  </a:path>
                </a:pathLst>
              </a:custGeom>
              <a:solidFill>
                <a:srgbClr val="249A44"/>
              </a:solidFill>
              <a:ln w="5292" cap="flat">
                <a:noFill/>
                <a:prstDash val="solid"/>
                <a:miter/>
              </a:ln>
            </p:spPr>
            <p:txBody>
              <a:bodyPr rtlCol="0" anchor="ct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grpSp>
      <p:cxnSp>
        <p:nvCxnSpPr>
          <p:cNvPr id="6" name="Straight Connector 5">
            <a:extLst>
              <a:ext uri="{FF2B5EF4-FFF2-40B4-BE49-F238E27FC236}">
                <a16:creationId xmlns:a16="http://schemas.microsoft.com/office/drawing/2014/main" id="{AF49694C-6A18-4538-9E64-6C5778881FAE}"/>
              </a:ext>
            </a:extLst>
          </p:cNvPr>
          <p:cNvCxnSpPr>
            <a:cxnSpLocks/>
          </p:cNvCxnSpPr>
          <p:nvPr/>
        </p:nvCxnSpPr>
        <p:spPr>
          <a:xfrm>
            <a:off x="736979" y="3641516"/>
            <a:ext cx="108759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873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t="1411" b="1411"/>
          <a:stretch/>
        </p:blipFill>
        <p:spPr>
          <a:xfrm>
            <a:off x="3166791" y="177578"/>
            <a:ext cx="5858418" cy="650284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05B75F99-1B1C-544C-64DE-6096D0E763E1}"/>
              </a:ext>
            </a:extLst>
          </p:cNvPr>
          <p:cNvSpPr>
            <a:spLocks noGrp="1"/>
          </p:cNvSpPr>
          <p:nvPr>
            <p:ph type="title"/>
          </p:nvPr>
        </p:nvSpPr>
        <p:spPr/>
        <p:txBody>
          <a:bodyPr>
            <a:normAutofit/>
          </a:bodyPr>
          <a:lstStyle/>
          <a:p>
            <a:r>
              <a:rPr lang="en-GB" sz="2250"/>
              <a:t>Drug-Related </a:t>
            </a:r>
            <a:r>
              <a:rPr lang="en-GB" sz="2250" err="1"/>
              <a:t>TEAEs</a:t>
            </a:r>
            <a:r>
              <a:rPr lang="en-GB" sz="2250"/>
              <a:t> </a:t>
            </a:r>
            <a:r>
              <a:rPr lang="en-US" sz="2250"/>
              <a:t>in ≥10% of Patients </a:t>
            </a:r>
            <a:endParaRPr lang="en-GB" sz="2250"/>
          </a:p>
        </p:txBody>
      </p:sp>
      <p:sp>
        <p:nvSpPr>
          <p:cNvPr id="37" name="Text Placeholder 36">
            <a:extLst>
              <a:ext uri="{FF2B5EF4-FFF2-40B4-BE49-F238E27FC236}">
                <a16:creationId xmlns:a16="http://schemas.microsoft.com/office/drawing/2014/main" id="{DA87E603-046C-0FC4-8A6E-CBF8F14F18F0}"/>
              </a:ext>
            </a:extLst>
          </p:cNvPr>
          <p:cNvSpPr>
            <a:spLocks noGrp="1"/>
          </p:cNvSpPr>
          <p:nvPr>
            <p:ph type="body" sz="quarter" idx="15"/>
          </p:nvPr>
        </p:nvSpPr>
        <p:spPr/>
        <p:txBody>
          <a:bodyPr/>
          <a:lstStyle/>
          <a:p>
            <a:r>
              <a:rPr lang="en-US"/>
              <a:t>Funda Meric-Bernstam, MD</a:t>
            </a:r>
          </a:p>
        </p:txBody>
      </p:sp>
      <p:sp>
        <p:nvSpPr>
          <p:cNvPr id="40" name="TextBox 39">
            <a:extLst>
              <a:ext uri="{FF2B5EF4-FFF2-40B4-BE49-F238E27FC236}">
                <a16:creationId xmlns:a16="http://schemas.microsoft.com/office/drawing/2014/main" id="{AC6B83E0-4E42-41A9-A3A4-DF79433A6B0E}"/>
              </a:ext>
            </a:extLst>
          </p:cNvPr>
          <p:cNvSpPr txBox="1"/>
          <p:nvPr/>
        </p:nvSpPr>
        <p:spPr>
          <a:xfrm>
            <a:off x="3362086" y="5272914"/>
            <a:ext cx="6495204" cy="253916"/>
          </a:xfrm>
          <a:prstGeom prst="rect">
            <a:avLst/>
          </a:prstGeom>
          <a:noFill/>
        </p:spPr>
        <p:txBody>
          <a:bodyPr wrap="square" rtlCol="0">
            <a:spAutoFit/>
          </a:bodyPr>
          <a:lstStyle/>
          <a:p>
            <a:pPr marL="0" marR="0" lvl="0" indent="0" algn="ctr" defTabSz="68569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ea typeface="+mn-ea"/>
                <a:cs typeface="+mn-cs"/>
              </a:rPr>
              <a:t>Patients experiencing possibly-related TEAE, %</a:t>
            </a:r>
          </a:p>
        </p:txBody>
      </p:sp>
      <p:graphicFrame>
        <p:nvGraphicFramePr>
          <p:cNvPr id="10" name="Chart 9">
            <a:extLst>
              <a:ext uri="{FF2B5EF4-FFF2-40B4-BE49-F238E27FC236}">
                <a16:creationId xmlns:a16="http://schemas.microsoft.com/office/drawing/2014/main" id="{B6448111-6B01-185E-354E-5769A154B867}"/>
              </a:ext>
            </a:extLst>
          </p:cNvPr>
          <p:cNvGraphicFramePr/>
          <p:nvPr/>
        </p:nvGraphicFramePr>
        <p:xfrm>
          <a:off x="1324643" y="1487277"/>
          <a:ext cx="8682578" cy="3607465"/>
        </p:xfrm>
        <a:graphic>
          <a:graphicData uri="http://schemas.openxmlformats.org/drawingml/2006/chart">
            <c:chart xmlns:c="http://schemas.openxmlformats.org/drawingml/2006/chart" xmlns:r="http://schemas.openxmlformats.org/officeDocument/2006/relationships" r:id="rId3"/>
          </a:graphicData>
        </a:graphic>
      </p:graphicFrame>
      <p:grpSp>
        <p:nvGrpSpPr>
          <p:cNvPr id="45" name="Group 44">
            <a:extLst>
              <a:ext uri="{FF2B5EF4-FFF2-40B4-BE49-F238E27FC236}">
                <a16:creationId xmlns:a16="http://schemas.microsoft.com/office/drawing/2014/main" id="{7B0D3E92-0C92-9AD0-157E-11FBC32F147A}"/>
              </a:ext>
            </a:extLst>
          </p:cNvPr>
          <p:cNvGrpSpPr/>
          <p:nvPr/>
        </p:nvGrpSpPr>
        <p:grpSpPr>
          <a:xfrm>
            <a:off x="8973736" y="3888494"/>
            <a:ext cx="1033480" cy="441146"/>
            <a:chOff x="18441987" y="2411117"/>
            <a:chExt cx="1846728" cy="959751"/>
          </a:xfrm>
        </p:grpSpPr>
        <p:sp>
          <p:nvSpPr>
            <p:cNvPr id="14" name="TextBox 13">
              <a:extLst>
                <a:ext uri="{FF2B5EF4-FFF2-40B4-BE49-F238E27FC236}">
                  <a16:creationId xmlns:a16="http://schemas.microsoft.com/office/drawing/2014/main" id="{ADF0E679-5A2B-1614-AA62-B934F0667B29}"/>
                </a:ext>
              </a:extLst>
            </p:cNvPr>
            <p:cNvSpPr txBox="1"/>
            <p:nvPr/>
          </p:nvSpPr>
          <p:spPr>
            <a:xfrm>
              <a:off x="18803433" y="2411117"/>
              <a:ext cx="1485282" cy="959751"/>
            </a:xfrm>
            <a:prstGeom prst="rect">
              <a:avLst/>
            </a:prstGeom>
            <a:noFill/>
          </p:spPr>
          <p:txBody>
            <a:bodyPr wrap="square" rtlCol="0" anchor="ctr">
              <a:spAutoFit/>
            </a:bodyPr>
            <a:lstStyle/>
            <a:p>
              <a:pPr marL="0" marR="0" lvl="0" indent="0" algn="l" defTabSz="685698" rtl="0" eaLnBrk="1" fontAlgn="auto" latinLnBrk="0" hangingPunct="1">
                <a:lnSpc>
                  <a:spcPct val="100000"/>
                </a:lnSpc>
                <a:spcBef>
                  <a:spcPts val="0"/>
                </a:spcBef>
                <a:spcAft>
                  <a:spcPts val="225"/>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Any grade</a:t>
              </a:r>
            </a:p>
            <a:p>
              <a:pPr marL="0" marR="0" lvl="0" indent="0" algn="l" defTabSz="685698" rtl="0" eaLnBrk="1" fontAlgn="auto" latinLnBrk="0" hangingPunct="1">
                <a:lnSpc>
                  <a:spcPct val="100000"/>
                </a:lnSpc>
                <a:spcBef>
                  <a:spcPts val="0"/>
                </a:spcBef>
                <a:spcAft>
                  <a:spcPts val="225"/>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Grade ≥3</a:t>
              </a:r>
            </a:p>
          </p:txBody>
        </p:sp>
        <p:grpSp>
          <p:nvGrpSpPr>
            <p:cNvPr id="44" name="Group 43">
              <a:extLst>
                <a:ext uri="{FF2B5EF4-FFF2-40B4-BE49-F238E27FC236}">
                  <a16:creationId xmlns:a16="http://schemas.microsoft.com/office/drawing/2014/main" id="{DF8568A3-9FD2-DCF4-86E3-F995815E3625}"/>
                </a:ext>
              </a:extLst>
            </p:cNvPr>
            <p:cNvGrpSpPr/>
            <p:nvPr/>
          </p:nvGrpSpPr>
          <p:grpSpPr>
            <a:xfrm>
              <a:off x="18441987" y="2525811"/>
              <a:ext cx="329120" cy="759991"/>
              <a:chOff x="18441987" y="2525811"/>
              <a:chExt cx="329120" cy="759991"/>
            </a:xfrm>
          </p:grpSpPr>
          <p:sp>
            <p:nvSpPr>
              <p:cNvPr id="15" name="Rectangle 14">
                <a:extLst>
                  <a:ext uri="{FF2B5EF4-FFF2-40B4-BE49-F238E27FC236}">
                    <a16:creationId xmlns:a16="http://schemas.microsoft.com/office/drawing/2014/main" id="{6AC6F082-06A4-AE10-27DD-1DB7128A27FC}"/>
                  </a:ext>
                </a:extLst>
              </p:cNvPr>
              <p:cNvSpPr>
                <a:spLocks noChangeAspect="1"/>
              </p:cNvSpPr>
              <p:nvPr/>
            </p:nvSpPr>
            <p:spPr>
              <a:xfrm>
                <a:off x="18441987" y="2525811"/>
                <a:ext cx="329120" cy="3175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0DF5417E-BE9C-CE80-AAEC-50421EBBE24E}"/>
                  </a:ext>
                </a:extLst>
              </p:cNvPr>
              <p:cNvSpPr>
                <a:spLocks noChangeAspect="1"/>
              </p:cNvSpPr>
              <p:nvPr/>
            </p:nvSpPr>
            <p:spPr>
              <a:xfrm>
                <a:off x="18441987" y="2968269"/>
                <a:ext cx="329120" cy="317533"/>
              </a:xfrm>
              <a:prstGeom prst="rect">
                <a:avLst/>
              </a:prstGeom>
              <a:solidFill>
                <a:srgbClr val="002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28" name="Footer Placeholder 3">
            <a:extLst>
              <a:ext uri="{FF2B5EF4-FFF2-40B4-BE49-F238E27FC236}">
                <a16:creationId xmlns:a16="http://schemas.microsoft.com/office/drawing/2014/main" id="{9690D8D6-7BB1-7C3B-2EA5-6A1E61EED91B}"/>
              </a:ext>
            </a:extLst>
          </p:cNvPr>
          <p:cNvSpPr txBox="1">
            <a:spLocks/>
          </p:cNvSpPr>
          <p:nvPr/>
        </p:nvSpPr>
        <p:spPr>
          <a:xfrm>
            <a:off x="1829951" y="5642346"/>
            <a:ext cx="8532098" cy="273808"/>
          </a:xfrm>
          <a:prstGeom prst="rect">
            <a:avLst/>
          </a:prstGeom>
        </p:spPr>
        <p:txBody>
          <a:bodyPr vert="horz" lIns="0" tIns="17143" rIns="0" bIns="13714"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Analyses were performed in patients who received ≥1 dose of T-</a:t>
            </a:r>
            <a:r>
              <a:rPr kumimoji="0" lang="en-US" sz="6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DXd</a:t>
            </a: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(n=267). </a:t>
            </a:r>
            <a:r>
              <a:rPr kumimoji="0" lang="en-US" sz="600" b="0" i="0" u="none" strike="noStrike" kern="1200" cap="none" spc="0" normalizeH="0" baseline="30000" noProof="0" dirty="0" err="1">
                <a:ln>
                  <a:noFill/>
                </a:ln>
                <a:solidFill>
                  <a:srgbClr val="000000"/>
                </a:solidFill>
                <a:effectLst/>
                <a:uLnTx/>
                <a:uFillTx/>
                <a:latin typeface="Arial" panose="020B0604020202020204"/>
                <a:ea typeface="Times New Roman" panose="02020603050405020304" pitchFamily="18" charset="0"/>
                <a:cs typeface="+mn-cs"/>
              </a:rPr>
              <a:t>a</a:t>
            </a:r>
            <a:r>
              <a:rPr kumimoji="0" lang="en-US" sz="6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mn-cs"/>
              </a:rPr>
              <a:t>This</a:t>
            </a:r>
            <a:r>
              <a:rPr kumimoji="0" lang="en-US" sz="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 category includes the preferred terms fatigue, asthenia, and malaise. </a:t>
            </a:r>
            <a:r>
              <a:rPr kumimoji="0" lang="en-US" sz="600" b="0" i="0" u="none" strike="noStrike" kern="1200" cap="none" spc="0" normalizeH="0" baseline="30000" noProof="0" dirty="0" err="1">
                <a:ln>
                  <a:noFill/>
                </a:ln>
                <a:solidFill>
                  <a:srgbClr val="000000"/>
                </a:solidFill>
                <a:effectLst/>
                <a:uLnTx/>
                <a:uFillTx/>
                <a:latin typeface="Arial" panose="020B0604020202020204"/>
                <a:ea typeface="Times New Roman" panose="02020603050405020304" pitchFamily="18" charset="0"/>
                <a:cs typeface="+mn-cs"/>
              </a:rPr>
              <a:t>b</a:t>
            </a:r>
            <a:r>
              <a:rPr kumimoji="0" lang="en-US" sz="6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mn-cs"/>
              </a:rPr>
              <a:t>This</a:t>
            </a:r>
            <a:r>
              <a:rPr kumimoji="0" lang="en-US" sz="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 category includes the preferred terms neutrophil count decreased and neutropenia. </a:t>
            </a:r>
            <a:br>
              <a:rPr kumimoji="0" lang="en-US" sz="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br>
            <a:r>
              <a:rPr kumimoji="0" lang="en-US" sz="600" b="0" i="0" u="none" strike="noStrike" kern="1200" cap="none" spc="0" normalizeH="0" baseline="30000" noProof="0" dirty="0" err="1">
                <a:ln>
                  <a:noFill/>
                </a:ln>
                <a:solidFill>
                  <a:srgbClr val="000000"/>
                </a:solidFill>
                <a:effectLst/>
                <a:uLnTx/>
                <a:uFillTx/>
                <a:latin typeface="Arial" panose="020B0604020202020204"/>
                <a:ea typeface="Times New Roman" panose="02020603050405020304" pitchFamily="18" charset="0"/>
                <a:cs typeface="+mn-cs"/>
              </a:rPr>
              <a:t>c</a:t>
            </a:r>
            <a:r>
              <a:rPr kumimoji="0" lang="en-US" sz="6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mn-cs"/>
              </a:rPr>
              <a:t>This</a:t>
            </a:r>
            <a:r>
              <a:rPr kumimoji="0" lang="en-US" sz="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 category includes the preferred terms </a:t>
            </a:r>
            <a:r>
              <a:rPr kumimoji="0" lang="en-GB" sz="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platelet count decreased and thrombocytopenia. </a:t>
            </a:r>
            <a:r>
              <a:rPr kumimoji="0" lang="en-US" sz="600" b="0" i="0" u="none" strike="noStrike" kern="1200" cap="none" spc="0" normalizeH="0" baseline="30000" noProof="0" dirty="0" err="1">
                <a:ln>
                  <a:noFill/>
                </a:ln>
                <a:solidFill>
                  <a:srgbClr val="000000"/>
                </a:solidFill>
                <a:effectLst/>
                <a:uLnTx/>
                <a:uFillTx/>
                <a:latin typeface="Arial" panose="020B0604020202020204"/>
                <a:ea typeface="Times New Roman" panose="02020603050405020304" pitchFamily="18" charset="0"/>
                <a:cs typeface="+mn-cs"/>
              </a:rPr>
              <a:t>d</a:t>
            </a:r>
            <a:r>
              <a:rPr kumimoji="0" lang="en-US" sz="600" b="0" i="0" u="none" strike="noStrike" kern="1200" cap="none" spc="0" normalizeH="0" baseline="0" noProof="0" dirty="0" err="1">
                <a:ln>
                  <a:noFill/>
                </a:ln>
                <a:solidFill>
                  <a:srgbClr val="000000"/>
                </a:solidFill>
                <a:effectLst/>
                <a:uLnTx/>
                <a:uFillTx/>
                <a:latin typeface="Arial" panose="020B0604020202020204"/>
                <a:ea typeface="Times New Roman" panose="02020603050405020304" pitchFamily="18" charset="0"/>
                <a:cs typeface="+mn-cs"/>
              </a:rPr>
              <a:t>This</a:t>
            </a:r>
            <a:r>
              <a:rPr kumimoji="0" lang="en-US" sz="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rPr>
              <a:t> category includes the preferred terms white blood cell count decreased and leukopenia.</a:t>
            </a:r>
          </a:p>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TEAE, treatment-emergent adverse event; T-</a:t>
            </a:r>
            <a:r>
              <a:rPr kumimoji="0" lang="en-US" sz="6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DXd</a:t>
            </a: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trastuzumab </a:t>
            </a:r>
            <a:r>
              <a:rPr kumimoji="0" lang="en-US" sz="6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deruxtecan</a:t>
            </a: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a:t>
            </a:r>
            <a:endParaRPr kumimoji="0" lang="en-US" sz="6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mn-cs"/>
            </a:endParaRPr>
          </a:p>
        </p:txBody>
      </p:sp>
      <p:graphicFrame>
        <p:nvGraphicFramePr>
          <p:cNvPr id="2" name="Table 3">
            <a:extLst>
              <a:ext uri="{FF2B5EF4-FFF2-40B4-BE49-F238E27FC236}">
                <a16:creationId xmlns:a16="http://schemas.microsoft.com/office/drawing/2014/main" id="{CE158480-0D4C-A530-0739-FA7593BF0ACF}"/>
              </a:ext>
            </a:extLst>
          </p:cNvPr>
          <p:cNvGraphicFramePr>
            <a:graphicFrameLocks noGrp="1"/>
          </p:cNvGraphicFramePr>
          <p:nvPr/>
        </p:nvGraphicFramePr>
        <p:xfrm>
          <a:off x="2215664" y="1638888"/>
          <a:ext cx="1285012" cy="2673689"/>
        </p:xfrm>
        <a:graphic>
          <a:graphicData uri="http://schemas.openxmlformats.org/drawingml/2006/table">
            <a:tbl>
              <a:tblPr firstRow="1" bandRow="1">
                <a:tableStyleId>{2D5ABB26-0587-4C30-8999-92F81FD0307C}</a:tableStyleId>
              </a:tblPr>
              <a:tblGrid>
                <a:gridCol w="1285012">
                  <a:extLst>
                    <a:ext uri="{9D8B030D-6E8A-4147-A177-3AD203B41FA5}">
                      <a16:colId xmlns:a16="http://schemas.microsoft.com/office/drawing/2014/main" val="3048629273"/>
                    </a:ext>
                  </a:extLst>
                </a:gridCol>
              </a:tblGrid>
              <a:tr h="270530">
                <a:tc>
                  <a:txBody>
                    <a:bodyPr/>
                    <a:lstStyle/>
                    <a:p>
                      <a:pPr algn="r" rtl="0" fontAlgn="ctr"/>
                      <a:r>
                        <a:rPr lang="en-US" sz="1000" b="0" u="none" strike="noStrike">
                          <a:solidFill>
                            <a:srgbClr val="000000"/>
                          </a:solidFill>
                          <a:effectLst/>
                        </a:rPr>
                        <a:t>Nausea</a:t>
                      </a:r>
                      <a:endParaRPr lang="en-US" sz="1000" b="0" i="0" u="none" strike="noStrike">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973610808"/>
                  </a:ext>
                </a:extLst>
              </a:tr>
              <a:tr h="270530">
                <a:tc>
                  <a:txBody>
                    <a:bodyPr/>
                    <a:lstStyle/>
                    <a:p>
                      <a:pPr algn="r" rtl="0" fontAlgn="ctr"/>
                      <a:r>
                        <a:rPr lang="en-US" sz="1000" b="0" u="none" strike="noStrike" err="1">
                          <a:solidFill>
                            <a:srgbClr val="000000"/>
                          </a:solidFill>
                          <a:effectLst/>
                        </a:rPr>
                        <a:t>Fatigue</a:t>
                      </a:r>
                      <a:r>
                        <a:rPr lang="en-US" sz="1000" b="0" u="none" strike="noStrike" baseline="30000" err="1">
                          <a:solidFill>
                            <a:srgbClr val="000000"/>
                          </a:solidFill>
                          <a:effectLst/>
                        </a:rPr>
                        <a:t>a</a:t>
                      </a:r>
                      <a:endParaRPr lang="en-US" sz="1000" b="0" i="0" u="none" strike="noStrike">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332047730"/>
                  </a:ext>
                </a:extLst>
              </a:tr>
              <a:tr h="270530">
                <a:tc>
                  <a:txBody>
                    <a:bodyPr/>
                    <a:lstStyle/>
                    <a:p>
                      <a:pPr algn="r" rtl="0" fontAlgn="ctr"/>
                      <a:r>
                        <a:rPr lang="en-US" sz="1000" b="0" u="none" strike="noStrike" err="1">
                          <a:solidFill>
                            <a:srgbClr val="000000"/>
                          </a:solidFill>
                          <a:effectLst/>
                        </a:rPr>
                        <a:t>Neutropenia</a:t>
                      </a:r>
                      <a:r>
                        <a:rPr lang="en-US" sz="1000" b="0" u="none" strike="noStrike" baseline="30000" err="1">
                          <a:solidFill>
                            <a:srgbClr val="000000"/>
                          </a:solidFill>
                          <a:effectLst/>
                        </a:rPr>
                        <a:t>b</a:t>
                      </a:r>
                      <a:endParaRPr lang="en-US" sz="1000" b="0" i="0" u="none" strike="noStrike">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3333611479"/>
                  </a:ext>
                </a:extLst>
              </a:tr>
              <a:tr h="270530">
                <a:tc>
                  <a:txBody>
                    <a:bodyPr/>
                    <a:lstStyle/>
                    <a:p>
                      <a:pPr algn="r" rtl="0" fontAlgn="ctr"/>
                      <a:r>
                        <a:rPr lang="en-US" sz="1000" b="0" u="none" strike="noStrike">
                          <a:solidFill>
                            <a:srgbClr val="000000"/>
                          </a:solidFill>
                          <a:effectLst/>
                        </a:rPr>
                        <a:t>Anemia</a:t>
                      </a:r>
                      <a:endParaRPr lang="en-US" sz="1000" b="0" i="0" u="none" strike="noStrike">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3102234279"/>
                  </a:ext>
                </a:extLst>
              </a:tr>
              <a:tr h="270530">
                <a:tc>
                  <a:txBody>
                    <a:bodyPr/>
                    <a:lstStyle/>
                    <a:p>
                      <a:pPr algn="r" rtl="0" fontAlgn="ctr"/>
                      <a:r>
                        <a:rPr lang="en-US" sz="1000" b="0" u="none" strike="noStrike">
                          <a:solidFill>
                            <a:srgbClr val="000000"/>
                          </a:solidFill>
                          <a:effectLst/>
                        </a:rPr>
                        <a:t>Diarrhea</a:t>
                      </a:r>
                      <a:endParaRPr lang="en-US" sz="1000" b="0" i="0" u="none" strike="noStrike">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2012563493"/>
                  </a:ext>
                </a:extLst>
              </a:tr>
              <a:tr h="270530">
                <a:tc>
                  <a:txBody>
                    <a:bodyPr/>
                    <a:lstStyle/>
                    <a:p>
                      <a:pPr algn="r" rtl="0" fontAlgn="ctr"/>
                      <a:r>
                        <a:rPr lang="en-US" sz="1000" b="0" u="none" strike="noStrike">
                          <a:solidFill>
                            <a:srgbClr val="000000"/>
                          </a:solidFill>
                          <a:effectLst/>
                        </a:rPr>
                        <a:t>Vomiting</a:t>
                      </a:r>
                      <a:endParaRPr lang="en-US" sz="1000" b="0" i="0" u="none" strike="noStrike">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3602061339"/>
                  </a:ext>
                </a:extLst>
              </a:tr>
              <a:tr h="270530">
                <a:tc>
                  <a:txBody>
                    <a:bodyPr/>
                    <a:lstStyle/>
                    <a:p>
                      <a:pPr algn="r" rtl="0" fontAlgn="ctr"/>
                      <a:r>
                        <a:rPr lang="en-US" sz="1000" b="0" u="none" strike="noStrike">
                          <a:solidFill>
                            <a:srgbClr val="000000"/>
                          </a:solidFill>
                          <a:effectLst/>
                        </a:rPr>
                        <a:t>Decreased appetite</a:t>
                      </a:r>
                      <a:endParaRPr lang="en-US" sz="1000" b="0" i="0" u="none" strike="noStrike">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2181064337"/>
                  </a:ext>
                </a:extLst>
              </a:tr>
              <a:tr h="270530">
                <a:tc>
                  <a:txBody>
                    <a:bodyPr/>
                    <a:lstStyle/>
                    <a:p>
                      <a:pPr algn="r" rtl="0" fontAlgn="ctr"/>
                      <a:r>
                        <a:rPr lang="en-US" sz="1000" b="0" u="none" strike="noStrike" err="1">
                          <a:solidFill>
                            <a:srgbClr val="000000"/>
                          </a:solidFill>
                          <a:effectLst/>
                        </a:rPr>
                        <a:t>Thrombocytopenia</a:t>
                      </a:r>
                      <a:r>
                        <a:rPr lang="en-US" sz="1000" b="0" u="none" strike="noStrike" baseline="30000" err="1">
                          <a:solidFill>
                            <a:srgbClr val="000000"/>
                          </a:solidFill>
                          <a:effectLst/>
                        </a:rPr>
                        <a:t>c</a:t>
                      </a:r>
                      <a:endParaRPr lang="en-US" sz="1000" b="0" i="0" u="none" strike="noStrike">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2171465435"/>
                  </a:ext>
                </a:extLst>
              </a:tr>
              <a:tr h="270530">
                <a:tc>
                  <a:txBody>
                    <a:bodyPr/>
                    <a:lstStyle/>
                    <a:p>
                      <a:pPr algn="r" rtl="0" fontAlgn="ctr"/>
                      <a:r>
                        <a:rPr lang="en-US" sz="1000" b="0" u="none" strike="noStrike">
                          <a:solidFill>
                            <a:srgbClr val="000000"/>
                          </a:solidFill>
                          <a:effectLst/>
                        </a:rPr>
                        <a:t>Alopecia</a:t>
                      </a:r>
                      <a:endParaRPr lang="en-US" sz="1000" b="0" i="0" u="none" strike="noStrike">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3300884865"/>
                  </a:ext>
                </a:extLst>
              </a:tr>
              <a:tr h="238919">
                <a:tc>
                  <a:txBody>
                    <a:bodyPr/>
                    <a:lstStyle/>
                    <a:p>
                      <a:pPr algn="r" rtl="0" fontAlgn="ctr"/>
                      <a:r>
                        <a:rPr lang="en-US" sz="1000" b="0" u="none" strike="noStrike" dirty="0" err="1">
                          <a:solidFill>
                            <a:srgbClr val="000000"/>
                          </a:solidFill>
                          <a:effectLst/>
                        </a:rPr>
                        <a:t>Leukopenia</a:t>
                      </a:r>
                      <a:r>
                        <a:rPr lang="en-US" sz="1000" b="0" u="none" strike="noStrike" baseline="30000" dirty="0" err="1">
                          <a:solidFill>
                            <a:srgbClr val="000000"/>
                          </a:solidFill>
                          <a:effectLst/>
                        </a:rPr>
                        <a:t>d</a:t>
                      </a:r>
                      <a:endParaRPr lang="en-US" sz="1000" b="0" i="0" u="none" strike="noStrike" dirty="0">
                        <a:solidFill>
                          <a:srgbClr val="000000"/>
                        </a:solidFill>
                        <a:effectLst/>
                        <a:latin typeface="Arial" panose="020B0604020202020204" pitchFamily="34" charset="0"/>
                      </a:endParaRPr>
                    </a:p>
                  </a:txBody>
                  <a:tcPr marL="3571" marR="3571" marT="3571" marB="0" anchor="ctr"/>
                </a:tc>
                <a:extLst>
                  <a:ext uri="{0D108BD9-81ED-4DB2-BD59-A6C34878D82A}">
                    <a16:rowId xmlns:a16="http://schemas.microsoft.com/office/drawing/2014/main" val="2234531880"/>
                  </a:ext>
                </a:extLst>
              </a:tr>
            </a:tbl>
          </a:graphicData>
        </a:graphic>
      </p:graphicFrame>
    </p:spTree>
    <p:extLst>
      <p:ext uri="{BB962C8B-B14F-4D97-AF65-F5344CB8AC3E}">
        <p14:creationId xmlns:p14="http://schemas.microsoft.com/office/powerpoint/2010/main" val="2550245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AB3D7-2749-E99A-94FC-9C9E0CBFED91}"/>
              </a:ext>
            </a:extLst>
          </p:cNvPr>
          <p:cNvSpPr>
            <a:spLocks noGrp="1"/>
          </p:cNvSpPr>
          <p:nvPr>
            <p:ph type="title"/>
          </p:nvPr>
        </p:nvSpPr>
        <p:spPr>
          <a:xfrm>
            <a:off x="1829951" y="402689"/>
            <a:ext cx="8532098" cy="1028566"/>
          </a:xfrm>
        </p:spPr>
        <p:txBody>
          <a:bodyPr>
            <a:normAutofit/>
          </a:bodyPr>
          <a:lstStyle/>
          <a:p>
            <a:pPr algn="ctr"/>
            <a:r>
              <a:rPr lang="en-GB" sz="3200" dirty="0"/>
              <a:t>Adverse Events of Special Interest</a:t>
            </a:r>
          </a:p>
        </p:txBody>
      </p:sp>
      <p:sp>
        <p:nvSpPr>
          <p:cNvPr id="2" name="Slide Number Placeholder 1">
            <a:extLst>
              <a:ext uri="{FF2B5EF4-FFF2-40B4-BE49-F238E27FC236}">
                <a16:creationId xmlns:a16="http://schemas.microsoft.com/office/drawing/2014/main" id="{0C73A3D1-78F8-4D6C-801A-A852A6D8599A}"/>
              </a:ext>
            </a:extLst>
          </p:cNvPr>
          <p:cNvSpPr>
            <a:spLocks noGrp="1"/>
          </p:cNvSpPr>
          <p:nvPr>
            <p:ph type="sldNum" sz="quarter" idx="12"/>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6B9BC881-E758-9555-6F9C-97C918472BCA}"/>
              </a:ext>
            </a:extLst>
          </p:cNvPr>
          <p:cNvSpPr>
            <a:spLocks noGrp="1"/>
          </p:cNvSpPr>
          <p:nvPr>
            <p:ph type="body" sz="quarter" idx="15"/>
          </p:nvPr>
        </p:nvSpPr>
        <p:spPr>
          <a:xfrm>
            <a:off x="944760" y="6440121"/>
            <a:ext cx="5852160" cy="281354"/>
          </a:xfrm>
        </p:spPr>
        <p:txBody>
          <a:bodyPr/>
          <a:lstStyle/>
          <a:p>
            <a:r>
              <a:rPr lang="en-US" dirty="0"/>
              <a:t>Funda Meric-Bernstam, MD</a:t>
            </a:r>
          </a:p>
        </p:txBody>
      </p:sp>
      <p:sp>
        <p:nvSpPr>
          <p:cNvPr id="13" name="Footer Placeholder 3">
            <a:extLst>
              <a:ext uri="{FF2B5EF4-FFF2-40B4-BE49-F238E27FC236}">
                <a16:creationId xmlns:a16="http://schemas.microsoft.com/office/drawing/2014/main" id="{D193604A-A1BC-4BC3-B7BC-C966847C2234}"/>
              </a:ext>
            </a:extLst>
          </p:cNvPr>
          <p:cNvSpPr txBox="1">
            <a:spLocks/>
          </p:cNvSpPr>
          <p:nvPr/>
        </p:nvSpPr>
        <p:spPr>
          <a:xfrm>
            <a:off x="1829354" y="5437867"/>
            <a:ext cx="8523166" cy="273808"/>
          </a:xfrm>
          <a:prstGeom prst="rect">
            <a:avLst/>
          </a:prstGeom>
        </p:spPr>
        <p:txBody>
          <a:bodyPr vert="horz" lIns="0" tIns="17143" rIns="0" bIns="13714"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Analyses were performed in patients who received ≥1 dose of T-</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DXd</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(n=267).</a:t>
            </a:r>
          </a:p>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err="1">
                <a:ln>
                  <a:noFill/>
                </a:ln>
                <a:solidFill>
                  <a:srgbClr val="000000"/>
                </a:solidFill>
                <a:effectLst/>
                <a:uLnTx/>
                <a:uFillTx/>
                <a:latin typeface="Arial" panose="020B0604020202020204"/>
                <a:ea typeface="+mn-ea"/>
                <a:cs typeface="Calibri" panose="020F050202020403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Left</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ventricular dysfunction was reported in a total of 12 (4.5%) patients, of which 8 (3.0%) were considered possibly T-</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DXd</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–related. </a:t>
            </a:r>
            <a:r>
              <a:rPr kumimoji="0" lang="en-US" sz="1000" b="0" i="0" u="none" strike="noStrike" kern="1200" cap="none" spc="0" normalizeH="0" baseline="30000" noProof="0" dirty="0" err="1">
                <a:ln>
                  <a:noFill/>
                </a:ln>
                <a:solidFill>
                  <a:srgbClr val="000000"/>
                </a:solidFill>
                <a:effectLst/>
                <a:uLnTx/>
                <a:uFillTx/>
                <a:latin typeface="Arial" panose="020B0604020202020204"/>
                <a:ea typeface="+mn-ea"/>
                <a:cs typeface="Calibri" panose="020F0502020204030204" pitchFamily="34" charset="0"/>
              </a:rPr>
              <a:t>b</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One</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patient had unknown grade of ejection fraction decrease.</a:t>
            </a:r>
          </a:p>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ILD, interstitial lung disease; T-</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DXd</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trastuzumab </a:t>
            </a: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deruxtecan</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a:t>
            </a:r>
          </a:p>
        </p:txBody>
      </p:sp>
      <p:sp>
        <p:nvSpPr>
          <p:cNvPr id="15" name="Text Placeholder 3">
            <a:extLst>
              <a:ext uri="{FF2B5EF4-FFF2-40B4-BE49-F238E27FC236}">
                <a16:creationId xmlns:a16="http://schemas.microsoft.com/office/drawing/2014/main" id="{AD3B1A97-3CCE-4632-B7D3-88033E9B2F9A}"/>
              </a:ext>
            </a:extLst>
          </p:cNvPr>
          <p:cNvSpPr txBox="1">
            <a:spLocks/>
          </p:cNvSpPr>
          <p:nvPr/>
        </p:nvSpPr>
        <p:spPr>
          <a:xfrm>
            <a:off x="1866271" y="4013270"/>
            <a:ext cx="8277318" cy="863692"/>
          </a:xfrm>
          <a:prstGeom prst="rect">
            <a:avLst/>
          </a:prstGeom>
        </p:spPr>
        <p:txBody>
          <a:bodyPr vert="horz" lIns="0" tIns="0" rIns="0" bIns="0" rtlCol="0" anchor="t" anchorCtr="0">
            <a:noAutofit/>
          </a:bodyPr>
          <a:lstStyle>
            <a:lvl1pPr marL="0" indent="0" algn="l" defTabSz="1828800" rtl="0" eaLnBrk="1" latinLnBrk="0" hangingPunct="1">
              <a:lnSpc>
                <a:spcPct val="100000"/>
              </a:lnSpc>
              <a:spcBef>
                <a:spcPts val="0"/>
              </a:spcBef>
              <a:buClr>
                <a:srgbClr val="0076A9"/>
              </a:buClr>
              <a:buFontTx/>
              <a:buNone/>
              <a:defRPr lang="en-US" sz="2000" kern="1200">
                <a:solidFill>
                  <a:srgbClr val="002557"/>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100000"/>
              </a:lnSpc>
              <a:spcBef>
                <a:spcPts val="1000"/>
              </a:spcBef>
              <a:buClr>
                <a:srgbClr val="0076A9"/>
              </a:buClr>
              <a:buFont typeface="Wingdings" panose="05000000000000000000" pitchFamily="2" charset="2"/>
              <a:buChar char="§"/>
              <a:defRPr lang="en-US" sz="1800" kern="1200">
                <a:solidFill>
                  <a:srgbClr val="002557"/>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100000"/>
              </a:lnSpc>
              <a:spcBef>
                <a:spcPts val="1000"/>
              </a:spcBef>
              <a:buClr>
                <a:srgbClr val="0076A9"/>
              </a:buClr>
              <a:buFont typeface="Courier New" panose="02070309020205020404" pitchFamily="49" charset="0"/>
              <a:buChar char="o"/>
              <a:defRPr lang="en-US" sz="1800" kern="1200">
                <a:solidFill>
                  <a:srgbClr val="002557"/>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100000"/>
              </a:lnSpc>
              <a:spcBef>
                <a:spcPts val="1000"/>
              </a:spcBef>
              <a:buClr>
                <a:srgbClr val="0076A9"/>
              </a:buClr>
              <a:buFont typeface="Arial" panose="020B0604020202020204" pitchFamily="34" charset="0"/>
              <a:buChar char="•"/>
              <a:defRPr lang="en-US" sz="1800" kern="1200">
                <a:solidFill>
                  <a:srgbClr val="002557"/>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100000"/>
              </a:lnSpc>
              <a:spcBef>
                <a:spcPts val="1000"/>
              </a:spcBef>
              <a:buClr>
                <a:srgbClr val="0076A9"/>
              </a:buClr>
              <a:buFont typeface="Arial" panose="020B0604020202020204" pitchFamily="34" charset="0"/>
              <a:buChar char="•"/>
              <a:defRPr lang="en-US" sz="1800" kern="1200">
                <a:solidFill>
                  <a:srgbClr val="002557"/>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10728" marR="0" lvl="1" indent="-110728" algn="l" defTabSz="685800" rtl="0" eaLnBrk="1" fontAlgn="auto" latinLnBrk="0" hangingPunct="1">
              <a:lnSpc>
                <a:spcPct val="100000"/>
              </a:lnSpc>
              <a:spcBef>
                <a:spcPts val="225"/>
              </a:spcBef>
              <a:spcAft>
                <a:spcPts val="225"/>
              </a:spcAft>
              <a:buClr>
                <a:prstClr val="black"/>
              </a:buClr>
              <a:buSzTx/>
              <a:buFont typeface="Arial" panose="020B0604020202020204" pitchFamily="34" charset="0"/>
              <a:buChar char="•"/>
              <a:tabLst/>
              <a:defRPr/>
            </a:pPr>
            <a:endParaRPr kumimoji="0" lang="en-US" sz="135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1" name="Table 4">
            <a:extLst>
              <a:ext uri="{FF2B5EF4-FFF2-40B4-BE49-F238E27FC236}">
                <a16:creationId xmlns:a16="http://schemas.microsoft.com/office/drawing/2014/main" id="{60465EF2-6371-ED07-9F84-BFAD25216876}"/>
              </a:ext>
            </a:extLst>
          </p:cNvPr>
          <p:cNvGraphicFramePr>
            <a:graphicFrameLocks noGrp="1"/>
          </p:cNvGraphicFramePr>
          <p:nvPr/>
        </p:nvGraphicFramePr>
        <p:xfrm>
          <a:off x="1819821" y="1629519"/>
          <a:ext cx="8532699" cy="1028637"/>
        </p:xfrm>
        <a:graphic>
          <a:graphicData uri="http://schemas.openxmlformats.org/drawingml/2006/table">
            <a:tbl>
              <a:tblPr firstRow="1" bandRow="1">
                <a:tableStyleId>{2D5ABB26-0587-4C30-8999-92F81FD0307C}</a:tableStyleId>
              </a:tblPr>
              <a:tblGrid>
                <a:gridCol w="1218957">
                  <a:extLst>
                    <a:ext uri="{9D8B030D-6E8A-4147-A177-3AD203B41FA5}">
                      <a16:colId xmlns:a16="http://schemas.microsoft.com/office/drawing/2014/main" val="4024140280"/>
                    </a:ext>
                  </a:extLst>
                </a:gridCol>
                <a:gridCol w="1218957">
                  <a:extLst>
                    <a:ext uri="{9D8B030D-6E8A-4147-A177-3AD203B41FA5}">
                      <a16:colId xmlns:a16="http://schemas.microsoft.com/office/drawing/2014/main" val="1829793351"/>
                    </a:ext>
                  </a:extLst>
                </a:gridCol>
                <a:gridCol w="1218957">
                  <a:extLst>
                    <a:ext uri="{9D8B030D-6E8A-4147-A177-3AD203B41FA5}">
                      <a16:colId xmlns:a16="http://schemas.microsoft.com/office/drawing/2014/main" val="1057759209"/>
                    </a:ext>
                  </a:extLst>
                </a:gridCol>
                <a:gridCol w="1218957">
                  <a:extLst>
                    <a:ext uri="{9D8B030D-6E8A-4147-A177-3AD203B41FA5}">
                      <a16:colId xmlns:a16="http://schemas.microsoft.com/office/drawing/2014/main" val="1277040465"/>
                    </a:ext>
                  </a:extLst>
                </a:gridCol>
                <a:gridCol w="1218957">
                  <a:extLst>
                    <a:ext uri="{9D8B030D-6E8A-4147-A177-3AD203B41FA5}">
                      <a16:colId xmlns:a16="http://schemas.microsoft.com/office/drawing/2014/main" val="2708966383"/>
                    </a:ext>
                  </a:extLst>
                </a:gridCol>
                <a:gridCol w="1218957">
                  <a:extLst>
                    <a:ext uri="{9D8B030D-6E8A-4147-A177-3AD203B41FA5}">
                      <a16:colId xmlns:a16="http://schemas.microsoft.com/office/drawing/2014/main" val="1498436844"/>
                    </a:ext>
                  </a:extLst>
                </a:gridCol>
                <a:gridCol w="1218957">
                  <a:extLst>
                    <a:ext uri="{9D8B030D-6E8A-4147-A177-3AD203B41FA5}">
                      <a16:colId xmlns:a16="http://schemas.microsoft.com/office/drawing/2014/main" val="3793862276"/>
                    </a:ext>
                  </a:extLst>
                </a:gridCol>
              </a:tblGrid>
              <a:tr h="297141">
                <a:tc gridSpan="7">
                  <a:txBody>
                    <a:bodyPr/>
                    <a:lstStyle/>
                    <a:p>
                      <a:r>
                        <a:rPr lang="en-US" sz="1300" b="1" dirty="0">
                          <a:solidFill>
                            <a:srgbClr val="000000"/>
                          </a:solidFill>
                        </a:rPr>
                        <a:t>ILD/pneumonitis adjudicated as T-</a:t>
                      </a:r>
                      <a:r>
                        <a:rPr lang="en-US" sz="1300" b="1" dirty="0" err="1">
                          <a:solidFill>
                            <a:srgbClr val="000000"/>
                          </a:solidFill>
                        </a:rPr>
                        <a:t>DXd</a:t>
                      </a:r>
                      <a:r>
                        <a:rPr lang="en-US" sz="1300" b="1" dirty="0">
                          <a:solidFill>
                            <a:srgbClr val="000000"/>
                          </a:solidFill>
                        </a:rPr>
                        <a:t>–related </a:t>
                      </a:r>
                      <a:endParaRPr lang="en-US" sz="1300" b="1" baseline="30000" dirty="0">
                        <a:solidFill>
                          <a:srgbClr val="000000"/>
                        </a:solidFill>
                      </a:endParaRP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274284">
                <a:tc>
                  <a:txBody>
                    <a:bodyPr/>
                    <a:lstStyle/>
                    <a:p>
                      <a:pPr algn="l"/>
                      <a:r>
                        <a:rPr lang="en-US" sz="1200" b="1">
                          <a:solidFill>
                            <a:srgbClr val="000000"/>
                          </a:solidFill>
                          <a:latin typeface="+mj-lt"/>
                        </a:rPr>
                        <a:t>n (%)</a:t>
                      </a:r>
                    </a:p>
                  </a:txBody>
                  <a:tcPr marL="91428" marR="91428"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a:solidFill>
                            <a:srgbClr val="000000"/>
                          </a:solidFill>
                          <a:latin typeface="+mj-lt"/>
                        </a:rPr>
                        <a:t>Grade 1</a:t>
                      </a:r>
                    </a:p>
                  </a:txBody>
                  <a:tcPr marL="91428" marR="91428"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a:solidFill>
                            <a:srgbClr val="000000"/>
                          </a:solidFill>
                          <a:latin typeface="+mj-lt"/>
                        </a:rPr>
                        <a:t>Grade 2</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mj-lt"/>
                        </a:rPr>
                        <a:t>Grade 3</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mj-lt"/>
                        </a:rPr>
                        <a:t>Grade 4</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mj-lt"/>
                        </a:rPr>
                        <a:t>Grade 5</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mj-lt"/>
                        </a:rPr>
                        <a:t>Any grade</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4571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mj-lt"/>
                          <a:ea typeface="+mn-ea"/>
                          <a:cs typeface="Arial" panose="020B0604020202020204" pitchFamily="34" charset="0"/>
                        </a:rPr>
                        <a:t>All patients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mj-lt"/>
                          <a:ea typeface="+mn-ea"/>
                          <a:cs typeface="Arial" panose="020B0604020202020204" pitchFamily="34" charset="0"/>
                        </a:rPr>
                        <a:t> (N=267)</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6 (2.2)</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12 (4.5)</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1 (0.4)</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200">
                          <a:solidFill>
                            <a:srgbClr val="000000"/>
                          </a:solidFill>
                          <a:latin typeface="+mj-lt"/>
                        </a:rPr>
                        <a:t>0</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1 (0.4)</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 (7.5)</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1545045845"/>
                  </a:ext>
                </a:extLst>
              </a:tr>
            </a:tbl>
          </a:graphicData>
        </a:graphic>
      </p:graphicFrame>
      <p:graphicFrame>
        <p:nvGraphicFramePr>
          <p:cNvPr id="3" name="Table 4">
            <a:extLst>
              <a:ext uri="{FF2B5EF4-FFF2-40B4-BE49-F238E27FC236}">
                <a16:creationId xmlns:a16="http://schemas.microsoft.com/office/drawing/2014/main" id="{AA478670-4BC9-D68E-399A-DBC8BC8CDAEF}"/>
              </a:ext>
            </a:extLst>
          </p:cNvPr>
          <p:cNvGraphicFramePr>
            <a:graphicFrameLocks noGrp="1"/>
          </p:cNvGraphicFramePr>
          <p:nvPr/>
        </p:nvGraphicFramePr>
        <p:xfrm>
          <a:off x="1819821" y="2750806"/>
          <a:ext cx="8532699" cy="2034441"/>
        </p:xfrm>
        <a:graphic>
          <a:graphicData uri="http://schemas.openxmlformats.org/drawingml/2006/table">
            <a:tbl>
              <a:tblPr firstRow="1" bandRow="1">
                <a:tableStyleId>{2D5ABB26-0587-4C30-8999-92F81FD0307C}</a:tableStyleId>
              </a:tblPr>
              <a:tblGrid>
                <a:gridCol w="1218957">
                  <a:extLst>
                    <a:ext uri="{9D8B030D-6E8A-4147-A177-3AD203B41FA5}">
                      <a16:colId xmlns:a16="http://schemas.microsoft.com/office/drawing/2014/main" val="4024140280"/>
                    </a:ext>
                  </a:extLst>
                </a:gridCol>
                <a:gridCol w="1218957">
                  <a:extLst>
                    <a:ext uri="{9D8B030D-6E8A-4147-A177-3AD203B41FA5}">
                      <a16:colId xmlns:a16="http://schemas.microsoft.com/office/drawing/2014/main" val="1829793351"/>
                    </a:ext>
                  </a:extLst>
                </a:gridCol>
                <a:gridCol w="1218957">
                  <a:extLst>
                    <a:ext uri="{9D8B030D-6E8A-4147-A177-3AD203B41FA5}">
                      <a16:colId xmlns:a16="http://schemas.microsoft.com/office/drawing/2014/main" val="1057759209"/>
                    </a:ext>
                  </a:extLst>
                </a:gridCol>
                <a:gridCol w="1218957">
                  <a:extLst>
                    <a:ext uri="{9D8B030D-6E8A-4147-A177-3AD203B41FA5}">
                      <a16:colId xmlns:a16="http://schemas.microsoft.com/office/drawing/2014/main" val="1277040465"/>
                    </a:ext>
                  </a:extLst>
                </a:gridCol>
                <a:gridCol w="1218957">
                  <a:extLst>
                    <a:ext uri="{9D8B030D-6E8A-4147-A177-3AD203B41FA5}">
                      <a16:colId xmlns:a16="http://schemas.microsoft.com/office/drawing/2014/main" val="2708966383"/>
                    </a:ext>
                  </a:extLst>
                </a:gridCol>
                <a:gridCol w="1218957">
                  <a:extLst>
                    <a:ext uri="{9D8B030D-6E8A-4147-A177-3AD203B41FA5}">
                      <a16:colId xmlns:a16="http://schemas.microsoft.com/office/drawing/2014/main" val="1498436844"/>
                    </a:ext>
                  </a:extLst>
                </a:gridCol>
                <a:gridCol w="1218957">
                  <a:extLst>
                    <a:ext uri="{9D8B030D-6E8A-4147-A177-3AD203B41FA5}">
                      <a16:colId xmlns:a16="http://schemas.microsoft.com/office/drawing/2014/main" val="3793862276"/>
                    </a:ext>
                  </a:extLst>
                </a:gridCol>
              </a:tblGrid>
              <a:tr h="297141">
                <a:tc gridSpan="7">
                  <a:txBody>
                    <a:bodyPr/>
                    <a:lstStyle/>
                    <a:p>
                      <a:r>
                        <a:rPr lang="en-US" sz="1300" b="1" dirty="0">
                          <a:solidFill>
                            <a:srgbClr val="000000"/>
                          </a:solidFill>
                        </a:rPr>
                        <a:t>Left ventricular </a:t>
                      </a:r>
                      <a:r>
                        <a:rPr lang="en-US" sz="1300" b="1" dirty="0" err="1">
                          <a:solidFill>
                            <a:srgbClr val="000000"/>
                          </a:solidFill>
                        </a:rPr>
                        <a:t>dysfunction</a:t>
                      </a:r>
                      <a:r>
                        <a:rPr lang="en-US" sz="1300" b="1" baseline="30000" dirty="0" err="1">
                          <a:solidFill>
                            <a:srgbClr val="000000"/>
                          </a:solidFill>
                        </a:rPr>
                        <a:t>a</a:t>
                      </a:r>
                      <a:endParaRPr lang="en-US" sz="1300" b="1" baseline="30000" dirty="0">
                        <a:solidFill>
                          <a:srgbClr val="000000"/>
                        </a:solidFill>
                      </a:endParaRP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274284">
                <a:tc>
                  <a:txBody>
                    <a:bodyPr/>
                    <a:lstStyle/>
                    <a:p>
                      <a:pPr algn="l"/>
                      <a:r>
                        <a:rPr lang="en-US" sz="1200" b="1">
                          <a:solidFill>
                            <a:srgbClr val="000000"/>
                          </a:solidFill>
                          <a:latin typeface="+mj-lt"/>
                        </a:rPr>
                        <a:t>n (%)</a:t>
                      </a:r>
                    </a:p>
                  </a:txBody>
                  <a:tcPr marL="91428" marR="91428"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000000"/>
                          </a:solidFill>
                          <a:latin typeface="+mj-lt"/>
                        </a:rPr>
                        <a:t>Grade 1</a:t>
                      </a:r>
                    </a:p>
                  </a:txBody>
                  <a:tcPr marL="91428" marR="91428"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a:solidFill>
                            <a:srgbClr val="000000"/>
                          </a:solidFill>
                          <a:latin typeface="+mj-lt"/>
                        </a:rPr>
                        <a:t>Grade 2</a:t>
                      </a:r>
                    </a:p>
                  </a:txBody>
                  <a:tcPr marL="91428" marR="91428"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mj-lt"/>
                        </a:rPr>
                        <a:t>Grade 3</a:t>
                      </a:r>
                    </a:p>
                  </a:txBody>
                  <a:tcPr marL="91428" marR="91428"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mj-lt"/>
                        </a:rPr>
                        <a:t>Grade 4</a:t>
                      </a:r>
                    </a:p>
                  </a:txBody>
                  <a:tcPr marL="91428" marR="91428"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mj-lt"/>
                        </a:rPr>
                        <a:t>Grade 5</a:t>
                      </a:r>
                    </a:p>
                  </a:txBody>
                  <a:tcPr marL="91428" marR="91428"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mj-lt"/>
                        </a:rPr>
                        <a:t>Any grade</a:t>
                      </a:r>
                    </a:p>
                  </a:txBody>
                  <a:tcPr marL="91428" marR="91428"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274284">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a:solidFill>
                            <a:srgbClr val="000000"/>
                          </a:solidFill>
                          <a:latin typeface="+mj-lt"/>
                          <a:cs typeface="Arial" panose="020B0604020202020204" pitchFamily="34" charset="0"/>
                        </a:rPr>
                        <a:t>Ejection fraction decreased</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a:solidFill>
                          <a:srgbClr val="000000"/>
                        </a:solidFill>
                        <a:latin typeface="+mj-lt"/>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717496"/>
                  </a:ext>
                </a:extLst>
              </a:tr>
              <a:tr h="4571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mn-lt"/>
                          <a:ea typeface="+mn-ea"/>
                          <a:cs typeface="Arial" panose="020B0604020202020204" pitchFamily="34" charset="0"/>
                        </a:rPr>
                        <a:t>All patients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mn-lt"/>
                          <a:ea typeface="+mn-ea"/>
                          <a:cs typeface="Arial" panose="020B0604020202020204" pitchFamily="34" charset="0"/>
                        </a:rPr>
                        <a:t> (N=267)</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1 (0.4)</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Arial" panose="020B0604020202020204" pitchFamily="34" charset="0"/>
                        </a:rPr>
                        <a:t>4 (1.5)</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Arial" panose="020B0604020202020204" pitchFamily="34" charset="0"/>
                        </a:rPr>
                        <a:t>1 (0.4)</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200">
                          <a:solidFill>
                            <a:srgbClr val="000000"/>
                          </a:solidFill>
                          <a:latin typeface="+mj-lt"/>
                        </a:rPr>
                        <a:t>0</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0</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7 (2.6)</a:t>
                      </a:r>
                      <a:r>
                        <a:rPr kumimoji="0" lang="en-US" sz="1200" b="0" i="0" u="none" strike="noStrike" kern="1200" cap="none" spc="0" normalizeH="0" baseline="30000" noProof="0">
                          <a:ln>
                            <a:noFill/>
                          </a:ln>
                          <a:solidFill>
                            <a:srgbClr val="000000"/>
                          </a:solidFill>
                          <a:effectLst/>
                          <a:uLnTx/>
                          <a:uFillTx/>
                          <a:latin typeface="+mj-lt"/>
                          <a:ea typeface="+mn-ea"/>
                          <a:cs typeface="Arial" panose="020B0604020202020204" pitchFamily="34" charset="0"/>
                        </a:rPr>
                        <a:t>b</a:t>
                      </a:r>
                      <a:endPar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1545045845"/>
                  </a:ext>
                </a:extLst>
              </a:tr>
              <a:tr h="274284">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latin typeface="+mj-lt"/>
                          <a:cs typeface="Arial" panose="020B0604020202020204" pitchFamily="34" charset="0"/>
                        </a:rPr>
                        <a:t>Cardiac failure</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800">
                        <a:solidFill>
                          <a:srgbClr val="000000"/>
                        </a:solidFill>
                        <a:latin typeface="+mj-lt"/>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mj-lt"/>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820296"/>
                  </a:ext>
                </a:extLst>
              </a:tr>
              <a:tr h="4571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mn-lt"/>
                          <a:ea typeface="+mn-ea"/>
                          <a:cs typeface="Arial" panose="020B0604020202020204" pitchFamily="34" charset="0"/>
                        </a:rPr>
                        <a:t>All patients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mn-lt"/>
                          <a:ea typeface="+mn-ea"/>
                          <a:cs typeface="Arial" panose="020B0604020202020204" pitchFamily="34" charset="0"/>
                        </a:rPr>
                        <a:t> (N=267)</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0</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0</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1 (0.4)</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200">
                          <a:solidFill>
                            <a:srgbClr val="000000"/>
                          </a:solidFill>
                          <a:latin typeface="+mj-lt"/>
                        </a:rPr>
                        <a:t>0</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Arial" panose="020B0604020202020204" pitchFamily="34" charset="0"/>
                        </a:rPr>
                        <a:t>0</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1 (0.4)</a:t>
                      </a:r>
                    </a:p>
                  </a:txBody>
                  <a:tcPr marL="91428" marR="91428"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4241267036"/>
                  </a:ext>
                </a:extLst>
              </a:tr>
            </a:tbl>
          </a:graphicData>
        </a:graphic>
      </p:graphicFrame>
    </p:spTree>
    <p:extLst>
      <p:ext uri="{BB962C8B-B14F-4D97-AF65-F5344CB8AC3E}">
        <p14:creationId xmlns:p14="http://schemas.microsoft.com/office/powerpoint/2010/main" val="4010717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1E136-E866-E40C-43FE-6EF7FE1A56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AB174D7-FBB9-F7D6-5A9C-D851B2D3DD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833" t="2075" r="953"/>
          <a:stretch>
            <a:fillRect/>
          </a:stretch>
        </p:blipFill>
        <p:spPr>
          <a:xfrm>
            <a:off x="1057618" y="385590"/>
            <a:ext cx="10388907" cy="5199329"/>
          </a:xfrm>
          <a:prstGeom prst="rect">
            <a:avLst/>
          </a:prstGeom>
        </p:spPr>
      </p:pic>
      <p:pic>
        <p:nvPicPr>
          <p:cNvPr id="4" name="Picture 4" descr="logo U pitt 1[1]">
            <a:extLst>
              <a:ext uri="{FF2B5EF4-FFF2-40B4-BE49-F238E27FC236}">
                <a16:creationId xmlns:a16="http://schemas.microsoft.com/office/drawing/2014/main" id="{A904DFEA-B1C3-44FB-88DE-C95A8E4A9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670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4267F-02BC-ED54-653C-5BFCCA71D3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D6E0671-3064-5FC1-0218-7923E98374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8195" y="463560"/>
            <a:ext cx="10330013" cy="5930880"/>
          </a:xfrm>
          <a:prstGeom prst="rect">
            <a:avLst/>
          </a:prstGeom>
        </p:spPr>
      </p:pic>
      <p:pic>
        <p:nvPicPr>
          <p:cNvPr id="4" name="Picture 4" descr="logo U pitt 1[1]">
            <a:extLst>
              <a:ext uri="{FF2B5EF4-FFF2-40B4-BE49-F238E27FC236}">
                <a16:creationId xmlns:a16="http://schemas.microsoft.com/office/drawing/2014/main" id="{006CB5F6-9794-3B16-B498-3FF660DFA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976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618D-5964-9C6A-B24D-42E23F83CAF6}"/>
              </a:ext>
            </a:extLst>
          </p:cNvPr>
          <p:cNvSpPr>
            <a:spLocks noGrp="1"/>
          </p:cNvSpPr>
          <p:nvPr>
            <p:ph type="ctrTitle"/>
          </p:nvPr>
        </p:nvSpPr>
        <p:spPr>
          <a:xfrm>
            <a:off x="2396728" y="1030082"/>
            <a:ext cx="7398544" cy="1790700"/>
          </a:xfrm>
        </p:spPr>
        <p:txBody>
          <a:bodyPr>
            <a:noAutofit/>
          </a:bodyPr>
          <a:lstStyle/>
          <a:p>
            <a:r>
              <a:rPr lang="en-US" sz="2200" spc="-40" dirty="0">
                <a:latin typeface="Arial Black" panose="020B0A04020102020204" pitchFamily="34" charset="0"/>
                <a:ea typeface="Lato" panose="020F0502020204030203" pitchFamily="34" charset="0"/>
              </a:rPr>
              <a:t>Final Overall Survival Results From the Phase 3 ROSELLA Trial: Relacorilant Plus Nab-Paclitaxel vs Nab-Paclitaxel Monotherapy in Patients With Platinum-Resistant Ovarian Cancer</a:t>
            </a:r>
            <a:br>
              <a:rPr lang="en-US" sz="1800" dirty="0">
                <a:latin typeface="Arial Black" panose="020B0A04020102020204" pitchFamily="34" charset="0"/>
                <a:ea typeface="Lato" panose="020F0502020204030203" pitchFamily="34" charset="0"/>
              </a:rPr>
            </a:br>
            <a:br>
              <a:rPr lang="en-US" sz="1400" dirty="0">
                <a:latin typeface="Arial Black" panose="020B0A04020102020204" pitchFamily="34" charset="0"/>
              </a:rPr>
            </a:br>
            <a:endParaRPr lang="en-US" sz="1800" dirty="0"/>
          </a:p>
        </p:txBody>
      </p:sp>
      <p:sp>
        <p:nvSpPr>
          <p:cNvPr id="3" name="Subtitle 2">
            <a:extLst>
              <a:ext uri="{FF2B5EF4-FFF2-40B4-BE49-F238E27FC236}">
                <a16:creationId xmlns:a16="http://schemas.microsoft.com/office/drawing/2014/main" id="{EE29CD63-58FC-4C29-FD0C-5ABD7D543CDC}"/>
              </a:ext>
            </a:extLst>
          </p:cNvPr>
          <p:cNvSpPr>
            <a:spLocks noGrp="1"/>
          </p:cNvSpPr>
          <p:nvPr>
            <p:ph type="subTitle" idx="1"/>
          </p:nvPr>
        </p:nvSpPr>
        <p:spPr>
          <a:xfrm>
            <a:off x="2531865" y="2451733"/>
            <a:ext cx="7128271" cy="240670"/>
          </a:xfrm>
        </p:spPr>
        <p:txBody>
          <a:bodyPr>
            <a:noAutofit/>
          </a:bodyPr>
          <a:lstStyle/>
          <a:p>
            <a:r>
              <a:rPr lang="en-US" sz="1300" dirty="0">
                <a:latin typeface="Arial Black" panose="020B0A04020102020204" pitchFamily="34" charset="0"/>
                <a:ea typeface="Lato" panose="020F0502020204030203" pitchFamily="34" charset="0"/>
              </a:rPr>
              <a:t>(GOG-3073, ENGOT-ov72, APGOT-Ov10, LACOG-0223, and ANZGOG-2221/2023)</a:t>
            </a:r>
            <a:endParaRPr lang="en-US" sz="1300" dirty="0"/>
          </a:p>
        </p:txBody>
      </p:sp>
      <p:sp>
        <p:nvSpPr>
          <p:cNvPr id="35" name="TextBox 34">
            <a:extLst>
              <a:ext uri="{FF2B5EF4-FFF2-40B4-BE49-F238E27FC236}">
                <a16:creationId xmlns:a16="http://schemas.microsoft.com/office/drawing/2014/main" id="{27B05E1A-8F19-3BA4-D179-91A10AB1CD86}"/>
              </a:ext>
            </a:extLst>
          </p:cNvPr>
          <p:cNvSpPr txBox="1"/>
          <p:nvPr/>
        </p:nvSpPr>
        <p:spPr>
          <a:xfrm>
            <a:off x="2430660" y="2767235"/>
            <a:ext cx="752118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Alexander B Olawaiye,</a:t>
            </a:r>
            <a:r>
              <a:rPr kumimoji="0" lang="en-US" sz="1400" b="0" i="0" u="none" strike="noStrike" kern="1200" cap="none" spc="0" normalizeH="0" baseline="3000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1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Stanislas Quesada, Lucy Gilbert, Jae-Weon Kim, Mariana Scaranti, Elena Giudice, Elizabeth Hopp, Linda Mileshkin, Toon Van Gorp, Michael E McCollum, Ana Oaknin, Aliza L Leiser, Philippe </a:t>
            </a:r>
            <a:r>
              <a:rPr kumimoji="0" lang="en-US" sz="1400" b="0" i="0" u="none" strike="noStrike" kern="1200" cap="none" spc="0" normalizeH="0" baseline="0" noProof="0" err="1">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Follana</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rPr>
              <a:t>, Chiara Cassani, Boglárka Balázs, Andrew Clamp, Hristina I. Pashova, Sachin G Pai, Nicoletta Colombo and Domenica Lorusso</a:t>
            </a:r>
            <a:endParaRPr kumimoji="0" lang="en-US" sz="1400" b="0" i="0" u="none" strike="noStrike" kern="1200" cap="none" spc="0" normalizeH="0" baseline="3000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36" name="Text Placeholder 4">
            <a:extLst>
              <a:ext uri="{FF2B5EF4-FFF2-40B4-BE49-F238E27FC236}">
                <a16:creationId xmlns:a16="http://schemas.microsoft.com/office/drawing/2014/main" id="{B171FB53-68F1-4149-457F-D80E3F709CA4}"/>
              </a:ext>
            </a:extLst>
          </p:cNvPr>
          <p:cNvSpPr txBox="1">
            <a:spLocks/>
          </p:cNvSpPr>
          <p:nvPr/>
        </p:nvSpPr>
        <p:spPr>
          <a:xfrm>
            <a:off x="2609687" y="3740929"/>
            <a:ext cx="7048500" cy="131775"/>
          </a:xfrm>
          <a:prstGeom prst="rect">
            <a:avLst/>
          </a:prstGeom>
          <a:noFill/>
          <a:ln>
            <a:noFill/>
          </a:ln>
        </p:spPr>
        <p:txBody>
          <a:bodyPr spcFirstLastPara="1" wrap="square" lIns="22860" tIns="22860" rIns="22860" bIns="22860" anchor="t" anchorCtr="0">
            <a:noAutofit/>
          </a:bodyPr>
          <a:lstStyle>
            <a:defPPr marR="0" lvl="0" algn="l" rtl="0">
              <a:lnSpc>
                <a:spcPct val="100000"/>
              </a:lnSpc>
              <a:spcBef>
                <a:spcPts val="0"/>
              </a:spcBef>
              <a:spcAft>
                <a:spcPts val="0"/>
              </a:spcAft>
            </a:defPPr>
            <a:lvl1pPr marL="152400" marR="0" lvl="0" indent="0" algn="l" rtl="0">
              <a:lnSpc>
                <a:spcPct val="100000"/>
              </a:lnSpc>
              <a:spcBef>
                <a:spcPts val="1067"/>
              </a:spcBef>
              <a:spcAft>
                <a:spcPts val="0"/>
              </a:spcAft>
              <a:buClr>
                <a:schemeClr val="dk1"/>
              </a:buClr>
              <a:buSzPct val="150000"/>
              <a:buFontTx/>
              <a:buNone/>
              <a:defRPr sz="2400" b="0" i="0" u="none" strike="noStrike" cap="none">
                <a:solidFill>
                  <a:schemeClr val="dk1"/>
                </a:solidFill>
                <a:latin typeface="Lato"/>
                <a:ea typeface="Lato"/>
                <a:cs typeface="Lato"/>
                <a:sym typeface="Lato"/>
              </a:defRPr>
            </a:lvl1pPr>
            <a:lvl2pPr marL="914400" marR="0" lvl="1" indent="-304800" algn="l" rtl="0">
              <a:lnSpc>
                <a:spcPct val="100000"/>
              </a:lnSpc>
              <a:spcBef>
                <a:spcPts val="533"/>
              </a:spcBef>
              <a:spcAft>
                <a:spcPts val="0"/>
              </a:spcAft>
              <a:buClr>
                <a:schemeClr val="dk1"/>
              </a:buClr>
              <a:buSzPts val="1200"/>
              <a:buFont typeface="Proxima Nova"/>
              <a:buChar char="+"/>
              <a:defRPr sz="1600" b="0" i="0" u="none" strike="noStrike" cap="none">
                <a:solidFill>
                  <a:schemeClr val="dk1"/>
                </a:solidFill>
                <a:latin typeface="Lato"/>
                <a:ea typeface="Lato"/>
                <a:cs typeface="Lato"/>
                <a:sym typeface="Lato"/>
              </a:defRPr>
            </a:lvl2pPr>
            <a:lvl3pPr marL="1371600" marR="0" lvl="2" indent="-304800" algn="l" rtl="0">
              <a:lnSpc>
                <a:spcPct val="100000"/>
              </a:lnSpc>
              <a:spcBef>
                <a:spcPts val="533"/>
              </a:spcBef>
              <a:spcAft>
                <a:spcPts val="0"/>
              </a:spcAft>
              <a:buClr>
                <a:schemeClr val="dk1"/>
              </a:buClr>
              <a:buSzPts val="1200"/>
              <a:buFont typeface="Proxima Nova"/>
              <a:buChar char="+"/>
              <a:defRPr sz="1600" b="0" i="0" u="none" strike="noStrike" cap="none">
                <a:solidFill>
                  <a:schemeClr val="dk1"/>
                </a:solidFill>
                <a:latin typeface="Lato"/>
                <a:ea typeface="Lato"/>
                <a:cs typeface="Lato"/>
                <a:sym typeface="Lato"/>
              </a:defRPr>
            </a:lvl3pPr>
            <a:lvl4pPr marL="1828800" marR="0" lvl="3" indent="-304800" algn="l" rtl="0">
              <a:lnSpc>
                <a:spcPct val="100000"/>
              </a:lnSpc>
              <a:spcBef>
                <a:spcPts val="533"/>
              </a:spcBef>
              <a:spcAft>
                <a:spcPts val="0"/>
              </a:spcAft>
              <a:buClr>
                <a:schemeClr val="dk1"/>
              </a:buClr>
              <a:buSzPts val="1200"/>
              <a:buFont typeface="Proxima Nova"/>
              <a:buChar char="+"/>
              <a:defRPr sz="1600" b="0" i="0" u="none" strike="noStrike" cap="none">
                <a:solidFill>
                  <a:schemeClr val="dk1"/>
                </a:solidFill>
                <a:latin typeface="Lato"/>
                <a:ea typeface="Lato"/>
                <a:cs typeface="Lato"/>
                <a:sym typeface="Lato"/>
              </a:defRPr>
            </a:lvl4pPr>
            <a:lvl5pPr marL="2286000" marR="0" lvl="4" indent="-304800" algn="l" rtl="0">
              <a:lnSpc>
                <a:spcPct val="100000"/>
              </a:lnSpc>
              <a:spcBef>
                <a:spcPts val="533"/>
              </a:spcBef>
              <a:spcAft>
                <a:spcPts val="0"/>
              </a:spcAft>
              <a:buClr>
                <a:schemeClr val="dk1"/>
              </a:buClr>
              <a:buSzPts val="1200"/>
              <a:buFont typeface="Proxima Nova"/>
              <a:buChar char="+"/>
              <a:defRPr sz="1600" b="0" i="0" u="none" strike="noStrike" cap="none">
                <a:solidFill>
                  <a:schemeClr val="dk1"/>
                </a:solidFill>
                <a:latin typeface="Lato"/>
                <a:ea typeface="Lato"/>
                <a:cs typeface="Lato"/>
                <a:sym typeface="Lato"/>
              </a:defRPr>
            </a:lvl5pPr>
            <a:lvl6pPr marL="2743200" marR="0" lvl="5" indent="-304800" algn="l" rtl="0">
              <a:lnSpc>
                <a:spcPct val="100000"/>
              </a:lnSpc>
              <a:spcBef>
                <a:spcPts val="533"/>
              </a:spcBef>
              <a:spcAft>
                <a:spcPts val="0"/>
              </a:spcAft>
              <a:buClr>
                <a:schemeClr val="dk1"/>
              </a:buClr>
              <a:buSzPts val="1200"/>
              <a:buFont typeface="Proxima Nova"/>
              <a:buChar char="•"/>
              <a:defRPr sz="1600" b="0" i="0" u="none" strike="noStrike" cap="none">
                <a:solidFill>
                  <a:schemeClr val="dk1"/>
                </a:solidFill>
                <a:latin typeface="Proxima Nova Rg"/>
                <a:ea typeface="Proxima Nova Rg"/>
                <a:cs typeface="Proxima Nova Rg"/>
                <a:sym typeface="Proxima Nova"/>
              </a:defRPr>
            </a:lvl6pPr>
            <a:lvl7pPr marL="3200400" marR="0" lvl="6" indent="-304800" algn="l" rtl="0">
              <a:lnSpc>
                <a:spcPct val="100000"/>
              </a:lnSpc>
              <a:spcBef>
                <a:spcPts val="533"/>
              </a:spcBef>
              <a:spcAft>
                <a:spcPts val="0"/>
              </a:spcAft>
              <a:buClr>
                <a:schemeClr val="dk1"/>
              </a:buClr>
              <a:buSzPts val="1200"/>
              <a:buFont typeface="Proxima Nova"/>
              <a:buChar char="•"/>
              <a:defRPr sz="1600" b="0" i="0" u="none" strike="noStrike" cap="none">
                <a:solidFill>
                  <a:schemeClr val="dk1"/>
                </a:solidFill>
                <a:latin typeface="Proxima Nova Rg"/>
                <a:ea typeface="Proxima Nova Rg"/>
                <a:cs typeface="Proxima Nova Rg"/>
                <a:sym typeface="Proxima Nova"/>
              </a:defRPr>
            </a:lvl7pPr>
            <a:lvl8pPr marL="3657600" marR="0" lvl="7" indent="-304800" algn="l" rtl="0">
              <a:lnSpc>
                <a:spcPct val="100000"/>
              </a:lnSpc>
              <a:spcBef>
                <a:spcPts val="533"/>
              </a:spcBef>
              <a:spcAft>
                <a:spcPts val="0"/>
              </a:spcAft>
              <a:buClr>
                <a:schemeClr val="dk1"/>
              </a:buClr>
              <a:buSzPts val="1200"/>
              <a:buFont typeface="Proxima Nova"/>
              <a:buChar char="•"/>
              <a:defRPr sz="1600" b="0" i="0" u="none" strike="noStrike" cap="none">
                <a:solidFill>
                  <a:schemeClr val="dk1"/>
                </a:solidFill>
                <a:latin typeface="Proxima Nova Rg"/>
                <a:ea typeface="Proxima Nova Rg"/>
                <a:cs typeface="Proxima Nova Rg"/>
                <a:sym typeface="Proxima Nova"/>
              </a:defRPr>
            </a:lvl8pPr>
            <a:lvl9pPr marL="4114800" marR="0" lvl="8" indent="-304800" algn="l" rtl="0">
              <a:lnSpc>
                <a:spcPct val="100000"/>
              </a:lnSpc>
              <a:spcBef>
                <a:spcPts val="533"/>
              </a:spcBef>
              <a:spcAft>
                <a:spcPts val="0"/>
              </a:spcAft>
              <a:buClr>
                <a:schemeClr val="dk1"/>
              </a:buClr>
              <a:buSzPts val="1200"/>
              <a:buFont typeface="Proxima Nova"/>
              <a:buChar char="•"/>
              <a:defRPr sz="1600" b="0" i="0" u="none" strike="noStrike" cap="none">
                <a:solidFill>
                  <a:schemeClr val="dk1"/>
                </a:solidFill>
                <a:latin typeface="Proxima Nova Rg"/>
                <a:ea typeface="Proxima Nova Rg"/>
                <a:cs typeface="Proxima Nova Rg"/>
                <a:sym typeface="Proxima Nova"/>
              </a:defRPr>
            </a:lvl9pPr>
          </a:lstStyle>
          <a:p>
            <a:pPr marL="0" marR="0" lvl="0" indent="0" algn="ctr" defTabSz="457200" rtl="0" eaLnBrk="1" fontAlgn="base" latinLnBrk="0" hangingPunct="1">
              <a:lnSpc>
                <a:spcPts val="638"/>
              </a:lnSpc>
              <a:spcBef>
                <a:spcPts val="0"/>
              </a:spcBef>
              <a:spcAft>
                <a:spcPts val="0"/>
              </a:spcAft>
              <a:buClr>
                <a:srgbClr val="000000"/>
              </a:buClr>
              <a:buSzPct val="150000"/>
              <a:buFontTx/>
              <a:buNone/>
              <a:tabLst/>
              <a:defRPr/>
            </a:pPr>
            <a:r>
              <a:rPr kumimoji="0" lang="en-US" sz="900" b="0" i="0" u="none" strike="noStrike" kern="0" cap="none" spc="0" normalizeH="0" baseline="3000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sym typeface="Lato"/>
              </a:rPr>
              <a:t>1</a:t>
            </a:r>
            <a:r>
              <a:rPr kumimoji="0" lang="en-US" sz="900" b="0" i="0" u="none" strike="noStrike" kern="0" cap="none" spc="0"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sym typeface="Lato"/>
              </a:rPr>
              <a:t>University of Pittsburgh School of Medicine and UPMC Magee-Women’s Hospital, Gynecologic Oncology Group, Pittsburgh, PA, USA.</a:t>
            </a:r>
          </a:p>
        </p:txBody>
      </p:sp>
      <p:sp>
        <p:nvSpPr>
          <p:cNvPr id="37" name="object 2">
            <a:extLst>
              <a:ext uri="{FF2B5EF4-FFF2-40B4-BE49-F238E27FC236}">
                <a16:creationId xmlns:a16="http://schemas.microsoft.com/office/drawing/2014/main" id="{6EC68F57-BD88-8563-6228-D88D16379A7D}"/>
              </a:ext>
            </a:extLst>
          </p:cNvPr>
          <p:cNvSpPr txBox="1"/>
          <p:nvPr/>
        </p:nvSpPr>
        <p:spPr>
          <a:xfrm>
            <a:off x="4565495" y="4060835"/>
            <a:ext cx="955730" cy="126177"/>
          </a:xfrm>
          <a:prstGeom prst="rect">
            <a:avLst/>
          </a:prstGeom>
        </p:spPr>
        <p:txBody>
          <a:bodyPr vert="horz" wrap="square" lIns="0" tIns="3037" rIns="0" bIns="0" rtlCol="0">
            <a:spAutoFit/>
          </a:bodyPr>
          <a:lstStyle/>
          <a:p>
            <a:pPr marL="2249" marR="0" lvl="0" indent="0" algn="l" defTabSz="457200" rtl="0" eaLnBrk="1" fontAlgn="auto" latinLnBrk="0" hangingPunct="1">
              <a:lnSpc>
                <a:spcPct val="100000"/>
              </a:lnSpc>
              <a:spcBef>
                <a:spcPts val="24"/>
              </a:spcBef>
              <a:spcAft>
                <a:spcPts val="0"/>
              </a:spcAft>
              <a:buClr>
                <a:srgbClr val="000000"/>
              </a:buClr>
              <a:buSzTx/>
              <a:buFontTx/>
              <a:buNone/>
              <a:tabLst/>
              <a:defRPr/>
            </a:pPr>
            <a:r>
              <a:rPr kumimoji="0" sz="800" b="0" i="0" u="none" strike="noStrike" kern="0" cap="none" spc="-15"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In</a:t>
            </a:r>
            <a:r>
              <a:rPr kumimoji="0" sz="800" b="0" i="0" u="none" strike="noStrike" kern="0" cap="none" spc="-28"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800" b="0" i="0" u="none" strike="noStrike" kern="0" cap="none" spc="0"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collaboration</a:t>
            </a:r>
            <a:r>
              <a:rPr kumimoji="0" sz="800" b="0" i="0" u="none" strike="noStrike" kern="0" cap="none" spc="-28"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 </a:t>
            </a:r>
            <a:r>
              <a:rPr kumimoji="0" sz="800" b="0" i="0" u="none" strike="noStrike" kern="0" cap="none" spc="-2"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rPr>
              <a:t>with:</a:t>
            </a:r>
            <a:endParaRPr kumimoji="0" sz="800" b="0" i="0" u="none" strike="noStrike" kern="0" cap="none" spc="0" normalizeH="0" baseline="0" noProof="0">
              <a:ln>
                <a:noFill/>
              </a:ln>
              <a:solidFill>
                <a:prstClr val="black"/>
              </a:solidFill>
              <a:effectLst/>
              <a:uLnTx/>
              <a:uFillTx/>
              <a:latin typeface="Arial" panose="020B0604020202020204" pitchFamily="34" charset="0"/>
              <a:ea typeface="Lato" panose="020F0502020204030203" pitchFamily="34" charset="0"/>
              <a:cs typeface="Arial" panose="020B0604020202020204" pitchFamily="34" charset="0"/>
              <a:sym typeface="Lato" panose="020F0502020204030203" pitchFamily="34" charset="0"/>
            </a:endParaRPr>
          </a:p>
        </p:txBody>
      </p:sp>
      <p:grpSp>
        <p:nvGrpSpPr>
          <p:cNvPr id="38" name="Group 37">
            <a:extLst>
              <a:ext uri="{FF2B5EF4-FFF2-40B4-BE49-F238E27FC236}">
                <a16:creationId xmlns:a16="http://schemas.microsoft.com/office/drawing/2014/main" id="{5F3BEF83-ED00-1C41-A100-843B3E79B86D}"/>
              </a:ext>
            </a:extLst>
          </p:cNvPr>
          <p:cNvGrpSpPr/>
          <p:nvPr/>
        </p:nvGrpSpPr>
        <p:grpSpPr>
          <a:xfrm>
            <a:off x="4565495" y="4314978"/>
            <a:ext cx="4731432" cy="580993"/>
            <a:chOff x="2100131" y="8261921"/>
            <a:chExt cx="9234619" cy="1161985"/>
          </a:xfrm>
        </p:grpSpPr>
        <p:sp>
          <p:nvSpPr>
            <p:cNvPr id="39" name="Rectangle 38">
              <a:extLst>
                <a:ext uri="{FF2B5EF4-FFF2-40B4-BE49-F238E27FC236}">
                  <a16:creationId xmlns:a16="http://schemas.microsoft.com/office/drawing/2014/main" id="{588410F0-7139-F502-EBCE-92301BDFACB5}"/>
                </a:ext>
              </a:extLst>
            </p:cNvPr>
            <p:cNvSpPr/>
            <p:nvPr/>
          </p:nvSpPr>
          <p:spPr>
            <a:xfrm>
              <a:off x="2100131" y="8261921"/>
              <a:ext cx="9234619" cy="116198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0" name="Group 39">
              <a:extLst>
                <a:ext uri="{FF2B5EF4-FFF2-40B4-BE49-F238E27FC236}">
                  <a16:creationId xmlns:a16="http://schemas.microsoft.com/office/drawing/2014/main" id="{A0523144-F64B-9AEE-77C0-33E21C6234E4}"/>
                </a:ext>
              </a:extLst>
            </p:cNvPr>
            <p:cNvGrpSpPr/>
            <p:nvPr/>
          </p:nvGrpSpPr>
          <p:grpSpPr>
            <a:xfrm>
              <a:off x="2335552" y="8312977"/>
              <a:ext cx="8593636" cy="1020278"/>
              <a:chOff x="415012" y="5525869"/>
              <a:chExt cx="5944238" cy="657456"/>
            </a:xfrm>
          </p:grpSpPr>
          <p:grpSp>
            <p:nvGrpSpPr>
              <p:cNvPr id="41" name="object 96">
                <a:extLst>
                  <a:ext uri="{FF2B5EF4-FFF2-40B4-BE49-F238E27FC236}">
                    <a16:creationId xmlns:a16="http://schemas.microsoft.com/office/drawing/2014/main" id="{B57C3895-8A24-DD93-FC7A-7FC7E2A0B8FD}"/>
                  </a:ext>
                </a:extLst>
              </p:cNvPr>
              <p:cNvGrpSpPr/>
              <p:nvPr/>
            </p:nvGrpSpPr>
            <p:grpSpPr>
              <a:xfrm>
                <a:off x="415012" y="5675508"/>
                <a:ext cx="589533" cy="199959"/>
                <a:chOff x="1823300" y="15852373"/>
                <a:chExt cx="1664335" cy="564515"/>
              </a:xfrm>
            </p:grpSpPr>
            <p:sp>
              <p:nvSpPr>
                <p:cNvPr id="64" name="object 97">
                  <a:extLst>
                    <a:ext uri="{FF2B5EF4-FFF2-40B4-BE49-F238E27FC236}">
                      <a16:creationId xmlns:a16="http://schemas.microsoft.com/office/drawing/2014/main" id="{A6A9D111-C66E-DC55-AFF2-709B0ADB3BAE}"/>
                    </a:ext>
                  </a:extLst>
                </p:cNvPr>
                <p:cNvSpPr/>
                <p:nvPr/>
              </p:nvSpPr>
              <p:spPr>
                <a:xfrm>
                  <a:off x="2378091" y="15858083"/>
                  <a:ext cx="554990" cy="553720"/>
                </a:xfrm>
                <a:custGeom>
                  <a:avLst/>
                  <a:gdLst/>
                  <a:ahLst/>
                  <a:cxnLst/>
                  <a:rect l="l" t="t" r="r" b="b"/>
                  <a:pathLst>
                    <a:path w="554989" h="553719">
                      <a:moveTo>
                        <a:pt x="274710" y="0"/>
                      </a:moveTo>
                      <a:lnTo>
                        <a:pt x="226502" y="3932"/>
                      </a:lnTo>
                      <a:lnTo>
                        <a:pt x="180607" y="16321"/>
                      </a:lnTo>
                      <a:lnTo>
                        <a:pt x="137928" y="36413"/>
                      </a:lnTo>
                      <a:lnTo>
                        <a:pt x="99369" y="63457"/>
                      </a:lnTo>
                      <a:lnTo>
                        <a:pt x="65830" y="96700"/>
                      </a:lnTo>
                      <a:lnTo>
                        <a:pt x="38217" y="135389"/>
                      </a:lnTo>
                      <a:lnTo>
                        <a:pt x="17430" y="178773"/>
                      </a:lnTo>
                      <a:lnTo>
                        <a:pt x="4373" y="226098"/>
                      </a:lnTo>
                      <a:lnTo>
                        <a:pt x="13" y="275883"/>
                      </a:lnTo>
                      <a:lnTo>
                        <a:pt x="0" y="277165"/>
                      </a:lnTo>
                      <a:lnTo>
                        <a:pt x="4509" y="326611"/>
                      </a:lnTo>
                      <a:lnTo>
                        <a:pt x="17325" y="373532"/>
                      </a:lnTo>
                      <a:lnTo>
                        <a:pt x="37675" y="416637"/>
                      </a:lnTo>
                      <a:lnTo>
                        <a:pt x="64839" y="455185"/>
                      </a:lnTo>
                      <a:lnTo>
                        <a:pt x="98094" y="488439"/>
                      </a:lnTo>
                      <a:lnTo>
                        <a:pt x="136718" y="515657"/>
                      </a:lnTo>
                      <a:lnTo>
                        <a:pt x="179991" y="536101"/>
                      </a:lnTo>
                      <a:lnTo>
                        <a:pt x="227191" y="549032"/>
                      </a:lnTo>
                      <a:lnTo>
                        <a:pt x="277596" y="553710"/>
                      </a:lnTo>
                      <a:lnTo>
                        <a:pt x="327233" y="549445"/>
                      </a:lnTo>
                      <a:lnTo>
                        <a:pt x="374061" y="536611"/>
                      </a:lnTo>
                      <a:lnTo>
                        <a:pt x="417269" y="516045"/>
                      </a:lnTo>
                      <a:lnTo>
                        <a:pt x="456041" y="488585"/>
                      </a:lnTo>
                      <a:lnTo>
                        <a:pt x="489567" y="455067"/>
                      </a:lnTo>
                      <a:lnTo>
                        <a:pt x="506900" y="430619"/>
                      </a:lnTo>
                      <a:lnTo>
                        <a:pt x="278288" y="430619"/>
                      </a:lnTo>
                      <a:lnTo>
                        <a:pt x="229297" y="422711"/>
                      </a:lnTo>
                      <a:lnTo>
                        <a:pt x="186562" y="400609"/>
                      </a:lnTo>
                      <a:lnTo>
                        <a:pt x="152758" y="366983"/>
                      </a:lnTo>
                      <a:lnTo>
                        <a:pt x="130587" y="324515"/>
                      </a:lnTo>
                      <a:lnTo>
                        <a:pt x="122740" y="275883"/>
                      </a:lnTo>
                      <a:lnTo>
                        <a:pt x="130990" y="227517"/>
                      </a:lnTo>
                      <a:lnTo>
                        <a:pt x="153447" y="185001"/>
                      </a:lnTo>
                      <a:lnTo>
                        <a:pt x="187300" y="151230"/>
                      </a:lnTo>
                      <a:lnTo>
                        <a:pt x="229738" y="129097"/>
                      </a:lnTo>
                      <a:lnTo>
                        <a:pt x="277947" y="121498"/>
                      </a:lnTo>
                      <a:lnTo>
                        <a:pt x="506615" y="121498"/>
                      </a:lnTo>
                      <a:lnTo>
                        <a:pt x="499199" y="109808"/>
                      </a:lnTo>
                      <a:lnTo>
                        <a:pt x="470754" y="77410"/>
                      </a:lnTo>
                      <a:lnTo>
                        <a:pt x="437834" y="49906"/>
                      </a:lnTo>
                      <a:lnTo>
                        <a:pt x="401105" y="27854"/>
                      </a:lnTo>
                      <a:lnTo>
                        <a:pt x="361232" y="11813"/>
                      </a:lnTo>
                      <a:lnTo>
                        <a:pt x="318879" y="2342"/>
                      </a:lnTo>
                      <a:lnTo>
                        <a:pt x="274710" y="0"/>
                      </a:lnTo>
                      <a:close/>
                    </a:path>
                    <a:path w="554989" h="553719">
                      <a:moveTo>
                        <a:pt x="506615" y="121498"/>
                      </a:moveTo>
                      <a:lnTo>
                        <a:pt x="277947" y="121498"/>
                      </a:lnTo>
                      <a:lnTo>
                        <a:pt x="326880" y="130019"/>
                      </a:lnTo>
                      <a:lnTo>
                        <a:pt x="369175" y="152511"/>
                      </a:lnTo>
                      <a:lnTo>
                        <a:pt x="402275" y="186309"/>
                      </a:lnTo>
                      <a:lnTo>
                        <a:pt x="423619" y="228748"/>
                      </a:lnTo>
                      <a:lnTo>
                        <a:pt x="430651" y="277165"/>
                      </a:lnTo>
                      <a:lnTo>
                        <a:pt x="422831" y="325528"/>
                      </a:lnTo>
                      <a:lnTo>
                        <a:pt x="401148" y="367610"/>
                      </a:lnTo>
                      <a:lnTo>
                        <a:pt x="368138" y="400856"/>
                      </a:lnTo>
                      <a:lnTo>
                        <a:pt x="326320" y="422714"/>
                      </a:lnTo>
                      <a:lnTo>
                        <a:pt x="278288" y="430619"/>
                      </a:lnTo>
                      <a:lnTo>
                        <a:pt x="506900" y="430619"/>
                      </a:lnTo>
                      <a:lnTo>
                        <a:pt x="537624" y="373206"/>
                      </a:lnTo>
                      <a:lnTo>
                        <a:pt x="550510" y="326611"/>
                      </a:lnTo>
                      <a:lnTo>
                        <a:pt x="554937" y="277165"/>
                      </a:lnTo>
                      <a:lnTo>
                        <a:pt x="551038" y="230776"/>
                      </a:lnTo>
                      <a:lnTo>
                        <a:pt x="540006" y="187050"/>
                      </a:lnTo>
                      <a:lnTo>
                        <a:pt x="522504" y="146541"/>
                      </a:lnTo>
                      <a:lnTo>
                        <a:pt x="506615" y="121498"/>
                      </a:lnTo>
                      <a:close/>
                    </a:path>
                  </a:pathLst>
                </a:custGeom>
                <a:solidFill>
                  <a:srgbClr val="49A1A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sz="248"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sp>
              <p:nvSpPr>
                <p:cNvPr id="65" name="object 98">
                  <a:extLst>
                    <a:ext uri="{FF2B5EF4-FFF2-40B4-BE49-F238E27FC236}">
                      <a16:creationId xmlns:a16="http://schemas.microsoft.com/office/drawing/2014/main" id="{660E9FF0-A489-40BB-2FC8-3F016E96AEDB}"/>
                    </a:ext>
                  </a:extLst>
                </p:cNvPr>
                <p:cNvSpPr/>
                <p:nvPr/>
              </p:nvSpPr>
              <p:spPr>
                <a:xfrm>
                  <a:off x="1823300" y="15852373"/>
                  <a:ext cx="1664335" cy="564515"/>
                </a:xfrm>
                <a:custGeom>
                  <a:avLst/>
                  <a:gdLst/>
                  <a:ahLst/>
                  <a:cxnLst/>
                  <a:rect l="l" t="t" r="r" b="b"/>
                  <a:pathLst>
                    <a:path w="1664335" h="564515">
                      <a:moveTo>
                        <a:pt x="518464" y="444754"/>
                      </a:moveTo>
                      <a:lnTo>
                        <a:pt x="518350" y="406577"/>
                      </a:lnTo>
                      <a:lnTo>
                        <a:pt x="518401" y="292074"/>
                      </a:lnTo>
                      <a:lnTo>
                        <a:pt x="515035" y="269697"/>
                      </a:lnTo>
                      <a:lnTo>
                        <a:pt x="505104" y="253492"/>
                      </a:lnTo>
                      <a:lnTo>
                        <a:pt x="488784" y="243624"/>
                      </a:lnTo>
                      <a:lnTo>
                        <a:pt x="466217" y="240284"/>
                      </a:lnTo>
                      <a:lnTo>
                        <a:pt x="434606" y="240258"/>
                      </a:lnTo>
                      <a:lnTo>
                        <a:pt x="334086" y="240372"/>
                      </a:lnTo>
                      <a:lnTo>
                        <a:pt x="293712" y="258876"/>
                      </a:lnTo>
                      <a:lnTo>
                        <a:pt x="281724" y="291084"/>
                      </a:lnTo>
                      <a:lnTo>
                        <a:pt x="283959" y="308648"/>
                      </a:lnTo>
                      <a:lnTo>
                        <a:pt x="291566" y="323773"/>
                      </a:lnTo>
                      <a:lnTo>
                        <a:pt x="303834" y="335330"/>
                      </a:lnTo>
                      <a:lnTo>
                        <a:pt x="320052" y="342226"/>
                      </a:lnTo>
                      <a:lnTo>
                        <a:pt x="328041" y="344093"/>
                      </a:lnTo>
                      <a:lnTo>
                        <a:pt x="336588" y="343966"/>
                      </a:lnTo>
                      <a:lnTo>
                        <a:pt x="358775" y="344195"/>
                      </a:lnTo>
                      <a:lnTo>
                        <a:pt x="401485" y="344157"/>
                      </a:lnTo>
                      <a:lnTo>
                        <a:pt x="401535" y="381977"/>
                      </a:lnTo>
                      <a:lnTo>
                        <a:pt x="401447" y="400316"/>
                      </a:lnTo>
                      <a:lnTo>
                        <a:pt x="374421" y="437896"/>
                      </a:lnTo>
                      <a:lnTo>
                        <a:pt x="333502" y="450773"/>
                      </a:lnTo>
                      <a:lnTo>
                        <a:pt x="312013" y="453745"/>
                      </a:lnTo>
                      <a:lnTo>
                        <a:pt x="264541" y="453110"/>
                      </a:lnTo>
                      <a:lnTo>
                        <a:pt x="221856" y="441515"/>
                      </a:lnTo>
                      <a:lnTo>
                        <a:pt x="184835" y="418033"/>
                      </a:lnTo>
                      <a:lnTo>
                        <a:pt x="154279" y="381685"/>
                      </a:lnTo>
                      <a:lnTo>
                        <a:pt x="133718" y="338391"/>
                      </a:lnTo>
                      <a:lnTo>
                        <a:pt x="125285" y="293865"/>
                      </a:lnTo>
                      <a:lnTo>
                        <a:pt x="128854" y="248627"/>
                      </a:lnTo>
                      <a:lnTo>
                        <a:pt x="144310" y="203187"/>
                      </a:lnTo>
                      <a:lnTo>
                        <a:pt x="166878" y="166585"/>
                      </a:lnTo>
                      <a:lnTo>
                        <a:pt x="196138" y="138823"/>
                      </a:lnTo>
                      <a:lnTo>
                        <a:pt x="232117" y="120535"/>
                      </a:lnTo>
                      <a:lnTo>
                        <a:pt x="274802" y="112369"/>
                      </a:lnTo>
                      <a:lnTo>
                        <a:pt x="304622" y="112674"/>
                      </a:lnTo>
                      <a:lnTo>
                        <a:pt x="333463" y="117487"/>
                      </a:lnTo>
                      <a:lnTo>
                        <a:pt x="361200" y="126923"/>
                      </a:lnTo>
                      <a:lnTo>
                        <a:pt x="387680" y="141160"/>
                      </a:lnTo>
                      <a:lnTo>
                        <a:pt x="405536" y="149440"/>
                      </a:lnTo>
                      <a:lnTo>
                        <a:pt x="453224" y="131394"/>
                      </a:lnTo>
                      <a:lnTo>
                        <a:pt x="476846" y="94792"/>
                      </a:lnTo>
                      <a:lnTo>
                        <a:pt x="469379" y="56210"/>
                      </a:lnTo>
                      <a:lnTo>
                        <a:pt x="427520" y="28117"/>
                      </a:lnTo>
                      <a:lnTo>
                        <a:pt x="374002" y="9893"/>
                      </a:lnTo>
                      <a:lnTo>
                        <a:pt x="304596" y="469"/>
                      </a:lnTo>
                      <a:lnTo>
                        <a:pt x="263601" y="787"/>
                      </a:lnTo>
                      <a:lnTo>
                        <a:pt x="223062" y="6324"/>
                      </a:lnTo>
                      <a:lnTo>
                        <a:pt x="183095" y="17894"/>
                      </a:lnTo>
                      <a:lnTo>
                        <a:pt x="134327" y="41173"/>
                      </a:lnTo>
                      <a:lnTo>
                        <a:pt x="92303" y="72034"/>
                      </a:lnTo>
                      <a:lnTo>
                        <a:pt x="57111" y="110553"/>
                      </a:lnTo>
                      <a:lnTo>
                        <a:pt x="28829" y="156794"/>
                      </a:lnTo>
                      <a:lnTo>
                        <a:pt x="10439" y="203720"/>
                      </a:lnTo>
                      <a:lnTo>
                        <a:pt x="952" y="251637"/>
                      </a:lnTo>
                      <a:lnTo>
                        <a:pt x="0" y="300405"/>
                      </a:lnTo>
                      <a:lnTo>
                        <a:pt x="7264" y="349859"/>
                      </a:lnTo>
                      <a:lnTo>
                        <a:pt x="22606" y="399478"/>
                      </a:lnTo>
                      <a:lnTo>
                        <a:pt x="44780" y="442925"/>
                      </a:lnTo>
                      <a:lnTo>
                        <a:pt x="73698" y="480060"/>
                      </a:lnTo>
                      <a:lnTo>
                        <a:pt x="109270" y="510755"/>
                      </a:lnTo>
                      <a:lnTo>
                        <a:pt x="151422" y="534847"/>
                      </a:lnTo>
                      <a:lnTo>
                        <a:pt x="200063" y="552196"/>
                      </a:lnTo>
                      <a:lnTo>
                        <a:pt x="251307" y="562178"/>
                      </a:lnTo>
                      <a:lnTo>
                        <a:pt x="301447" y="564451"/>
                      </a:lnTo>
                      <a:lnTo>
                        <a:pt x="350418" y="559142"/>
                      </a:lnTo>
                      <a:lnTo>
                        <a:pt x="398157" y="546455"/>
                      </a:lnTo>
                      <a:lnTo>
                        <a:pt x="444576" y="526529"/>
                      </a:lnTo>
                      <a:lnTo>
                        <a:pt x="489635" y="499554"/>
                      </a:lnTo>
                      <a:lnTo>
                        <a:pt x="516737" y="461403"/>
                      </a:lnTo>
                      <a:lnTo>
                        <a:pt x="518464" y="444754"/>
                      </a:lnTo>
                      <a:close/>
                    </a:path>
                    <a:path w="1664335" h="564515">
                      <a:moveTo>
                        <a:pt x="1664195" y="367652"/>
                      </a:moveTo>
                      <a:lnTo>
                        <a:pt x="1664169" y="290182"/>
                      </a:lnTo>
                      <a:lnTo>
                        <a:pt x="1650733" y="253860"/>
                      </a:lnTo>
                      <a:lnTo>
                        <a:pt x="1614233" y="240372"/>
                      </a:lnTo>
                      <a:lnTo>
                        <a:pt x="1571510" y="240207"/>
                      </a:lnTo>
                      <a:lnTo>
                        <a:pt x="1528787" y="240296"/>
                      </a:lnTo>
                      <a:lnTo>
                        <a:pt x="1500847" y="240131"/>
                      </a:lnTo>
                      <a:lnTo>
                        <a:pt x="1453210" y="247243"/>
                      </a:lnTo>
                      <a:lnTo>
                        <a:pt x="1427289" y="296430"/>
                      </a:lnTo>
                      <a:lnTo>
                        <a:pt x="1432217" y="315734"/>
                      </a:lnTo>
                      <a:lnTo>
                        <a:pt x="1443266" y="330746"/>
                      </a:lnTo>
                      <a:lnTo>
                        <a:pt x="1459433" y="340512"/>
                      </a:lnTo>
                      <a:lnTo>
                        <a:pt x="1479702" y="344119"/>
                      </a:lnTo>
                      <a:lnTo>
                        <a:pt x="1508188" y="344309"/>
                      </a:lnTo>
                      <a:lnTo>
                        <a:pt x="1522425" y="344258"/>
                      </a:lnTo>
                      <a:lnTo>
                        <a:pt x="1544218" y="343903"/>
                      </a:lnTo>
                      <a:lnTo>
                        <a:pt x="1547710" y="345719"/>
                      </a:lnTo>
                      <a:lnTo>
                        <a:pt x="1547495" y="354126"/>
                      </a:lnTo>
                      <a:lnTo>
                        <a:pt x="1547291" y="368922"/>
                      </a:lnTo>
                      <a:lnTo>
                        <a:pt x="1547291" y="398551"/>
                      </a:lnTo>
                      <a:lnTo>
                        <a:pt x="1546974" y="413346"/>
                      </a:lnTo>
                      <a:lnTo>
                        <a:pt x="1513484" y="438543"/>
                      </a:lnTo>
                      <a:lnTo>
                        <a:pt x="1449527" y="454723"/>
                      </a:lnTo>
                      <a:lnTo>
                        <a:pt x="1413852" y="453974"/>
                      </a:lnTo>
                      <a:lnTo>
                        <a:pt x="1345819" y="429044"/>
                      </a:lnTo>
                      <a:lnTo>
                        <a:pt x="1314411" y="401751"/>
                      </a:lnTo>
                      <a:lnTo>
                        <a:pt x="1291069" y="366763"/>
                      </a:lnTo>
                      <a:lnTo>
                        <a:pt x="1276426" y="326555"/>
                      </a:lnTo>
                      <a:lnTo>
                        <a:pt x="1271104" y="283641"/>
                      </a:lnTo>
                      <a:lnTo>
                        <a:pt x="1275715" y="240525"/>
                      </a:lnTo>
                      <a:lnTo>
                        <a:pt x="1290878" y="199669"/>
                      </a:lnTo>
                      <a:lnTo>
                        <a:pt x="1317599" y="161124"/>
                      </a:lnTo>
                      <a:lnTo>
                        <a:pt x="1350670" y="133400"/>
                      </a:lnTo>
                      <a:lnTo>
                        <a:pt x="1389303" y="116852"/>
                      </a:lnTo>
                      <a:lnTo>
                        <a:pt x="1432737" y="111798"/>
                      </a:lnTo>
                      <a:lnTo>
                        <a:pt x="1480185" y="118605"/>
                      </a:lnTo>
                      <a:lnTo>
                        <a:pt x="1494129" y="123012"/>
                      </a:lnTo>
                      <a:lnTo>
                        <a:pt x="1507769" y="128663"/>
                      </a:lnTo>
                      <a:lnTo>
                        <a:pt x="1521104" y="135153"/>
                      </a:lnTo>
                      <a:lnTo>
                        <a:pt x="1534134" y="142113"/>
                      </a:lnTo>
                      <a:lnTo>
                        <a:pt x="1552308" y="149440"/>
                      </a:lnTo>
                      <a:lnTo>
                        <a:pt x="1568894" y="150241"/>
                      </a:lnTo>
                      <a:lnTo>
                        <a:pt x="1584185" y="144221"/>
                      </a:lnTo>
                      <a:lnTo>
                        <a:pt x="1598523" y="131102"/>
                      </a:lnTo>
                      <a:lnTo>
                        <a:pt x="1603616" y="124980"/>
                      </a:lnTo>
                      <a:lnTo>
                        <a:pt x="1608937" y="119037"/>
                      </a:lnTo>
                      <a:lnTo>
                        <a:pt x="1625434" y="75476"/>
                      </a:lnTo>
                      <a:lnTo>
                        <a:pt x="1602295" y="44030"/>
                      </a:lnTo>
                      <a:lnTo>
                        <a:pt x="1551470" y="19431"/>
                      </a:lnTo>
                      <a:lnTo>
                        <a:pt x="1498676" y="5041"/>
                      </a:lnTo>
                      <a:lnTo>
                        <a:pt x="1444193" y="0"/>
                      </a:lnTo>
                      <a:lnTo>
                        <a:pt x="1388313" y="3441"/>
                      </a:lnTo>
                      <a:lnTo>
                        <a:pt x="1338846" y="14033"/>
                      </a:lnTo>
                      <a:lnTo>
                        <a:pt x="1293990" y="32232"/>
                      </a:lnTo>
                      <a:lnTo>
                        <a:pt x="1253832" y="57962"/>
                      </a:lnTo>
                      <a:lnTo>
                        <a:pt x="1218514" y="91109"/>
                      </a:lnTo>
                      <a:lnTo>
                        <a:pt x="1188097" y="131584"/>
                      </a:lnTo>
                      <a:lnTo>
                        <a:pt x="1165745" y="174294"/>
                      </a:lnTo>
                      <a:lnTo>
                        <a:pt x="1151521" y="218414"/>
                      </a:lnTo>
                      <a:lnTo>
                        <a:pt x="1145108" y="263740"/>
                      </a:lnTo>
                      <a:lnTo>
                        <a:pt x="1146225" y="310083"/>
                      </a:lnTo>
                      <a:lnTo>
                        <a:pt x="1154544" y="357238"/>
                      </a:lnTo>
                      <a:lnTo>
                        <a:pt x="1170787" y="405841"/>
                      </a:lnTo>
                      <a:lnTo>
                        <a:pt x="1193698" y="448195"/>
                      </a:lnTo>
                      <a:lnTo>
                        <a:pt x="1223137" y="484200"/>
                      </a:lnTo>
                      <a:lnTo>
                        <a:pt x="1259001" y="513753"/>
                      </a:lnTo>
                      <a:lnTo>
                        <a:pt x="1301153" y="536778"/>
                      </a:lnTo>
                      <a:lnTo>
                        <a:pt x="1349502" y="553161"/>
                      </a:lnTo>
                      <a:lnTo>
                        <a:pt x="1400086" y="562368"/>
                      </a:lnTo>
                      <a:lnTo>
                        <a:pt x="1449514" y="564146"/>
                      </a:lnTo>
                      <a:lnTo>
                        <a:pt x="1497736" y="558647"/>
                      </a:lnTo>
                      <a:lnTo>
                        <a:pt x="1544713" y="545973"/>
                      </a:lnTo>
                      <a:lnTo>
                        <a:pt x="1590370" y="526275"/>
                      </a:lnTo>
                      <a:lnTo>
                        <a:pt x="1634680" y="499694"/>
                      </a:lnTo>
                      <a:lnTo>
                        <a:pt x="1662366" y="460806"/>
                      </a:lnTo>
                      <a:lnTo>
                        <a:pt x="1664182" y="443979"/>
                      </a:lnTo>
                      <a:lnTo>
                        <a:pt x="1664195" y="367652"/>
                      </a:lnTo>
                      <a:close/>
                    </a:path>
                  </a:pathLst>
                </a:custGeom>
                <a:solidFill>
                  <a:srgbClr val="2A325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sz="248"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grpSp>
            <p:nvGrpSpPr>
              <p:cNvPr id="42" name="object 99">
                <a:extLst>
                  <a:ext uri="{FF2B5EF4-FFF2-40B4-BE49-F238E27FC236}">
                    <a16:creationId xmlns:a16="http://schemas.microsoft.com/office/drawing/2014/main" id="{312C2555-FC09-88D7-57DD-623460293961}"/>
                  </a:ext>
                </a:extLst>
              </p:cNvPr>
              <p:cNvGrpSpPr/>
              <p:nvPr/>
            </p:nvGrpSpPr>
            <p:grpSpPr>
              <a:xfrm>
                <a:off x="1050895" y="5710429"/>
                <a:ext cx="248235" cy="66446"/>
                <a:chOff x="3618509" y="15950849"/>
                <a:chExt cx="700806" cy="187586"/>
              </a:xfrm>
            </p:grpSpPr>
            <p:sp>
              <p:nvSpPr>
                <p:cNvPr id="60" name="object 100">
                  <a:extLst>
                    <a:ext uri="{FF2B5EF4-FFF2-40B4-BE49-F238E27FC236}">
                      <a16:creationId xmlns:a16="http://schemas.microsoft.com/office/drawing/2014/main" id="{A530F74B-2B53-1E83-A657-1FD4C5E69B64}"/>
                    </a:ext>
                  </a:extLst>
                </p:cNvPr>
                <p:cNvSpPr/>
                <p:nvPr/>
              </p:nvSpPr>
              <p:spPr>
                <a:xfrm>
                  <a:off x="3618509" y="15953998"/>
                  <a:ext cx="118745" cy="181610"/>
                </a:xfrm>
                <a:custGeom>
                  <a:avLst/>
                  <a:gdLst/>
                  <a:ahLst/>
                  <a:cxnLst/>
                  <a:rect l="l" t="t" r="r" b="b"/>
                  <a:pathLst>
                    <a:path w="118745" h="181609">
                      <a:moveTo>
                        <a:pt x="118427" y="0"/>
                      </a:moveTo>
                      <a:lnTo>
                        <a:pt x="0" y="0"/>
                      </a:lnTo>
                      <a:lnTo>
                        <a:pt x="0" y="19050"/>
                      </a:lnTo>
                      <a:lnTo>
                        <a:pt x="0" y="83820"/>
                      </a:lnTo>
                      <a:lnTo>
                        <a:pt x="0" y="102870"/>
                      </a:lnTo>
                      <a:lnTo>
                        <a:pt x="0" y="181610"/>
                      </a:lnTo>
                      <a:lnTo>
                        <a:pt x="20180" y="181610"/>
                      </a:lnTo>
                      <a:lnTo>
                        <a:pt x="20180" y="102870"/>
                      </a:lnTo>
                      <a:lnTo>
                        <a:pt x="109512" y="102870"/>
                      </a:lnTo>
                      <a:lnTo>
                        <a:pt x="109512" y="83820"/>
                      </a:lnTo>
                      <a:lnTo>
                        <a:pt x="20180" y="83820"/>
                      </a:lnTo>
                      <a:lnTo>
                        <a:pt x="20180" y="19050"/>
                      </a:lnTo>
                      <a:lnTo>
                        <a:pt x="118427" y="19050"/>
                      </a:lnTo>
                      <a:lnTo>
                        <a:pt x="118427" y="0"/>
                      </a:lnTo>
                      <a:close/>
                    </a:path>
                  </a:pathLst>
                </a:custGeom>
                <a:solidFill>
                  <a:srgbClr val="2A325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sz="248"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pic>
              <p:nvPicPr>
                <p:cNvPr id="61" name="object 101">
                  <a:extLst>
                    <a:ext uri="{FF2B5EF4-FFF2-40B4-BE49-F238E27FC236}">
                      <a16:creationId xmlns:a16="http://schemas.microsoft.com/office/drawing/2014/main" id="{DC33C0B5-1E13-749E-817B-4135A92D42CC}"/>
                    </a:ext>
                  </a:extLst>
                </p:cNvPr>
                <p:cNvPicPr/>
                <p:nvPr/>
              </p:nvPicPr>
              <p:blipFill>
                <a:blip r:embed="rId2" cstate="print"/>
                <a:stretch>
                  <a:fillRect/>
                </a:stretch>
              </p:blipFill>
              <p:spPr>
                <a:xfrm>
                  <a:off x="3971658" y="15953990"/>
                  <a:ext cx="154322" cy="184442"/>
                </a:xfrm>
                <a:prstGeom prst="rect">
                  <a:avLst/>
                </a:prstGeom>
              </p:spPr>
            </p:pic>
            <p:pic>
              <p:nvPicPr>
                <p:cNvPr id="62" name="object 102">
                  <a:extLst>
                    <a:ext uri="{FF2B5EF4-FFF2-40B4-BE49-F238E27FC236}">
                      <a16:creationId xmlns:a16="http://schemas.microsoft.com/office/drawing/2014/main" id="{DEB2641A-3711-E7CF-C060-7A3BC63CDF03}"/>
                    </a:ext>
                  </a:extLst>
                </p:cNvPr>
                <p:cNvPicPr/>
                <p:nvPr/>
              </p:nvPicPr>
              <p:blipFill>
                <a:blip r:embed="rId3" cstate="print"/>
                <a:stretch>
                  <a:fillRect/>
                </a:stretch>
              </p:blipFill>
              <p:spPr>
                <a:xfrm>
                  <a:off x="3757370" y="15950849"/>
                  <a:ext cx="184442" cy="187586"/>
                </a:xfrm>
                <a:prstGeom prst="rect">
                  <a:avLst/>
                </a:prstGeom>
              </p:spPr>
            </p:pic>
            <p:pic>
              <p:nvPicPr>
                <p:cNvPr id="63" name="object 103">
                  <a:extLst>
                    <a:ext uri="{FF2B5EF4-FFF2-40B4-BE49-F238E27FC236}">
                      <a16:creationId xmlns:a16="http://schemas.microsoft.com/office/drawing/2014/main" id="{5B6261EC-CFB2-394F-47D8-AF63983860E5}"/>
                    </a:ext>
                  </a:extLst>
                </p:cNvPr>
                <p:cNvPicPr/>
                <p:nvPr/>
              </p:nvPicPr>
              <p:blipFill>
                <a:blip r:embed="rId4" cstate="print"/>
                <a:stretch>
                  <a:fillRect/>
                </a:stretch>
              </p:blipFill>
              <p:spPr>
                <a:xfrm>
                  <a:off x="4166306" y="15953990"/>
                  <a:ext cx="153009" cy="181304"/>
                </a:xfrm>
                <a:prstGeom prst="rect">
                  <a:avLst/>
                </a:prstGeom>
              </p:spPr>
            </p:pic>
          </p:grpSp>
          <p:grpSp>
            <p:nvGrpSpPr>
              <p:cNvPr id="43" name="object 104">
                <a:extLst>
                  <a:ext uri="{FF2B5EF4-FFF2-40B4-BE49-F238E27FC236}">
                    <a16:creationId xmlns:a16="http://schemas.microsoft.com/office/drawing/2014/main" id="{B8226C53-9442-52E8-D6AC-4199E583E1EB}"/>
                  </a:ext>
                </a:extLst>
              </p:cNvPr>
              <p:cNvGrpSpPr/>
              <p:nvPr/>
            </p:nvGrpSpPr>
            <p:grpSpPr>
              <a:xfrm>
                <a:off x="1314903" y="5709348"/>
                <a:ext cx="360958" cy="67095"/>
                <a:chOff x="4363840" y="15949003"/>
                <a:chExt cx="1019040" cy="189432"/>
              </a:xfrm>
            </p:grpSpPr>
            <p:pic>
              <p:nvPicPr>
                <p:cNvPr id="55" name="object 105">
                  <a:extLst>
                    <a:ext uri="{FF2B5EF4-FFF2-40B4-BE49-F238E27FC236}">
                      <a16:creationId xmlns:a16="http://schemas.microsoft.com/office/drawing/2014/main" id="{92112F44-B3A5-D5AC-1149-984B808A0B9E}"/>
                    </a:ext>
                  </a:extLst>
                </p:cNvPr>
                <p:cNvPicPr/>
                <p:nvPr/>
              </p:nvPicPr>
              <p:blipFill>
                <a:blip r:embed="rId5" cstate="print"/>
                <a:stretch>
                  <a:fillRect/>
                </a:stretch>
              </p:blipFill>
              <p:spPr>
                <a:xfrm>
                  <a:off x="4363840" y="15953989"/>
                  <a:ext cx="481531" cy="181610"/>
                </a:xfrm>
                <a:prstGeom prst="rect">
                  <a:avLst/>
                </a:prstGeom>
              </p:spPr>
            </p:pic>
            <p:sp>
              <p:nvSpPr>
                <p:cNvPr id="56" name="object 106">
                  <a:extLst>
                    <a:ext uri="{FF2B5EF4-FFF2-40B4-BE49-F238E27FC236}">
                      <a16:creationId xmlns:a16="http://schemas.microsoft.com/office/drawing/2014/main" id="{E7570420-353A-F133-6CE1-4B743A25D49A}"/>
                    </a:ext>
                  </a:extLst>
                </p:cNvPr>
                <p:cNvSpPr/>
                <p:nvPr/>
              </p:nvSpPr>
              <p:spPr>
                <a:xfrm>
                  <a:off x="4874970" y="15953988"/>
                  <a:ext cx="20320" cy="181610"/>
                </a:xfrm>
                <a:custGeom>
                  <a:avLst/>
                  <a:gdLst/>
                  <a:ahLst/>
                  <a:cxnLst/>
                  <a:rect l="l" t="t" r="r" b="b"/>
                  <a:pathLst>
                    <a:path w="20320" h="181609">
                      <a:moveTo>
                        <a:pt x="20176" y="0"/>
                      </a:moveTo>
                      <a:lnTo>
                        <a:pt x="0" y="0"/>
                      </a:lnTo>
                      <a:lnTo>
                        <a:pt x="0" y="181304"/>
                      </a:lnTo>
                      <a:lnTo>
                        <a:pt x="20176" y="181304"/>
                      </a:lnTo>
                      <a:lnTo>
                        <a:pt x="20176" y="0"/>
                      </a:lnTo>
                      <a:close/>
                    </a:path>
                  </a:pathLst>
                </a:custGeom>
                <a:solidFill>
                  <a:srgbClr val="2A325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sz="248"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pic>
              <p:nvPicPr>
                <p:cNvPr id="57" name="object 107">
                  <a:extLst>
                    <a:ext uri="{FF2B5EF4-FFF2-40B4-BE49-F238E27FC236}">
                      <a16:creationId xmlns:a16="http://schemas.microsoft.com/office/drawing/2014/main" id="{5A6ED2AF-DA7E-3A30-BF82-9C86C4D50DE9}"/>
                    </a:ext>
                  </a:extLst>
                </p:cNvPr>
                <p:cNvPicPr/>
                <p:nvPr/>
              </p:nvPicPr>
              <p:blipFill>
                <a:blip r:embed="rId6" cstate="print"/>
                <a:stretch>
                  <a:fillRect/>
                </a:stretch>
              </p:blipFill>
              <p:spPr>
                <a:xfrm>
                  <a:off x="4929195" y="15950849"/>
                  <a:ext cx="184447" cy="187586"/>
                </a:xfrm>
                <a:prstGeom prst="rect">
                  <a:avLst/>
                </a:prstGeom>
              </p:spPr>
            </p:pic>
            <p:pic>
              <p:nvPicPr>
                <p:cNvPr id="58" name="object 108">
                  <a:extLst>
                    <a:ext uri="{FF2B5EF4-FFF2-40B4-BE49-F238E27FC236}">
                      <a16:creationId xmlns:a16="http://schemas.microsoft.com/office/drawing/2014/main" id="{8EBA9120-7939-A1C1-16FF-22B629A9D337}"/>
                    </a:ext>
                  </a:extLst>
                </p:cNvPr>
                <p:cNvPicPr/>
                <p:nvPr/>
              </p:nvPicPr>
              <p:blipFill>
                <a:blip r:embed="rId4" cstate="print"/>
                <a:stretch>
                  <a:fillRect/>
                </a:stretch>
              </p:blipFill>
              <p:spPr>
                <a:xfrm>
                  <a:off x="5147680" y="15953989"/>
                  <a:ext cx="153009" cy="181304"/>
                </a:xfrm>
                <a:prstGeom prst="rect">
                  <a:avLst/>
                </a:prstGeom>
              </p:spPr>
            </p:pic>
            <p:sp>
              <p:nvSpPr>
                <p:cNvPr id="59" name="object 109">
                  <a:extLst>
                    <a:ext uri="{FF2B5EF4-FFF2-40B4-BE49-F238E27FC236}">
                      <a16:creationId xmlns:a16="http://schemas.microsoft.com/office/drawing/2014/main" id="{A320BD96-6427-D163-AC18-BCEF33B579AD}"/>
                    </a:ext>
                  </a:extLst>
                </p:cNvPr>
                <p:cNvSpPr/>
                <p:nvPr/>
              </p:nvSpPr>
              <p:spPr>
                <a:xfrm>
                  <a:off x="5320650" y="15949003"/>
                  <a:ext cx="62230" cy="60960"/>
                </a:xfrm>
                <a:custGeom>
                  <a:avLst/>
                  <a:gdLst/>
                  <a:ahLst/>
                  <a:cxnLst/>
                  <a:rect l="l" t="t" r="r" b="b"/>
                  <a:pathLst>
                    <a:path w="62229" h="60959">
                      <a:moveTo>
                        <a:pt x="31001" y="0"/>
                      </a:moveTo>
                      <a:lnTo>
                        <a:pt x="4" y="29633"/>
                      </a:lnTo>
                      <a:lnTo>
                        <a:pt x="0" y="30740"/>
                      </a:lnTo>
                      <a:lnTo>
                        <a:pt x="2317" y="42189"/>
                      </a:lnTo>
                      <a:lnTo>
                        <a:pt x="8957" y="51889"/>
                      </a:lnTo>
                      <a:lnTo>
                        <a:pt x="18841" y="58380"/>
                      </a:lnTo>
                      <a:lnTo>
                        <a:pt x="31001" y="60746"/>
                      </a:lnTo>
                      <a:lnTo>
                        <a:pt x="43214" y="58380"/>
                      </a:lnTo>
                      <a:lnTo>
                        <a:pt x="49369" y="54308"/>
                      </a:lnTo>
                      <a:lnTo>
                        <a:pt x="31182" y="54308"/>
                      </a:lnTo>
                      <a:lnTo>
                        <a:pt x="21758" y="52429"/>
                      </a:lnTo>
                      <a:lnTo>
                        <a:pt x="14298" y="47288"/>
                      </a:lnTo>
                      <a:lnTo>
                        <a:pt x="9390" y="39627"/>
                      </a:lnTo>
                      <a:lnTo>
                        <a:pt x="7727" y="30740"/>
                      </a:lnTo>
                      <a:lnTo>
                        <a:pt x="7729" y="29633"/>
                      </a:lnTo>
                      <a:lnTo>
                        <a:pt x="9405" y="20802"/>
                      </a:lnTo>
                      <a:lnTo>
                        <a:pt x="14275" y="13157"/>
                      </a:lnTo>
                      <a:lnTo>
                        <a:pt x="21681" y="7970"/>
                      </a:lnTo>
                      <a:lnTo>
                        <a:pt x="31001" y="6065"/>
                      </a:lnTo>
                      <a:lnTo>
                        <a:pt x="48849" y="6065"/>
                      </a:lnTo>
                      <a:lnTo>
                        <a:pt x="43214" y="2360"/>
                      </a:lnTo>
                      <a:lnTo>
                        <a:pt x="31001" y="0"/>
                      </a:lnTo>
                      <a:close/>
                    </a:path>
                    <a:path w="62229" h="60959">
                      <a:moveTo>
                        <a:pt x="48849" y="6065"/>
                      </a:moveTo>
                      <a:lnTo>
                        <a:pt x="31001" y="6065"/>
                      </a:lnTo>
                      <a:lnTo>
                        <a:pt x="40297" y="7973"/>
                      </a:lnTo>
                      <a:lnTo>
                        <a:pt x="47641" y="13179"/>
                      </a:lnTo>
                      <a:lnTo>
                        <a:pt x="52464" y="20905"/>
                      </a:lnTo>
                      <a:lnTo>
                        <a:pt x="54062" y="29633"/>
                      </a:lnTo>
                      <a:lnTo>
                        <a:pt x="54129" y="30740"/>
                      </a:lnTo>
                      <a:lnTo>
                        <a:pt x="52467" y="39704"/>
                      </a:lnTo>
                      <a:lnTo>
                        <a:pt x="47664" y="47310"/>
                      </a:lnTo>
                      <a:lnTo>
                        <a:pt x="40374" y="52432"/>
                      </a:lnTo>
                      <a:lnTo>
                        <a:pt x="31182" y="54308"/>
                      </a:lnTo>
                      <a:lnTo>
                        <a:pt x="49369" y="54308"/>
                      </a:lnTo>
                      <a:lnTo>
                        <a:pt x="53027" y="51889"/>
                      </a:lnTo>
                      <a:lnTo>
                        <a:pt x="59560" y="42189"/>
                      </a:lnTo>
                      <a:lnTo>
                        <a:pt x="61825" y="30740"/>
                      </a:lnTo>
                      <a:lnTo>
                        <a:pt x="61821" y="29633"/>
                      </a:lnTo>
                      <a:lnTo>
                        <a:pt x="59560" y="18404"/>
                      </a:lnTo>
                      <a:lnTo>
                        <a:pt x="53027" y="8811"/>
                      </a:lnTo>
                      <a:lnTo>
                        <a:pt x="48849" y="6065"/>
                      </a:lnTo>
                      <a:close/>
                    </a:path>
                    <a:path w="62229" h="60959">
                      <a:moveTo>
                        <a:pt x="36524" y="14907"/>
                      </a:moveTo>
                      <a:lnTo>
                        <a:pt x="25846" y="14907"/>
                      </a:lnTo>
                      <a:lnTo>
                        <a:pt x="21978" y="15274"/>
                      </a:lnTo>
                      <a:lnTo>
                        <a:pt x="19222" y="15827"/>
                      </a:lnTo>
                      <a:lnTo>
                        <a:pt x="19222" y="46020"/>
                      </a:lnTo>
                      <a:lnTo>
                        <a:pt x="26218" y="46020"/>
                      </a:lnTo>
                      <a:lnTo>
                        <a:pt x="26218" y="33873"/>
                      </a:lnTo>
                      <a:lnTo>
                        <a:pt x="42189" y="33873"/>
                      </a:lnTo>
                      <a:lnTo>
                        <a:pt x="40945" y="32214"/>
                      </a:lnTo>
                      <a:lnTo>
                        <a:pt x="37997" y="31107"/>
                      </a:lnTo>
                      <a:lnTo>
                        <a:pt x="37997" y="30740"/>
                      </a:lnTo>
                      <a:lnTo>
                        <a:pt x="41679" y="29633"/>
                      </a:lnTo>
                      <a:lnTo>
                        <a:pt x="42413" y="28899"/>
                      </a:lnTo>
                      <a:lnTo>
                        <a:pt x="26399" y="28899"/>
                      </a:lnTo>
                      <a:lnTo>
                        <a:pt x="26399" y="20248"/>
                      </a:lnTo>
                      <a:lnTo>
                        <a:pt x="27134" y="20067"/>
                      </a:lnTo>
                      <a:lnTo>
                        <a:pt x="28426" y="19876"/>
                      </a:lnTo>
                      <a:lnTo>
                        <a:pt x="43758" y="19876"/>
                      </a:lnTo>
                      <a:lnTo>
                        <a:pt x="42967" y="18404"/>
                      </a:lnTo>
                      <a:lnTo>
                        <a:pt x="41317" y="17120"/>
                      </a:lnTo>
                      <a:lnTo>
                        <a:pt x="39099" y="15827"/>
                      </a:lnTo>
                      <a:lnTo>
                        <a:pt x="36524" y="14907"/>
                      </a:lnTo>
                      <a:close/>
                    </a:path>
                    <a:path w="62229" h="60959">
                      <a:moveTo>
                        <a:pt x="42189" y="33873"/>
                      </a:moveTo>
                      <a:lnTo>
                        <a:pt x="33395" y="33873"/>
                      </a:lnTo>
                      <a:lnTo>
                        <a:pt x="35231" y="35342"/>
                      </a:lnTo>
                      <a:lnTo>
                        <a:pt x="35789" y="38651"/>
                      </a:lnTo>
                      <a:lnTo>
                        <a:pt x="36712" y="42189"/>
                      </a:lnTo>
                      <a:lnTo>
                        <a:pt x="37263" y="44918"/>
                      </a:lnTo>
                      <a:lnTo>
                        <a:pt x="38178" y="46020"/>
                      </a:lnTo>
                      <a:lnTo>
                        <a:pt x="45728" y="46020"/>
                      </a:lnTo>
                      <a:lnTo>
                        <a:pt x="44994" y="44918"/>
                      </a:lnTo>
                      <a:lnTo>
                        <a:pt x="44445" y="43072"/>
                      </a:lnTo>
                      <a:lnTo>
                        <a:pt x="43520" y="38470"/>
                      </a:lnTo>
                      <a:lnTo>
                        <a:pt x="42599" y="34422"/>
                      </a:lnTo>
                      <a:lnTo>
                        <a:pt x="42189" y="33873"/>
                      </a:lnTo>
                      <a:close/>
                    </a:path>
                    <a:path w="62229" h="60959">
                      <a:moveTo>
                        <a:pt x="43758" y="19876"/>
                      </a:moveTo>
                      <a:lnTo>
                        <a:pt x="34688" y="19876"/>
                      </a:lnTo>
                      <a:lnTo>
                        <a:pt x="36705" y="21722"/>
                      </a:lnTo>
                      <a:lnTo>
                        <a:pt x="36705" y="27606"/>
                      </a:lnTo>
                      <a:lnTo>
                        <a:pt x="33576" y="28899"/>
                      </a:lnTo>
                      <a:lnTo>
                        <a:pt x="42413" y="28899"/>
                      </a:lnTo>
                      <a:lnTo>
                        <a:pt x="44254" y="27058"/>
                      </a:lnTo>
                      <a:lnTo>
                        <a:pt x="44254" y="20802"/>
                      </a:lnTo>
                      <a:lnTo>
                        <a:pt x="43758" y="19876"/>
                      </a:lnTo>
                      <a:close/>
                    </a:path>
                  </a:pathLst>
                </a:custGeom>
                <a:solidFill>
                  <a:srgbClr val="2A325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sz="248"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pic>
            <p:nvPicPr>
              <p:cNvPr id="44" name="object 110">
                <a:extLst>
                  <a:ext uri="{FF2B5EF4-FFF2-40B4-BE49-F238E27FC236}">
                    <a16:creationId xmlns:a16="http://schemas.microsoft.com/office/drawing/2014/main" id="{AF060A91-FF3B-766A-DCC8-2F3324952D7E}"/>
                  </a:ext>
                </a:extLst>
              </p:cNvPr>
              <p:cNvPicPr/>
              <p:nvPr/>
            </p:nvPicPr>
            <p:blipFill>
              <a:blip r:embed="rId7" cstate="print"/>
              <a:stretch>
                <a:fillRect/>
              </a:stretch>
            </p:blipFill>
            <p:spPr>
              <a:xfrm>
                <a:off x="1039752" y="5799677"/>
                <a:ext cx="626001" cy="39152"/>
              </a:xfrm>
              <a:prstGeom prst="rect">
                <a:avLst/>
              </a:prstGeom>
            </p:spPr>
          </p:pic>
          <p:grpSp>
            <p:nvGrpSpPr>
              <p:cNvPr id="45" name="object 111">
                <a:extLst>
                  <a:ext uri="{FF2B5EF4-FFF2-40B4-BE49-F238E27FC236}">
                    <a16:creationId xmlns:a16="http://schemas.microsoft.com/office/drawing/2014/main" id="{4BE85A79-A403-F1C3-E5F4-0FB13109DC22}"/>
                  </a:ext>
                </a:extLst>
              </p:cNvPr>
              <p:cNvGrpSpPr/>
              <p:nvPr/>
            </p:nvGrpSpPr>
            <p:grpSpPr>
              <a:xfrm>
                <a:off x="1896159" y="5685514"/>
                <a:ext cx="889168" cy="381033"/>
                <a:chOff x="5843079" y="15880706"/>
                <a:chExt cx="2510099" cy="1075719"/>
              </a:xfrm>
            </p:grpSpPr>
            <p:sp>
              <p:nvSpPr>
                <p:cNvPr id="50" name="object 112">
                  <a:extLst>
                    <a:ext uri="{FF2B5EF4-FFF2-40B4-BE49-F238E27FC236}">
                      <a16:creationId xmlns:a16="http://schemas.microsoft.com/office/drawing/2014/main" id="{30482874-8493-D535-E0D2-763E530133EE}"/>
                    </a:ext>
                  </a:extLst>
                </p:cNvPr>
                <p:cNvSpPr/>
                <p:nvPr/>
              </p:nvSpPr>
              <p:spPr>
                <a:xfrm>
                  <a:off x="7548262" y="16779048"/>
                  <a:ext cx="20955" cy="135890"/>
                </a:xfrm>
                <a:custGeom>
                  <a:avLst/>
                  <a:gdLst/>
                  <a:ahLst/>
                  <a:cxnLst/>
                  <a:rect l="l" t="t" r="r" b="b"/>
                  <a:pathLst>
                    <a:path w="20954" h="135890">
                      <a:moveTo>
                        <a:pt x="20946" y="0"/>
                      </a:moveTo>
                      <a:lnTo>
                        <a:pt x="0" y="0"/>
                      </a:lnTo>
                      <a:lnTo>
                        <a:pt x="0" y="135485"/>
                      </a:lnTo>
                      <a:lnTo>
                        <a:pt x="20946" y="135485"/>
                      </a:lnTo>
                      <a:lnTo>
                        <a:pt x="20946" y="0"/>
                      </a:lnTo>
                      <a:close/>
                    </a:path>
                  </a:pathLst>
                </a:custGeom>
                <a:solidFill>
                  <a:srgbClr val="5A5B5D"/>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sz="248"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pic>
              <p:nvPicPr>
                <p:cNvPr id="51" name="object 113">
                  <a:extLst>
                    <a:ext uri="{FF2B5EF4-FFF2-40B4-BE49-F238E27FC236}">
                      <a16:creationId xmlns:a16="http://schemas.microsoft.com/office/drawing/2014/main" id="{F0C91F48-837C-1649-47AE-A37C1E64715C}"/>
                    </a:ext>
                  </a:extLst>
                </p:cNvPr>
                <p:cNvPicPr/>
                <p:nvPr/>
              </p:nvPicPr>
              <p:blipFill>
                <a:blip r:embed="rId8" cstate="print"/>
                <a:stretch>
                  <a:fillRect/>
                </a:stretch>
              </p:blipFill>
              <p:spPr>
                <a:xfrm>
                  <a:off x="7608962" y="16779048"/>
                  <a:ext cx="264713" cy="137045"/>
                </a:xfrm>
                <a:prstGeom prst="rect">
                  <a:avLst/>
                </a:prstGeom>
              </p:spPr>
            </p:pic>
            <p:pic>
              <p:nvPicPr>
                <p:cNvPr id="52" name="object 114">
                  <a:extLst>
                    <a:ext uri="{FF2B5EF4-FFF2-40B4-BE49-F238E27FC236}">
                      <a16:creationId xmlns:a16="http://schemas.microsoft.com/office/drawing/2014/main" id="{8C43A546-A0C3-AC2D-AABA-A6E6B16115A8}"/>
                    </a:ext>
                  </a:extLst>
                </p:cNvPr>
                <p:cNvPicPr/>
                <p:nvPr/>
              </p:nvPicPr>
              <p:blipFill>
                <a:blip r:embed="rId9" cstate="print"/>
                <a:stretch>
                  <a:fillRect/>
                </a:stretch>
              </p:blipFill>
              <p:spPr>
                <a:xfrm>
                  <a:off x="5843099" y="15883857"/>
                  <a:ext cx="2510063" cy="1072568"/>
                </a:xfrm>
                <a:prstGeom prst="rect">
                  <a:avLst/>
                </a:prstGeom>
              </p:spPr>
            </p:pic>
            <p:pic>
              <p:nvPicPr>
                <p:cNvPr id="53" name="object 115">
                  <a:extLst>
                    <a:ext uri="{FF2B5EF4-FFF2-40B4-BE49-F238E27FC236}">
                      <a16:creationId xmlns:a16="http://schemas.microsoft.com/office/drawing/2014/main" id="{52825046-EE5E-D549-3F42-0572B4BEB3B2}"/>
                    </a:ext>
                  </a:extLst>
                </p:cNvPr>
                <p:cNvPicPr/>
                <p:nvPr/>
              </p:nvPicPr>
              <p:blipFill>
                <a:blip r:embed="rId10" cstate="print"/>
                <a:stretch>
                  <a:fillRect/>
                </a:stretch>
              </p:blipFill>
              <p:spPr>
                <a:xfrm>
                  <a:off x="7921268" y="16817595"/>
                  <a:ext cx="431910" cy="136090"/>
                </a:xfrm>
                <a:prstGeom prst="rect">
                  <a:avLst/>
                </a:prstGeom>
              </p:spPr>
            </p:pic>
            <p:sp>
              <p:nvSpPr>
                <p:cNvPr id="54" name="object 116">
                  <a:extLst>
                    <a:ext uri="{FF2B5EF4-FFF2-40B4-BE49-F238E27FC236}">
                      <a16:creationId xmlns:a16="http://schemas.microsoft.com/office/drawing/2014/main" id="{FEB64E50-AA02-D38D-5ABA-510DE61CE21B}"/>
                    </a:ext>
                  </a:extLst>
                </p:cNvPr>
                <p:cNvSpPr/>
                <p:nvPr/>
              </p:nvSpPr>
              <p:spPr>
                <a:xfrm>
                  <a:off x="5843079" y="15880706"/>
                  <a:ext cx="1493520" cy="545465"/>
                </a:xfrm>
                <a:custGeom>
                  <a:avLst/>
                  <a:gdLst/>
                  <a:ahLst/>
                  <a:cxnLst/>
                  <a:rect l="l" t="t" r="r" b="b"/>
                  <a:pathLst>
                    <a:path w="1493520" h="545465">
                      <a:moveTo>
                        <a:pt x="425818" y="420458"/>
                      </a:moveTo>
                      <a:lnTo>
                        <a:pt x="419836" y="414464"/>
                      </a:lnTo>
                      <a:lnTo>
                        <a:pt x="137007" y="414464"/>
                      </a:lnTo>
                      <a:lnTo>
                        <a:pt x="132702" y="410502"/>
                      </a:lnTo>
                      <a:lnTo>
                        <a:pt x="132156" y="405384"/>
                      </a:lnTo>
                      <a:lnTo>
                        <a:pt x="132156" y="328803"/>
                      </a:lnTo>
                      <a:lnTo>
                        <a:pt x="132689" y="323697"/>
                      </a:lnTo>
                      <a:lnTo>
                        <a:pt x="137007" y="319722"/>
                      </a:lnTo>
                      <a:lnTo>
                        <a:pt x="142252" y="319722"/>
                      </a:lnTo>
                      <a:lnTo>
                        <a:pt x="388505" y="319735"/>
                      </a:lnTo>
                      <a:lnTo>
                        <a:pt x="394512" y="313740"/>
                      </a:lnTo>
                      <a:lnTo>
                        <a:pt x="394512" y="216611"/>
                      </a:lnTo>
                      <a:lnTo>
                        <a:pt x="388505" y="210616"/>
                      </a:lnTo>
                      <a:lnTo>
                        <a:pt x="141605" y="210616"/>
                      </a:lnTo>
                      <a:lnTo>
                        <a:pt x="136664" y="210312"/>
                      </a:lnTo>
                      <a:lnTo>
                        <a:pt x="132664" y="206451"/>
                      </a:lnTo>
                      <a:lnTo>
                        <a:pt x="132156" y="201561"/>
                      </a:lnTo>
                      <a:lnTo>
                        <a:pt x="132156" y="132981"/>
                      </a:lnTo>
                      <a:lnTo>
                        <a:pt x="132689" y="127850"/>
                      </a:lnTo>
                      <a:lnTo>
                        <a:pt x="137007" y="123875"/>
                      </a:lnTo>
                      <a:lnTo>
                        <a:pt x="412546" y="123875"/>
                      </a:lnTo>
                      <a:lnTo>
                        <a:pt x="418528" y="117894"/>
                      </a:lnTo>
                      <a:lnTo>
                        <a:pt x="418528" y="17106"/>
                      </a:lnTo>
                      <a:lnTo>
                        <a:pt x="412546" y="11137"/>
                      </a:lnTo>
                      <a:lnTo>
                        <a:pt x="5981" y="11137"/>
                      </a:lnTo>
                      <a:lnTo>
                        <a:pt x="0" y="17106"/>
                      </a:lnTo>
                      <a:lnTo>
                        <a:pt x="0" y="529247"/>
                      </a:lnTo>
                      <a:lnTo>
                        <a:pt x="5981" y="535241"/>
                      </a:lnTo>
                      <a:lnTo>
                        <a:pt x="419836" y="535241"/>
                      </a:lnTo>
                      <a:lnTo>
                        <a:pt x="425818" y="529247"/>
                      </a:lnTo>
                      <a:lnTo>
                        <a:pt x="425818" y="420458"/>
                      </a:lnTo>
                      <a:close/>
                    </a:path>
                    <a:path w="1493520" h="545465">
                      <a:moveTo>
                        <a:pt x="914971" y="451993"/>
                      </a:moveTo>
                      <a:lnTo>
                        <a:pt x="914730" y="31115"/>
                      </a:lnTo>
                      <a:lnTo>
                        <a:pt x="914831" y="27990"/>
                      </a:lnTo>
                      <a:lnTo>
                        <a:pt x="913650" y="21120"/>
                      </a:lnTo>
                      <a:lnTo>
                        <a:pt x="909027" y="14236"/>
                      </a:lnTo>
                      <a:lnTo>
                        <a:pt x="898753" y="11112"/>
                      </a:lnTo>
                      <a:lnTo>
                        <a:pt x="875487" y="10972"/>
                      </a:lnTo>
                      <a:lnTo>
                        <a:pt x="793648" y="11112"/>
                      </a:lnTo>
                      <a:lnTo>
                        <a:pt x="771372" y="36004"/>
                      </a:lnTo>
                      <a:lnTo>
                        <a:pt x="771601" y="65341"/>
                      </a:lnTo>
                      <a:lnTo>
                        <a:pt x="774166" y="271843"/>
                      </a:lnTo>
                      <a:lnTo>
                        <a:pt x="769251" y="271843"/>
                      </a:lnTo>
                      <a:lnTo>
                        <a:pt x="618578" y="21170"/>
                      </a:lnTo>
                      <a:lnTo>
                        <a:pt x="593191" y="11112"/>
                      </a:lnTo>
                      <a:lnTo>
                        <a:pt x="574611" y="11264"/>
                      </a:lnTo>
                      <a:lnTo>
                        <a:pt x="489089" y="11112"/>
                      </a:lnTo>
                      <a:lnTo>
                        <a:pt x="481152" y="11391"/>
                      </a:lnTo>
                      <a:lnTo>
                        <a:pt x="474840" y="13360"/>
                      </a:lnTo>
                      <a:lnTo>
                        <a:pt x="470662" y="18719"/>
                      </a:lnTo>
                      <a:lnTo>
                        <a:pt x="469150" y="29133"/>
                      </a:lnTo>
                      <a:lnTo>
                        <a:pt x="469150" y="519099"/>
                      </a:lnTo>
                      <a:lnTo>
                        <a:pt x="470420" y="529247"/>
                      </a:lnTo>
                      <a:lnTo>
                        <a:pt x="474179" y="535025"/>
                      </a:lnTo>
                      <a:lnTo>
                        <a:pt x="480415" y="537616"/>
                      </a:lnTo>
                      <a:lnTo>
                        <a:pt x="489089" y="538213"/>
                      </a:lnTo>
                      <a:lnTo>
                        <a:pt x="599160" y="538213"/>
                      </a:lnTo>
                      <a:lnTo>
                        <a:pt x="606488" y="536346"/>
                      </a:lnTo>
                      <a:lnTo>
                        <a:pt x="610628" y="531368"/>
                      </a:lnTo>
                      <a:lnTo>
                        <a:pt x="612343" y="524306"/>
                      </a:lnTo>
                      <a:lnTo>
                        <a:pt x="612533" y="500608"/>
                      </a:lnTo>
                      <a:lnTo>
                        <a:pt x="612305" y="469836"/>
                      </a:lnTo>
                      <a:lnTo>
                        <a:pt x="609714" y="270446"/>
                      </a:lnTo>
                      <a:lnTo>
                        <a:pt x="614629" y="270446"/>
                      </a:lnTo>
                      <a:lnTo>
                        <a:pt x="763206" y="524294"/>
                      </a:lnTo>
                      <a:lnTo>
                        <a:pt x="768604" y="533107"/>
                      </a:lnTo>
                      <a:lnTo>
                        <a:pt x="772845" y="537489"/>
                      </a:lnTo>
                      <a:lnTo>
                        <a:pt x="778116" y="538759"/>
                      </a:lnTo>
                      <a:lnTo>
                        <a:pt x="786650" y="538213"/>
                      </a:lnTo>
                      <a:lnTo>
                        <a:pt x="836955" y="537984"/>
                      </a:lnTo>
                      <a:lnTo>
                        <a:pt x="874776" y="537959"/>
                      </a:lnTo>
                      <a:lnTo>
                        <a:pt x="898740" y="538213"/>
                      </a:lnTo>
                      <a:lnTo>
                        <a:pt x="914019" y="538822"/>
                      </a:lnTo>
                      <a:lnTo>
                        <a:pt x="914501" y="531317"/>
                      </a:lnTo>
                      <a:lnTo>
                        <a:pt x="914730" y="523100"/>
                      </a:lnTo>
                      <a:lnTo>
                        <a:pt x="914908" y="508203"/>
                      </a:lnTo>
                      <a:lnTo>
                        <a:pt x="914971" y="451993"/>
                      </a:lnTo>
                      <a:close/>
                    </a:path>
                    <a:path w="1493520" h="545465">
                      <a:moveTo>
                        <a:pt x="1493443" y="253212"/>
                      </a:moveTo>
                      <a:lnTo>
                        <a:pt x="1487449" y="247205"/>
                      </a:lnTo>
                      <a:lnTo>
                        <a:pt x="1286167" y="247205"/>
                      </a:lnTo>
                      <a:lnTo>
                        <a:pt x="1280185" y="253212"/>
                      </a:lnTo>
                      <a:lnTo>
                        <a:pt x="1280185" y="344728"/>
                      </a:lnTo>
                      <a:lnTo>
                        <a:pt x="1286167" y="350710"/>
                      </a:lnTo>
                      <a:lnTo>
                        <a:pt x="1352880" y="350710"/>
                      </a:lnTo>
                      <a:lnTo>
                        <a:pt x="1329829" y="378955"/>
                      </a:lnTo>
                      <a:lnTo>
                        <a:pt x="1300530" y="400710"/>
                      </a:lnTo>
                      <a:lnTo>
                        <a:pt x="1266253" y="414705"/>
                      </a:lnTo>
                      <a:lnTo>
                        <a:pt x="1228305" y="419658"/>
                      </a:lnTo>
                      <a:lnTo>
                        <a:pt x="1181836" y="412165"/>
                      </a:lnTo>
                      <a:lnTo>
                        <a:pt x="1141476" y="391299"/>
                      </a:lnTo>
                      <a:lnTo>
                        <a:pt x="1109662" y="359473"/>
                      </a:lnTo>
                      <a:lnTo>
                        <a:pt x="1088796" y="319112"/>
                      </a:lnTo>
                      <a:lnTo>
                        <a:pt x="1081303" y="272643"/>
                      </a:lnTo>
                      <a:lnTo>
                        <a:pt x="1088796" y="226174"/>
                      </a:lnTo>
                      <a:lnTo>
                        <a:pt x="1109662" y="185826"/>
                      </a:lnTo>
                      <a:lnTo>
                        <a:pt x="1141476" y="154000"/>
                      </a:lnTo>
                      <a:lnTo>
                        <a:pt x="1181836" y="133134"/>
                      </a:lnTo>
                      <a:lnTo>
                        <a:pt x="1228305" y="125641"/>
                      </a:lnTo>
                      <a:lnTo>
                        <a:pt x="1283296" y="136017"/>
                      </a:lnTo>
                      <a:lnTo>
                        <a:pt x="1319428" y="158838"/>
                      </a:lnTo>
                      <a:lnTo>
                        <a:pt x="1342428" y="181660"/>
                      </a:lnTo>
                      <a:lnTo>
                        <a:pt x="1357998" y="192036"/>
                      </a:lnTo>
                      <a:lnTo>
                        <a:pt x="1470863" y="192036"/>
                      </a:lnTo>
                      <a:lnTo>
                        <a:pt x="1477645" y="190677"/>
                      </a:lnTo>
                      <a:lnTo>
                        <a:pt x="1482140" y="186969"/>
                      </a:lnTo>
                      <a:lnTo>
                        <a:pt x="1483982" y="181432"/>
                      </a:lnTo>
                      <a:lnTo>
                        <a:pt x="1482813" y="174625"/>
                      </a:lnTo>
                      <a:lnTo>
                        <a:pt x="1462405" y="132791"/>
                      </a:lnTo>
                      <a:lnTo>
                        <a:pt x="1435430" y="95326"/>
                      </a:lnTo>
                      <a:lnTo>
                        <a:pt x="1402638" y="63004"/>
                      </a:lnTo>
                      <a:lnTo>
                        <a:pt x="1364792" y="36563"/>
                      </a:lnTo>
                      <a:lnTo>
                        <a:pt x="1322616" y="16751"/>
                      </a:lnTo>
                      <a:lnTo>
                        <a:pt x="1276858" y="4305"/>
                      </a:lnTo>
                      <a:lnTo>
                        <a:pt x="1228293" y="0"/>
                      </a:lnTo>
                      <a:lnTo>
                        <a:pt x="1179283" y="4394"/>
                      </a:lnTo>
                      <a:lnTo>
                        <a:pt x="1133157" y="17056"/>
                      </a:lnTo>
                      <a:lnTo>
                        <a:pt x="1090676" y="37223"/>
                      </a:lnTo>
                      <a:lnTo>
                        <a:pt x="1052614" y="64122"/>
                      </a:lnTo>
                      <a:lnTo>
                        <a:pt x="1019759" y="96977"/>
                      </a:lnTo>
                      <a:lnTo>
                        <a:pt x="992847" y="135026"/>
                      </a:lnTo>
                      <a:lnTo>
                        <a:pt x="972680" y="177507"/>
                      </a:lnTo>
                      <a:lnTo>
                        <a:pt x="960018" y="223634"/>
                      </a:lnTo>
                      <a:lnTo>
                        <a:pt x="955624" y="272643"/>
                      </a:lnTo>
                      <a:lnTo>
                        <a:pt x="960018" y="321652"/>
                      </a:lnTo>
                      <a:lnTo>
                        <a:pt x="972680" y="367779"/>
                      </a:lnTo>
                      <a:lnTo>
                        <a:pt x="992847" y="410260"/>
                      </a:lnTo>
                      <a:lnTo>
                        <a:pt x="1019759" y="448310"/>
                      </a:lnTo>
                      <a:lnTo>
                        <a:pt x="1052614" y="481177"/>
                      </a:lnTo>
                      <a:lnTo>
                        <a:pt x="1090676" y="508076"/>
                      </a:lnTo>
                      <a:lnTo>
                        <a:pt x="1133157" y="528243"/>
                      </a:lnTo>
                      <a:lnTo>
                        <a:pt x="1179283" y="540905"/>
                      </a:lnTo>
                      <a:lnTo>
                        <a:pt x="1228293" y="545299"/>
                      </a:lnTo>
                      <a:lnTo>
                        <a:pt x="1277454" y="540880"/>
                      </a:lnTo>
                      <a:lnTo>
                        <a:pt x="1323721" y="528142"/>
                      </a:lnTo>
                      <a:lnTo>
                        <a:pt x="1366304" y="507847"/>
                      </a:lnTo>
                      <a:lnTo>
                        <a:pt x="1404416" y="480796"/>
                      </a:lnTo>
                      <a:lnTo>
                        <a:pt x="1404416" y="528955"/>
                      </a:lnTo>
                      <a:lnTo>
                        <a:pt x="1410411" y="534949"/>
                      </a:lnTo>
                      <a:lnTo>
                        <a:pt x="1487436" y="534949"/>
                      </a:lnTo>
                      <a:lnTo>
                        <a:pt x="1493443" y="528955"/>
                      </a:lnTo>
                      <a:lnTo>
                        <a:pt x="1493443" y="253212"/>
                      </a:lnTo>
                      <a:close/>
                    </a:path>
                  </a:pathLst>
                </a:custGeom>
                <a:solidFill>
                  <a:srgbClr val="1A468A"/>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sz="248" b="0" i="0" u="none" strike="noStrike" kern="0" cap="none" spc="0" normalizeH="0" baseline="0" noProof="0">
                    <a:ln>
                      <a:noFill/>
                    </a:ln>
                    <a:solidFill>
                      <a:srgbClr val="002557"/>
                    </a:solidFill>
                    <a:effectLst/>
                    <a:uLnTx/>
                    <a:uFillTx/>
                    <a:latin typeface="Aptos Display" panose="02110004020202020204"/>
                    <a:ea typeface="Lato" panose="020F0502020204030203" pitchFamily="34" charset="0"/>
                    <a:cs typeface="Lato" panose="020F0502020204030203" pitchFamily="34" charset="0"/>
                    <a:sym typeface="Lato" panose="020F0502020204030203" pitchFamily="34" charset="0"/>
                  </a:endParaRPr>
                </a:p>
              </p:txBody>
            </p:sp>
          </p:grpSp>
          <p:grpSp>
            <p:nvGrpSpPr>
              <p:cNvPr id="46" name="object 117">
                <a:extLst>
                  <a:ext uri="{FF2B5EF4-FFF2-40B4-BE49-F238E27FC236}">
                    <a16:creationId xmlns:a16="http://schemas.microsoft.com/office/drawing/2014/main" id="{D2D0721B-E2BF-C103-D1FE-476705AD1FAE}"/>
                  </a:ext>
                </a:extLst>
              </p:cNvPr>
              <p:cNvGrpSpPr/>
              <p:nvPr/>
            </p:nvGrpSpPr>
            <p:grpSpPr>
              <a:xfrm>
                <a:off x="3010161" y="5525869"/>
                <a:ext cx="2661010" cy="657456"/>
                <a:chOff x="8719543" y="15429915"/>
                <a:chExt cx="7512423" cy="1856096"/>
              </a:xfrm>
            </p:grpSpPr>
            <p:pic>
              <p:nvPicPr>
                <p:cNvPr id="48" name="object 118">
                  <a:extLst>
                    <a:ext uri="{FF2B5EF4-FFF2-40B4-BE49-F238E27FC236}">
                      <a16:creationId xmlns:a16="http://schemas.microsoft.com/office/drawing/2014/main" id="{A3CC5EDF-BBE8-6E6B-061B-D97290636770}"/>
                    </a:ext>
                  </a:extLst>
                </p:cNvPr>
                <p:cNvPicPr/>
                <p:nvPr/>
              </p:nvPicPr>
              <p:blipFill>
                <a:blip r:embed="rId11" cstate="print"/>
                <a:stretch>
                  <a:fillRect/>
                </a:stretch>
              </p:blipFill>
              <p:spPr>
                <a:xfrm>
                  <a:off x="8719543" y="15429915"/>
                  <a:ext cx="4171053" cy="1856096"/>
                </a:xfrm>
                <a:prstGeom prst="rect">
                  <a:avLst/>
                </a:prstGeom>
              </p:spPr>
            </p:pic>
            <p:pic>
              <p:nvPicPr>
                <p:cNvPr id="49" name="object 119">
                  <a:extLst>
                    <a:ext uri="{FF2B5EF4-FFF2-40B4-BE49-F238E27FC236}">
                      <a16:creationId xmlns:a16="http://schemas.microsoft.com/office/drawing/2014/main" id="{0FCCD2E2-2E7F-12DF-B6E8-045FEAFED53F}"/>
                    </a:ext>
                  </a:extLst>
                </p:cNvPr>
                <p:cNvPicPr/>
                <p:nvPr/>
              </p:nvPicPr>
              <p:blipFill>
                <a:blip r:embed="rId12" cstate="print"/>
                <a:stretch>
                  <a:fillRect/>
                </a:stretch>
              </p:blipFill>
              <p:spPr>
                <a:xfrm>
                  <a:off x="12919977" y="15926909"/>
                  <a:ext cx="3311989" cy="921357"/>
                </a:xfrm>
                <a:prstGeom prst="rect">
                  <a:avLst/>
                </a:prstGeom>
              </p:spPr>
            </p:pic>
          </p:grpSp>
          <p:pic>
            <p:nvPicPr>
              <p:cNvPr id="47" name="object 120">
                <a:extLst>
                  <a:ext uri="{FF2B5EF4-FFF2-40B4-BE49-F238E27FC236}">
                    <a16:creationId xmlns:a16="http://schemas.microsoft.com/office/drawing/2014/main" id="{3FFC6A5D-23CF-0A99-0116-C1EEB0D9688E}"/>
                  </a:ext>
                </a:extLst>
              </p:cNvPr>
              <p:cNvPicPr/>
              <p:nvPr/>
            </p:nvPicPr>
            <p:blipFill>
              <a:blip r:embed="rId13" cstate="print"/>
              <a:stretch>
                <a:fillRect/>
              </a:stretch>
            </p:blipFill>
            <p:spPr>
              <a:xfrm>
                <a:off x="5861556" y="5684009"/>
                <a:ext cx="497694" cy="473968"/>
              </a:xfrm>
              <a:prstGeom prst="rect">
                <a:avLst/>
              </a:prstGeom>
            </p:spPr>
          </p:pic>
        </p:grpSp>
      </p:grpSp>
      <p:sp>
        <p:nvSpPr>
          <p:cNvPr id="4" name="Text Placeholder 6">
            <a:extLst>
              <a:ext uri="{FF2B5EF4-FFF2-40B4-BE49-F238E27FC236}">
                <a16:creationId xmlns:a16="http://schemas.microsoft.com/office/drawing/2014/main" id="{D298A614-AC5F-9C97-7274-D621B6B44D80}"/>
              </a:ext>
            </a:extLst>
          </p:cNvPr>
          <p:cNvSpPr txBox="1">
            <a:spLocks/>
          </p:cNvSpPr>
          <p:nvPr/>
        </p:nvSpPr>
        <p:spPr>
          <a:xfrm>
            <a:off x="1845684" y="5363351"/>
            <a:ext cx="2926080" cy="140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Presented By: Alexander B. Olawaiye, MD</a:t>
            </a:r>
          </a:p>
        </p:txBody>
      </p:sp>
      <p:sp>
        <p:nvSpPr>
          <p:cNvPr id="9" name="TextBox 8">
            <a:extLst>
              <a:ext uri="{FF2B5EF4-FFF2-40B4-BE49-F238E27FC236}">
                <a16:creationId xmlns:a16="http://schemas.microsoft.com/office/drawing/2014/main" id="{0B69DA3B-6E40-4A36-184F-1B75A63574EE}"/>
              </a:ext>
            </a:extLst>
          </p:cNvPr>
          <p:cNvSpPr txBox="1"/>
          <p:nvPr/>
        </p:nvSpPr>
        <p:spPr>
          <a:xfrm>
            <a:off x="1845684" y="4299310"/>
            <a:ext cx="484534" cy="1015663"/>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Copies of this presentation obtained through QR code are for personal use only and may not be reproduced without written permission of the authors.​</a:t>
            </a:r>
          </a:p>
        </p:txBody>
      </p:sp>
      <p:sp>
        <p:nvSpPr>
          <p:cNvPr id="5" name="TextBox 4">
            <a:extLst>
              <a:ext uri="{FF2B5EF4-FFF2-40B4-BE49-F238E27FC236}">
                <a16:creationId xmlns:a16="http://schemas.microsoft.com/office/drawing/2014/main" id="{FD196E87-80E7-E7A5-9B78-2A21D78F025A}"/>
              </a:ext>
            </a:extLst>
          </p:cNvPr>
          <p:cNvSpPr txBox="1"/>
          <p:nvPr/>
        </p:nvSpPr>
        <p:spPr>
          <a:xfrm>
            <a:off x="2294778" y="3967487"/>
            <a:ext cx="907941"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Presentation</a:t>
            </a:r>
          </a:p>
        </p:txBody>
      </p:sp>
      <p:sp>
        <p:nvSpPr>
          <p:cNvPr id="6" name="TextBox 5">
            <a:extLst>
              <a:ext uri="{FF2B5EF4-FFF2-40B4-BE49-F238E27FC236}">
                <a16:creationId xmlns:a16="http://schemas.microsoft.com/office/drawing/2014/main" id="{A98C7967-1EA5-0486-6A03-D8842B3EAEBD}"/>
              </a:ext>
            </a:extLst>
          </p:cNvPr>
          <p:cNvSpPr txBox="1"/>
          <p:nvPr/>
        </p:nvSpPr>
        <p:spPr>
          <a:xfrm>
            <a:off x="3177341" y="3901179"/>
            <a:ext cx="955730"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Plain Language Summary</a:t>
            </a:r>
          </a:p>
        </p:txBody>
      </p:sp>
      <p:pic>
        <p:nvPicPr>
          <p:cNvPr id="8" name="Picture 7">
            <a:extLst>
              <a:ext uri="{FF2B5EF4-FFF2-40B4-BE49-F238E27FC236}">
                <a16:creationId xmlns:a16="http://schemas.microsoft.com/office/drawing/2014/main" id="{41AB21BA-EAC2-C612-1B81-323C576AA1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2168" y="4269303"/>
            <a:ext cx="786076" cy="786076"/>
          </a:xfrm>
          <a:prstGeom prst="rect">
            <a:avLst/>
          </a:prstGeom>
        </p:spPr>
      </p:pic>
      <p:pic>
        <p:nvPicPr>
          <p:cNvPr id="11" name="Picture 10">
            <a:extLst>
              <a:ext uri="{FF2B5EF4-FFF2-40B4-BE49-F238E27FC236}">
                <a16:creationId xmlns:a16="http://schemas.microsoft.com/office/drawing/2014/main" id="{59921AA6-9D37-0605-BF87-EEE71B963F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12376" y="4242434"/>
            <a:ext cx="803317" cy="803317"/>
          </a:xfrm>
          <a:prstGeom prst="rect">
            <a:avLst/>
          </a:prstGeom>
        </p:spPr>
      </p:pic>
      <p:sp>
        <p:nvSpPr>
          <p:cNvPr id="12" name="Arrow: Down 11">
            <a:extLst>
              <a:ext uri="{FF2B5EF4-FFF2-40B4-BE49-F238E27FC236}">
                <a16:creationId xmlns:a16="http://schemas.microsoft.com/office/drawing/2014/main" id="{666003DC-CB87-BD99-0B4A-BE53BD59E5AC}"/>
              </a:ext>
            </a:extLst>
          </p:cNvPr>
          <p:cNvSpPr/>
          <p:nvPr/>
        </p:nvSpPr>
        <p:spPr>
          <a:xfrm>
            <a:off x="2621185" y="4147366"/>
            <a:ext cx="185698" cy="144230"/>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Arrow: Down 12">
            <a:extLst>
              <a:ext uri="{FF2B5EF4-FFF2-40B4-BE49-F238E27FC236}">
                <a16:creationId xmlns:a16="http://schemas.microsoft.com/office/drawing/2014/main" id="{D11CD92F-A247-F93E-D43A-E4ECA292DE31}"/>
              </a:ext>
            </a:extLst>
          </p:cNvPr>
          <p:cNvSpPr/>
          <p:nvPr/>
        </p:nvSpPr>
        <p:spPr>
          <a:xfrm>
            <a:off x="3557339" y="4147366"/>
            <a:ext cx="185698" cy="144230"/>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43D09BEE-883F-806E-D454-AC61142CC566}"/>
              </a:ext>
            </a:extLst>
          </p:cNvPr>
          <p:cNvSpPr txBox="1"/>
          <p:nvPr/>
        </p:nvSpPr>
        <p:spPr>
          <a:xfrm>
            <a:off x="1728548" y="3910468"/>
            <a:ext cx="803317"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Scan to </a:t>
            </a:r>
            <a:b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access:</a:t>
            </a:r>
          </a:p>
        </p:txBody>
      </p:sp>
    </p:spTree>
    <p:extLst>
      <p:ext uri="{BB962C8B-B14F-4D97-AF65-F5344CB8AC3E}">
        <p14:creationId xmlns:p14="http://schemas.microsoft.com/office/powerpoint/2010/main" val="3245156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F35C-F452-CB57-B3BD-88BD77FD0BB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4F89C88-B303-BBE6-CB4C-8F4EDE52392D}"/>
              </a:ext>
            </a:extLst>
          </p:cNvPr>
          <p:cNvSpPr>
            <a:spLocks noGrp="1"/>
          </p:cNvSpPr>
          <p:nvPr>
            <p:ph type="title" idx="4294967295"/>
          </p:nvPr>
        </p:nvSpPr>
        <p:spPr>
          <a:xfrm>
            <a:off x="1068637" y="559583"/>
            <a:ext cx="9856424" cy="400050"/>
          </a:xfrm>
        </p:spPr>
        <p:txBody>
          <a:bodyPr>
            <a:normAutofit fontScale="90000"/>
          </a:bodyPr>
          <a:lstStyle/>
          <a:p>
            <a:r>
              <a:rPr lang="en-US" b="1" dirty="0">
                <a:ea typeface="Lato" panose="020F0502020204030203" pitchFamily="34" charset="0"/>
              </a:rPr>
              <a:t>ROSELLA </a:t>
            </a:r>
            <a:r>
              <a:rPr lang="en-US" b="1" spc="-60" dirty="0">
                <a:ea typeface="Lato" panose="020F0502020204030203" pitchFamily="34" charset="0"/>
              </a:rPr>
              <a:t>| Common (&gt;20%) Adverse Events</a:t>
            </a:r>
          </a:p>
        </p:txBody>
      </p:sp>
      <p:sp>
        <p:nvSpPr>
          <p:cNvPr id="10" name="Text Placeholder 4">
            <a:extLst>
              <a:ext uri="{FF2B5EF4-FFF2-40B4-BE49-F238E27FC236}">
                <a16:creationId xmlns:a16="http://schemas.microsoft.com/office/drawing/2014/main" id="{8ECBA2F0-7DED-9578-CC1F-19F3BDA839C3}"/>
              </a:ext>
            </a:extLst>
          </p:cNvPr>
          <p:cNvSpPr txBox="1">
            <a:spLocks/>
          </p:cNvSpPr>
          <p:nvPr/>
        </p:nvSpPr>
        <p:spPr>
          <a:xfrm>
            <a:off x="1792572" y="5726907"/>
            <a:ext cx="7229508" cy="324992"/>
          </a:xfrm>
          <a:prstGeom prst="rect">
            <a:avLst/>
          </a:prstGeom>
        </p:spPr>
        <p:txBody>
          <a:bodyPr vert="horz" lIns="68580" tIns="34290" rIns="68580" bIns="3429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80000"/>
              </a:lnSpc>
              <a:spcBef>
                <a:spcPts val="0"/>
              </a:spcBef>
              <a:spcAft>
                <a:spcPts val="0"/>
              </a:spcAft>
              <a:buClrTx/>
              <a:buSzPct val="120000"/>
              <a:buFont typeface="Arial" panose="020B0604020202020204" pitchFamily="34" charset="0"/>
              <a:buNone/>
              <a:tabLst/>
              <a:defRPr/>
            </a:pPr>
            <a:r>
              <a:rPr kumimoji="0" lang="en-US" sz="600" b="0" i="0" u="none" strike="noStrike" kern="0" cap="none" spc="0" normalizeH="0" baseline="0" noProof="0" dirty="0">
                <a:ln>
                  <a:noFill/>
                </a:ln>
                <a:solidFill>
                  <a:srgbClr val="002060"/>
                </a:solidFill>
                <a:effectLst/>
                <a:uLnTx/>
                <a:uFillTx/>
                <a:latin typeface="Arial" panose="020B0604020202020204" pitchFamily="34" charset="0"/>
                <a:ea typeface="Lato"/>
                <a:cs typeface="Arial" panose="020B0604020202020204" pitchFamily="34" charset="0"/>
                <a:sym typeface="Lato"/>
              </a:rPr>
              <a:t>Treatment-emergent adverse events that occurred in &gt;20% of patients. Assessed in the safety population of patients who received at least one dose of study drug, N=378. Combined terms are presented for neutropenia (neutropenia, reduced neutrophil count, and febrile neutropenia), anemia (anemia, reduced hemoglobin, and reduced red blood cell count) and fatigue (fatigue and asthenia). SAEs, serious adverse events. *Comparing the </a:t>
            </a:r>
            <a:r>
              <a:rPr kumimoji="0" lang="en-US" sz="600" b="0" i="0" u="none" strike="noStrike" kern="0" cap="none" spc="0" normalizeH="0" baseline="0" noProof="0" dirty="0" err="1">
                <a:ln>
                  <a:noFill/>
                </a:ln>
                <a:solidFill>
                  <a:srgbClr val="002060"/>
                </a:solidFill>
                <a:effectLst/>
                <a:uLnTx/>
                <a:uFillTx/>
                <a:latin typeface="Arial" panose="020B0604020202020204" pitchFamily="34" charset="0"/>
                <a:ea typeface="Lato"/>
                <a:cs typeface="Arial" panose="020B0604020202020204" pitchFamily="34" charset="0"/>
                <a:sym typeface="Lato"/>
              </a:rPr>
              <a:t>relacorilant</a:t>
            </a:r>
            <a:r>
              <a:rPr kumimoji="0" lang="en-US" sz="600" b="0" i="0" u="none" strike="noStrike" kern="0" cap="none" spc="0" normalizeH="0" baseline="0" noProof="0" dirty="0">
                <a:ln>
                  <a:noFill/>
                </a:ln>
                <a:solidFill>
                  <a:srgbClr val="002060"/>
                </a:solidFill>
                <a:effectLst/>
                <a:uLnTx/>
                <a:uFillTx/>
                <a:latin typeface="Arial" panose="020B0604020202020204" pitchFamily="34" charset="0"/>
                <a:ea typeface="Lato"/>
                <a:cs typeface="Arial" panose="020B0604020202020204" pitchFamily="34" charset="0"/>
                <a:sym typeface="Lato"/>
              </a:rPr>
              <a:t> combination arm to the nab-paclitaxel monotherapy arm, respectively.</a:t>
            </a:r>
          </a:p>
        </p:txBody>
      </p:sp>
      <p:sp>
        <p:nvSpPr>
          <p:cNvPr id="16" name="Rectangle 15">
            <a:extLst>
              <a:ext uri="{FF2B5EF4-FFF2-40B4-BE49-F238E27FC236}">
                <a16:creationId xmlns:a16="http://schemas.microsoft.com/office/drawing/2014/main" id="{5A06FB57-2416-CD06-C37A-8DB38C219DF3}"/>
              </a:ext>
            </a:extLst>
          </p:cNvPr>
          <p:cNvSpPr/>
          <p:nvPr/>
        </p:nvSpPr>
        <p:spPr>
          <a:xfrm>
            <a:off x="1792573" y="5110889"/>
            <a:ext cx="8754649" cy="540420"/>
          </a:xfrm>
          <a:prstGeom prst="rect">
            <a:avLst/>
          </a:prstGeom>
          <a:solidFill>
            <a:srgbClr val="B8CFD1">
              <a:alpha val="18039"/>
            </a:srgbClr>
          </a:solidFill>
          <a:ln w="28575">
            <a:solidFill>
              <a:srgbClr val="156168"/>
            </a:solidFill>
          </a:ln>
        </p:spPr>
        <p:txBody>
          <a:bodyPr wrap="square" lIns="137160" tIns="137160" rIns="137160" bIns="137160"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Arial"/>
              </a:rPr>
              <a:t>When adjusted for duration of exposure, the incidence rates of neutropenia and anemia were similar between study arms.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Arial"/>
              </a:rPr>
              <a:t>Peripheral neuropathy occurred with similar frequency in both arms (19.1% and 17.4%).</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156168"/>
                </a:solidFill>
                <a:effectLst/>
                <a:uLnTx/>
                <a:uFillTx/>
                <a:latin typeface="Arial" panose="020B0604020202020204" pitchFamily="34" charset="0"/>
                <a:ea typeface="Lato" panose="020F0502020204030203" pitchFamily="34" charset="0"/>
                <a:cs typeface="Arial" panose="020B0604020202020204" pitchFamily="34" charset="0"/>
                <a:sym typeface="Arial"/>
              </a:rPr>
              <a:t>5 SAEs of febrile neutropenia: 4 (2.1%) vs 1 (0.5%).* 5 SAEs of sepsis: 3 (1.6%) vs 2 (1.1%).*</a:t>
            </a:r>
          </a:p>
        </p:txBody>
      </p:sp>
      <p:sp>
        <p:nvSpPr>
          <p:cNvPr id="74" name="TextBox 73">
            <a:extLst>
              <a:ext uri="{FF2B5EF4-FFF2-40B4-BE49-F238E27FC236}">
                <a16:creationId xmlns:a16="http://schemas.microsoft.com/office/drawing/2014/main" id="{202BD8A8-63E4-EE55-FE01-030067DA401F}"/>
              </a:ext>
            </a:extLst>
          </p:cNvPr>
          <p:cNvSpPr txBox="1"/>
          <p:nvPr/>
        </p:nvSpPr>
        <p:spPr>
          <a:xfrm>
            <a:off x="10268834" y="5901781"/>
            <a:ext cx="1597740" cy="215444"/>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sym typeface="Arial"/>
              </a:rPr>
              <a:t>Data cutoff: Jan 8, 2026</a:t>
            </a:r>
          </a:p>
        </p:txBody>
      </p:sp>
      <p:grpSp>
        <p:nvGrpSpPr>
          <p:cNvPr id="2" name="Group 1">
            <a:extLst>
              <a:ext uri="{FF2B5EF4-FFF2-40B4-BE49-F238E27FC236}">
                <a16:creationId xmlns:a16="http://schemas.microsoft.com/office/drawing/2014/main" id="{0A410889-36C4-CE3B-F551-4225EA63F4E9}"/>
              </a:ext>
            </a:extLst>
          </p:cNvPr>
          <p:cNvGrpSpPr/>
          <p:nvPr/>
        </p:nvGrpSpPr>
        <p:grpSpPr>
          <a:xfrm>
            <a:off x="1989193" y="1239807"/>
            <a:ext cx="8055858" cy="3620610"/>
            <a:chOff x="2187497" y="1414681"/>
            <a:chExt cx="7335948" cy="3297055"/>
          </a:xfrm>
        </p:grpSpPr>
        <p:sp>
          <p:nvSpPr>
            <p:cNvPr id="107" name="Rectangle 106">
              <a:extLst>
                <a:ext uri="{FF2B5EF4-FFF2-40B4-BE49-F238E27FC236}">
                  <a16:creationId xmlns:a16="http://schemas.microsoft.com/office/drawing/2014/main" id="{AEF014A8-41C8-F7E9-E040-F9FD443E2B3F}"/>
                </a:ext>
              </a:extLst>
            </p:cNvPr>
            <p:cNvSpPr/>
            <p:nvPr/>
          </p:nvSpPr>
          <p:spPr>
            <a:xfrm>
              <a:off x="2779884" y="1476901"/>
              <a:ext cx="242215" cy="2782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CFD6D08-1EC7-9DC0-ADC9-649B7FEE6A46}"/>
                </a:ext>
              </a:extLst>
            </p:cNvPr>
            <p:cNvPicPr>
              <a:picLocks noChangeAspect="1"/>
            </p:cNvPicPr>
            <p:nvPr/>
          </p:nvPicPr>
          <p:blipFill>
            <a:blip r:embed="rId3"/>
            <a:stretch>
              <a:fillRect/>
            </a:stretch>
          </p:blipFill>
          <p:spPr>
            <a:xfrm>
              <a:off x="2187497" y="1414681"/>
              <a:ext cx="7335948" cy="3297055"/>
            </a:xfrm>
            <a:prstGeom prst="rect">
              <a:avLst/>
            </a:prstGeom>
          </p:spPr>
        </p:pic>
      </p:grpSp>
    </p:spTree>
    <p:extLst>
      <p:ext uri="{BB962C8B-B14F-4D97-AF65-F5344CB8AC3E}">
        <p14:creationId xmlns:p14="http://schemas.microsoft.com/office/powerpoint/2010/main" val="2164006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7253-4283-D705-1A9C-971204F89E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4AD4B95-E69A-3955-5822-8D38D889188B}"/>
              </a:ext>
            </a:extLst>
          </p:cNvPr>
          <p:cNvSpPr txBox="1"/>
          <p:nvPr/>
        </p:nvSpPr>
        <p:spPr>
          <a:xfrm>
            <a:off x="2572112" y="864706"/>
            <a:ext cx="685816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F81BD"/>
                </a:solidFill>
                <a:effectLst/>
                <a:uLnTx/>
                <a:uFillTx/>
                <a:latin typeface="Calibri"/>
                <a:ea typeface="+mn-ea"/>
                <a:cs typeface="Helvetica"/>
              </a:rPr>
              <a:t>Mitigations</a:t>
            </a:r>
          </a:p>
        </p:txBody>
      </p:sp>
      <p:sp>
        <p:nvSpPr>
          <p:cNvPr id="4" name="TextBox 3">
            <a:extLst>
              <a:ext uri="{FF2B5EF4-FFF2-40B4-BE49-F238E27FC236}">
                <a16:creationId xmlns:a16="http://schemas.microsoft.com/office/drawing/2014/main" id="{3C4DFFA8-578C-0D82-4FF9-183165BDA71B}"/>
              </a:ext>
            </a:extLst>
          </p:cNvPr>
          <p:cNvSpPr txBox="1"/>
          <p:nvPr/>
        </p:nvSpPr>
        <p:spPr>
          <a:xfrm>
            <a:off x="2489032" y="2182505"/>
            <a:ext cx="6858168" cy="1938992"/>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Vigilance</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Monitor aggressively</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Prophylactic use of G-CSF in at-risk patients</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Reactive use </a:t>
            </a: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of G-CSF </a:t>
            </a: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in other patients</a:t>
            </a:r>
            <a:br>
              <a:rPr kumimoji="0" lang="en-US" sz="2400" b="0" i="0" u="none" strike="noStrike" kern="1200" cap="none" spc="0" normalizeH="0" baseline="0" noProof="0" dirty="0">
                <a:ln>
                  <a:noFill/>
                </a:ln>
                <a:solidFill>
                  <a:prstClr val="black"/>
                </a:solidFill>
                <a:effectLst/>
                <a:uLnTx/>
                <a:uFillTx/>
                <a:latin typeface="Calibri"/>
                <a:ea typeface="+mn-ea"/>
                <a:cs typeface="+mn-cs"/>
              </a:rPr>
            </a:br>
            <a:endParaRPr kumimoji="0" lang="en-US" sz="2400" b="1" i="0" u="none" strike="noStrike" kern="1200" cap="none" spc="0" normalizeH="0" baseline="0" noProof="0" dirty="0">
              <a:ln>
                <a:noFill/>
              </a:ln>
              <a:solidFill>
                <a:prstClr val="black"/>
              </a:solidFill>
              <a:effectLst/>
              <a:uLnTx/>
              <a:uFillTx/>
              <a:latin typeface="Calibri"/>
              <a:ea typeface="+mn-ea"/>
              <a:cs typeface="Helvetica"/>
            </a:endParaRPr>
          </a:p>
        </p:txBody>
      </p:sp>
      <p:pic>
        <p:nvPicPr>
          <p:cNvPr id="5" name="Picture 4" descr="logo U pitt 1[1]">
            <a:extLst>
              <a:ext uri="{FF2B5EF4-FFF2-40B4-BE49-F238E27FC236}">
                <a16:creationId xmlns:a16="http://schemas.microsoft.com/office/drawing/2014/main" id="{A1C2E766-720C-4A01-C155-6FE12E657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789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389891-739B-A2E3-F234-D80FAE8843D5}"/>
              </a:ext>
            </a:extLst>
          </p:cNvPr>
          <p:cNvSpPr>
            <a:spLocks noGrp="1"/>
          </p:cNvSpPr>
          <p:nvPr>
            <p:ph type="title"/>
          </p:nvPr>
        </p:nvSpPr>
        <p:spPr>
          <a:xfrm>
            <a:off x="602376" y="291226"/>
            <a:ext cx="11071633" cy="777200"/>
          </a:xfrm>
        </p:spPr>
        <p:txBody>
          <a:bodyPr/>
          <a:lstStyle/>
          <a:p>
            <a:r>
              <a:rPr lang="en-US" b="1" dirty="0">
                <a:solidFill>
                  <a:srgbClr val="156082"/>
                </a:solidFill>
              </a:rPr>
              <a:t>Relacorilant USPI: Dose Modifications for Neutropenia  </a:t>
            </a:r>
          </a:p>
        </p:txBody>
      </p:sp>
      <p:graphicFrame>
        <p:nvGraphicFramePr>
          <p:cNvPr id="9" name="Table 8">
            <a:extLst>
              <a:ext uri="{FF2B5EF4-FFF2-40B4-BE49-F238E27FC236}">
                <a16:creationId xmlns:a16="http://schemas.microsoft.com/office/drawing/2014/main" id="{D7E270C7-8FF4-658B-FF65-C728FA9E88E4}"/>
              </a:ext>
            </a:extLst>
          </p:cNvPr>
          <p:cNvGraphicFramePr>
            <a:graphicFrameLocks/>
          </p:cNvGraphicFramePr>
          <p:nvPr/>
        </p:nvGraphicFramePr>
        <p:xfrm>
          <a:off x="602376" y="1068426"/>
          <a:ext cx="10587062" cy="4722755"/>
        </p:xfrm>
        <a:graphic>
          <a:graphicData uri="http://schemas.openxmlformats.org/drawingml/2006/table">
            <a:tbl>
              <a:tblPr firstRow="1" firstCol="1" bandRow="1">
                <a:tableStyleId>{69012ECD-51FC-41F1-AA8D-1B2483CD663E}</a:tableStyleId>
              </a:tblPr>
              <a:tblGrid>
                <a:gridCol w="1319756">
                  <a:extLst>
                    <a:ext uri="{9D8B030D-6E8A-4147-A177-3AD203B41FA5}">
                      <a16:colId xmlns:a16="http://schemas.microsoft.com/office/drawing/2014/main" val="2746793608"/>
                    </a:ext>
                  </a:extLst>
                </a:gridCol>
                <a:gridCol w="2040065">
                  <a:extLst>
                    <a:ext uri="{9D8B030D-6E8A-4147-A177-3AD203B41FA5}">
                      <a16:colId xmlns:a16="http://schemas.microsoft.com/office/drawing/2014/main" val="3367750967"/>
                    </a:ext>
                  </a:extLst>
                </a:gridCol>
                <a:gridCol w="3959271">
                  <a:extLst>
                    <a:ext uri="{9D8B030D-6E8A-4147-A177-3AD203B41FA5}">
                      <a16:colId xmlns:a16="http://schemas.microsoft.com/office/drawing/2014/main" val="228193835"/>
                    </a:ext>
                  </a:extLst>
                </a:gridCol>
                <a:gridCol w="3267970">
                  <a:extLst>
                    <a:ext uri="{9D8B030D-6E8A-4147-A177-3AD203B41FA5}">
                      <a16:colId xmlns:a16="http://schemas.microsoft.com/office/drawing/2014/main" val="1707000895"/>
                    </a:ext>
                  </a:extLst>
                </a:gridCol>
              </a:tblGrid>
              <a:tr h="367819">
                <a:tc>
                  <a:txBody>
                    <a:bodyPr/>
                    <a:lstStyle/>
                    <a:p>
                      <a:pPr marL="0" marR="0">
                        <a:buNone/>
                      </a:pPr>
                      <a:endParaRPr lang="en-US" sz="1400" kern="100">
                        <a:effectLst/>
                        <a:latin typeface="Sculpin"/>
                        <a:ea typeface="Calibri" panose="020F0502020204030204" pitchFamily="34" charset="0"/>
                        <a:cs typeface="Times New Roman" panose="02020603050405020304" pitchFamily="18" charset="0"/>
                      </a:endParaRPr>
                    </a:p>
                  </a:txBody>
                  <a:tcPr marL="39688" marR="39688" marT="0" marB="0"/>
                </a:tc>
                <a:tc>
                  <a:txBody>
                    <a:bodyPr/>
                    <a:lstStyle/>
                    <a:p>
                      <a:pPr marL="0" marR="0" algn="ctr">
                        <a:buNone/>
                      </a:pPr>
                      <a:endParaRPr lang="en-US" sz="1400" kern="100">
                        <a:effectLst/>
                        <a:latin typeface="Sculpin"/>
                        <a:ea typeface="Calibri" panose="020F0502020204030204" pitchFamily="34" charset="0"/>
                        <a:cs typeface="Times New Roman" panose="02020603050405020304" pitchFamily="18" charset="0"/>
                      </a:endParaRPr>
                    </a:p>
                  </a:txBody>
                  <a:tcPr marL="39688" marR="39688" marT="0" marB="0"/>
                </a:tc>
                <a:tc>
                  <a:txBody>
                    <a:bodyPr/>
                    <a:lstStyle/>
                    <a:p>
                      <a:pPr marL="0" marR="0" algn="ctr">
                        <a:buNone/>
                      </a:pPr>
                      <a:r>
                        <a:rPr lang="en-US" sz="1400" kern="100">
                          <a:effectLst/>
                        </a:rPr>
                        <a:t>Nab-paclitaxel</a:t>
                      </a:r>
                      <a:endParaRPr lang="en-US" sz="1400" kern="100">
                        <a:effectLst/>
                        <a:latin typeface="Sculpin"/>
                        <a:ea typeface="Calibri" panose="020F0502020204030204" pitchFamily="34" charset="0"/>
                        <a:cs typeface="Times New Roman" panose="02020603050405020304" pitchFamily="18" charset="0"/>
                      </a:endParaRPr>
                    </a:p>
                  </a:txBody>
                  <a:tcPr marL="39688" marR="39688" marT="0" marB="0" anchor="ctr"/>
                </a:tc>
                <a:tc>
                  <a:txBody>
                    <a:bodyPr/>
                    <a:lstStyle/>
                    <a:p>
                      <a:pPr marL="0" marR="0" algn="ctr">
                        <a:buNone/>
                      </a:pPr>
                      <a:r>
                        <a:rPr lang="en-US" sz="1400" kern="100">
                          <a:effectLst/>
                        </a:rPr>
                        <a:t>Relacorilant</a:t>
                      </a:r>
                      <a:endParaRPr lang="en-US" sz="1400" kern="100">
                        <a:effectLst/>
                        <a:latin typeface="Sculpin"/>
                        <a:ea typeface="Calibri" panose="020F0502020204030204" pitchFamily="34" charset="0"/>
                        <a:cs typeface="Times New Roman" panose="02020603050405020304" pitchFamily="18" charset="0"/>
                      </a:endParaRPr>
                    </a:p>
                  </a:txBody>
                  <a:tcPr marL="39688" marR="39688" marT="0" marB="0" anchor="ctr"/>
                </a:tc>
                <a:extLst>
                  <a:ext uri="{0D108BD9-81ED-4DB2-BD59-A6C34878D82A}">
                    <a16:rowId xmlns:a16="http://schemas.microsoft.com/office/drawing/2014/main" val="1483164534"/>
                  </a:ext>
                </a:extLst>
              </a:tr>
              <a:tr h="354765">
                <a:tc>
                  <a:txBody>
                    <a:bodyPr/>
                    <a:lstStyle/>
                    <a:p>
                      <a:pPr marL="0" marR="0">
                        <a:buNone/>
                      </a:pPr>
                      <a:r>
                        <a:rPr lang="en-US" sz="1400" kern="100">
                          <a:solidFill>
                            <a:schemeClr val="bg1"/>
                          </a:solidFill>
                          <a:effectLst/>
                        </a:rPr>
                        <a:t>Neutropenia</a:t>
                      </a:r>
                      <a:endParaRPr lang="en-US" sz="1400" kern="100">
                        <a:solidFill>
                          <a:schemeClr val="bg1"/>
                        </a:solidFill>
                        <a:effectLst/>
                        <a:latin typeface="+mn-lt"/>
                        <a:ea typeface="Calibri" panose="020F0502020204030204" pitchFamily="34" charset="0"/>
                        <a:cs typeface="Times New Roman" panose="02020603050405020304" pitchFamily="18" charset="0"/>
                      </a:endParaRPr>
                    </a:p>
                  </a:txBody>
                  <a:tcPr marL="105834" marR="39688" marT="0" marB="0" anchor="ctr">
                    <a:lnB w="12700" cap="flat" cmpd="sng" algn="ctr">
                      <a:solidFill>
                        <a:schemeClr val="accent1"/>
                      </a:solidFill>
                      <a:prstDash val="solid"/>
                      <a:round/>
                      <a:headEnd type="none" w="med" len="med"/>
                      <a:tailEnd type="none" w="med" len="med"/>
                    </a:lnB>
                  </a:tcPr>
                </a:tc>
                <a:tc>
                  <a:txBody>
                    <a:bodyPr/>
                    <a:lstStyle/>
                    <a:p>
                      <a:pPr marL="0" marR="0" algn="ctr">
                        <a:buNone/>
                      </a:pPr>
                      <a:r>
                        <a:rPr lang="en-US" sz="1400" b="1" kern="100">
                          <a:effectLst/>
                        </a:rPr>
                        <a:t>ANC</a:t>
                      </a:r>
                      <a:endParaRPr lang="en-US" sz="1400" b="1" kern="100">
                        <a:effectLst/>
                        <a:latin typeface="+mn-lt"/>
                      </a:endParaRPr>
                    </a:p>
                  </a:txBody>
                  <a:tcPr marL="105834" marR="39688" marT="0" marB="0" anchor="ctr">
                    <a:lnB w="12700" cap="flat" cmpd="sng" algn="ctr">
                      <a:solidFill>
                        <a:schemeClr val="accent1"/>
                      </a:solidFill>
                      <a:prstDash val="solid"/>
                      <a:round/>
                      <a:headEnd type="none" w="med" len="med"/>
                      <a:tailEnd type="none" w="med" len="med"/>
                    </a:lnB>
                  </a:tcPr>
                </a:tc>
                <a:tc gridSpan="2">
                  <a:txBody>
                    <a:bodyPr/>
                    <a:lstStyle/>
                    <a:p>
                      <a:pPr marL="0" marR="0" algn="ctr">
                        <a:buNone/>
                      </a:pPr>
                      <a:r>
                        <a:rPr lang="en-US" sz="1400" b="1" kern="100">
                          <a:effectLst/>
                        </a:rPr>
                        <a:t>Dosage Modification</a:t>
                      </a:r>
                      <a:endParaRPr lang="en-US" sz="1400" b="1" kern="100">
                        <a:effectLst/>
                        <a:latin typeface="+mn-lt"/>
                      </a:endParaRPr>
                    </a:p>
                  </a:txBody>
                  <a:tcPr marL="105834" marR="39688" marT="0" marB="0" anchor="ctr">
                    <a:lnB w="12700" cap="flat" cmpd="sng" algn="ctr">
                      <a:solidFill>
                        <a:schemeClr val="accent1"/>
                      </a:solidFill>
                      <a:prstDash val="solid"/>
                      <a:round/>
                      <a:headEnd type="none" w="med" len="med"/>
                      <a:tailEnd type="none" w="med" len="med"/>
                    </a:lnB>
                  </a:tcPr>
                </a:tc>
                <a:tc hMerge="1">
                  <a:txBody>
                    <a:bodyPr/>
                    <a:lstStyle/>
                    <a:p>
                      <a:pPr marL="0" marR="0" algn="ctr">
                        <a:buNone/>
                      </a:pPr>
                      <a:endParaRPr lang="en-US" sz="1200" kern="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430338"/>
                  </a:ext>
                </a:extLst>
              </a:tr>
              <a:tr h="780483">
                <a:tc rowSpan="2">
                  <a:txBody>
                    <a:bodyPr/>
                    <a:lstStyle/>
                    <a:p>
                      <a:pPr marL="0" marR="0">
                        <a:buNone/>
                      </a:pPr>
                      <a:r>
                        <a:rPr lang="en-US" sz="1400" kern="100" dirty="0">
                          <a:solidFill>
                            <a:schemeClr val="tx1"/>
                          </a:solidFill>
                          <a:effectLst/>
                        </a:rPr>
                        <a:t> Day 1</a:t>
                      </a:r>
                      <a:endParaRPr lang="en-US" sz="1400" kern="100" dirty="0">
                        <a:solidFill>
                          <a:schemeClr val="tx1"/>
                        </a:solidFill>
                        <a:effectLst/>
                        <a:latin typeface="+mn-lt"/>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buNone/>
                      </a:pPr>
                      <a:r>
                        <a:rPr lang="en-US" sz="1400" kern="100" dirty="0">
                          <a:effectLst/>
                        </a:rPr>
                        <a:t>1,000 to &lt; 1,500/mm</a:t>
                      </a:r>
                      <a:r>
                        <a:rPr lang="en-US" sz="1400" kern="100" baseline="30000" dirty="0">
                          <a:effectLst/>
                        </a:rPr>
                        <a:t>3</a:t>
                      </a:r>
                      <a:endParaRPr lang="en-US" sz="1400" kern="100" dirty="0">
                        <a:effectLst/>
                        <a:latin typeface="+mn-lt"/>
                        <a:ea typeface="Calibri" panose="020F0502020204030204" pitchFamily="34" charset="0"/>
                        <a:cs typeface="Times New Roman" panose="02020603050405020304" pitchFamily="18" charset="0"/>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buNone/>
                      </a:pPr>
                      <a:r>
                        <a:rPr lang="en-US" sz="1400" kern="100" dirty="0">
                          <a:effectLst/>
                        </a:rPr>
                        <a:t>Withhold until ≥ 1,500/mm</a:t>
                      </a:r>
                      <a:r>
                        <a:rPr lang="en-US" sz="1400" kern="100" baseline="30000" dirty="0">
                          <a:effectLst/>
                        </a:rPr>
                        <a:t>3</a:t>
                      </a:r>
                      <a:r>
                        <a:rPr lang="en-US" sz="1400" kern="100" dirty="0">
                          <a:effectLst/>
                        </a:rPr>
                        <a:t>; </a:t>
                      </a:r>
                    </a:p>
                    <a:p>
                      <a:pPr marL="0" marR="0">
                        <a:buNone/>
                      </a:pPr>
                      <a:r>
                        <a:rPr lang="en-US" sz="1400" kern="100" dirty="0">
                          <a:effectLst/>
                        </a:rPr>
                        <a:t>resume at same dose</a:t>
                      </a:r>
                      <a:endParaRPr lang="en-US" sz="1400" kern="100" dirty="0">
                        <a:effectLst/>
                        <a:latin typeface="+mn-lt"/>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00" cap="none" spc="0" normalizeH="0" baseline="0" noProof="0">
                          <a:ln>
                            <a:noFill/>
                          </a:ln>
                          <a:solidFill>
                            <a:srgbClr val="000000"/>
                          </a:solidFill>
                          <a:effectLst/>
                          <a:uLnTx/>
                          <a:uFillTx/>
                        </a:rPr>
                        <a:t>Withhold;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00" cap="none" spc="0" normalizeH="0" baseline="0" noProof="0">
                          <a:ln>
                            <a:noFill/>
                          </a:ln>
                          <a:solidFill>
                            <a:srgbClr val="000000"/>
                          </a:solidFill>
                          <a:effectLst/>
                          <a:uLnTx/>
                          <a:uFillTx/>
                        </a:rPr>
                        <a:t>Resume at the same dose once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00" cap="none" spc="0" normalizeH="0" baseline="0" noProof="0">
                          <a:ln>
                            <a:noFill/>
                          </a:ln>
                          <a:solidFill>
                            <a:srgbClr val="000000"/>
                          </a:solidFill>
                          <a:effectLst/>
                          <a:uLnTx/>
                          <a:uFillTx/>
                        </a:rPr>
                        <a:t>nab-paclitaxel resumes</a:t>
                      </a:r>
                      <a:endParaRPr kumimoji="0" lang="en-US" sz="14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15657860"/>
                  </a:ext>
                </a:extLst>
              </a:tr>
              <a:tr h="780483">
                <a:tc vMerge="1">
                  <a:txBody>
                    <a:bodyPr/>
                    <a:lstStyle/>
                    <a:p>
                      <a:endParaRPr/>
                    </a:p>
                  </a:txBody>
                  <a:tcPr marL="105834" marR="39688"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buNone/>
                      </a:pPr>
                      <a:r>
                        <a:rPr lang="en-US" sz="1400" kern="100" dirty="0">
                          <a:effectLst/>
                        </a:rPr>
                        <a:t>&lt; 1,000/mm</a:t>
                      </a:r>
                      <a:r>
                        <a:rPr lang="en-US" sz="1400" kern="100" baseline="30000" dirty="0">
                          <a:effectLst/>
                        </a:rPr>
                        <a:t>3</a:t>
                      </a:r>
                      <a:endParaRPr lang="en-US" sz="1400" kern="100" dirty="0">
                        <a:effectLst/>
                        <a:latin typeface="+mn-lt"/>
                        <a:ea typeface="Calibri" panose="020F0502020204030204" pitchFamily="34" charset="0"/>
                        <a:cs typeface="Times New Roman" panose="02020603050405020304" pitchFamily="18" charset="0"/>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buNone/>
                      </a:pPr>
                      <a:r>
                        <a:rPr lang="en-US" sz="1400" kern="100" dirty="0">
                          <a:effectLst/>
                        </a:rPr>
                        <a:t>Withhold until ≥ 1,500/mm</a:t>
                      </a:r>
                      <a:r>
                        <a:rPr lang="en-US" sz="1400" kern="100" baseline="30000" dirty="0">
                          <a:effectLst/>
                        </a:rPr>
                        <a:t>3</a:t>
                      </a:r>
                      <a:r>
                        <a:rPr lang="en-US" sz="1400" kern="100" dirty="0">
                          <a:effectLst/>
                        </a:rPr>
                        <a:t>; </a:t>
                      </a:r>
                    </a:p>
                    <a:p>
                      <a:pPr marL="0" marR="0">
                        <a:buNone/>
                      </a:pPr>
                      <a:r>
                        <a:rPr lang="en-US" sz="1400" kern="100" dirty="0">
                          <a:effectLst/>
                        </a:rPr>
                        <a:t>resume at reduced dose</a:t>
                      </a:r>
                      <a:endParaRPr lang="en-US" sz="1400" kern="100" dirty="0">
                        <a:effectLst/>
                        <a:latin typeface="+mn-lt"/>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00" cap="none" spc="0" normalizeH="0" baseline="0" noProof="0">
                          <a:ln>
                            <a:noFill/>
                          </a:ln>
                          <a:solidFill>
                            <a:srgbClr val="000000"/>
                          </a:solidFill>
                          <a:effectLst/>
                          <a:uLnTx/>
                          <a:uFillTx/>
                        </a:rPr>
                        <a:t>Withhold;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00" cap="none" spc="0" normalizeH="0" baseline="0" noProof="0">
                          <a:ln>
                            <a:noFill/>
                          </a:ln>
                          <a:solidFill>
                            <a:srgbClr val="000000"/>
                          </a:solidFill>
                          <a:effectLst/>
                          <a:uLnTx/>
                          <a:uFillTx/>
                        </a:rPr>
                        <a:t>Resume at the same dose once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00" cap="none" spc="0" normalizeH="0" baseline="0" noProof="0">
                          <a:ln>
                            <a:noFill/>
                          </a:ln>
                          <a:solidFill>
                            <a:srgbClr val="000000"/>
                          </a:solidFill>
                          <a:effectLst/>
                          <a:uLnTx/>
                          <a:uFillTx/>
                        </a:rPr>
                        <a:t>nab-paclitaxel resumes</a:t>
                      </a:r>
                      <a:endParaRPr kumimoji="0" lang="en-US" sz="14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84240137"/>
                  </a:ext>
                </a:extLst>
              </a:tr>
              <a:tr h="1703566">
                <a:tc>
                  <a:txBody>
                    <a:bodyPr/>
                    <a:lstStyle/>
                    <a:p>
                      <a:pPr marL="0" marR="0">
                        <a:buNone/>
                      </a:pPr>
                      <a:r>
                        <a:rPr lang="en-US" sz="1400" kern="100" dirty="0">
                          <a:solidFill>
                            <a:schemeClr val="tx1"/>
                          </a:solidFill>
                          <a:effectLst/>
                        </a:rPr>
                        <a:t> Day 8 or 15</a:t>
                      </a:r>
                    </a:p>
                    <a:p>
                      <a:pPr marL="0" marR="0">
                        <a:buNone/>
                      </a:pPr>
                      <a:r>
                        <a:rPr lang="en-US" sz="1400" kern="100" dirty="0">
                          <a:solidFill>
                            <a:schemeClr val="tx1"/>
                          </a:solidFill>
                          <a:effectLst/>
                        </a:rPr>
                        <a:t> </a:t>
                      </a:r>
                      <a:endParaRPr lang="en-US" sz="1400" kern="100" dirty="0">
                        <a:solidFill>
                          <a:schemeClr val="tx1"/>
                        </a:solidFill>
                        <a:effectLst/>
                        <a:latin typeface="+mn-lt"/>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buNone/>
                      </a:pPr>
                      <a:r>
                        <a:rPr lang="en-US" sz="1400" kern="100" dirty="0">
                          <a:effectLst/>
                        </a:rPr>
                        <a:t>&lt; 1,000/mm</a:t>
                      </a:r>
                      <a:r>
                        <a:rPr lang="en-US" sz="1400" kern="100" baseline="30000" dirty="0">
                          <a:effectLst/>
                        </a:rPr>
                        <a:t>3</a:t>
                      </a:r>
                      <a:endParaRPr lang="en-US" sz="1400" kern="100" dirty="0">
                        <a:effectLst/>
                        <a:latin typeface="+mn-lt"/>
                        <a:ea typeface="Calibri" panose="020F0502020204030204" pitchFamily="34" charset="0"/>
                        <a:cs typeface="Times New Roman" panose="02020603050405020304" pitchFamily="18" charset="0"/>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buNone/>
                      </a:pPr>
                      <a:r>
                        <a:rPr lang="en-US" sz="1400" kern="100" dirty="0">
                          <a:effectLst/>
                        </a:rPr>
                        <a:t>Omit dose; </a:t>
                      </a:r>
                    </a:p>
                    <a:p>
                      <a:pPr marL="0" marR="0">
                        <a:buNone/>
                      </a:pPr>
                      <a:r>
                        <a:rPr lang="en-US" sz="1400" kern="100" dirty="0">
                          <a:effectLst/>
                        </a:rPr>
                        <a:t>resume at reduced dose or continue at the same dose with short acting G-CSF</a:t>
                      </a:r>
                      <a:r>
                        <a:rPr lang="en-US" sz="1400" kern="100" baseline="30000" dirty="0">
                          <a:effectLst/>
                        </a:rPr>
                        <a:t>*</a:t>
                      </a:r>
                    </a:p>
                    <a:p>
                      <a:pPr marL="0" marR="0">
                        <a:buNone/>
                      </a:pPr>
                      <a:endParaRPr lang="en-US" sz="1400" kern="100" dirty="0">
                        <a:effectLst/>
                      </a:endParaRPr>
                    </a:p>
                    <a:p>
                      <a:pPr marL="0" marR="0">
                        <a:buNone/>
                      </a:pPr>
                      <a:r>
                        <a:rPr lang="en-US" sz="1400" kern="100" baseline="0" dirty="0">
                          <a:effectLst/>
                        </a:rPr>
                        <a:t> If the delay in nab-paclitaxel dosing exceeds 7 days, omit the nab-paclitaxel dose.</a:t>
                      </a:r>
                      <a:endParaRPr lang="en-US" sz="1400" i="1" kern="100" baseline="0" dirty="0">
                        <a:effectLst/>
                        <a:latin typeface="+mn-lt"/>
                        <a:ea typeface="Calibri" panose="020F0502020204030204" pitchFamily="34" charset="0"/>
                        <a:cs typeface="Times New Roman" panose="02020603050405020304" pitchFamily="18" charset="0"/>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00" cap="none" spc="0" normalizeH="0" baseline="0" noProof="0" dirty="0">
                          <a:ln>
                            <a:noFill/>
                          </a:ln>
                          <a:solidFill>
                            <a:srgbClr val="000000"/>
                          </a:solidFill>
                          <a:effectLst/>
                          <a:uLnTx/>
                          <a:uFillTx/>
                        </a:rPr>
                        <a:t>Withhold;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00" cap="none" spc="0" normalizeH="0" baseline="0" noProof="0" dirty="0">
                          <a:ln>
                            <a:noFill/>
                          </a:ln>
                          <a:solidFill>
                            <a:srgbClr val="000000"/>
                          </a:solidFill>
                          <a:effectLst/>
                          <a:uLnTx/>
                          <a:uFillTx/>
                        </a:rPr>
                        <a:t>Resume at the same dose once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00" cap="none" spc="0" normalizeH="0" baseline="0" noProof="0" dirty="0">
                          <a:ln>
                            <a:noFill/>
                          </a:ln>
                          <a:solidFill>
                            <a:srgbClr val="000000"/>
                          </a:solidFill>
                          <a:effectLst/>
                          <a:uLnTx/>
                          <a:uFillTx/>
                        </a:rPr>
                        <a:t>nab-paclitaxel resumes</a:t>
                      </a:r>
                    </a:p>
                    <a:p>
                      <a:pPr marL="0" marR="0">
                        <a:buNone/>
                      </a:pPr>
                      <a:endParaRPr lang="en-US" sz="1400" kern="100" dirty="0">
                        <a:effectLst/>
                        <a:latin typeface="+mn-lt"/>
                        <a:ea typeface="Calibri" panose="020F0502020204030204" pitchFamily="34" charset="0"/>
                        <a:cs typeface="Times New Roman" panose="02020603050405020304" pitchFamily="18" charset="0"/>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88581545"/>
                  </a:ext>
                </a:extLst>
              </a:tr>
              <a:tr h="735639">
                <a:tc>
                  <a:txBody>
                    <a:bodyPr/>
                    <a:lstStyle/>
                    <a:p>
                      <a:pPr marL="0" marR="0">
                        <a:buNone/>
                      </a:pPr>
                      <a:r>
                        <a:rPr lang="en-US" sz="1400" kern="100" dirty="0">
                          <a:solidFill>
                            <a:schemeClr val="tx1"/>
                          </a:solidFill>
                          <a:effectLst/>
                        </a:rPr>
                        <a:t>Febrile neutropenia </a:t>
                      </a: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buNone/>
                      </a:pPr>
                      <a:r>
                        <a:rPr lang="en-US" sz="1400" kern="100" dirty="0">
                          <a:effectLst/>
                        </a:rPr>
                        <a:t>Grade 3 or 4</a:t>
                      </a:r>
                      <a:endParaRPr lang="en-US" sz="1400" kern="100" dirty="0">
                        <a:effectLst/>
                        <a:latin typeface="+mn-lt"/>
                        <a:ea typeface="Calibri" panose="020F0502020204030204" pitchFamily="34" charset="0"/>
                        <a:cs typeface="Times New Roman" panose="02020603050405020304" pitchFamily="18" charset="0"/>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buNone/>
                      </a:pPr>
                      <a:r>
                        <a:rPr lang="en-US" sz="1400" kern="100" dirty="0">
                          <a:effectLst/>
                        </a:rPr>
                        <a:t>Withhold until fever resolves and ANC ≥ 1,500/mm</a:t>
                      </a:r>
                      <a:r>
                        <a:rPr lang="en-US" sz="1400" kern="100" baseline="30000" dirty="0">
                          <a:effectLst/>
                        </a:rPr>
                        <a:t>3</a:t>
                      </a:r>
                      <a:r>
                        <a:rPr lang="en-US" sz="1400" kern="100" dirty="0">
                          <a:effectLst/>
                        </a:rPr>
                        <a:t>; </a:t>
                      </a:r>
                    </a:p>
                    <a:p>
                      <a:pPr marL="0" marR="0">
                        <a:buNone/>
                      </a:pPr>
                      <a:r>
                        <a:rPr lang="en-US" sz="1400" kern="100" dirty="0">
                          <a:effectLst/>
                        </a:rPr>
                        <a:t>resume at reduced dose</a:t>
                      </a:r>
                      <a:endParaRPr lang="en-US" sz="1400" kern="100" dirty="0">
                        <a:effectLst/>
                        <a:latin typeface="+mn-lt"/>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buNone/>
                      </a:pPr>
                      <a:r>
                        <a:rPr lang="en-US" sz="1400" kern="100" dirty="0">
                          <a:effectLst/>
                        </a:rPr>
                        <a:t>Withhold; </a:t>
                      </a:r>
                    </a:p>
                    <a:p>
                      <a:pPr marL="0" marR="0">
                        <a:buNone/>
                      </a:pPr>
                      <a:r>
                        <a:rPr lang="en-US" sz="1400" kern="100" dirty="0">
                          <a:effectLst/>
                        </a:rPr>
                        <a:t>Resume at the same dose once </a:t>
                      </a:r>
                    </a:p>
                    <a:p>
                      <a:pPr marL="0" marR="0">
                        <a:buNone/>
                      </a:pPr>
                      <a:r>
                        <a:rPr lang="en-US" sz="1400" kern="100" dirty="0">
                          <a:effectLst/>
                        </a:rPr>
                        <a:t>nab-paclitaxel resumes</a:t>
                      </a:r>
                      <a:endParaRPr lang="en-US" sz="1400" kern="100" dirty="0">
                        <a:effectLst/>
                        <a:latin typeface="+mn-lt"/>
                        <a:ea typeface="Calibri" panose="020F0502020204030204" pitchFamily="34" charset="0"/>
                        <a:cs typeface="Times New Roman" panose="02020603050405020304" pitchFamily="18" charset="0"/>
                      </a:endParaRPr>
                    </a:p>
                  </a:txBody>
                  <a:tcPr marL="105834" marR="39688"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62308903"/>
                  </a:ext>
                </a:extLst>
              </a:tr>
            </a:tbl>
          </a:graphicData>
        </a:graphic>
      </p:graphicFrame>
      <p:sp>
        <p:nvSpPr>
          <p:cNvPr id="10" name="TextBox 9">
            <a:extLst>
              <a:ext uri="{FF2B5EF4-FFF2-40B4-BE49-F238E27FC236}">
                <a16:creationId xmlns:a16="http://schemas.microsoft.com/office/drawing/2014/main" id="{7FD559BF-1822-2955-468C-A2B337BD9511}"/>
              </a:ext>
            </a:extLst>
          </p:cNvPr>
          <p:cNvSpPr txBox="1">
            <a:spLocks/>
          </p:cNvSpPr>
          <p:nvPr/>
        </p:nvSpPr>
        <p:spPr>
          <a:xfrm>
            <a:off x="602376" y="6123815"/>
            <a:ext cx="7351368" cy="199157"/>
          </a:xfrm>
          <a:prstGeom prst="rect">
            <a:avLst/>
          </a:prstGeom>
          <a:noFill/>
        </p:spPr>
        <p:txBody>
          <a:bodyPr wrap="square">
            <a:spAutoFit/>
          </a:bodyPr>
          <a:lstStyle/>
          <a:p>
            <a:pPr marL="0" marR="0" lvl="0" indent="0" algn="l" defTabSz="529163" rtl="0" eaLnBrk="0" fontAlgn="base" latinLnBrk="0" hangingPunct="0">
              <a:lnSpc>
                <a:spcPct val="100000"/>
              </a:lnSpc>
              <a:spcBef>
                <a:spcPct val="0"/>
              </a:spcBef>
              <a:spcAft>
                <a:spcPct val="0"/>
              </a:spcAft>
              <a:buClrTx/>
              <a:buSzTx/>
              <a:buFontTx/>
              <a:buNone/>
              <a:tabLst/>
              <a:defRPr/>
            </a:pPr>
            <a:r>
              <a:rPr kumimoji="0" lang="en-US" sz="694"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Unless otherwise specified, Grade per National Cancer Institute Common Terminology Criteria for Adverse Events (NCI CTCAE) version 5.0.</a:t>
            </a:r>
            <a:endParaRPr kumimoji="0" lang="en-US" sz="694"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1" name="Content Placeholder 3">
            <a:extLst>
              <a:ext uri="{FF2B5EF4-FFF2-40B4-BE49-F238E27FC236}">
                <a16:creationId xmlns:a16="http://schemas.microsoft.com/office/drawing/2014/main" id="{9F77913E-62AD-94ED-1A2F-846C41B58777}"/>
              </a:ext>
            </a:extLst>
          </p:cNvPr>
          <p:cNvSpPr txBox="1">
            <a:spLocks/>
          </p:cNvSpPr>
          <p:nvPr/>
        </p:nvSpPr>
        <p:spPr>
          <a:xfrm>
            <a:off x="602376" y="5820511"/>
            <a:ext cx="10320006" cy="273974"/>
          </a:xfrm>
          <a:prstGeom prst="rect">
            <a:avLst/>
          </a:prstGeom>
        </p:spPr>
        <p:txBody>
          <a:bodyPr>
            <a:normAutofit fontScale="92500" lnSpcReduction="10000"/>
          </a:bodyPr>
          <a:lstStyle>
            <a:defPPr marR="0" lvl="0" algn="l" rtl="0">
              <a:lnSpc>
                <a:spcPct val="100000"/>
              </a:lnSpc>
              <a:spcBef>
                <a:spcPts val="0"/>
              </a:spcBef>
              <a:spcAft>
                <a:spcPts val="0"/>
              </a:spcAft>
            </a:defPPr>
            <a:lvl1pPr marL="288940" marR="0" lvl="0" indent="-288940" algn="l" rtl="0">
              <a:lnSpc>
                <a:spcPct val="100000"/>
              </a:lnSpc>
              <a:spcBef>
                <a:spcPts val="0"/>
              </a:spcBef>
              <a:spcAft>
                <a:spcPts val="0"/>
              </a:spcAft>
              <a:buClrTx/>
              <a:buSzPct val="120000"/>
              <a:buFontTx/>
              <a:buBlip>
                <a:blip>
                  <a:extLst>
                    <a:ext uri="{96DAC541-7B7A-43D3-8B79-37D633B846F1}">
                      <asvg:svgBlip xmlns:asvg="http://schemas.microsoft.com/office/drawing/2016/SVG/main" r:embed="rId3"/>
                    </a:ext>
                  </a:extLst>
                </a:blip>
              </a:buBlip>
              <a:defRPr sz="1400" b="0" i="0" u="none" strike="noStrike" cap="none">
                <a:solidFill>
                  <a:srgbClr val="000000"/>
                </a:solidFill>
                <a:latin typeface="+mn-lt"/>
                <a:ea typeface="Arial"/>
                <a:cs typeface="Arial"/>
                <a:sym typeface="Arial"/>
              </a:defRPr>
            </a:lvl1pPr>
            <a:lvl2pPr marL="569942" marR="0" lvl="1" indent="-342917" algn="l" rtl="0">
              <a:lnSpc>
                <a:spcPct val="100000"/>
              </a:lnSpc>
              <a:spcBef>
                <a:spcPts val="0"/>
              </a:spcBef>
              <a:spcAft>
                <a:spcPts val="0"/>
              </a:spcAft>
              <a:buClrTx/>
              <a:buSzPct val="100000"/>
              <a:buFontTx/>
              <a:buChar char="+"/>
              <a:defRPr sz="1400" b="0" i="0" u="none" strike="noStrike" cap="none">
                <a:solidFill>
                  <a:srgbClr val="000000"/>
                </a:solidFill>
                <a:latin typeface="+mn-lt"/>
                <a:ea typeface="Arial"/>
                <a:cs typeface="Arial"/>
                <a:sym typeface="Arial"/>
              </a:defRPr>
            </a:lvl2pPr>
            <a:lvl3pPr marL="796965" marR="0" lvl="2" indent="-334980" algn="l" rtl="0">
              <a:lnSpc>
                <a:spcPct val="100000"/>
              </a:lnSpc>
              <a:spcBef>
                <a:spcPts val="0"/>
              </a:spcBef>
              <a:spcAft>
                <a:spcPts val="0"/>
              </a:spcAft>
              <a:buClrTx/>
              <a:buFontTx/>
              <a:buChar char="+"/>
              <a:defRPr sz="1400" b="0" i="0" u="none" strike="noStrike" cap="none">
                <a:solidFill>
                  <a:srgbClr val="000000"/>
                </a:solidFill>
                <a:latin typeface="+mn-lt"/>
                <a:ea typeface="Arial"/>
                <a:cs typeface="Arial"/>
                <a:sym typeface="Arial"/>
              </a:defRPr>
            </a:lvl3pPr>
            <a:lvl4pPr marL="796965" marR="0" lvl="3" indent="-334980" algn="l" rtl="0">
              <a:lnSpc>
                <a:spcPct val="100000"/>
              </a:lnSpc>
              <a:spcBef>
                <a:spcPts val="0"/>
              </a:spcBef>
              <a:spcAft>
                <a:spcPts val="0"/>
              </a:spcAft>
              <a:buClrTx/>
              <a:buFont typeface="Wingdings" panose="05000000000000000000" pitchFamily="2" charset="2"/>
              <a:buChar char="§"/>
              <a:defRPr sz="1400" b="0" i="0" u="none" strike="noStrike" cap="none">
                <a:solidFill>
                  <a:srgbClr val="000000"/>
                </a:solidFill>
                <a:latin typeface="+mn-lt"/>
                <a:ea typeface="Arial"/>
                <a:cs typeface="Arial"/>
                <a:sym typeface="Arial"/>
              </a:defRPr>
            </a:lvl4pPr>
            <a:lvl5pPr marL="796965" marR="0" lvl="4" indent="-334980" algn="l" rtl="0">
              <a:lnSpc>
                <a:spcPct val="100000"/>
              </a:lnSpc>
              <a:spcBef>
                <a:spcPts val="0"/>
              </a:spcBef>
              <a:spcAft>
                <a:spcPts val="0"/>
              </a:spcAft>
              <a:buClrTx/>
              <a:buFont typeface="Wingdings" panose="05000000000000000000" pitchFamily="2" charset="2"/>
              <a:buChar char="§"/>
              <a:defRPr sz="1400" b="0" i="0" u="none" strike="noStrike" cap="none">
                <a:solidFill>
                  <a:srgbClr val="000000"/>
                </a:solidFill>
                <a:latin typeface="+mn-lt"/>
                <a:ea typeface="Arial"/>
                <a:cs typeface="Arial"/>
                <a:sym typeface="Arial"/>
              </a:defRPr>
            </a:lvl5pPr>
            <a:lvl6pPr marL="342917" marR="0" lvl="5" indent="-342917" algn="l" rtl="0">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Pct val="120000"/>
              <a:buFontTx/>
              <a:buNone/>
              <a:tabLst/>
              <a:defRPr/>
            </a:pPr>
            <a:r>
              <a:rPr kumimoji="0" lang="en-US" sz="1400" b="0" i="1" u="none" strike="noStrike" kern="0" cap="none" spc="0" normalizeH="0" baseline="0" noProof="0">
                <a:ln>
                  <a:noFill/>
                </a:ln>
                <a:solidFill>
                  <a:srgbClr val="000000"/>
                </a:solidFill>
                <a:effectLst/>
                <a:uLnTx/>
                <a:uFillTx/>
                <a:latin typeface="Aptos" panose="02110004020202020204"/>
                <a:cs typeface="Arial"/>
                <a:sym typeface="Arial"/>
              </a:rPr>
              <a:t>* Supportive short acting G-CSF administered 24 hours after nab-paclitaxel for 2 days in accordance with clinical practice</a:t>
            </a:r>
          </a:p>
        </p:txBody>
      </p:sp>
      <p:sp>
        <p:nvSpPr>
          <p:cNvPr id="12" name="Footer Placeholder 4">
            <a:extLst>
              <a:ext uri="{FF2B5EF4-FFF2-40B4-BE49-F238E27FC236}">
                <a16:creationId xmlns:a16="http://schemas.microsoft.com/office/drawing/2014/main" id="{0FF2BADB-3887-22B9-D905-C1067E6E28BF}"/>
              </a:ext>
            </a:extLst>
          </p:cNvPr>
          <p:cNvSpPr txBox="1">
            <a:spLocks/>
          </p:cNvSpPr>
          <p:nvPr/>
        </p:nvSpPr>
        <p:spPr>
          <a:xfrm>
            <a:off x="4027187" y="6552483"/>
            <a:ext cx="5085394" cy="123111"/>
          </a:xfrm>
          <a:prstGeom prst="rect">
            <a:avLst/>
          </a:prstGeom>
          <a:noFill/>
        </p:spPr>
        <p:txBody>
          <a:bodyPr wrap="square" lIns="0" tIns="0" rIns="0" bIns="0" rtlCol="0" anchor="b">
            <a:spAutoFit/>
          </a:bodyPr>
          <a:lstStyle>
            <a:defPPr>
              <a:defRPr lang="en-US"/>
            </a:defPPr>
            <a:lvl1pPr marL="0" algn="l" defTabSz="457200" rtl="0" eaLnBrk="1" latinLnBrk="0" hangingPunct="1">
              <a:defRPr lang="en-US" sz="800" b="0" i="0" kern="1200">
                <a:solidFill>
                  <a:srgbClr val="9A887F"/>
                </a:solidFill>
                <a:latin typeface="Calibri Regular"/>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88888"/>
                </a:solidFill>
                <a:effectLst/>
                <a:uLnTx/>
                <a:uFillTx/>
                <a:latin typeface="Calibri" panose="020F0502020204030204" pitchFamily="34" charset="0"/>
                <a:ea typeface="Lato" panose="020F0502020204030203" pitchFamily="34" charset="0"/>
                <a:cs typeface="Calibri" panose="020F0502020204030204" pitchFamily="34" charset="0"/>
              </a:rPr>
              <a:t>Reference: Relacorilant Prescribing Information. 2026.</a:t>
            </a:r>
          </a:p>
        </p:txBody>
      </p:sp>
    </p:spTree>
    <p:extLst>
      <p:ext uri="{BB962C8B-B14F-4D97-AF65-F5344CB8AC3E}">
        <p14:creationId xmlns:p14="http://schemas.microsoft.com/office/powerpoint/2010/main" val="1130322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3138E-D2A6-2941-E283-99CD13FAB2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BA8C5A6-3F9B-F55A-E2FF-526C87C8E601}"/>
              </a:ext>
            </a:extLst>
          </p:cNvPr>
          <p:cNvSpPr txBox="1"/>
          <p:nvPr/>
        </p:nvSpPr>
        <p:spPr>
          <a:xfrm>
            <a:off x="2572112" y="864706"/>
            <a:ext cx="685816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81BD"/>
                </a:solidFill>
                <a:effectLst/>
                <a:uLnTx/>
                <a:uFillTx/>
                <a:latin typeface="Calibri"/>
                <a:ea typeface="+mn-ea"/>
                <a:cs typeface="Helvetica"/>
              </a:rPr>
              <a:t>Conclusions</a:t>
            </a:r>
            <a:endParaRPr kumimoji="0" lang="en-US" sz="3200" b="1" i="0" u="none" strike="noStrike" kern="1200" cap="none" spc="0" normalizeH="0" baseline="0" noProof="0" dirty="0">
              <a:ln>
                <a:noFill/>
              </a:ln>
              <a:solidFill>
                <a:srgbClr val="4F81BD"/>
              </a:solidFill>
              <a:effectLst/>
              <a:uLnTx/>
              <a:uFillTx/>
              <a:latin typeface="Calibri"/>
              <a:ea typeface="+mn-ea"/>
              <a:cs typeface="Helvetica"/>
            </a:endParaRPr>
          </a:p>
        </p:txBody>
      </p:sp>
      <p:sp>
        <p:nvSpPr>
          <p:cNvPr id="4" name="TextBox 3">
            <a:extLst>
              <a:ext uri="{FF2B5EF4-FFF2-40B4-BE49-F238E27FC236}">
                <a16:creationId xmlns:a16="http://schemas.microsoft.com/office/drawing/2014/main" id="{BD413C5E-61F9-BE7B-A267-E8CB5AE6C391}"/>
              </a:ext>
            </a:extLst>
          </p:cNvPr>
          <p:cNvSpPr txBox="1"/>
          <p:nvPr/>
        </p:nvSpPr>
        <p:spPr>
          <a:xfrm>
            <a:off x="2489032" y="2182505"/>
            <a:ext cx="6858168" cy="3046988"/>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Adverse events are integral to cancer therapy</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Counseling and education of patients are important in mitigation</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Cancer care providers are duty-bound to familiarize themselves with therapy toxicities</a:t>
            </a:r>
          </a:p>
          <a:p>
            <a:pPr marL="457200" marR="0" lvl="0" indent="-457200" algn="l" defTabSz="4572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Vigilance can significantly reduce </a:t>
            </a:r>
            <a:r>
              <a:rPr kumimoji="0" lang="en-US" sz="2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the impact of adverse events</a:t>
            </a:r>
            <a:endParaRPr kumimoji="0" lang="en-US" sz="2400" b="1" i="0" u="none" strike="noStrike" kern="1200" cap="none" spc="0" normalizeH="0" baseline="0" noProof="0" dirty="0">
              <a:ln>
                <a:noFill/>
              </a:ln>
              <a:solidFill>
                <a:prstClr val="black"/>
              </a:solidFill>
              <a:effectLst/>
              <a:uLnTx/>
              <a:uFillTx/>
              <a:latin typeface="Calibri"/>
              <a:ea typeface="+mn-ea"/>
              <a:cs typeface="Helvetica"/>
            </a:endParaRPr>
          </a:p>
        </p:txBody>
      </p:sp>
      <p:pic>
        <p:nvPicPr>
          <p:cNvPr id="5" name="Picture 4" descr="logo U pitt 1[1]">
            <a:extLst>
              <a:ext uri="{FF2B5EF4-FFF2-40B4-BE49-F238E27FC236}">
                <a16:creationId xmlns:a16="http://schemas.microsoft.com/office/drawing/2014/main" id="{810E8ECB-D832-7DEF-4666-8E00DC83F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8208" y="5465228"/>
            <a:ext cx="1320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648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A8578-CA66-FA6A-779A-4C7ECCBA547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14F27F-30F8-69E5-A55F-8E5D94318889}"/>
              </a:ext>
            </a:extLst>
          </p:cNvPr>
          <p:cNvSpPr>
            <a:spLocks noGrp="1"/>
          </p:cNvSpPr>
          <p:nvPr>
            <p:ph idx="47"/>
          </p:nvPr>
        </p:nvSpPr>
        <p:spPr/>
        <p:txBody>
          <a:bodyPr/>
          <a:lstStyle/>
          <a:p>
            <a:r>
              <a:rPr lang="en-US" dirty="0"/>
              <a:t>Wait for ocular side effects to occur</a:t>
            </a:r>
          </a:p>
        </p:txBody>
      </p:sp>
      <p:sp>
        <p:nvSpPr>
          <p:cNvPr id="3" name="Content Placeholder 2">
            <a:extLst>
              <a:ext uri="{FF2B5EF4-FFF2-40B4-BE49-F238E27FC236}">
                <a16:creationId xmlns:a16="http://schemas.microsoft.com/office/drawing/2014/main" id="{2315B32F-D371-5329-C18F-381E6527788A}"/>
              </a:ext>
            </a:extLst>
          </p:cNvPr>
          <p:cNvSpPr>
            <a:spLocks noGrp="1"/>
          </p:cNvSpPr>
          <p:nvPr>
            <p:ph idx="48"/>
          </p:nvPr>
        </p:nvSpPr>
        <p:spPr/>
        <p:txBody>
          <a:bodyPr/>
          <a:lstStyle/>
          <a:p>
            <a:r>
              <a:rPr lang="en-US" dirty="0"/>
              <a:t>Initiate prophylactic steroid eye drops </a:t>
            </a:r>
          </a:p>
        </p:txBody>
      </p:sp>
      <p:sp>
        <p:nvSpPr>
          <p:cNvPr id="4" name="Content Placeholder 3">
            <a:extLst>
              <a:ext uri="{FF2B5EF4-FFF2-40B4-BE49-F238E27FC236}">
                <a16:creationId xmlns:a16="http://schemas.microsoft.com/office/drawing/2014/main" id="{DBD6F6DF-265B-0858-77F9-F7345F01FA7B}"/>
              </a:ext>
            </a:extLst>
          </p:cNvPr>
          <p:cNvSpPr>
            <a:spLocks noGrp="1"/>
          </p:cNvSpPr>
          <p:nvPr>
            <p:ph idx="49"/>
          </p:nvPr>
        </p:nvSpPr>
        <p:spPr/>
        <p:txBody>
          <a:bodyPr/>
          <a:lstStyle/>
          <a:p>
            <a:r>
              <a:rPr lang="en-US" dirty="0"/>
              <a:t>Initiate prophylactic steroid eye drops </a:t>
            </a:r>
          </a:p>
        </p:txBody>
      </p:sp>
      <p:sp>
        <p:nvSpPr>
          <p:cNvPr id="5" name="Content Placeholder 4">
            <a:extLst>
              <a:ext uri="{FF2B5EF4-FFF2-40B4-BE49-F238E27FC236}">
                <a16:creationId xmlns:a16="http://schemas.microsoft.com/office/drawing/2014/main" id="{C8C5C29C-9636-BEE7-0D7D-4D0DAB43BE59}"/>
              </a:ext>
            </a:extLst>
          </p:cNvPr>
          <p:cNvSpPr>
            <a:spLocks noGrp="1"/>
          </p:cNvSpPr>
          <p:nvPr>
            <p:ph idx="50"/>
          </p:nvPr>
        </p:nvSpPr>
        <p:spPr/>
        <p:txBody>
          <a:bodyPr/>
          <a:lstStyle/>
          <a:p>
            <a:r>
              <a:rPr lang="en-US" dirty="0"/>
              <a:t>Initiate prophylactic steroid eye drops </a:t>
            </a:r>
          </a:p>
        </p:txBody>
      </p:sp>
      <p:sp>
        <p:nvSpPr>
          <p:cNvPr id="7" name="Title 6">
            <a:extLst>
              <a:ext uri="{FF2B5EF4-FFF2-40B4-BE49-F238E27FC236}">
                <a16:creationId xmlns:a16="http://schemas.microsoft.com/office/drawing/2014/main" id="{29C32D79-322C-3281-952C-4B5D07439847}"/>
              </a:ext>
            </a:extLst>
          </p:cNvPr>
          <p:cNvSpPr>
            <a:spLocks noGrp="1"/>
          </p:cNvSpPr>
          <p:nvPr>
            <p:ph type="title"/>
          </p:nvPr>
        </p:nvSpPr>
        <p:spPr>
          <a:xfrm>
            <a:off x="551384" y="0"/>
            <a:ext cx="11377264" cy="1023414"/>
          </a:xfrm>
        </p:spPr>
        <p:txBody>
          <a:bodyPr/>
          <a:lstStyle/>
          <a:p>
            <a:r>
              <a:rPr lang="en-US" dirty="0"/>
              <a:t>In general, do you initiate prophy­lactic steroid eye drops for your patients who are about to begin </a:t>
            </a:r>
            <a:r>
              <a:rPr lang="en-US" dirty="0" err="1"/>
              <a:t>mirvetuximab</a:t>
            </a:r>
            <a:r>
              <a:rPr lang="en-US" dirty="0"/>
              <a:t> </a:t>
            </a:r>
            <a:r>
              <a:rPr lang="en-US" dirty="0" err="1"/>
              <a:t>soravtansine</a:t>
            </a:r>
            <a:r>
              <a:rPr lang="en-US" dirty="0"/>
              <a:t>, or do you wait for ocu­lar side effects to occur? </a:t>
            </a:r>
          </a:p>
        </p:txBody>
      </p:sp>
      <p:sp>
        <p:nvSpPr>
          <p:cNvPr id="8" name="Content Placeholder 7">
            <a:extLst>
              <a:ext uri="{FF2B5EF4-FFF2-40B4-BE49-F238E27FC236}">
                <a16:creationId xmlns:a16="http://schemas.microsoft.com/office/drawing/2014/main" id="{7A146949-DB70-91B2-0C18-BB9129422A08}"/>
              </a:ext>
            </a:extLst>
          </p:cNvPr>
          <p:cNvSpPr>
            <a:spLocks noGrp="1"/>
          </p:cNvSpPr>
          <p:nvPr>
            <p:ph idx="52"/>
          </p:nvPr>
        </p:nvSpPr>
        <p:spPr/>
        <p:txBody>
          <a:bodyPr/>
          <a:lstStyle/>
          <a:p>
            <a:r>
              <a:rPr lang="en-US" dirty="0"/>
              <a:t>Initiate prophylactic steroid eye drops </a:t>
            </a:r>
          </a:p>
        </p:txBody>
      </p:sp>
      <p:sp>
        <p:nvSpPr>
          <p:cNvPr id="9" name="Content Placeholder 1">
            <a:extLst>
              <a:ext uri="{FF2B5EF4-FFF2-40B4-BE49-F238E27FC236}">
                <a16:creationId xmlns:a16="http://schemas.microsoft.com/office/drawing/2014/main" id="{79BCAEB9-C4FF-9403-2D27-4EF9E5E2358E}"/>
              </a:ext>
            </a:extLst>
          </p:cNvPr>
          <p:cNvSpPr>
            <a:spLocks noGrp="1"/>
          </p:cNvSpPr>
          <p:nvPr>
            <p:ph idx="51"/>
          </p:nvPr>
        </p:nvSpPr>
        <p:spPr/>
        <p:txBody>
          <a:bodyPr/>
          <a:lstStyle/>
          <a:p>
            <a:r>
              <a:rPr lang="en-US" dirty="0"/>
              <a:t>Wait for ocular side effects to occur</a:t>
            </a:r>
          </a:p>
        </p:txBody>
      </p:sp>
    </p:spTree>
    <p:extLst>
      <p:ext uri="{BB962C8B-B14F-4D97-AF65-F5344CB8AC3E}">
        <p14:creationId xmlns:p14="http://schemas.microsoft.com/office/powerpoint/2010/main" val="271704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4752-2192-42B1-1891-58E03B9375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7B3D1B-6805-3B22-1472-18BDFAC3B958}"/>
              </a:ext>
            </a:extLst>
          </p:cNvPr>
          <p:cNvSpPr>
            <a:spLocks noGrp="1" noChangeArrowheads="1"/>
          </p:cNvSpPr>
          <p:nvPr>
            <p:ph type="title"/>
          </p:nvPr>
        </p:nvSpPr>
        <p:spPr>
          <a:xfrm>
            <a:off x="-26623" y="422735"/>
            <a:ext cx="12192000" cy="1143000"/>
          </a:xfrm>
        </p:spPr>
        <p:txBody>
          <a:bodyPr wrap="square" anchor="ctr">
            <a:noAutofit/>
          </a:bodyPr>
          <a:lstStyle/>
          <a:p>
            <a:r>
              <a:rPr lang="en-US" sz="3400" dirty="0"/>
              <a:t>Consensus or Controversy? Documenting </a:t>
            </a:r>
            <a:br>
              <a:rPr lang="en-US" sz="3400" dirty="0"/>
            </a:br>
            <a:r>
              <a:rPr lang="en-US" sz="3400" dirty="0"/>
              <a:t>and Discussing Investigators’ Approaches </a:t>
            </a:r>
            <a:br>
              <a:rPr lang="en-US" sz="3400" dirty="0"/>
            </a:br>
            <a:r>
              <a:rPr lang="en-US" sz="3400" dirty="0"/>
              <a:t>to the Management of Ovarian Cancer</a:t>
            </a:r>
          </a:p>
        </p:txBody>
      </p:sp>
      <p:sp>
        <p:nvSpPr>
          <p:cNvPr id="6" name="Text Box 6">
            <a:extLst>
              <a:ext uri="{FF2B5EF4-FFF2-40B4-BE49-F238E27FC236}">
                <a16:creationId xmlns:a16="http://schemas.microsoft.com/office/drawing/2014/main" id="{A5A8D045-3D01-C361-339A-4FF1461A0AE9}"/>
              </a:ext>
            </a:extLst>
          </p:cNvPr>
          <p:cNvSpPr txBox="1">
            <a:spLocks noChangeArrowheads="1"/>
          </p:cNvSpPr>
          <p:nvPr/>
        </p:nvSpPr>
        <p:spPr bwMode="auto">
          <a:xfrm>
            <a:off x="0" y="182603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Saturday, May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3">
            <a:extLst>
              <a:ext uri="{FF2B5EF4-FFF2-40B4-BE49-F238E27FC236}">
                <a16:creationId xmlns:a16="http://schemas.microsoft.com/office/drawing/2014/main" id="{21602EF9-07F0-CEAB-4592-9CC01F8401CD}"/>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3" name="Text Box 7">
            <a:extLst>
              <a:ext uri="{FF2B5EF4-FFF2-40B4-BE49-F238E27FC236}">
                <a16:creationId xmlns:a16="http://schemas.microsoft.com/office/drawing/2014/main" id="{0492E14C-4B83-4266-1C6C-8650B2F27CB9}"/>
              </a:ext>
            </a:extLst>
          </p:cNvPr>
          <p:cNvSpPr txBox="1">
            <a:spLocks noChangeArrowheads="1"/>
          </p:cNvSpPr>
          <p:nvPr/>
        </p:nvSpPr>
        <p:spPr bwMode="auto">
          <a:xfrm>
            <a:off x="4647392" y="313661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A7FDBB3B-7CBF-9E50-D2C5-41F6F1F7760F}"/>
              </a:ext>
            </a:extLst>
          </p:cNvPr>
          <p:cNvSpPr txBox="1">
            <a:spLocks noChangeArrowheads="1"/>
          </p:cNvSpPr>
          <p:nvPr/>
        </p:nvSpPr>
        <p:spPr bwMode="auto">
          <a:xfrm>
            <a:off x="152400" y="369112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Ursula Matulonis,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B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Olawaiye</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3603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B6EE-9406-7B63-15DF-BE6A32E169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5CF9C-C87B-C525-BB41-8CA88425AA23}"/>
              </a:ext>
            </a:extLst>
          </p:cNvPr>
          <p:cNvSpPr>
            <a:spLocks noGrp="1"/>
          </p:cNvSpPr>
          <p:nvPr>
            <p:ph idx="47"/>
          </p:nvPr>
        </p:nvSpPr>
        <p:spPr/>
        <p:txBody>
          <a:bodyPr/>
          <a:lstStyle/>
          <a:p>
            <a:r>
              <a:rPr lang="en-US" dirty="0"/>
              <a:t>40%-50% in clinical practice</a:t>
            </a:r>
          </a:p>
        </p:txBody>
      </p:sp>
      <p:sp>
        <p:nvSpPr>
          <p:cNvPr id="3" name="Content Placeholder 2">
            <a:extLst>
              <a:ext uri="{FF2B5EF4-FFF2-40B4-BE49-F238E27FC236}">
                <a16:creationId xmlns:a16="http://schemas.microsoft.com/office/drawing/2014/main" id="{F4A346C6-7F66-508A-CDBC-361AB0143FDF}"/>
              </a:ext>
            </a:extLst>
          </p:cNvPr>
          <p:cNvSpPr>
            <a:spLocks noGrp="1"/>
          </p:cNvSpPr>
          <p:nvPr>
            <p:ph idx="48"/>
          </p:nvPr>
        </p:nvSpPr>
        <p:spPr/>
        <p:txBody>
          <a:bodyPr/>
          <a:lstStyle/>
          <a:p>
            <a:r>
              <a:rPr lang="en-US" dirty="0"/>
              <a:t>50%</a:t>
            </a:r>
          </a:p>
        </p:txBody>
      </p:sp>
      <p:sp>
        <p:nvSpPr>
          <p:cNvPr id="4" name="Content Placeholder 3">
            <a:extLst>
              <a:ext uri="{FF2B5EF4-FFF2-40B4-BE49-F238E27FC236}">
                <a16:creationId xmlns:a16="http://schemas.microsoft.com/office/drawing/2014/main" id="{5B060DB6-91F4-9DC2-048F-BC9C319E1E01}"/>
              </a:ext>
            </a:extLst>
          </p:cNvPr>
          <p:cNvSpPr>
            <a:spLocks noGrp="1"/>
          </p:cNvSpPr>
          <p:nvPr>
            <p:ph idx="49"/>
          </p:nvPr>
        </p:nvSpPr>
        <p:spPr/>
        <p:txBody>
          <a:bodyPr/>
          <a:lstStyle/>
          <a:p>
            <a:r>
              <a:rPr lang="en-US" dirty="0"/>
              <a:t>22%</a:t>
            </a:r>
          </a:p>
        </p:txBody>
      </p:sp>
      <p:sp>
        <p:nvSpPr>
          <p:cNvPr id="5" name="Content Placeholder 4">
            <a:extLst>
              <a:ext uri="{FF2B5EF4-FFF2-40B4-BE49-F238E27FC236}">
                <a16:creationId xmlns:a16="http://schemas.microsoft.com/office/drawing/2014/main" id="{60C8545F-CA63-D416-201D-318C17F80DF9}"/>
              </a:ext>
            </a:extLst>
          </p:cNvPr>
          <p:cNvSpPr>
            <a:spLocks noGrp="1"/>
          </p:cNvSpPr>
          <p:nvPr>
            <p:ph idx="50"/>
          </p:nvPr>
        </p:nvSpPr>
        <p:spPr/>
        <p:txBody>
          <a:bodyPr/>
          <a:lstStyle/>
          <a:p>
            <a:r>
              <a:rPr lang="en-US" dirty="0"/>
              <a:t>20%-30%</a:t>
            </a:r>
          </a:p>
        </p:txBody>
      </p:sp>
      <p:sp>
        <p:nvSpPr>
          <p:cNvPr id="6" name="Content Placeholder 5">
            <a:extLst>
              <a:ext uri="{FF2B5EF4-FFF2-40B4-BE49-F238E27FC236}">
                <a16:creationId xmlns:a16="http://schemas.microsoft.com/office/drawing/2014/main" id="{8B7DD851-13A8-BF9F-1FAE-090E13D744FC}"/>
              </a:ext>
            </a:extLst>
          </p:cNvPr>
          <p:cNvSpPr>
            <a:spLocks noGrp="1"/>
          </p:cNvSpPr>
          <p:nvPr>
            <p:ph idx="51"/>
          </p:nvPr>
        </p:nvSpPr>
        <p:spPr/>
        <p:txBody>
          <a:bodyPr/>
          <a:lstStyle/>
          <a:p>
            <a:r>
              <a:rPr lang="en-US" dirty="0"/>
              <a:t>20%</a:t>
            </a:r>
          </a:p>
        </p:txBody>
      </p:sp>
      <p:sp>
        <p:nvSpPr>
          <p:cNvPr id="7" name="Title 6">
            <a:extLst>
              <a:ext uri="{FF2B5EF4-FFF2-40B4-BE49-F238E27FC236}">
                <a16:creationId xmlns:a16="http://schemas.microsoft.com/office/drawing/2014/main" id="{DC627B09-F037-6008-5DA3-D6761D4908A7}"/>
              </a:ext>
            </a:extLst>
          </p:cNvPr>
          <p:cNvSpPr>
            <a:spLocks noGrp="1"/>
          </p:cNvSpPr>
          <p:nvPr>
            <p:ph type="title"/>
          </p:nvPr>
        </p:nvSpPr>
        <p:spPr>
          <a:xfrm>
            <a:off x="518160" y="0"/>
            <a:ext cx="11155680" cy="1023414"/>
          </a:xfrm>
        </p:spPr>
        <p:txBody>
          <a:bodyPr/>
          <a:lstStyle/>
          <a:p>
            <a:r>
              <a:rPr lang="en-US" dirty="0"/>
              <a:t>Approximately what proportion of patients with advanced OC receiving </a:t>
            </a:r>
            <a:r>
              <a:rPr lang="en-US" dirty="0" err="1"/>
              <a:t>mirvetuximab</a:t>
            </a:r>
            <a:r>
              <a:rPr lang="en-US" dirty="0"/>
              <a:t> </a:t>
            </a:r>
            <a:r>
              <a:rPr lang="en-US" dirty="0" err="1"/>
              <a:t>soravtansine</a:t>
            </a:r>
            <a:r>
              <a:rPr lang="en-US" dirty="0"/>
              <a:t> develop new or worsening peripheral neuropathy? </a:t>
            </a:r>
          </a:p>
        </p:txBody>
      </p:sp>
      <p:sp>
        <p:nvSpPr>
          <p:cNvPr id="8" name="Content Placeholder 7">
            <a:extLst>
              <a:ext uri="{FF2B5EF4-FFF2-40B4-BE49-F238E27FC236}">
                <a16:creationId xmlns:a16="http://schemas.microsoft.com/office/drawing/2014/main" id="{24164AEB-3218-03C4-EF9F-A20434C8B4BE}"/>
              </a:ext>
            </a:extLst>
          </p:cNvPr>
          <p:cNvSpPr>
            <a:spLocks noGrp="1"/>
          </p:cNvSpPr>
          <p:nvPr>
            <p:ph idx="52"/>
          </p:nvPr>
        </p:nvSpPr>
        <p:spPr/>
        <p:txBody>
          <a:bodyPr/>
          <a:lstStyle/>
          <a:p>
            <a:r>
              <a:rPr lang="en-US" dirty="0"/>
              <a:t>20%</a:t>
            </a:r>
          </a:p>
        </p:txBody>
      </p:sp>
    </p:spTree>
    <p:extLst>
      <p:ext uri="{BB962C8B-B14F-4D97-AF65-F5344CB8AC3E}">
        <p14:creationId xmlns:p14="http://schemas.microsoft.com/office/powerpoint/2010/main" val="491731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CD4B1-8365-3450-EA22-427D03A7AF0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A532DB-57DE-56AD-8F40-ABBA9CF5C35C}"/>
              </a:ext>
            </a:extLst>
          </p:cNvPr>
          <p:cNvSpPr>
            <a:spLocks noGrp="1"/>
          </p:cNvSpPr>
          <p:nvPr>
            <p:ph idx="47"/>
          </p:nvPr>
        </p:nvSpPr>
        <p:spPr/>
        <p:txBody>
          <a:bodyPr/>
          <a:lstStyle/>
          <a:p>
            <a:r>
              <a:rPr lang="en-US" dirty="0"/>
              <a:t>Hematologic, nausea/emesis</a:t>
            </a:r>
          </a:p>
        </p:txBody>
      </p:sp>
      <p:sp>
        <p:nvSpPr>
          <p:cNvPr id="3" name="Content Placeholder 2">
            <a:extLst>
              <a:ext uri="{FF2B5EF4-FFF2-40B4-BE49-F238E27FC236}">
                <a16:creationId xmlns:a16="http://schemas.microsoft.com/office/drawing/2014/main" id="{52CDC61F-5315-A52A-D3EB-3D5DC1A18A16}"/>
              </a:ext>
            </a:extLst>
          </p:cNvPr>
          <p:cNvSpPr>
            <a:spLocks noGrp="1"/>
          </p:cNvSpPr>
          <p:nvPr>
            <p:ph idx="48"/>
          </p:nvPr>
        </p:nvSpPr>
        <p:spPr/>
        <p:txBody>
          <a:bodyPr/>
          <a:lstStyle/>
          <a:p>
            <a:r>
              <a:rPr lang="en-US" dirty="0"/>
              <a:t>Myelosuppression, rash, fatigue, neuropathy, some hair loss</a:t>
            </a:r>
          </a:p>
        </p:txBody>
      </p:sp>
      <p:sp>
        <p:nvSpPr>
          <p:cNvPr id="4" name="Content Placeholder 3">
            <a:extLst>
              <a:ext uri="{FF2B5EF4-FFF2-40B4-BE49-F238E27FC236}">
                <a16:creationId xmlns:a16="http://schemas.microsoft.com/office/drawing/2014/main" id="{00E6AD23-044D-57AD-B44B-C7593E440ACB}"/>
              </a:ext>
            </a:extLst>
          </p:cNvPr>
          <p:cNvSpPr>
            <a:spLocks noGrp="1"/>
          </p:cNvSpPr>
          <p:nvPr>
            <p:ph idx="49"/>
          </p:nvPr>
        </p:nvSpPr>
        <p:spPr/>
        <p:txBody>
          <a:bodyPr/>
          <a:lstStyle/>
          <a:p>
            <a:r>
              <a:rPr lang="en-US" dirty="0"/>
              <a:t>Hematologic and gastrointestinal</a:t>
            </a:r>
          </a:p>
        </p:txBody>
      </p:sp>
      <p:sp>
        <p:nvSpPr>
          <p:cNvPr id="5" name="Content Placeholder 4">
            <a:extLst>
              <a:ext uri="{FF2B5EF4-FFF2-40B4-BE49-F238E27FC236}">
                <a16:creationId xmlns:a16="http://schemas.microsoft.com/office/drawing/2014/main" id="{2F961D5C-73F3-E822-6434-CBD1A7C2FD3A}"/>
              </a:ext>
            </a:extLst>
          </p:cNvPr>
          <p:cNvSpPr>
            <a:spLocks noGrp="1"/>
          </p:cNvSpPr>
          <p:nvPr>
            <p:ph idx="50"/>
          </p:nvPr>
        </p:nvSpPr>
        <p:spPr/>
        <p:txBody>
          <a:bodyPr/>
          <a:lstStyle/>
          <a:p>
            <a:r>
              <a:rPr lang="en-US" dirty="0"/>
              <a:t>Hematologic toxicity</a:t>
            </a:r>
          </a:p>
        </p:txBody>
      </p:sp>
      <p:sp>
        <p:nvSpPr>
          <p:cNvPr id="6" name="Content Placeholder 5">
            <a:extLst>
              <a:ext uri="{FF2B5EF4-FFF2-40B4-BE49-F238E27FC236}">
                <a16:creationId xmlns:a16="http://schemas.microsoft.com/office/drawing/2014/main" id="{DE42B498-7ED0-281A-EE4F-8DA429DB635C}"/>
              </a:ext>
            </a:extLst>
          </p:cNvPr>
          <p:cNvSpPr>
            <a:spLocks noGrp="1"/>
          </p:cNvSpPr>
          <p:nvPr>
            <p:ph idx="51"/>
          </p:nvPr>
        </p:nvSpPr>
        <p:spPr/>
        <p:txBody>
          <a:bodyPr/>
          <a:lstStyle/>
          <a:p>
            <a:r>
              <a:rPr lang="en-US" dirty="0"/>
              <a:t>Myelosuppression, nausea, fatigue</a:t>
            </a:r>
          </a:p>
        </p:txBody>
      </p:sp>
      <p:sp>
        <p:nvSpPr>
          <p:cNvPr id="7" name="Title 6">
            <a:extLst>
              <a:ext uri="{FF2B5EF4-FFF2-40B4-BE49-F238E27FC236}">
                <a16:creationId xmlns:a16="http://schemas.microsoft.com/office/drawing/2014/main" id="{5CF001AE-D07C-6BB2-91F1-1E4BA033043E}"/>
              </a:ext>
            </a:extLst>
          </p:cNvPr>
          <p:cNvSpPr>
            <a:spLocks noGrp="1"/>
          </p:cNvSpPr>
          <p:nvPr>
            <p:ph type="title"/>
          </p:nvPr>
        </p:nvSpPr>
        <p:spPr>
          <a:xfrm>
            <a:off x="518160" y="0"/>
            <a:ext cx="10690408" cy="1023414"/>
          </a:xfrm>
        </p:spPr>
        <p:txBody>
          <a:bodyPr/>
          <a:lstStyle/>
          <a:p>
            <a:r>
              <a:rPr lang="en-US" dirty="0"/>
              <a:t>In your experience, what are the most commonly encountered treatment-related adverse events with </a:t>
            </a:r>
            <a:r>
              <a:rPr lang="en-US" dirty="0" err="1"/>
              <a:t>relacorilant</a:t>
            </a:r>
            <a:r>
              <a:rPr lang="en-US" dirty="0"/>
              <a:t>/</a:t>
            </a:r>
            <a:r>
              <a:rPr lang="en-US" i="1" dirty="0"/>
              <a:t>nab</a:t>
            </a:r>
            <a:r>
              <a:rPr lang="en-US" dirty="0"/>
              <a:t> paclitaxel? </a:t>
            </a:r>
          </a:p>
        </p:txBody>
      </p:sp>
      <p:sp>
        <p:nvSpPr>
          <p:cNvPr id="8" name="Content Placeholder 7">
            <a:extLst>
              <a:ext uri="{FF2B5EF4-FFF2-40B4-BE49-F238E27FC236}">
                <a16:creationId xmlns:a16="http://schemas.microsoft.com/office/drawing/2014/main" id="{C7C1A197-CB4F-AEE2-0CBD-5E2BA38AECC3}"/>
              </a:ext>
            </a:extLst>
          </p:cNvPr>
          <p:cNvSpPr>
            <a:spLocks noGrp="1"/>
          </p:cNvSpPr>
          <p:nvPr>
            <p:ph idx="52"/>
          </p:nvPr>
        </p:nvSpPr>
        <p:spPr/>
        <p:txBody>
          <a:bodyPr/>
          <a:lstStyle/>
          <a:p>
            <a:r>
              <a:rPr lang="en-US" dirty="0"/>
              <a:t>Mostly side effects of </a:t>
            </a:r>
            <a:r>
              <a:rPr lang="en-US" i="1" dirty="0"/>
              <a:t>nab</a:t>
            </a:r>
            <a:r>
              <a:rPr lang="en-US" dirty="0"/>
              <a:t> paclitaxel, </a:t>
            </a:r>
            <a:br>
              <a:rPr lang="en-US" dirty="0"/>
            </a:br>
            <a:r>
              <a:rPr lang="en-US" dirty="0" err="1"/>
              <a:t>eg</a:t>
            </a:r>
            <a:r>
              <a:rPr lang="en-US" dirty="0"/>
              <a:t>, anemia, neutropenia, nausea, vomiting</a:t>
            </a:r>
          </a:p>
        </p:txBody>
      </p:sp>
    </p:spTree>
    <p:extLst>
      <p:ext uri="{BB962C8B-B14F-4D97-AF65-F5344CB8AC3E}">
        <p14:creationId xmlns:p14="http://schemas.microsoft.com/office/powerpoint/2010/main" val="1486861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F833B-C46C-B9F1-18A8-F2E1A21220B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12F7BE-99A2-9261-B101-D6138F56BAE2}"/>
              </a:ext>
            </a:extLst>
          </p:cNvPr>
          <p:cNvSpPr>
            <a:spLocks noGrp="1"/>
          </p:cNvSpPr>
          <p:nvPr>
            <p:ph idx="47"/>
          </p:nvPr>
        </p:nvSpPr>
        <p:spPr/>
        <p:txBody>
          <a:bodyPr/>
          <a:lstStyle/>
          <a:p>
            <a:r>
              <a:rPr lang="en-US" dirty="0"/>
              <a:t>Tolerability is about the same </a:t>
            </a:r>
          </a:p>
        </p:txBody>
      </p:sp>
      <p:sp>
        <p:nvSpPr>
          <p:cNvPr id="3" name="Content Placeholder 2">
            <a:extLst>
              <a:ext uri="{FF2B5EF4-FFF2-40B4-BE49-F238E27FC236}">
                <a16:creationId xmlns:a16="http://schemas.microsoft.com/office/drawing/2014/main" id="{92A3E717-F6BC-4E29-43CF-E3C7962782D5}"/>
              </a:ext>
            </a:extLst>
          </p:cNvPr>
          <p:cNvSpPr>
            <a:spLocks noGrp="1"/>
          </p:cNvSpPr>
          <p:nvPr>
            <p:ph idx="48"/>
          </p:nvPr>
        </p:nvSpPr>
        <p:spPr/>
        <p:txBody>
          <a:bodyPr/>
          <a:lstStyle/>
          <a:p>
            <a:r>
              <a:rPr lang="en-US" dirty="0"/>
              <a:t>Pembrolizumab/weekly paclitaxel is more tolerable </a:t>
            </a:r>
          </a:p>
        </p:txBody>
      </p:sp>
      <p:sp>
        <p:nvSpPr>
          <p:cNvPr id="4" name="Content Placeholder 3">
            <a:extLst>
              <a:ext uri="{FF2B5EF4-FFF2-40B4-BE49-F238E27FC236}">
                <a16:creationId xmlns:a16="http://schemas.microsoft.com/office/drawing/2014/main" id="{5852840F-D017-1D15-4EE3-F242DD418664}"/>
              </a:ext>
            </a:extLst>
          </p:cNvPr>
          <p:cNvSpPr>
            <a:spLocks noGrp="1"/>
          </p:cNvSpPr>
          <p:nvPr>
            <p:ph idx="49"/>
          </p:nvPr>
        </p:nvSpPr>
        <p:spPr/>
        <p:txBody>
          <a:bodyPr/>
          <a:lstStyle/>
          <a:p>
            <a:r>
              <a:rPr lang="en-US" dirty="0" err="1"/>
              <a:t>Relacorilant</a:t>
            </a:r>
            <a:r>
              <a:rPr lang="en-US" dirty="0"/>
              <a:t>/</a:t>
            </a:r>
            <a:r>
              <a:rPr lang="en-US" i="1" dirty="0"/>
              <a:t>nab</a:t>
            </a:r>
            <a:r>
              <a:rPr lang="en-US" dirty="0"/>
              <a:t> paclitaxel is more tolerable </a:t>
            </a:r>
          </a:p>
        </p:txBody>
      </p:sp>
      <p:sp>
        <p:nvSpPr>
          <p:cNvPr id="5" name="Content Placeholder 4">
            <a:extLst>
              <a:ext uri="{FF2B5EF4-FFF2-40B4-BE49-F238E27FC236}">
                <a16:creationId xmlns:a16="http://schemas.microsoft.com/office/drawing/2014/main" id="{5528C8A0-B76B-470B-481D-FFCAE6C00CDB}"/>
              </a:ext>
            </a:extLst>
          </p:cNvPr>
          <p:cNvSpPr>
            <a:spLocks noGrp="1"/>
          </p:cNvSpPr>
          <p:nvPr>
            <p:ph idx="50"/>
          </p:nvPr>
        </p:nvSpPr>
        <p:spPr/>
        <p:txBody>
          <a:bodyPr/>
          <a:lstStyle/>
          <a:p>
            <a:r>
              <a:rPr lang="en-US" dirty="0"/>
              <a:t>Relacorilant/</a:t>
            </a:r>
            <a:r>
              <a:rPr lang="en-US" i="1" dirty="0"/>
              <a:t>nab</a:t>
            </a:r>
            <a:r>
              <a:rPr lang="en-US" dirty="0"/>
              <a:t> paclitaxel is more tolerable </a:t>
            </a:r>
          </a:p>
        </p:txBody>
      </p:sp>
      <p:sp>
        <p:nvSpPr>
          <p:cNvPr id="6" name="Content Placeholder 5">
            <a:extLst>
              <a:ext uri="{FF2B5EF4-FFF2-40B4-BE49-F238E27FC236}">
                <a16:creationId xmlns:a16="http://schemas.microsoft.com/office/drawing/2014/main" id="{C3625A3C-D0BD-55AD-B63C-A06772183B59}"/>
              </a:ext>
            </a:extLst>
          </p:cNvPr>
          <p:cNvSpPr>
            <a:spLocks noGrp="1"/>
          </p:cNvSpPr>
          <p:nvPr>
            <p:ph idx="51"/>
          </p:nvPr>
        </p:nvSpPr>
        <p:spPr/>
        <p:txBody>
          <a:bodyPr/>
          <a:lstStyle/>
          <a:p>
            <a:r>
              <a:rPr lang="en-US" dirty="0"/>
              <a:t>Pembrolizumab/weekly paclitaxel is more tolerable </a:t>
            </a:r>
          </a:p>
        </p:txBody>
      </p:sp>
      <p:sp>
        <p:nvSpPr>
          <p:cNvPr id="7" name="Title 6">
            <a:extLst>
              <a:ext uri="{FF2B5EF4-FFF2-40B4-BE49-F238E27FC236}">
                <a16:creationId xmlns:a16="http://schemas.microsoft.com/office/drawing/2014/main" id="{05C152AD-FE15-9DE4-B7A5-BD878EA15F7A}"/>
              </a:ext>
            </a:extLst>
          </p:cNvPr>
          <p:cNvSpPr>
            <a:spLocks noGrp="1"/>
          </p:cNvSpPr>
          <p:nvPr>
            <p:ph type="title"/>
          </p:nvPr>
        </p:nvSpPr>
        <p:spPr>
          <a:xfrm>
            <a:off x="518160" y="0"/>
            <a:ext cx="10994136" cy="1023414"/>
          </a:xfrm>
        </p:spPr>
        <p:txBody>
          <a:bodyPr/>
          <a:lstStyle/>
          <a:p>
            <a:r>
              <a:rPr lang="en-US" dirty="0"/>
              <a:t>How would you indirectly compare the global tolerability of </a:t>
            </a:r>
            <a:r>
              <a:rPr lang="en-US" dirty="0" err="1"/>
              <a:t>relacorilant</a:t>
            </a:r>
            <a:r>
              <a:rPr lang="en-US" dirty="0"/>
              <a:t>/</a:t>
            </a:r>
            <a:r>
              <a:rPr lang="en-US" i="1" dirty="0"/>
              <a:t>nab</a:t>
            </a:r>
            <a:r>
              <a:rPr lang="en-US" dirty="0"/>
              <a:t> paclitaxel to that of pembrolizumab/weekly paclitaxel for patients with advanced OC?</a:t>
            </a:r>
          </a:p>
        </p:txBody>
      </p:sp>
      <p:sp>
        <p:nvSpPr>
          <p:cNvPr id="9" name="Content Placeholder 3">
            <a:extLst>
              <a:ext uri="{FF2B5EF4-FFF2-40B4-BE49-F238E27FC236}">
                <a16:creationId xmlns:a16="http://schemas.microsoft.com/office/drawing/2014/main" id="{FE9BAE44-02D0-A543-C02F-A5674189A8A0}"/>
              </a:ext>
            </a:extLst>
          </p:cNvPr>
          <p:cNvSpPr>
            <a:spLocks noGrp="1"/>
          </p:cNvSpPr>
          <p:nvPr>
            <p:ph idx="52"/>
          </p:nvPr>
        </p:nvSpPr>
        <p:spPr/>
        <p:txBody>
          <a:bodyPr/>
          <a:lstStyle/>
          <a:p>
            <a:r>
              <a:rPr lang="en-US" dirty="0" err="1"/>
              <a:t>Relacorilant</a:t>
            </a:r>
            <a:r>
              <a:rPr lang="en-US" dirty="0"/>
              <a:t>/</a:t>
            </a:r>
            <a:r>
              <a:rPr lang="en-US" i="1" dirty="0"/>
              <a:t>nab</a:t>
            </a:r>
            <a:r>
              <a:rPr lang="en-US" dirty="0"/>
              <a:t> paclitaxel is more tolerable </a:t>
            </a:r>
          </a:p>
        </p:txBody>
      </p:sp>
    </p:spTree>
    <p:extLst>
      <p:ext uri="{BB962C8B-B14F-4D97-AF65-F5344CB8AC3E}">
        <p14:creationId xmlns:p14="http://schemas.microsoft.com/office/powerpoint/2010/main" val="3767293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7F952-AC69-DC1E-9DFE-57185128FBE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AA9C9-3123-96ED-80B1-EDC9824A18C1}"/>
              </a:ext>
            </a:extLst>
          </p:cNvPr>
          <p:cNvSpPr>
            <a:spLocks noGrp="1"/>
          </p:cNvSpPr>
          <p:nvPr>
            <p:ph idx="48"/>
          </p:nvPr>
        </p:nvSpPr>
        <p:spPr/>
        <p:txBody>
          <a:bodyPr/>
          <a:lstStyle/>
          <a:p>
            <a:r>
              <a:rPr lang="en-US" dirty="0"/>
              <a:t>Peripheral neuropathy is worse with relacorilant/</a:t>
            </a:r>
            <a:r>
              <a:rPr lang="en-US" i="1" dirty="0"/>
              <a:t>nab</a:t>
            </a:r>
            <a:r>
              <a:rPr lang="en-US" dirty="0"/>
              <a:t> paclitaxel </a:t>
            </a:r>
          </a:p>
        </p:txBody>
      </p:sp>
      <p:sp>
        <p:nvSpPr>
          <p:cNvPr id="4" name="Content Placeholder 3">
            <a:extLst>
              <a:ext uri="{FF2B5EF4-FFF2-40B4-BE49-F238E27FC236}">
                <a16:creationId xmlns:a16="http://schemas.microsoft.com/office/drawing/2014/main" id="{A88DC5A9-079C-B92D-8999-19BA3DC1C884}"/>
              </a:ext>
            </a:extLst>
          </p:cNvPr>
          <p:cNvSpPr>
            <a:spLocks noGrp="1"/>
          </p:cNvSpPr>
          <p:nvPr>
            <p:ph idx="49"/>
          </p:nvPr>
        </p:nvSpPr>
        <p:spPr/>
        <p:txBody>
          <a:bodyPr/>
          <a:lstStyle/>
          <a:p>
            <a:r>
              <a:rPr lang="en-US" dirty="0"/>
              <a:t>Peripheral neuropathy is worse with </a:t>
            </a:r>
            <a:r>
              <a:rPr lang="en-US" dirty="0" err="1"/>
              <a:t>mirvetuximab</a:t>
            </a:r>
            <a:r>
              <a:rPr lang="en-US" dirty="0"/>
              <a:t> </a:t>
            </a:r>
            <a:r>
              <a:rPr lang="en-US" dirty="0" err="1"/>
              <a:t>soravtansine</a:t>
            </a:r>
            <a:endParaRPr lang="en-US" dirty="0"/>
          </a:p>
        </p:txBody>
      </p:sp>
      <p:sp>
        <p:nvSpPr>
          <p:cNvPr id="5" name="Content Placeholder 4">
            <a:extLst>
              <a:ext uri="{FF2B5EF4-FFF2-40B4-BE49-F238E27FC236}">
                <a16:creationId xmlns:a16="http://schemas.microsoft.com/office/drawing/2014/main" id="{319FBEC8-B063-8992-2006-0076C8E56480}"/>
              </a:ext>
            </a:extLst>
          </p:cNvPr>
          <p:cNvSpPr>
            <a:spLocks noGrp="1"/>
          </p:cNvSpPr>
          <p:nvPr>
            <p:ph idx="50"/>
          </p:nvPr>
        </p:nvSpPr>
        <p:spPr/>
        <p:txBody>
          <a:bodyPr/>
          <a:lstStyle/>
          <a:p>
            <a:r>
              <a:rPr lang="en-US" dirty="0"/>
              <a:t>Peripheral neuropathy is worse with relacorilant/</a:t>
            </a:r>
            <a:r>
              <a:rPr lang="en-US" i="1" dirty="0"/>
              <a:t>nab</a:t>
            </a:r>
            <a:r>
              <a:rPr lang="en-US" dirty="0"/>
              <a:t> paclitaxel </a:t>
            </a:r>
          </a:p>
        </p:txBody>
      </p:sp>
      <p:sp>
        <p:nvSpPr>
          <p:cNvPr id="7" name="Title 6">
            <a:extLst>
              <a:ext uri="{FF2B5EF4-FFF2-40B4-BE49-F238E27FC236}">
                <a16:creationId xmlns:a16="http://schemas.microsoft.com/office/drawing/2014/main" id="{779E98CC-4DBF-CCC6-4C5D-135E29DCB451}"/>
              </a:ext>
            </a:extLst>
          </p:cNvPr>
          <p:cNvSpPr>
            <a:spLocks noGrp="1"/>
          </p:cNvSpPr>
          <p:nvPr>
            <p:ph type="title"/>
          </p:nvPr>
        </p:nvSpPr>
        <p:spPr>
          <a:xfrm>
            <a:off x="518160" y="44624"/>
            <a:ext cx="10994136" cy="1023414"/>
          </a:xfrm>
        </p:spPr>
        <p:txBody>
          <a:bodyPr/>
          <a:lstStyle/>
          <a:p>
            <a:pPr>
              <a:lnSpc>
                <a:spcPts val="2380"/>
              </a:lnSpc>
            </a:pPr>
            <a:r>
              <a:rPr lang="en-US" dirty="0"/>
              <a:t>How would you indirectly compare the rates and severity of periph­eral neuropathy with </a:t>
            </a:r>
            <a:r>
              <a:rPr lang="en-US" dirty="0" err="1"/>
              <a:t>relacorilant</a:t>
            </a:r>
            <a:r>
              <a:rPr lang="en-US" dirty="0"/>
              <a:t>/</a:t>
            </a:r>
            <a:r>
              <a:rPr lang="en-US" i="1" dirty="0"/>
              <a:t>nab</a:t>
            </a:r>
            <a:r>
              <a:rPr lang="en-US" dirty="0"/>
              <a:t> paclitaxel to those with </a:t>
            </a:r>
            <a:r>
              <a:rPr lang="en-US" dirty="0" err="1"/>
              <a:t>mirvetuximab</a:t>
            </a:r>
            <a:r>
              <a:rPr lang="en-US" dirty="0"/>
              <a:t> </a:t>
            </a:r>
            <a:r>
              <a:rPr lang="en-US" dirty="0" err="1"/>
              <a:t>soravtansine</a:t>
            </a:r>
            <a:r>
              <a:rPr lang="en-US" dirty="0"/>
              <a:t> for patients with advanced OC?</a:t>
            </a:r>
          </a:p>
        </p:txBody>
      </p:sp>
      <p:sp>
        <p:nvSpPr>
          <p:cNvPr id="9" name="Content Placeholder 3">
            <a:extLst>
              <a:ext uri="{FF2B5EF4-FFF2-40B4-BE49-F238E27FC236}">
                <a16:creationId xmlns:a16="http://schemas.microsoft.com/office/drawing/2014/main" id="{3046B1E8-8150-2683-B497-F0492D63E881}"/>
              </a:ext>
            </a:extLst>
          </p:cNvPr>
          <p:cNvSpPr>
            <a:spLocks noGrp="1"/>
          </p:cNvSpPr>
          <p:nvPr>
            <p:ph idx="47"/>
          </p:nvPr>
        </p:nvSpPr>
        <p:spPr/>
        <p:txBody>
          <a:bodyPr/>
          <a:lstStyle/>
          <a:p>
            <a:r>
              <a:rPr lang="en-US" dirty="0"/>
              <a:t>Peripheral neuropathy is worse with </a:t>
            </a:r>
            <a:r>
              <a:rPr lang="en-US" dirty="0" err="1"/>
              <a:t>mirvetuximab</a:t>
            </a:r>
            <a:r>
              <a:rPr lang="en-US" dirty="0"/>
              <a:t> </a:t>
            </a:r>
            <a:r>
              <a:rPr lang="en-US" dirty="0" err="1"/>
              <a:t>soravtansine</a:t>
            </a:r>
            <a:endParaRPr lang="en-US" dirty="0"/>
          </a:p>
        </p:txBody>
      </p:sp>
      <p:sp>
        <p:nvSpPr>
          <p:cNvPr id="10" name="Content Placeholder 3">
            <a:extLst>
              <a:ext uri="{FF2B5EF4-FFF2-40B4-BE49-F238E27FC236}">
                <a16:creationId xmlns:a16="http://schemas.microsoft.com/office/drawing/2014/main" id="{130CC3C7-A8FA-5FFB-B3A3-DE731C0FD060}"/>
              </a:ext>
            </a:extLst>
          </p:cNvPr>
          <p:cNvSpPr>
            <a:spLocks noGrp="1"/>
          </p:cNvSpPr>
          <p:nvPr>
            <p:ph idx="52"/>
          </p:nvPr>
        </p:nvSpPr>
        <p:spPr/>
        <p:txBody>
          <a:bodyPr/>
          <a:lstStyle/>
          <a:p>
            <a:r>
              <a:rPr lang="en-US" dirty="0"/>
              <a:t>Peripheral neuropathy is worse with </a:t>
            </a:r>
            <a:r>
              <a:rPr lang="en-US" dirty="0" err="1"/>
              <a:t>mirvetuximab</a:t>
            </a:r>
            <a:r>
              <a:rPr lang="en-US" dirty="0"/>
              <a:t> </a:t>
            </a:r>
            <a:r>
              <a:rPr lang="en-US" dirty="0" err="1"/>
              <a:t>soravtansine</a:t>
            </a:r>
            <a:endParaRPr lang="en-US" dirty="0"/>
          </a:p>
        </p:txBody>
      </p:sp>
      <p:sp>
        <p:nvSpPr>
          <p:cNvPr id="11" name="Content Placeholder 3">
            <a:extLst>
              <a:ext uri="{FF2B5EF4-FFF2-40B4-BE49-F238E27FC236}">
                <a16:creationId xmlns:a16="http://schemas.microsoft.com/office/drawing/2014/main" id="{09972A5C-FDDD-A7B7-5964-37DEA2FE387F}"/>
              </a:ext>
            </a:extLst>
          </p:cNvPr>
          <p:cNvSpPr>
            <a:spLocks noGrp="1"/>
          </p:cNvSpPr>
          <p:nvPr>
            <p:ph idx="51"/>
          </p:nvPr>
        </p:nvSpPr>
        <p:spPr/>
        <p:txBody>
          <a:bodyPr/>
          <a:lstStyle/>
          <a:p>
            <a:r>
              <a:rPr lang="en-US" dirty="0"/>
              <a:t>Peripheral neuropathy is worse with </a:t>
            </a:r>
            <a:r>
              <a:rPr lang="en-US" dirty="0" err="1"/>
              <a:t>mirvetuximab</a:t>
            </a:r>
            <a:r>
              <a:rPr lang="en-US" dirty="0"/>
              <a:t> </a:t>
            </a:r>
            <a:r>
              <a:rPr lang="en-US" dirty="0" err="1"/>
              <a:t>soravtansine</a:t>
            </a:r>
            <a:endParaRPr lang="en-US" dirty="0"/>
          </a:p>
        </p:txBody>
      </p:sp>
    </p:spTree>
    <p:extLst>
      <p:ext uri="{BB962C8B-B14F-4D97-AF65-F5344CB8AC3E}">
        <p14:creationId xmlns:p14="http://schemas.microsoft.com/office/powerpoint/2010/main" val="911975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AEC4-417B-3E71-EE41-7E8FC187348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D37DA98-1237-5094-FB34-5A3F8471D2B5}"/>
              </a:ext>
            </a:extLst>
          </p:cNvPr>
          <p:cNvSpPr>
            <a:spLocks noGrp="1" noChangeArrowheads="1"/>
          </p:cNvSpPr>
          <p:nvPr>
            <p:ph type="title"/>
          </p:nvPr>
        </p:nvSpPr>
        <p:spPr>
          <a:xfrm>
            <a:off x="-26623" y="322888"/>
            <a:ext cx="12192000" cy="1143000"/>
          </a:xfrm>
        </p:spPr>
        <p:txBody>
          <a:bodyPr wrap="square" anchor="ctr">
            <a:noAutofit/>
          </a:bodyPr>
          <a:lstStyle/>
          <a:p>
            <a:r>
              <a:rPr lang="en-US" dirty="0"/>
              <a:t>Consensus or Controversy? Documenting and Discussing Investigators’ Approaches to the Use of Oral SERDs and Agents Targeting the </a:t>
            </a:r>
            <a:br>
              <a:rPr lang="en-US" dirty="0"/>
            </a:br>
            <a:r>
              <a:rPr lang="en-US" dirty="0"/>
              <a:t>PI3K/AKT/mTOR Pathway in Breast Cancer</a:t>
            </a:r>
          </a:p>
        </p:txBody>
      </p:sp>
      <p:sp>
        <p:nvSpPr>
          <p:cNvPr id="6" name="Text Box 6">
            <a:extLst>
              <a:ext uri="{FF2B5EF4-FFF2-40B4-BE49-F238E27FC236}">
                <a16:creationId xmlns:a16="http://schemas.microsoft.com/office/drawing/2014/main" id="{D08C5191-ACD3-BE89-F23F-7B0914540F58}"/>
              </a:ext>
            </a:extLst>
          </p:cNvPr>
          <p:cNvSpPr txBox="1">
            <a:spLocks noChangeArrowheads="1"/>
          </p:cNvSpPr>
          <p:nvPr/>
        </p:nvSpPr>
        <p:spPr bwMode="auto">
          <a:xfrm>
            <a:off x="0" y="216832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6F5BB88-3035-2487-3E96-0B14BFEC9B72}"/>
              </a:ext>
            </a:extLst>
          </p:cNvPr>
          <p:cNvSpPr txBox="1">
            <a:spLocks noChangeArrowheads="1"/>
          </p:cNvSpPr>
          <p:nvPr/>
        </p:nvSpPr>
        <p:spPr bwMode="auto">
          <a:xfrm>
            <a:off x="0" y="143036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
        <p:nvSpPr>
          <p:cNvPr id="2" name="Text Box 3">
            <a:extLst>
              <a:ext uri="{FF2B5EF4-FFF2-40B4-BE49-F238E27FC236}">
                <a16:creationId xmlns:a16="http://schemas.microsoft.com/office/drawing/2014/main" id="{20B7FB0A-4761-E58F-6517-A45CD1627171}"/>
              </a:ext>
            </a:extLst>
          </p:cNvPr>
          <p:cNvSpPr txBox="1">
            <a:spLocks noChangeArrowheads="1"/>
          </p:cNvSpPr>
          <p:nvPr/>
        </p:nvSpPr>
        <p:spPr bwMode="auto">
          <a:xfrm>
            <a:off x="0" y="580526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
        <p:nvSpPr>
          <p:cNvPr id="3" name="Text Box 7">
            <a:extLst>
              <a:ext uri="{FF2B5EF4-FFF2-40B4-BE49-F238E27FC236}">
                <a16:creationId xmlns:a16="http://schemas.microsoft.com/office/drawing/2014/main" id="{5677A2D3-C164-68A4-3603-94596CD4A18B}"/>
              </a:ext>
            </a:extLst>
          </p:cNvPr>
          <p:cNvSpPr txBox="1">
            <a:spLocks noChangeArrowheads="1"/>
          </p:cNvSpPr>
          <p:nvPr/>
        </p:nvSpPr>
        <p:spPr bwMode="auto">
          <a:xfrm>
            <a:off x="4647392" y="33397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561457D7-4E27-562B-2540-5FFDC5B9D0C0}"/>
              </a:ext>
            </a:extLst>
          </p:cNvPr>
          <p:cNvSpPr txBox="1">
            <a:spLocks noChangeArrowheads="1"/>
          </p:cNvSpPr>
          <p:nvPr/>
        </p:nvSpPr>
        <p:spPr bwMode="auto">
          <a:xfrm>
            <a:off x="152400" y="389426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Erica Mayer, MD, MPH,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Nicholas Turner, MD, PhD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256161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AEC4-417B-3E71-EE41-7E8FC187348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D37DA98-1237-5094-FB34-5A3F8471D2B5}"/>
              </a:ext>
            </a:extLst>
          </p:cNvPr>
          <p:cNvSpPr>
            <a:spLocks noGrp="1" noChangeArrowheads="1"/>
          </p:cNvSpPr>
          <p:nvPr>
            <p:ph type="title"/>
          </p:nvPr>
        </p:nvSpPr>
        <p:spPr>
          <a:xfrm>
            <a:off x="-26623" y="322888"/>
            <a:ext cx="12192000" cy="1143000"/>
          </a:xfrm>
        </p:spPr>
        <p:txBody>
          <a:bodyPr wrap="square" anchor="ctr">
            <a:noAutofit/>
          </a:bodyPr>
          <a:lstStyle/>
          <a:p>
            <a:r>
              <a:rPr lang="en-US" dirty="0"/>
              <a:t>What Clinicians Want to Know: Addressing </a:t>
            </a:r>
            <a:br>
              <a:rPr lang="en-US" dirty="0"/>
            </a:br>
            <a:r>
              <a:rPr lang="en-US" dirty="0"/>
              <a:t>Community Oncologists’ Questions About the </a:t>
            </a:r>
            <a:br>
              <a:rPr lang="en-US" dirty="0"/>
            </a:br>
            <a:r>
              <a:rPr lang="en-US" dirty="0"/>
              <a:t>Current and Future Management of Endometrial Cancer</a:t>
            </a:r>
          </a:p>
        </p:txBody>
      </p:sp>
      <p:sp>
        <p:nvSpPr>
          <p:cNvPr id="6" name="Text Box 6">
            <a:extLst>
              <a:ext uri="{FF2B5EF4-FFF2-40B4-BE49-F238E27FC236}">
                <a16:creationId xmlns:a16="http://schemas.microsoft.com/office/drawing/2014/main" id="{D08C5191-ACD3-BE89-F23F-7B0914540F58}"/>
              </a:ext>
            </a:extLst>
          </p:cNvPr>
          <p:cNvSpPr txBox="1">
            <a:spLocks noChangeArrowheads="1"/>
          </p:cNvSpPr>
          <p:nvPr/>
        </p:nvSpPr>
        <p:spPr bwMode="auto">
          <a:xfrm>
            <a:off x="0" y="236528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PM CT (8:00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6F5BB88-3035-2487-3E96-0B14BFEC9B72}"/>
              </a:ext>
            </a:extLst>
          </p:cNvPr>
          <p:cNvSpPr txBox="1">
            <a:spLocks noChangeArrowheads="1"/>
          </p:cNvSpPr>
          <p:nvPr/>
        </p:nvSpPr>
        <p:spPr bwMode="auto">
          <a:xfrm>
            <a:off x="0" y="147257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
        <p:nvSpPr>
          <p:cNvPr id="2" name="Text Box 3">
            <a:extLst>
              <a:ext uri="{FF2B5EF4-FFF2-40B4-BE49-F238E27FC236}">
                <a16:creationId xmlns:a16="http://schemas.microsoft.com/office/drawing/2014/main" id="{20B7FB0A-4761-E58F-6517-A45CD1627171}"/>
              </a:ext>
            </a:extLst>
          </p:cNvPr>
          <p:cNvSpPr txBox="1">
            <a:spLocks noChangeArrowheads="1"/>
          </p:cNvSpPr>
          <p:nvPr/>
        </p:nvSpPr>
        <p:spPr bwMode="auto">
          <a:xfrm>
            <a:off x="0" y="542763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3" name="Text Box 7">
            <a:extLst>
              <a:ext uri="{FF2B5EF4-FFF2-40B4-BE49-F238E27FC236}">
                <a16:creationId xmlns:a16="http://schemas.microsoft.com/office/drawing/2014/main" id="{5677A2D3-C164-68A4-3603-94596CD4A18B}"/>
              </a:ext>
            </a:extLst>
          </p:cNvPr>
          <p:cNvSpPr txBox="1">
            <a:spLocks noChangeArrowheads="1"/>
          </p:cNvSpPr>
          <p:nvPr/>
        </p:nvSpPr>
        <p:spPr bwMode="auto">
          <a:xfrm>
            <a:off x="4647392" y="374740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561457D7-4E27-562B-2540-5FFDC5B9D0C0}"/>
              </a:ext>
            </a:extLst>
          </p:cNvPr>
          <p:cNvSpPr txBox="1">
            <a:spLocks noChangeArrowheads="1"/>
          </p:cNvSpPr>
          <p:nvPr/>
        </p:nvSpPr>
        <p:spPr bwMode="auto">
          <a:xfrm>
            <a:off x="152400" y="430191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Floor J Backes,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Brian M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Slomovitz</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29612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AEC4-417B-3E71-EE41-7E8FC187348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D37DA98-1237-5094-FB34-5A3F8471D2B5}"/>
              </a:ext>
            </a:extLst>
          </p:cNvPr>
          <p:cNvSpPr>
            <a:spLocks noGrp="1" noChangeArrowheads="1"/>
          </p:cNvSpPr>
          <p:nvPr>
            <p:ph type="title"/>
          </p:nvPr>
        </p:nvSpPr>
        <p:spPr>
          <a:xfrm>
            <a:off x="-26623" y="322888"/>
            <a:ext cx="12192000" cy="1143000"/>
          </a:xfrm>
        </p:spPr>
        <p:txBody>
          <a:bodyPr wrap="square" anchor="ctr">
            <a:noAutofit/>
          </a:bodyPr>
          <a:lstStyle/>
          <a:p>
            <a:r>
              <a:rPr lang="en-US" dirty="0"/>
              <a:t>What Clinicians Want to Know: Addressing Community </a:t>
            </a:r>
            <a:br>
              <a:rPr lang="en-US" dirty="0"/>
            </a:br>
            <a:r>
              <a:rPr lang="en-US" dirty="0"/>
              <a:t>Oncologists’ Questions About the Roles of CAR T-Cell Therapy and </a:t>
            </a:r>
            <a:br>
              <a:rPr lang="en-US" dirty="0"/>
            </a:br>
            <a:r>
              <a:rPr lang="en-US" dirty="0"/>
              <a:t>Bispecific Antibodies in the Management of Non-Hodgkin Lymphoma</a:t>
            </a:r>
          </a:p>
        </p:txBody>
      </p:sp>
      <p:sp>
        <p:nvSpPr>
          <p:cNvPr id="6" name="Text Box 6">
            <a:extLst>
              <a:ext uri="{FF2B5EF4-FFF2-40B4-BE49-F238E27FC236}">
                <a16:creationId xmlns:a16="http://schemas.microsoft.com/office/drawing/2014/main" id="{D08C5191-ACD3-BE89-F23F-7B0914540F58}"/>
              </a:ext>
            </a:extLst>
          </p:cNvPr>
          <p:cNvSpPr txBox="1">
            <a:spLocks noChangeArrowheads="1"/>
          </p:cNvSpPr>
          <p:nvPr/>
        </p:nvSpPr>
        <p:spPr bwMode="auto">
          <a:xfrm>
            <a:off x="0" y="216832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6F5BB88-3035-2487-3E96-0B14BFEC9B72}"/>
              </a:ext>
            </a:extLst>
          </p:cNvPr>
          <p:cNvSpPr txBox="1">
            <a:spLocks noChangeArrowheads="1"/>
          </p:cNvSpPr>
          <p:nvPr/>
        </p:nvSpPr>
        <p:spPr bwMode="auto">
          <a:xfrm>
            <a:off x="0" y="143036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
        <p:nvSpPr>
          <p:cNvPr id="2" name="Text Box 3">
            <a:extLst>
              <a:ext uri="{FF2B5EF4-FFF2-40B4-BE49-F238E27FC236}">
                <a16:creationId xmlns:a16="http://schemas.microsoft.com/office/drawing/2014/main" id="{20B7FB0A-4761-E58F-6517-A45CD1627171}"/>
              </a:ext>
            </a:extLst>
          </p:cNvPr>
          <p:cNvSpPr txBox="1">
            <a:spLocks noChangeArrowheads="1"/>
          </p:cNvSpPr>
          <p:nvPr/>
        </p:nvSpPr>
        <p:spPr bwMode="auto">
          <a:xfrm>
            <a:off x="0" y="580526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 Box 7">
            <a:extLst>
              <a:ext uri="{FF2B5EF4-FFF2-40B4-BE49-F238E27FC236}">
                <a16:creationId xmlns:a16="http://schemas.microsoft.com/office/drawing/2014/main" id="{5677A2D3-C164-68A4-3603-94596CD4A18B}"/>
              </a:ext>
            </a:extLst>
          </p:cNvPr>
          <p:cNvSpPr txBox="1">
            <a:spLocks noChangeArrowheads="1"/>
          </p:cNvSpPr>
          <p:nvPr/>
        </p:nvSpPr>
        <p:spPr bwMode="auto">
          <a:xfrm>
            <a:off x="4647392" y="333975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561457D7-4E27-562B-2540-5FFDC5B9D0C0}"/>
              </a:ext>
            </a:extLst>
          </p:cNvPr>
          <p:cNvSpPr txBox="1">
            <a:spLocks noChangeArrowheads="1"/>
          </p:cNvSpPr>
          <p:nvPr/>
        </p:nvSpPr>
        <p:spPr bwMode="auto">
          <a:xfrm>
            <a:off x="152400" y="389426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Joshua Brody,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Manali Kamdar, MD, MBBS</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Tycel</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Phillips, MD,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Jason Westin, MD, MS, FACP, FASCO</a:t>
            </a:r>
            <a:endParaRPr kumimoji="0" lang="en-US" altLang="x-none" sz="3200" b="1"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038933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a:t>
            </a:r>
            <a:br>
              <a:rPr lang="en-US" sz="2900" dirty="0"/>
            </a:br>
            <a:r>
              <a:rPr lang="en-US" sz="2900" dirty="0"/>
              <a:t>for attendees in the room and on Zoom for</a:t>
            </a:r>
            <a:br>
              <a:rPr lang="en-US" sz="2900" dirty="0"/>
            </a:br>
            <a:r>
              <a:rPr lang="en-US" sz="2900" dirty="0"/>
              <a:t>those attending virtually. The survey will remain open</a:t>
            </a:r>
            <a:br>
              <a:rPr lang="en-US" sz="2900" dirty="0"/>
            </a:br>
            <a:r>
              <a:rPr lang="en-US" sz="2900" dirty="0"/>
              <a:t>up to 5 minutes after the meeting ends.</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2441244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Current Role of PARP Inhibitors in the Management of Advanced Ovarian Cancer (OC) — Prof Eskander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Strategies Targeting Folate Receptor Alpha in Advanced OC — </a:t>
            </a:r>
            <a:br>
              <a:rPr lang="en-US" sz="2500" dirty="0">
                <a:solidFill>
                  <a:schemeClr val="tx1"/>
                </a:solidFill>
              </a:rPr>
            </a:br>
            <a:r>
              <a:rPr lang="en-US" sz="2500" dirty="0">
                <a:solidFill>
                  <a:schemeClr val="tx1"/>
                </a:solidFill>
              </a:rPr>
              <a:t>Dr Matulonis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Other Approved and Promising Investigational Antibody-Drug Conjugates for Advanced OC — Dr Moore</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Other Novel Agents and Strategies for Advanced OC — </a:t>
            </a:r>
            <a:br>
              <a:rPr lang="en-US" sz="2500" dirty="0">
                <a:solidFill>
                  <a:schemeClr val="tx1"/>
                </a:solidFill>
              </a:rPr>
            </a:br>
            <a:r>
              <a:rPr lang="en-US" sz="2500" dirty="0">
                <a:solidFill>
                  <a:schemeClr val="tx1"/>
                </a:solidFill>
              </a:rPr>
              <a:t>Dr O’Malley</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Diagnosis and Management of Adverse Events Associated with Common Therapies for Advanced OC — Dr </a:t>
            </a:r>
            <a:r>
              <a:rPr lang="en-US" sz="2500" dirty="0" err="1">
                <a:solidFill>
                  <a:schemeClr val="tx1"/>
                </a:solidFill>
              </a:rPr>
              <a:t>Olawaiye</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7A568-87B9-825E-BA93-6D731757CC3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84336E-CD9C-CA55-1824-51266E1B6D38}"/>
              </a:ext>
            </a:extLst>
          </p:cNvPr>
          <p:cNvSpPr/>
          <p:nvPr/>
        </p:nvSpPr>
        <p:spPr bwMode="auto">
          <a:xfrm>
            <a:off x="740128" y="1370013"/>
            <a:ext cx="11044504"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3A7B972-C52F-4CB5-D54D-84381AE46D7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81190A5-C4E6-183A-C5BD-19CDCEDA81BF}"/>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chemeClr val="bg1"/>
                </a:solidFill>
              </a:rPr>
              <a:t>Module 1: Current Role of PARP Inhibitors in the Management of Advanced Ovarian Cancer (OC) — Prof Eskander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Strategies Targeting Folate Receptor Alpha in Advanced OC — </a:t>
            </a:r>
            <a:br>
              <a:rPr lang="en-US" sz="2500" dirty="0">
                <a:solidFill>
                  <a:schemeClr val="tx1"/>
                </a:solidFill>
              </a:rPr>
            </a:br>
            <a:r>
              <a:rPr lang="en-US" sz="2500" dirty="0">
                <a:solidFill>
                  <a:schemeClr val="tx1"/>
                </a:solidFill>
              </a:rPr>
              <a:t>Dr Matulonis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Other Approved and Promising Investigational Antibody-Drug Conjugates for Advanced OC — Dr Moore</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Other Novel Agents and Strategies for Advanced OC — </a:t>
            </a:r>
            <a:br>
              <a:rPr lang="en-US" sz="2500" dirty="0">
                <a:solidFill>
                  <a:schemeClr val="tx1"/>
                </a:solidFill>
              </a:rPr>
            </a:br>
            <a:r>
              <a:rPr lang="en-US" sz="2500" dirty="0">
                <a:solidFill>
                  <a:schemeClr val="tx1"/>
                </a:solidFill>
              </a:rPr>
              <a:t>Dr O’Malley</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Diagnosis and Management of Adverse Events Associated with Common Therapies for Advanced OC — Dr </a:t>
            </a:r>
            <a:r>
              <a:rPr lang="en-US" sz="2500" dirty="0" err="1">
                <a:solidFill>
                  <a:schemeClr val="tx1"/>
                </a:solidFill>
              </a:rPr>
              <a:t>Olawaiye</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690142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7825505" y="3649363"/>
            <a:ext cx="3718921" cy="1531803"/>
          </a:xfrm>
          <a:prstGeom prst="rect">
            <a:avLst/>
          </a:prstGeom>
          <a:noFill/>
          <a:ln w="9525">
            <a:noFill/>
            <a:miter lim="800000"/>
            <a:headEnd/>
            <a:tailEnd/>
          </a:ln>
        </p:spPr>
        <p:txBody>
          <a:bodyPr lIns="91440" tIns="0" rIns="0" bIns="0">
            <a:prstTxWarp prst="textNoShape">
              <a:avLst/>
            </a:prstTxWarp>
          </a:bodyPr>
          <a:lstStyle/>
          <a:p>
            <a:pPr lvl="0">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Kathleen N Moore, MD, MS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Deputy Director and Director, Phase 1 Clinical Trials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Fred and Pamela Buffett Cancer Center at the University of Nebraska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Omaha, Nebraska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03867" y="3649363"/>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637422" y="800006"/>
            <a:ext cx="4783855"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Ramez N Eskander,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Julie St John Endowed Chair in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Department of Obstetrics, Gynecology and Reproductive Sciences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Clinical Trials Office Medical Director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Fellowship Director –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UC San Diego Health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Rebecca and John </a:t>
            </a:r>
            <a:r>
              <a:rPr lang="en-US" sz="1600" b="0" dirty="0" err="1">
                <a:solidFill>
                  <a:srgbClr val="000000"/>
                </a:solidFill>
                <a:latin typeface="Calibri" panose="020F0502020204030204" pitchFamily="34" charset="0"/>
                <a:ea typeface="ＭＳ Ｐゴシック" charset="0"/>
                <a:cs typeface="Calibri" panose="020F0502020204030204" pitchFamily="34" charset="0"/>
              </a:rPr>
              <a:t>Moores</a:t>
            </a:r>
            <a:r>
              <a:rPr lang="en-US" sz="1600" b="0" dirty="0">
                <a:solidFill>
                  <a:srgbClr val="000000"/>
                </a:solidFill>
                <a:latin typeface="Calibri" panose="020F0502020204030204" pitchFamily="34" charset="0"/>
                <a:ea typeface="ＭＳ Ｐゴシック" charset="0"/>
                <a:cs typeface="Calibri" panose="020F0502020204030204" pitchFamily="34" charset="0"/>
              </a:rPr>
              <a:t> NCI-Designated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San Diego, California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783" y="800006"/>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602989" y="3356992"/>
            <a:ext cx="478385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Ursula Matulonis,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Chief, Division of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Brock-Wilson Family Chair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Dana-Farber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Harvard Medical School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1350" y="3356992"/>
            <a:ext cx="1261872" cy="1261872"/>
          </a:xfrm>
          <a:prstGeom prst="rect">
            <a:avLst/>
          </a:prstGeom>
        </p:spPr>
      </p:pic>
      <p:sp>
        <p:nvSpPr>
          <p:cNvPr id="3" name="Text Box 7">
            <a:extLst>
              <a:ext uri="{FF2B5EF4-FFF2-40B4-BE49-F238E27FC236}">
                <a16:creationId xmlns:a16="http://schemas.microsoft.com/office/drawing/2014/main" id="{454B1078-E9A8-2A8D-2943-B8E74600B3E9}"/>
              </a:ext>
            </a:extLst>
          </p:cNvPr>
          <p:cNvSpPr txBox="1">
            <a:spLocks noChangeArrowheads="1"/>
          </p:cNvSpPr>
          <p:nvPr/>
        </p:nvSpPr>
        <p:spPr bwMode="auto">
          <a:xfrm>
            <a:off x="1602989" y="5248835"/>
            <a:ext cx="4493011"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Alexander B </a:t>
            </a:r>
            <a:r>
              <a:rPr lang="en-US" sz="1600" dirty="0" err="1">
                <a:solidFill>
                  <a:srgbClr val="000000"/>
                </a:solidFill>
                <a:latin typeface="Calibri" panose="020F0502020204030204" pitchFamily="34" charset="0"/>
                <a:ea typeface="ＭＳ Ｐゴシック" charset="0"/>
                <a:cs typeface="Calibri" panose="020F0502020204030204" pitchFamily="34" charset="0"/>
              </a:rPr>
              <a:t>Olawaiye</a:t>
            </a:r>
            <a:r>
              <a:rPr lang="en-US" sz="1600" dirty="0">
                <a:solidFill>
                  <a:srgbClr val="000000"/>
                </a:solidFill>
                <a:latin typeface="Calibri" panose="020F0502020204030204" pitchFamily="34" charset="0"/>
                <a:ea typeface="ＭＳ Ｐゴシック" charset="0"/>
                <a:cs typeface="Calibri" panose="020F0502020204030204" pitchFamily="34" charset="0"/>
              </a:rPr>
              <a:t>,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Obstetrics, Gynecology and Reproductive Sciences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Pittsburgh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Pittsburgh, Pennsylvania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4" name="Picture 3">
            <a:extLst>
              <a:ext uri="{FF2B5EF4-FFF2-40B4-BE49-F238E27FC236}">
                <a16:creationId xmlns:a16="http://schemas.microsoft.com/office/drawing/2014/main" id="{3445B86E-E0CC-6B05-A387-F6A4999C45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81350" y="5248835"/>
            <a:ext cx="1261872" cy="1261872"/>
          </a:xfrm>
          <a:prstGeom prst="rect">
            <a:avLst/>
          </a:prstGeom>
        </p:spPr>
      </p:pic>
      <p:sp>
        <p:nvSpPr>
          <p:cNvPr id="5" name="Text Box 7">
            <a:extLst>
              <a:ext uri="{FF2B5EF4-FFF2-40B4-BE49-F238E27FC236}">
                <a16:creationId xmlns:a16="http://schemas.microsoft.com/office/drawing/2014/main" id="{030E3E04-F640-215B-DD63-5773E158539F}"/>
              </a:ext>
            </a:extLst>
          </p:cNvPr>
          <p:cNvSpPr txBox="1">
            <a:spLocks noChangeArrowheads="1"/>
          </p:cNvSpPr>
          <p:nvPr/>
        </p:nvSpPr>
        <p:spPr bwMode="auto">
          <a:xfrm>
            <a:off x="7825506" y="800006"/>
            <a:ext cx="4078961"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David M O’Malley,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and 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Gynecologic Oncology in Obstetrics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and Gynecology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John G </a:t>
            </a:r>
            <a:r>
              <a:rPr lang="en-US" sz="1600" b="0" dirty="0" err="1">
                <a:solidFill>
                  <a:srgbClr val="000000"/>
                </a:solidFill>
                <a:latin typeface="Calibri" panose="020F0502020204030204" pitchFamily="34" charset="0"/>
                <a:ea typeface="ＭＳ Ｐゴシック" charset="0"/>
                <a:cs typeface="Calibri" panose="020F0502020204030204" pitchFamily="34" charset="0"/>
              </a:rPr>
              <a:t>Boutselis</a:t>
            </a:r>
            <a:r>
              <a:rPr lang="en-US" sz="1600" b="0" dirty="0">
                <a:solidFill>
                  <a:srgbClr val="000000"/>
                </a:solidFill>
                <a:latin typeface="Calibri" panose="020F0502020204030204" pitchFamily="34" charset="0"/>
                <a:ea typeface="ＭＳ Ｐゴシック" charset="0"/>
                <a:cs typeface="Calibri" panose="020F0502020204030204" pitchFamily="34" charset="0"/>
              </a:rPr>
              <a:t> Chair in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Ohio State University and The James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Columbus, Ohio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6" name="Picture 5">
            <a:extLst>
              <a:ext uri="{FF2B5EF4-FFF2-40B4-BE49-F238E27FC236}">
                <a16:creationId xmlns:a16="http://schemas.microsoft.com/office/drawing/2014/main" id="{51CA55AF-28D9-73A1-0B0C-4B1C2EE47F8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03867" y="800006"/>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82B49"/>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292608"/>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822960" y="1874519"/>
            <a:ext cx="822960" cy="146304"/>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822960" y="2148840"/>
            <a:ext cx="10607040" cy="2011680"/>
          </a:xfrm>
          <a:prstGeom prst="rect">
            <a:avLst/>
          </a:prstGeom>
          <a:noFill/>
        </p:spPr>
        <p:txBody>
          <a:bodyPr wrap="square" lIns="0" tIns="0" rIns="0" bIns="0" anchor="t">
            <a:spAutoFit/>
          </a:bodyPr>
          <a:lstStyle/>
          <a:p>
            <a:pPr marL="0" marR="0" lvl="0" indent="0" algn="l" defTabSz="457200" rtl="0" eaLnBrk="1" fontAlgn="auto" latinLnBrk="0" hangingPunct="1">
              <a:lnSpc>
                <a:spcPct val="102000"/>
              </a:lnSpc>
              <a:spcBef>
                <a:spcPts val="0"/>
              </a:spcBef>
              <a:spcAft>
                <a:spcPts val="0"/>
              </a:spcAft>
              <a:buClrTx/>
              <a:buSzTx/>
              <a:buFontTx/>
              <a:buNone/>
              <a:tabLst/>
              <a:defRPr/>
            </a:pPr>
            <a:r>
              <a:rPr kumimoji="0" sz="4600" b="1" i="0" u="none" strike="noStrike" kern="1200" cap="none" spc="0" normalizeH="0" baseline="0" noProof="0">
                <a:ln>
                  <a:noFill/>
                </a:ln>
                <a:solidFill>
                  <a:srgbClr val="FFFFFF"/>
                </a:solidFill>
                <a:effectLst/>
                <a:uLnTx/>
                <a:uFillTx/>
                <a:latin typeface="Arial"/>
                <a:ea typeface="+mn-ea"/>
                <a:cs typeface="+mn-cs"/>
              </a:rPr>
              <a:t>Current Role of PARP Inhibitors</a:t>
            </a:r>
          </a:p>
          <a:p>
            <a:pPr marL="0" marR="0" lvl="0" indent="0" algn="l" defTabSz="457200" rtl="0" eaLnBrk="1" fontAlgn="auto" latinLnBrk="0" hangingPunct="1">
              <a:lnSpc>
                <a:spcPct val="102000"/>
              </a:lnSpc>
              <a:spcBef>
                <a:spcPts val="0"/>
              </a:spcBef>
              <a:spcAft>
                <a:spcPts val="0"/>
              </a:spcAft>
              <a:buClrTx/>
              <a:buSzTx/>
              <a:buFontTx/>
              <a:buNone/>
              <a:tabLst/>
              <a:defRPr/>
            </a:pPr>
            <a:r>
              <a:rPr kumimoji="0" sz="4600" b="1" i="0" u="none" strike="noStrike" kern="1200" cap="none" spc="0" normalizeH="0" baseline="0" noProof="0">
                <a:ln>
                  <a:noFill/>
                </a:ln>
                <a:solidFill>
                  <a:srgbClr val="FFCD00"/>
                </a:solidFill>
                <a:effectLst/>
                <a:uLnTx/>
                <a:uFillTx/>
                <a:latin typeface="Arial"/>
                <a:ea typeface="+mn-ea"/>
                <a:cs typeface="+mn-cs"/>
              </a:rPr>
              <a:t>in Advanced Ovarian Cancer</a:t>
            </a:r>
          </a:p>
        </p:txBody>
      </p:sp>
      <p:sp>
        <p:nvSpPr>
          <p:cNvPr id="5" name="TextBox 4"/>
          <p:cNvSpPr txBox="1"/>
          <p:nvPr/>
        </p:nvSpPr>
        <p:spPr>
          <a:xfrm>
            <a:off x="841248" y="4160520"/>
            <a:ext cx="1060704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700" b="0" i="1" u="none" strike="noStrike" kern="1200" cap="none" spc="0" normalizeH="0" baseline="0" noProof="0">
                <a:ln>
                  <a:noFill/>
                </a:ln>
                <a:solidFill>
                  <a:srgbClr val="CFE0EC"/>
                </a:solidFill>
                <a:effectLst/>
                <a:uLnTx/>
                <a:uFillTx/>
                <a:latin typeface="Arial"/>
                <a:ea typeface="+mn-ea"/>
                <a:cs typeface="+mn-cs"/>
              </a:rPr>
              <a:t>Biomarkers · long-term survival · regimen selection · ongoing trials · the relapsed setting</a:t>
            </a:r>
          </a:p>
        </p:txBody>
      </p:sp>
      <p:sp>
        <p:nvSpPr>
          <p:cNvPr id="8" name="TextBox 7">
            <a:extLst>
              <a:ext uri="{FF2B5EF4-FFF2-40B4-BE49-F238E27FC236}">
                <a16:creationId xmlns:a16="http://schemas.microsoft.com/office/drawing/2014/main" id="{B867A47F-6808-8AD3-6672-178AB8E51256}"/>
              </a:ext>
            </a:extLst>
          </p:cNvPr>
          <p:cNvSpPr txBox="1"/>
          <p:nvPr/>
        </p:nvSpPr>
        <p:spPr>
          <a:xfrm>
            <a:off x="743712" y="4709160"/>
            <a:ext cx="11430000" cy="182880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200" b="1" i="0" u="none" strike="noStrike" kern="1200" cap="none" spc="0" normalizeH="0" baseline="0" noProof="0" dirty="0">
                <a:ln>
                  <a:noFill/>
                </a:ln>
                <a:solidFill>
                  <a:srgbClr val="FFFFFF"/>
                </a:solidFill>
                <a:effectLst/>
                <a:uLnTx/>
                <a:uFillTx/>
                <a:latin typeface="Calibri"/>
                <a:ea typeface="+mn-ea"/>
                <a:cs typeface="+mn-cs"/>
              </a:rPr>
              <a:t>Ramez N. Eskander, MD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srgbClr val="FFFFFF"/>
                </a:solidFill>
                <a:effectLst/>
                <a:uLnTx/>
                <a:uFillTx/>
                <a:latin typeface="Calibri"/>
                <a:ea typeface="+mn-ea"/>
                <a:cs typeface="+mn-cs"/>
              </a:rPr>
              <a:t>Julie St. John Endowed Chair in Gynecologic Oncology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srgbClr val="FFFFFF"/>
                </a:solidFill>
                <a:effectLst/>
                <a:uLnTx/>
                <a:uFillTx/>
                <a:latin typeface="Calibri"/>
                <a:ea typeface="+mn-ea"/>
                <a:cs typeface="+mn-cs"/>
              </a:rPr>
              <a:t>Professor of Obstetrics, Gynecology and Reproductive Sciences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srgbClr val="FFFFFF"/>
                </a:solidFill>
                <a:effectLst/>
                <a:uLnTx/>
                <a:uFillTx/>
                <a:latin typeface="Calibri"/>
                <a:ea typeface="+mn-ea"/>
                <a:cs typeface="+mn-cs"/>
              </a:rPr>
              <a:t>Medical Director, Clinical Trials Office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srgbClr val="FFFFFF"/>
                </a:solidFill>
                <a:effectLst/>
                <a:uLnTx/>
                <a:uFillTx/>
                <a:latin typeface="Calibri"/>
                <a:ea typeface="+mn-ea"/>
                <a:cs typeface="+mn-cs"/>
              </a:rPr>
              <a:t>Fellowship Program Director, Gynecologic Oncology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srgbClr val="FFFFFF"/>
                </a:solidFill>
                <a:effectLst/>
                <a:uLnTx/>
                <a:uFillTx/>
                <a:latin typeface="Calibri"/>
                <a:ea typeface="+mn-ea"/>
                <a:cs typeface="+mn-cs"/>
              </a:rPr>
              <a:t>UC San Diego Health  |  Moores Cancer Center  |  La Jolla, CA</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566928" y="457200"/>
            <a:ext cx="146304" cy="402336"/>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41248" y="365760"/>
            <a:ext cx="804672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600" b="1" i="0" u="none" strike="noStrike" kern="1200" cap="none" spc="0" normalizeH="0" baseline="0" noProof="0">
                <a:ln>
                  <a:noFill/>
                </a:ln>
                <a:solidFill>
                  <a:srgbClr val="182B49"/>
                </a:solidFill>
                <a:effectLst/>
                <a:uLnTx/>
                <a:uFillTx/>
                <a:latin typeface="Arial"/>
                <a:ea typeface="+mn-ea"/>
                <a:cs typeface="+mn-cs"/>
              </a:rPr>
              <a:t>Roadmap</a:t>
            </a:r>
          </a:p>
        </p:txBody>
      </p:sp>
      <p:sp>
        <p:nvSpPr>
          <p:cNvPr id="4" name="TextBox 3"/>
          <p:cNvSpPr txBox="1"/>
          <p:nvPr/>
        </p:nvSpPr>
        <p:spPr>
          <a:xfrm>
            <a:off x="9052560" y="365760"/>
            <a:ext cx="2587752" cy="548640"/>
          </a:xfrm>
          <a:prstGeom prst="rect">
            <a:avLst/>
          </a:prstGeom>
          <a:noFill/>
        </p:spPr>
        <p:txBody>
          <a:bodyPr wrap="square" lIns="0" tIns="0" rIns="0" bIns="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182B49"/>
                </a:solidFill>
                <a:effectLst/>
                <a:uLnTx/>
                <a:uFillTx/>
                <a:latin typeface="Arial"/>
                <a:ea typeface="+mn-ea"/>
                <a:cs typeface="+mn-cs"/>
              </a:rPr>
              <a:t>UC San Diego Health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55617A"/>
                </a:solidFill>
                <a:effectLst/>
                <a:uLnTx/>
                <a:uFillTx/>
                <a:latin typeface="Arial"/>
                <a:ea typeface="+mn-ea"/>
                <a:cs typeface="+mn-cs"/>
              </a:rPr>
              <a:t>Moores Cancer Center</a:t>
            </a:r>
          </a:p>
        </p:txBody>
      </p:sp>
      <p:sp>
        <p:nvSpPr>
          <p:cNvPr id="5" name="Rectangle 4"/>
          <p:cNvSpPr/>
          <p:nvPr/>
        </p:nvSpPr>
        <p:spPr>
          <a:xfrm>
            <a:off x="566928" y="6455664"/>
            <a:ext cx="11064240" cy="10972"/>
          </a:xfrm>
          <a:prstGeom prst="rect">
            <a:avLst/>
          </a:prstGeom>
          <a:solidFill>
            <a:srgbClr val="C9D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566928" y="6510528"/>
            <a:ext cx="868680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55617A"/>
                </a:solidFill>
                <a:effectLst/>
                <a:uLnTx/>
                <a:uFillTx/>
                <a:latin typeface="Arial"/>
                <a:ea typeface="+mn-ea"/>
                <a:cs typeface="+mn-cs"/>
              </a:rPr>
              <a:t>PARP Inhibitors in Advanced Ovarian Cancer  ·  R. N. Eskander, MD</a:t>
            </a:r>
          </a:p>
        </p:txBody>
      </p:sp>
      <p:sp>
        <p:nvSpPr>
          <p:cNvPr id="8" name="Rounded Rectangle 7"/>
          <p:cNvSpPr/>
          <p:nvPr/>
        </p:nvSpPr>
        <p:spPr>
          <a:xfrm>
            <a:off x="841248" y="1508760"/>
            <a:ext cx="713232" cy="768096"/>
          </a:xfrm>
          <a:prstGeom prst="roundRect">
            <a:avLst/>
          </a:prstGeom>
          <a:solidFill>
            <a:srgbClr val="182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841248" y="1673351"/>
            <a:ext cx="713232" cy="457200"/>
          </a:xfrm>
          <a:prstGeom prst="rect">
            <a:avLst/>
          </a:prstGeom>
          <a:noFill/>
        </p:spPr>
        <p:txBody>
          <a:bodyPr wrap="square" lIns="0" tIns="0" rIns="0" bIns="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FFCD00"/>
                </a:solidFill>
                <a:effectLst/>
                <a:uLnTx/>
                <a:uFillTx/>
                <a:latin typeface="Arial"/>
                <a:ea typeface="+mn-ea"/>
                <a:cs typeface="+mn-cs"/>
              </a:rPr>
              <a:t>01</a:t>
            </a:r>
          </a:p>
        </p:txBody>
      </p:sp>
      <p:sp>
        <p:nvSpPr>
          <p:cNvPr id="10" name="TextBox 9"/>
          <p:cNvSpPr txBox="1"/>
          <p:nvPr/>
        </p:nvSpPr>
        <p:spPr>
          <a:xfrm>
            <a:off x="1737360" y="1563624"/>
            <a:ext cx="978408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sz="2000" b="1" i="0" u="none" strike="noStrike" kern="1200" cap="none" spc="0" normalizeH="0" baseline="0" noProof="0">
                <a:ln>
                  <a:noFill/>
                </a:ln>
                <a:solidFill>
                  <a:srgbClr val="182B49"/>
                </a:solidFill>
                <a:effectLst/>
                <a:uLnTx/>
                <a:uFillTx/>
                <a:latin typeface="Arial"/>
                <a:ea typeface="+mn-ea"/>
                <a:cs typeface="+mn-cs"/>
              </a:rPr>
              <a:t>Biomarker testing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450" b="0" i="0" u="none" strike="noStrike" kern="1200" cap="none" spc="0" normalizeH="0" baseline="0" noProof="0">
                <a:ln>
                  <a:noFill/>
                </a:ln>
                <a:solidFill>
                  <a:srgbClr val="55617A"/>
                </a:solidFill>
                <a:effectLst/>
                <a:uLnTx/>
                <a:uFillTx/>
                <a:latin typeface="Arial"/>
                <a:ea typeface="+mn-ea"/>
                <a:cs typeface="+mn-cs"/>
              </a:rPr>
              <a:t>Germline &amp; somatic BRCA, HRD/genomic instability — and why they drive decisions</a:t>
            </a:r>
          </a:p>
        </p:txBody>
      </p:sp>
      <p:sp>
        <p:nvSpPr>
          <p:cNvPr id="11" name="Rounded Rectangle 10"/>
          <p:cNvSpPr/>
          <p:nvPr/>
        </p:nvSpPr>
        <p:spPr>
          <a:xfrm>
            <a:off x="841248" y="2441448"/>
            <a:ext cx="713232" cy="768096"/>
          </a:xfrm>
          <a:prstGeom prst="roundRect">
            <a:avLst/>
          </a:prstGeom>
          <a:solidFill>
            <a:srgbClr val="182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841248" y="2606040"/>
            <a:ext cx="713232" cy="457200"/>
          </a:xfrm>
          <a:prstGeom prst="rect">
            <a:avLst/>
          </a:prstGeom>
          <a:noFill/>
        </p:spPr>
        <p:txBody>
          <a:bodyPr wrap="square" lIns="0" tIns="0" rIns="0" bIns="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FFCD00"/>
                </a:solidFill>
                <a:effectLst/>
                <a:uLnTx/>
                <a:uFillTx/>
                <a:latin typeface="Arial"/>
                <a:ea typeface="+mn-ea"/>
                <a:cs typeface="+mn-cs"/>
              </a:rPr>
              <a:t>02</a:t>
            </a:r>
          </a:p>
        </p:txBody>
      </p:sp>
      <p:sp>
        <p:nvSpPr>
          <p:cNvPr id="13" name="TextBox 12"/>
          <p:cNvSpPr txBox="1"/>
          <p:nvPr/>
        </p:nvSpPr>
        <p:spPr>
          <a:xfrm>
            <a:off x="1737360" y="2496312"/>
            <a:ext cx="978408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sz="2000" b="1" i="0" u="none" strike="noStrike" kern="1200" cap="none" spc="0" normalizeH="0" baseline="0" noProof="0">
                <a:ln>
                  <a:noFill/>
                </a:ln>
                <a:solidFill>
                  <a:srgbClr val="182B49"/>
                </a:solidFill>
                <a:effectLst/>
                <a:uLnTx/>
                <a:uFillTx/>
                <a:latin typeface="Arial"/>
                <a:ea typeface="+mn-ea"/>
                <a:cs typeface="+mn-cs"/>
              </a:rPr>
              <a:t>Long-term &amp; OS data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450" b="0" i="0" u="none" strike="noStrike" kern="1200" cap="none" spc="0" normalizeH="0" baseline="0" noProof="0">
                <a:ln>
                  <a:noFill/>
                </a:ln>
                <a:solidFill>
                  <a:srgbClr val="55617A"/>
                </a:solidFill>
                <a:effectLst/>
                <a:uLnTx/>
                <a:uFillTx/>
                <a:latin typeface="Arial"/>
                <a:ea typeface="+mn-ea"/>
                <a:cs typeface="+mn-cs"/>
              </a:rPr>
              <a:t>SOLO-1, PAOLA-1, PRIMA, ATHENA-MONO maintenance outcomes</a:t>
            </a:r>
          </a:p>
        </p:txBody>
      </p:sp>
      <p:sp>
        <p:nvSpPr>
          <p:cNvPr id="14" name="Rounded Rectangle 13"/>
          <p:cNvSpPr/>
          <p:nvPr/>
        </p:nvSpPr>
        <p:spPr>
          <a:xfrm>
            <a:off x="841248" y="3374136"/>
            <a:ext cx="713232" cy="768096"/>
          </a:xfrm>
          <a:prstGeom prst="roundRect">
            <a:avLst/>
          </a:prstGeom>
          <a:solidFill>
            <a:srgbClr val="182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841248" y="3538728"/>
            <a:ext cx="713232" cy="457200"/>
          </a:xfrm>
          <a:prstGeom prst="rect">
            <a:avLst/>
          </a:prstGeom>
          <a:noFill/>
        </p:spPr>
        <p:txBody>
          <a:bodyPr wrap="square" lIns="0" tIns="0" rIns="0" bIns="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FFCD00"/>
                </a:solidFill>
                <a:effectLst/>
                <a:uLnTx/>
                <a:uFillTx/>
                <a:latin typeface="Arial"/>
                <a:ea typeface="+mn-ea"/>
                <a:cs typeface="+mn-cs"/>
              </a:rPr>
              <a:t>03</a:t>
            </a:r>
          </a:p>
        </p:txBody>
      </p:sp>
      <p:sp>
        <p:nvSpPr>
          <p:cNvPr id="16" name="TextBox 15"/>
          <p:cNvSpPr txBox="1"/>
          <p:nvPr/>
        </p:nvSpPr>
        <p:spPr>
          <a:xfrm>
            <a:off x="1737360" y="3429000"/>
            <a:ext cx="978408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sz="2000" b="1" i="0" u="none" strike="noStrike" kern="1200" cap="none" spc="0" normalizeH="0" baseline="0" noProof="0">
                <a:ln>
                  <a:noFill/>
                </a:ln>
                <a:solidFill>
                  <a:srgbClr val="182B49"/>
                </a:solidFill>
                <a:effectLst/>
                <a:uLnTx/>
                <a:uFillTx/>
                <a:latin typeface="Arial"/>
                <a:ea typeface="+mn-ea"/>
                <a:cs typeface="+mn-cs"/>
              </a:rPr>
              <a:t>Choosing therapy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450" b="0" i="0" u="none" strike="noStrike" kern="1200" cap="none" spc="0" normalizeH="0" baseline="0" noProof="0">
                <a:ln>
                  <a:noFill/>
                </a:ln>
                <a:solidFill>
                  <a:srgbClr val="55617A"/>
                </a:solidFill>
                <a:effectLst/>
                <a:uLnTx/>
                <a:uFillTx/>
                <a:latin typeface="Arial"/>
                <a:ea typeface="+mn-ea"/>
                <a:cs typeface="+mn-cs"/>
              </a:rPr>
              <a:t>Clinical, biologic &amp; practical factors for olaparib, olaparib/bev, niraparib</a:t>
            </a:r>
          </a:p>
        </p:txBody>
      </p:sp>
      <p:sp>
        <p:nvSpPr>
          <p:cNvPr id="17" name="Rounded Rectangle 16"/>
          <p:cNvSpPr/>
          <p:nvPr/>
        </p:nvSpPr>
        <p:spPr>
          <a:xfrm>
            <a:off x="841248" y="4306824"/>
            <a:ext cx="713232" cy="768096"/>
          </a:xfrm>
          <a:prstGeom prst="roundRect">
            <a:avLst/>
          </a:prstGeom>
          <a:solidFill>
            <a:srgbClr val="182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41248" y="4471416"/>
            <a:ext cx="713232" cy="457200"/>
          </a:xfrm>
          <a:prstGeom prst="rect">
            <a:avLst/>
          </a:prstGeom>
          <a:noFill/>
        </p:spPr>
        <p:txBody>
          <a:bodyPr wrap="square" lIns="0" tIns="0" rIns="0" bIns="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FFCD00"/>
                </a:solidFill>
                <a:effectLst/>
                <a:uLnTx/>
                <a:uFillTx/>
                <a:latin typeface="Arial"/>
                <a:ea typeface="+mn-ea"/>
                <a:cs typeface="+mn-cs"/>
              </a:rPr>
              <a:t>04</a:t>
            </a:r>
          </a:p>
        </p:txBody>
      </p:sp>
      <p:sp>
        <p:nvSpPr>
          <p:cNvPr id="19" name="TextBox 18"/>
          <p:cNvSpPr txBox="1"/>
          <p:nvPr/>
        </p:nvSpPr>
        <p:spPr>
          <a:xfrm>
            <a:off x="1737360" y="4361688"/>
            <a:ext cx="978408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sz="2000" b="1" i="0" u="none" strike="noStrike" kern="1200" cap="none" spc="0" normalizeH="0" baseline="0" noProof="0">
                <a:ln>
                  <a:noFill/>
                </a:ln>
                <a:solidFill>
                  <a:srgbClr val="182B49"/>
                </a:solidFill>
                <a:effectLst/>
                <a:uLnTx/>
                <a:uFillTx/>
                <a:latin typeface="Arial"/>
                <a:ea typeface="+mn-ea"/>
                <a:cs typeface="+mn-cs"/>
              </a:rPr>
              <a:t>Ongoing phase III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450" b="0" i="0" u="none" strike="noStrike" kern="1200" cap="none" spc="0" normalizeH="0" baseline="0" noProof="0">
                <a:ln>
                  <a:noFill/>
                </a:ln>
                <a:solidFill>
                  <a:srgbClr val="55617A"/>
                </a:solidFill>
                <a:effectLst/>
                <a:uLnTx/>
                <a:uFillTx/>
                <a:latin typeface="Arial"/>
                <a:ea typeface="+mn-ea"/>
                <a:cs typeface="+mn-cs"/>
              </a:rPr>
              <a:t>MONO-OLA1 and NRG-GY036 — refining who and how long</a:t>
            </a:r>
          </a:p>
        </p:txBody>
      </p:sp>
      <p:sp>
        <p:nvSpPr>
          <p:cNvPr id="20" name="Rounded Rectangle 19"/>
          <p:cNvSpPr/>
          <p:nvPr/>
        </p:nvSpPr>
        <p:spPr>
          <a:xfrm>
            <a:off x="841248" y="5239512"/>
            <a:ext cx="713232" cy="768096"/>
          </a:xfrm>
          <a:prstGeom prst="roundRect">
            <a:avLst/>
          </a:prstGeom>
          <a:solidFill>
            <a:srgbClr val="182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841248" y="5404104"/>
            <a:ext cx="713232" cy="457200"/>
          </a:xfrm>
          <a:prstGeom prst="rect">
            <a:avLst/>
          </a:prstGeom>
          <a:noFill/>
        </p:spPr>
        <p:txBody>
          <a:bodyPr wrap="square" lIns="0" tIns="0" rIns="0" bIns="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FFCD00"/>
                </a:solidFill>
                <a:effectLst/>
                <a:uLnTx/>
                <a:uFillTx/>
                <a:latin typeface="Arial"/>
                <a:ea typeface="+mn-ea"/>
                <a:cs typeface="+mn-cs"/>
              </a:rPr>
              <a:t>05</a:t>
            </a:r>
          </a:p>
        </p:txBody>
      </p:sp>
      <p:sp>
        <p:nvSpPr>
          <p:cNvPr id="22" name="TextBox 21"/>
          <p:cNvSpPr txBox="1"/>
          <p:nvPr/>
        </p:nvSpPr>
        <p:spPr>
          <a:xfrm>
            <a:off x="1737360" y="5294376"/>
            <a:ext cx="978408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sz="2000" b="1" i="0" u="none" strike="noStrike" kern="1200" cap="none" spc="0" normalizeH="0" baseline="0" noProof="0">
                <a:ln>
                  <a:noFill/>
                </a:ln>
                <a:solidFill>
                  <a:srgbClr val="182B49"/>
                </a:solidFill>
                <a:effectLst/>
                <a:uLnTx/>
                <a:uFillTx/>
                <a:latin typeface="Arial"/>
                <a:ea typeface="+mn-ea"/>
                <a:cs typeface="+mn-cs"/>
              </a:rPr>
              <a:t>Relapsed / post-PARP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sz="1450" b="0" i="0" u="none" strike="noStrike" kern="1200" cap="none" spc="0" normalizeH="0" baseline="0" noProof="0">
                <a:ln>
                  <a:noFill/>
                </a:ln>
                <a:solidFill>
                  <a:srgbClr val="55617A"/>
                </a:solidFill>
                <a:effectLst/>
                <a:uLnTx/>
                <a:uFillTx/>
                <a:latin typeface="Arial"/>
                <a:ea typeface="+mn-ea"/>
                <a:cs typeface="+mn-cs"/>
              </a:rPr>
              <a:t>Utility after progression, including prior PARP exposure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82B49"/>
        </a:solidFill>
        <a:effectLst/>
      </p:bgPr>
    </p:bg>
    <p:spTree>
      <p:nvGrpSpPr>
        <p:cNvPr id="1" name=""/>
        <p:cNvGrpSpPr/>
        <p:nvPr/>
      </p:nvGrpSpPr>
      <p:grpSpPr>
        <a:xfrm>
          <a:off x="0" y="0"/>
          <a:ext cx="0" cy="0"/>
          <a:chOff x="0" y="0"/>
          <a:chExt cx="0" cy="0"/>
        </a:xfrm>
      </p:grpSpPr>
      <p:sp>
        <p:nvSpPr>
          <p:cNvPr id="2" name="Rectangle 1"/>
          <p:cNvSpPr/>
          <p:nvPr/>
        </p:nvSpPr>
        <p:spPr>
          <a:xfrm>
            <a:off x="822960" y="2286000"/>
            <a:ext cx="822960" cy="146304"/>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22960" y="1554480"/>
            <a:ext cx="274320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CD00"/>
                </a:solidFill>
                <a:effectLst/>
                <a:uLnTx/>
                <a:uFillTx/>
                <a:latin typeface="Arial"/>
                <a:ea typeface="+mn-ea"/>
                <a:cs typeface="+mn-cs"/>
              </a:rPr>
              <a:t>SECTION 01</a:t>
            </a:r>
          </a:p>
        </p:txBody>
      </p:sp>
      <p:sp>
        <p:nvSpPr>
          <p:cNvPr id="4" name="TextBox 3"/>
          <p:cNvSpPr txBox="1"/>
          <p:nvPr/>
        </p:nvSpPr>
        <p:spPr>
          <a:xfrm>
            <a:off x="822960" y="2560320"/>
            <a:ext cx="10515600" cy="1645920"/>
          </a:xfrm>
          <a:prstGeom prst="rect">
            <a:avLst/>
          </a:prstGeom>
          <a:noFill/>
        </p:spPr>
        <p:txBody>
          <a:bodyPr wrap="square" lIns="0" tIns="0" rIns="0" bIns="0" anchor="t">
            <a:spAutoFit/>
          </a:bodyPr>
          <a:lstStyle/>
          <a:p>
            <a:pPr marL="0" marR="0" lvl="0" indent="0" algn="l" defTabSz="457200" rtl="0" eaLnBrk="1" fontAlgn="auto" latinLnBrk="0" hangingPunct="1">
              <a:lnSpc>
                <a:spcPct val="103000"/>
              </a:lnSpc>
              <a:spcBef>
                <a:spcPts val="0"/>
              </a:spcBef>
              <a:spcAft>
                <a:spcPts val="0"/>
              </a:spcAft>
              <a:buClrTx/>
              <a:buSzTx/>
              <a:buFontTx/>
              <a:buNone/>
              <a:tabLst/>
              <a:defRPr/>
            </a:pPr>
            <a:r>
              <a:rPr kumimoji="0" sz="4000" b="1" i="0" u="none" strike="noStrike" kern="1200" cap="none" spc="0" normalizeH="0" baseline="0" noProof="0" dirty="0">
                <a:ln>
                  <a:noFill/>
                </a:ln>
                <a:solidFill>
                  <a:srgbClr val="FFFFFF"/>
                </a:solidFill>
                <a:effectLst/>
                <a:uLnTx/>
                <a:uFillTx/>
                <a:latin typeface="Arial"/>
                <a:ea typeface="+mn-ea"/>
                <a:cs typeface="+mn-cs"/>
              </a:rPr>
              <a:t>Biomarker testing in newly diagnosed advanced ovarian cancer</a:t>
            </a:r>
          </a:p>
        </p:txBody>
      </p:sp>
      <p:sp>
        <p:nvSpPr>
          <p:cNvPr id="5" name="TextBox 4"/>
          <p:cNvSpPr txBox="1"/>
          <p:nvPr/>
        </p:nvSpPr>
        <p:spPr>
          <a:xfrm>
            <a:off x="841248" y="4297680"/>
            <a:ext cx="10332720" cy="91440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700" b="0" i="1" u="none" strike="noStrike" kern="1200" cap="none" spc="0" normalizeH="0" baseline="0" noProof="0">
                <a:ln>
                  <a:noFill/>
                </a:ln>
                <a:solidFill>
                  <a:srgbClr val="CFE0EC"/>
                </a:solidFill>
                <a:effectLst/>
                <a:uLnTx/>
                <a:uFillTx/>
                <a:latin typeface="Arial"/>
                <a:ea typeface="+mn-ea"/>
                <a:cs typeface="+mn-cs"/>
              </a:rPr>
              <a:t>Germline &amp; somatic BRCA and HRD status are prerequisites — not afterthoughts — for first-line decisions.</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287EE4-D3C9-541F-3FDE-EB0F66385F69}"/>
              </a:ext>
            </a:extLst>
          </p:cNvPr>
          <p:cNvSpPr>
            <a:spLocks noGrp="1"/>
          </p:cNvSpPr>
          <p:nvPr>
            <p:ph idx="1"/>
          </p:nvPr>
        </p:nvSpPr>
        <p:spPr>
          <a:xfrm>
            <a:off x="442337" y="6488940"/>
            <a:ext cx="10337066" cy="384333"/>
          </a:xfrm>
        </p:spPr>
        <p:txBody>
          <a:bodyPr>
            <a:normAutofit/>
          </a:bodyPr>
          <a:lstStyle/>
          <a:p>
            <a:pPr marL="0" indent="0">
              <a:buNone/>
            </a:pPr>
            <a:r>
              <a:rPr lang="en-GB" sz="1400" dirty="0"/>
              <a:t>Kim YN, et al. J </a:t>
            </a:r>
            <a:r>
              <a:rPr lang="en-GB" sz="1400" dirty="0" err="1"/>
              <a:t>Gynecol</a:t>
            </a:r>
            <a:r>
              <a:rPr lang="en-GB" sz="1400" dirty="0"/>
              <a:t> Oncol. 2023 Nov;34:e70.</a:t>
            </a:r>
          </a:p>
        </p:txBody>
      </p:sp>
      <p:sp>
        <p:nvSpPr>
          <p:cNvPr id="2" name="Title 1">
            <a:extLst>
              <a:ext uri="{FF2B5EF4-FFF2-40B4-BE49-F238E27FC236}">
                <a16:creationId xmlns:a16="http://schemas.microsoft.com/office/drawing/2014/main" id="{5B98AE01-2E0C-A97D-E9CB-628823F579CE}"/>
              </a:ext>
            </a:extLst>
          </p:cNvPr>
          <p:cNvSpPr>
            <a:spLocks noGrp="1"/>
          </p:cNvSpPr>
          <p:nvPr>
            <p:ph type="title"/>
          </p:nvPr>
        </p:nvSpPr>
        <p:spPr>
          <a:xfrm>
            <a:off x="-154743" y="-113416"/>
            <a:ext cx="11904406" cy="1325563"/>
          </a:xfrm>
        </p:spPr>
        <p:txBody>
          <a:bodyPr/>
          <a:lstStyle/>
          <a:p>
            <a:r>
              <a:rPr lang="en-US" sz="4000" b="1" dirty="0">
                <a:latin typeface="Arial" panose="020B0604020202020204" pitchFamily="34" charset="0"/>
                <a:cs typeface="Arial" panose="020B0604020202020204" pitchFamily="34" charset="0"/>
              </a:rPr>
              <a:t>Biomarker</a:t>
            </a:r>
            <a:r>
              <a:rPr lang="en-US" b="1" dirty="0"/>
              <a:t> Testing: When, What and Where?</a:t>
            </a:r>
            <a:endParaRPr lang="en-GB" b="1" dirty="0"/>
          </a:p>
        </p:txBody>
      </p:sp>
      <p:pic>
        <p:nvPicPr>
          <p:cNvPr id="4" name="Content Placeholder 4" descr="A screenshot of a cell phone&#10;&#10;AI-generated content may be incorrect.">
            <a:extLst>
              <a:ext uri="{FF2B5EF4-FFF2-40B4-BE49-F238E27FC236}">
                <a16:creationId xmlns:a16="http://schemas.microsoft.com/office/drawing/2014/main" id="{6036C38D-121B-E339-F7C7-F5DAAA6E045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42337" y="1046201"/>
            <a:ext cx="3101006" cy="4794007"/>
          </a:xfrm>
          <a:prstGeom prst="rect">
            <a:avLst/>
          </a:prstGeom>
        </p:spPr>
      </p:pic>
      <p:sp>
        <p:nvSpPr>
          <p:cNvPr id="5" name="Striped Right Arrow 5">
            <a:extLst>
              <a:ext uri="{FF2B5EF4-FFF2-40B4-BE49-F238E27FC236}">
                <a16:creationId xmlns:a16="http://schemas.microsoft.com/office/drawing/2014/main" id="{772C6C32-6DBF-31E1-5EBF-8B7BC924FED7}"/>
              </a:ext>
            </a:extLst>
          </p:cNvPr>
          <p:cNvSpPr/>
          <p:nvPr/>
        </p:nvSpPr>
        <p:spPr>
          <a:xfrm>
            <a:off x="3831956" y="1607352"/>
            <a:ext cx="1668476" cy="489926"/>
          </a:xfrm>
          <a:prstGeom prst="stripedRightArrow">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D5BBF35-7EEE-823C-AB64-7F76E1DC7A52}"/>
              </a:ext>
            </a:extLst>
          </p:cNvPr>
          <p:cNvSpPr/>
          <p:nvPr/>
        </p:nvSpPr>
        <p:spPr>
          <a:xfrm>
            <a:off x="6010337" y="1046201"/>
            <a:ext cx="4918920" cy="1423692"/>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Ascites Fluid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CT guided biopsy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Surgical Procedure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ctDNA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time of recurrence?</a:t>
            </a:r>
          </a:p>
        </p:txBody>
      </p:sp>
      <p:sp>
        <p:nvSpPr>
          <p:cNvPr id="7" name="Right Arrow 7">
            <a:extLst>
              <a:ext uri="{FF2B5EF4-FFF2-40B4-BE49-F238E27FC236}">
                <a16:creationId xmlns:a16="http://schemas.microsoft.com/office/drawing/2014/main" id="{6361CA35-523A-14FB-DCE2-EFDDCD2CB901}"/>
              </a:ext>
            </a:extLst>
          </p:cNvPr>
          <p:cNvSpPr/>
          <p:nvPr/>
        </p:nvSpPr>
        <p:spPr>
          <a:xfrm>
            <a:off x="3831955" y="2857973"/>
            <a:ext cx="1668476" cy="489926"/>
          </a:xfrm>
          <a:prstGeom prst="rightArrow">
            <a:avLst/>
          </a:prstGeom>
          <a:solidFill>
            <a:schemeClr val="tx2"/>
          </a:solidFill>
          <a:ln>
            <a:solidFill>
              <a:schemeClr val="tx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DCE5399-3674-1323-1048-88CFC0A212D2}"/>
              </a:ext>
            </a:extLst>
          </p:cNvPr>
          <p:cNvSpPr/>
          <p:nvPr/>
        </p:nvSpPr>
        <p:spPr>
          <a:xfrm>
            <a:off x="6010337" y="2556153"/>
            <a:ext cx="4918920" cy="1109073"/>
          </a:xfrm>
          <a:prstGeom prst="rect">
            <a:avLst/>
          </a:prstGeom>
          <a:solidFill>
            <a:schemeClr val="tx2"/>
          </a:solidFill>
          <a:ln>
            <a:solidFill>
              <a:schemeClr val="tx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Commercial Assay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e.g. Foundation Medicine, CARIS, Tempus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 house Assay</a:t>
            </a:r>
          </a:p>
        </p:txBody>
      </p:sp>
      <p:sp>
        <p:nvSpPr>
          <p:cNvPr id="9" name="Right Arrow 9">
            <a:extLst>
              <a:ext uri="{FF2B5EF4-FFF2-40B4-BE49-F238E27FC236}">
                <a16:creationId xmlns:a16="http://schemas.microsoft.com/office/drawing/2014/main" id="{9397D56B-9E18-5924-75DF-606CEB4223B3}"/>
              </a:ext>
            </a:extLst>
          </p:cNvPr>
          <p:cNvSpPr/>
          <p:nvPr/>
        </p:nvSpPr>
        <p:spPr>
          <a:xfrm>
            <a:off x="3831954" y="4372158"/>
            <a:ext cx="1668475" cy="489925"/>
          </a:xfrm>
          <a:prstGeom prst="rightArrow">
            <a:avLst/>
          </a:prstGeom>
          <a:ln>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B81687C-BDB7-9C2C-BFA4-EC12F1295161}"/>
              </a:ext>
            </a:extLst>
          </p:cNvPr>
          <p:cNvSpPr/>
          <p:nvPr/>
        </p:nvSpPr>
        <p:spPr>
          <a:xfrm>
            <a:off x="6010337" y="3775695"/>
            <a:ext cx="4918920" cy="216121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ACTIONABLE BIOMARKERS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HRD (GIS, LOH, etc.)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Germline/Somatic BRCA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FOLR alpha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HER2 IHC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MMR/TMB/MSI</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KRAS (LGSOC)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Others…</a:t>
            </a:r>
          </a:p>
        </p:txBody>
      </p:sp>
    </p:spTree>
    <p:extLst>
      <p:ext uri="{BB962C8B-B14F-4D97-AF65-F5344CB8AC3E}">
        <p14:creationId xmlns:p14="http://schemas.microsoft.com/office/powerpoint/2010/main" val="3812926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DA54C6-231B-1F48-BC77-D1A56CB2BB7B}"/>
              </a:ext>
            </a:extLst>
          </p:cNvPr>
          <p:cNvSpPr>
            <a:spLocks noGrp="1"/>
          </p:cNvSpPr>
          <p:nvPr>
            <p:ph type="title"/>
          </p:nvPr>
        </p:nvSpPr>
        <p:spPr>
          <a:xfrm>
            <a:off x="0" y="-92201"/>
            <a:ext cx="10515600" cy="1325563"/>
          </a:xfrm>
        </p:spPr>
        <p:txBody>
          <a:bodyPr/>
          <a:lstStyle/>
          <a:p>
            <a:r>
              <a:rPr lang="en-US" sz="4000" b="1" dirty="0">
                <a:latin typeface="Arial" panose="020B0604020202020204" pitchFamily="34" charset="0"/>
                <a:cs typeface="Arial" panose="020B0604020202020204" pitchFamily="34" charset="0"/>
              </a:rPr>
              <a:t>Homologous</a:t>
            </a:r>
            <a:r>
              <a:rPr lang="en-US" b="1" dirty="0"/>
              <a:t> Recombination Deficiency</a:t>
            </a:r>
          </a:p>
        </p:txBody>
      </p:sp>
      <p:pic>
        <p:nvPicPr>
          <p:cNvPr id="4" name="Picture 3">
            <a:extLst>
              <a:ext uri="{FF2B5EF4-FFF2-40B4-BE49-F238E27FC236}">
                <a16:creationId xmlns:a16="http://schemas.microsoft.com/office/drawing/2014/main" id="{28E799A6-C69D-6249-966E-0565A3462BA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9427" y="1499216"/>
            <a:ext cx="7737402" cy="4307676"/>
          </a:xfrm>
          <a:prstGeom prst="rect">
            <a:avLst/>
          </a:prstGeom>
        </p:spPr>
      </p:pic>
      <p:sp>
        <p:nvSpPr>
          <p:cNvPr id="5" name="TextBox 4">
            <a:extLst>
              <a:ext uri="{FF2B5EF4-FFF2-40B4-BE49-F238E27FC236}">
                <a16:creationId xmlns:a16="http://schemas.microsoft.com/office/drawing/2014/main" id="{E55482DD-74E7-6D48-A139-BCC46644871A}"/>
              </a:ext>
            </a:extLst>
          </p:cNvPr>
          <p:cNvSpPr txBox="1"/>
          <p:nvPr/>
        </p:nvSpPr>
        <p:spPr>
          <a:xfrm>
            <a:off x="487850" y="6399768"/>
            <a:ext cx="382675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Kostantinopoulos</a:t>
            </a:r>
            <a:r>
              <a:rPr kumimoji="0" lang="en-US" sz="1200" b="0" i="0" u="none" strike="noStrike" kern="1200" cap="none" spc="0" normalizeH="0" baseline="0" noProof="0" dirty="0">
                <a:ln>
                  <a:noFill/>
                </a:ln>
                <a:solidFill>
                  <a:prstClr val="black"/>
                </a:solidFill>
                <a:effectLst/>
                <a:uLnTx/>
                <a:uFillTx/>
                <a:latin typeface="Calibri"/>
                <a:ea typeface="+mn-ea"/>
                <a:cs typeface="+mn-cs"/>
              </a:rPr>
              <a:t> PA, et al. Cancer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Discov</a:t>
            </a:r>
            <a:r>
              <a:rPr kumimoji="0" lang="en-US" sz="1200" b="0" i="0" u="none" strike="noStrike" kern="1200" cap="none" spc="0" normalizeH="0" baseline="0" noProof="0" dirty="0">
                <a:ln>
                  <a:noFill/>
                </a:ln>
                <a:solidFill>
                  <a:prstClr val="black"/>
                </a:solidFill>
                <a:effectLst/>
                <a:uLnTx/>
                <a:uFillTx/>
                <a:latin typeface="Calibri"/>
                <a:ea typeface="+mn-ea"/>
                <a:cs typeface="+mn-cs"/>
              </a:rPr>
              <a:t> 2015;5:1137-54.</a:t>
            </a:r>
          </a:p>
        </p:txBody>
      </p:sp>
      <p:sp>
        <p:nvSpPr>
          <p:cNvPr id="2" name="TextBox 1">
            <a:extLst>
              <a:ext uri="{FF2B5EF4-FFF2-40B4-BE49-F238E27FC236}">
                <a16:creationId xmlns:a16="http://schemas.microsoft.com/office/drawing/2014/main" id="{5576AC0F-5BFE-6F67-6505-5825734A3D19}"/>
              </a:ext>
            </a:extLst>
          </p:cNvPr>
          <p:cNvSpPr txBox="1"/>
          <p:nvPr/>
        </p:nvSpPr>
        <p:spPr>
          <a:xfrm>
            <a:off x="7953015" y="1825033"/>
            <a:ext cx="4149558" cy="3981859"/>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kumimoji="0" sz="1900" b="1" i="0" u="none" strike="noStrike" kern="1200" cap="none" spc="0" normalizeH="0" baseline="0" noProof="0" dirty="0">
                <a:ln>
                  <a:noFill/>
                </a:ln>
                <a:solidFill>
                  <a:srgbClr val="182B49"/>
                </a:solidFill>
                <a:effectLst/>
                <a:uLnTx/>
                <a:uFillTx/>
                <a:latin typeface="Arial"/>
                <a:ea typeface="+mn-ea"/>
                <a:cs typeface="+mn-cs"/>
              </a:rPr>
              <a:t>~50% of high-grade serous OC is HRD</a:t>
            </a:r>
          </a:p>
          <a:p>
            <a:pPr marL="0" marR="0" lvl="0" indent="0" algn="l" defTabSz="457200" rtl="0" eaLnBrk="1" fontAlgn="auto" latinLnBrk="0" hangingPunct="1">
              <a:lnSpc>
                <a:spcPct val="108000"/>
              </a:lnSpc>
              <a:spcBef>
                <a:spcPts val="0"/>
              </a:spcBef>
              <a:spcAft>
                <a:spcPts val="700"/>
              </a:spcAft>
              <a:buClrTx/>
              <a:buSzTx/>
              <a:buFontTx/>
              <a:buNone/>
              <a:tabLst/>
              <a:defRPr/>
            </a:pPr>
            <a:r>
              <a:rPr kumimoji="0" sz="1700" b="1" i="0" u="none" strike="noStrike" kern="1200" cap="none" spc="0" normalizeH="0" baseline="0" noProof="0" dirty="0">
                <a:ln>
                  <a:noFill/>
                </a:ln>
                <a:solidFill>
                  <a:srgbClr val="FFCD00"/>
                </a:solidFill>
                <a:effectLst/>
                <a:uLnTx/>
                <a:uFillTx/>
                <a:latin typeface="Arial"/>
                <a:ea typeface="+mn-ea"/>
                <a:cs typeface="+mn-cs"/>
              </a:rPr>
              <a:t>•  </a:t>
            </a:r>
            <a:r>
              <a:rPr kumimoji="0" sz="1700" b="1" i="0" u="none" strike="noStrike" kern="1200" cap="none" spc="0" normalizeH="0" baseline="0" noProof="0" dirty="0">
                <a:ln>
                  <a:noFill/>
                </a:ln>
                <a:solidFill>
                  <a:srgbClr val="182B49"/>
                </a:solidFill>
                <a:effectLst/>
                <a:uLnTx/>
                <a:uFillTx/>
                <a:latin typeface="Arial"/>
                <a:ea typeface="+mn-ea"/>
                <a:cs typeface="+mn-cs"/>
              </a:rPr>
              <a:t>BRCA1/2 mutation</a:t>
            </a:r>
            <a:r>
              <a:rPr kumimoji="0" sz="1600" b="0" i="0" u="none" strike="noStrike" kern="1200" cap="none" spc="0" normalizeH="0" baseline="0" noProof="0" dirty="0">
                <a:ln>
                  <a:noFill/>
                </a:ln>
                <a:solidFill>
                  <a:srgbClr val="1A2230"/>
                </a:solidFill>
                <a:effectLst/>
                <a:uLnTx/>
                <a:uFillTx/>
                <a:latin typeface="Arial"/>
                <a:ea typeface="+mn-ea"/>
                <a:cs typeface="+mn-cs"/>
              </a:rPr>
              <a:t> — ~22% (≈15% germline, ≈7% somatic);</a:t>
            </a:r>
            <a:endParaRPr kumimoji="0" lang="en-US"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700"/>
              </a:spcAft>
              <a:buClrTx/>
              <a:buSzTx/>
              <a:buFontTx/>
              <a:buNone/>
              <a:tabLst/>
              <a:defRPr/>
            </a:pPr>
            <a:r>
              <a:rPr kumimoji="0" sz="1700" b="1" i="0" u="none" strike="noStrike" kern="1200" cap="none" spc="0" normalizeH="0" baseline="0" noProof="0" dirty="0">
                <a:ln>
                  <a:noFill/>
                </a:ln>
                <a:solidFill>
                  <a:srgbClr val="FFCD00"/>
                </a:solidFill>
                <a:effectLst/>
                <a:uLnTx/>
                <a:uFillTx/>
                <a:latin typeface="Arial"/>
                <a:ea typeface="+mn-ea"/>
                <a:cs typeface="+mn-cs"/>
              </a:rPr>
              <a:t>•  </a:t>
            </a:r>
            <a:r>
              <a:rPr kumimoji="0" sz="1700" b="1" i="0" u="none" strike="noStrike" kern="1200" cap="none" spc="0" normalizeH="0" baseline="0" noProof="0" dirty="0">
                <a:ln>
                  <a:noFill/>
                </a:ln>
                <a:solidFill>
                  <a:srgbClr val="182B49"/>
                </a:solidFill>
                <a:effectLst/>
                <a:uLnTx/>
                <a:uFillTx/>
                <a:latin typeface="Arial"/>
                <a:ea typeface="+mn-ea"/>
                <a:cs typeface="+mn-cs"/>
              </a:rPr>
              <a:t>BRCA-wildtype / HRD-positive</a:t>
            </a:r>
            <a:r>
              <a:rPr kumimoji="0" sz="1600" b="0" i="0" u="none" strike="noStrike" kern="1200" cap="none" spc="0" normalizeH="0" baseline="0" noProof="0" dirty="0">
                <a:ln>
                  <a:noFill/>
                </a:ln>
                <a:solidFill>
                  <a:srgbClr val="1A2230"/>
                </a:solidFill>
                <a:effectLst/>
                <a:uLnTx/>
                <a:uFillTx/>
                <a:latin typeface="Arial"/>
                <a:ea typeface="+mn-ea"/>
                <a:cs typeface="+mn-cs"/>
              </a:rPr>
              <a:t> — ~28%; genomic instability without a BRCA mutation</a:t>
            </a:r>
          </a:p>
          <a:p>
            <a:pPr marL="0" marR="0" lvl="0" indent="0" algn="l" defTabSz="457200" rtl="0" eaLnBrk="1" fontAlgn="auto" latinLnBrk="0" hangingPunct="1">
              <a:lnSpc>
                <a:spcPct val="108000"/>
              </a:lnSpc>
              <a:spcBef>
                <a:spcPts val="0"/>
              </a:spcBef>
              <a:spcAft>
                <a:spcPts val="700"/>
              </a:spcAft>
              <a:buClrTx/>
              <a:buSzTx/>
              <a:buFontTx/>
              <a:buNone/>
              <a:tabLst/>
              <a:defRPr/>
            </a:pPr>
            <a:r>
              <a:rPr kumimoji="0" sz="1700" b="1" i="0" u="none" strike="noStrike" kern="1200" cap="none" spc="0" normalizeH="0" baseline="0" noProof="0" dirty="0">
                <a:ln>
                  <a:noFill/>
                </a:ln>
                <a:solidFill>
                  <a:srgbClr val="FFCD00"/>
                </a:solidFill>
                <a:effectLst/>
                <a:uLnTx/>
                <a:uFillTx/>
                <a:latin typeface="Arial"/>
                <a:ea typeface="+mn-ea"/>
                <a:cs typeface="+mn-cs"/>
              </a:rPr>
              <a:t>•  </a:t>
            </a:r>
            <a:r>
              <a:rPr kumimoji="0" sz="1700" b="1" i="0" u="none" strike="noStrike" kern="1200" cap="none" spc="0" normalizeH="0" baseline="0" noProof="0" dirty="0">
                <a:ln>
                  <a:noFill/>
                </a:ln>
                <a:solidFill>
                  <a:srgbClr val="182B49"/>
                </a:solidFill>
                <a:effectLst/>
                <a:uLnTx/>
                <a:uFillTx/>
                <a:latin typeface="Arial"/>
                <a:ea typeface="+mn-ea"/>
                <a:cs typeface="+mn-cs"/>
              </a:rPr>
              <a:t>HR-proficient</a:t>
            </a:r>
            <a:r>
              <a:rPr kumimoji="0" sz="1600" b="0" i="0" u="none" strike="noStrike" kern="1200" cap="none" spc="0" normalizeH="0" baseline="0" noProof="0" dirty="0">
                <a:ln>
                  <a:noFill/>
                </a:ln>
                <a:solidFill>
                  <a:srgbClr val="1A2230"/>
                </a:solidFill>
                <a:effectLst/>
                <a:uLnTx/>
                <a:uFillTx/>
                <a:latin typeface="Arial"/>
                <a:ea typeface="+mn-ea"/>
                <a:cs typeface="+mn-cs"/>
              </a:rPr>
              <a:t> — ~50%</a:t>
            </a:r>
            <a:endParaRPr kumimoji="0" lang="en-US"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700"/>
              </a:spcAft>
              <a:buClrTx/>
              <a:buSzTx/>
              <a:buFontTx/>
              <a:buNone/>
              <a:tabLst/>
              <a:defRPr/>
            </a:pPr>
            <a:endParaRPr kumimoji="0" lang="en-US"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700"/>
              </a:spcAft>
              <a:buClrTx/>
              <a:buSzTx/>
              <a:buFontTx/>
              <a:buNone/>
              <a:tabLst/>
              <a:defRPr/>
            </a:pPr>
            <a:r>
              <a:rPr kumimoji="0" sz="1550" b="0" i="1" u="none" strike="noStrike" kern="1200" cap="none" spc="0" normalizeH="0" baseline="0" noProof="0" dirty="0">
                <a:ln>
                  <a:noFill/>
                </a:ln>
                <a:solidFill>
                  <a:srgbClr val="55617A"/>
                </a:solidFill>
                <a:effectLst/>
                <a:uLnTx/>
                <a:uFillTx/>
                <a:latin typeface="Arial"/>
                <a:ea typeface="+mn-ea"/>
                <a:cs typeface="+mn-cs"/>
              </a:rPr>
              <a:t>Somatic and germline BRCA mutations confer similar PARP sensitivity — but </a:t>
            </a:r>
            <a:r>
              <a:rPr kumimoji="0" sz="1550" b="1" i="1" u="none" strike="noStrike" kern="1200" cap="none" spc="0" normalizeH="0" baseline="0" noProof="0" dirty="0">
                <a:ln>
                  <a:noFill/>
                </a:ln>
                <a:solidFill>
                  <a:srgbClr val="55617A"/>
                </a:solidFill>
                <a:effectLst/>
                <a:uLnTx/>
                <a:uFillTx/>
                <a:latin typeface="Arial"/>
                <a:ea typeface="+mn-ea"/>
                <a:cs typeface="+mn-cs"/>
              </a:rPr>
              <a:t>germline status additionally drives cascade testing </a:t>
            </a:r>
            <a:r>
              <a:rPr kumimoji="0" sz="1550" b="0" i="1" u="none" strike="noStrike" kern="1200" cap="none" spc="0" normalizeH="0" baseline="0" noProof="0" dirty="0">
                <a:ln>
                  <a:noFill/>
                </a:ln>
                <a:solidFill>
                  <a:srgbClr val="55617A"/>
                </a:solidFill>
                <a:effectLst/>
                <a:uLnTx/>
                <a:uFillTx/>
                <a:latin typeface="Arial"/>
                <a:ea typeface="+mn-ea"/>
                <a:cs typeface="+mn-cs"/>
              </a:rPr>
              <a:t>and risk-reduction.</a:t>
            </a:r>
          </a:p>
        </p:txBody>
      </p:sp>
    </p:spTree>
    <p:extLst>
      <p:ext uri="{BB962C8B-B14F-4D97-AF65-F5344CB8AC3E}">
        <p14:creationId xmlns:p14="http://schemas.microsoft.com/office/powerpoint/2010/main" val="3409347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82B49"/>
        </a:solidFill>
        <a:effectLst/>
      </p:bgPr>
    </p:bg>
    <p:spTree>
      <p:nvGrpSpPr>
        <p:cNvPr id="1" name=""/>
        <p:cNvGrpSpPr/>
        <p:nvPr/>
      </p:nvGrpSpPr>
      <p:grpSpPr>
        <a:xfrm>
          <a:off x="0" y="0"/>
          <a:ext cx="0" cy="0"/>
          <a:chOff x="0" y="0"/>
          <a:chExt cx="0" cy="0"/>
        </a:xfrm>
      </p:grpSpPr>
      <p:sp>
        <p:nvSpPr>
          <p:cNvPr id="2" name="Rectangle 1"/>
          <p:cNvSpPr/>
          <p:nvPr/>
        </p:nvSpPr>
        <p:spPr>
          <a:xfrm>
            <a:off x="822960" y="2286000"/>
            <a:ext cx="822960" cy="146304"/>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22960" y="1554480"/>
            <a:ext cx="274320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CD00"/>
                </a:solidFill>
                <a:effectLst/>
                <a:uLnTx/>
                <a:uFillTx/>
                <a:latin typeface="Arial"/>
                <a:ea typeface="+mn-ea"/>
                <a:cs typeface="+mn-cs"/>
              </a:rPr>
              <a:t>SECTION 02</a:t>
            </a:r>
          </a:p>
        </p:txBody>
      </p:sp>
      <p:sp>
        <p:nvSpPr>
          <p:cNvPr id="4" name="TextBox 3"/>
          <p:cNvSpPr txBox="1"/>
          <p:nvPr/>
        </p:nvSpPr>
        <p:spPr>
          <a:xfrm>
            <a:off x="822960" y="2560320"/>
            <a:ext cx="10515600" cy="1645920"/>
          </a:xfrm>
          <a:prstGeom prst="rect">
            <a:avLst/>
          </a:prstGeom>
          <a:noFill/>
        </p:spPr>
        <p:txBody>
          <a:bodyPr wrap="square" lIns="0" tIns="0" rIns="0" bIns="0" anchor="t">
            <a:spAutoFit/>
          </a:bodyPr>
          <a:lstStyle/>
          <a:p>
            <a:pPr marL="0" marR="0" lvl="0" indent="0" algn="l" defTabSz="457200" rtl="0" eaLnBrk="1" fontAlgn="auto" latinLnBrk="0" hangingPunct="1">
              <a:lnSpc>
                <a:spcPct val="103000"/>
              </a:lnSpc>
              <a:spcBef>
                <a:spcPts val="0"/>
              </a:spcBef>
              <a:spcAft>
                <a:spcPts val="0"/>
              </a:spcAft>
              <a:buClrTx/>
              <a:buSzTx/>
              <a:buFontTx/>
              <a:buNone/>
              <a:tabLst/>
              <a:defRPr/>
            </a:pPr>
            <a:r>
              <a:rPr kumimoji="0" sz="4000" b="1" i="0" u="none" strike="noStrike" kern="1200" cap="none" spc="0" normalizeH="0" baseline="0" noProof="0">
                <a:ln>
                  <a:noFill/>
                </a:ln>
                <a:solidFill>
                  <a:srgbClr val="FFFFFF"/>
                </a:solidFill>
                <a:effectLst/>
                <a:uLnTx/>
                <a:uFillTx/>
                <a:latin typeface="Arial"/>
                <a:ea typeface="+mn-ea"/>
                <a:cs typeface="+mn-cs"/>
              </a:rPr>
              <a:t>Front-line maintenance: long-term and overall-survival outcomes</a:t>
            </a:r>
          </a:p>
        </p:txBody>
      </p:sp>
      <p:sp>
        <p:nvSpPr>
          <p:cNvPr id="5" name="TextBox 4"/>
          <p:cNvSpPr txBox="1"/>
          <p:nvPr/>
        </p:nvSpPr>
        <p:spPr>
          <a:xfrm>
            <a:off x="841248" y="4297680"/>
            <a:ext cx="10332720" cy="91440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700" b="0" i="1" u="none" strike="noStrike" kern="1200" cap="none" spc="0" normalizeH="0" baseline="0" noProof="0">
                <a:ln>
                  <a:noFill/>
                </a:ln>
                <a:solidFill>
                  <a:srgbClr val="CFE0EC"/>
                </a:solidFill>
                <a:effectLst/>
                <a:uLnTx/>
                <a:uFillTx/>
                <a:latin typeface="Arial"/>
                <a:ea typeface="+mn-ea"/>
                <a:cs typeface="+mn-cs"/>
              </a:rPr>
              <a:t>What the mature data — including OS — now show for each regimen.</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7DDA-152B-97D2-B5BA-4C06ED50BAA6}"/>
            </a:ext>
          </a:extLst>
        </p:cNvPr>
        <p:cNvGrpSpPr/>
        <p:nvPr/>
      </p:nvGrpSpPr>
      <p:grpSpPr>
        <a:xfrm>
          <a:off x="0" y="0"/>
          <a:ext cx="0" cy="0"/>
          <a:chOff x="0" y="0"/>
          <a:chExt cx="0" cy="0"/>
        </a:xfrm>
      </p:grpSpPr>
      <p:pic>
        <p:nvPicPr>
          <p:cNvPr id="4" name="Content Placeholder 4" descr="A diagram of a patient's process&#10;&#10;AI-generated content may be incorrect.">
            <a:extLst>
              <a:ext uri="{FF2B5EF4-FFF2-40B4-BE49-F238E27FC236}">
                <a16:creationId xmlns:a16="http://schemas.microsoft.com/office/drawing/2014/main" id="{A40332A0-8282-AC56-4614-68A44EAEBB56}"/>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972"/>
          <a:stretch>
            <a:fillRect/>
          </a:stretch>
        </p:blipFill>
        <p:spPr>
          <a:xfrm>
            <a:off x="1476230" y="185349"/>
            <a:ext cx="9942906" cy="6294038"/>
          </a:xfrm>
        </p:spPr>
      </p:pic>
      <p:sp>
        <p:nvSpPr>
          <p:cNvPr id="5" name="Multiply 4">
            <a:extLst>
              <a:ext uri="{FF2B5EF4-FFF2-40B4-BE49-F238E27FC236}">
                <a16:creationId xmlns:a16="http://schemas.microsoft.com/office/drawing/2014/main" id="{1E4B4E01-A0E8-0612-6F2E-C9BE85B614A8}"/>
              </a:ext>
            </a:extLst>
          </p:cNvPr>
          <p:cNvSpPr/>
          <p:nvPr/>
        </p:nvSpPr>
        <p:spPr>
          <a:xfrm>
            <a:off x="3606800" y="4889500"/>
            <a:ext cx="1193800" cy="1214037"/>
          </a:xfrm>
          <a:prstGeom prst="mathMultiply">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10F5CC6-3A95-8D81-1FE4-E004C0C05F8C}"/>
              </a:ext>
            </a:extLst>
          </p:cNvPr>
          <p:cNvSpPr txBox="1"/>
          <p:nvPr/>
        </p:nvSpPr>
        <p:spPr>
          <a:xfrm>
            <a:off x="323850" y="6479387"/>
            <a:ext cx="115443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O'Malley DM, Krivak TC, Kabil N, Munley J, Moore KN. PARP Inhibitors in Ovarian Cancer: A Review. Target Oncol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4A154BB-4636-F4E4-5FDD-AB8F522B0033}"/>
              </a:ext>
            </a:extLst>
          </p:cNvPr>
          <p:cNvSpPr/>
          <p:nvPr/>
        </p:nvSpPr>
        <p:spPr>
          <a:xfrm>
            <a:off x="4103936" y="1537898"/>
            <a:ext cx="5003800" cy="711201"/>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8252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4F02D-1BBE-364E-8D31-0E74B6EF57DB}"/>
              </a:ext>
            </a:extLst>
          </p:cNvPr>
          <p:cNvSpPr txBox="1"/>
          <p:nvPr/>
        </p:nvSpPr>
        <p:spPr>
          <a:xfrm>
            <a:off x="728296" y="1533557"/>
            <a:ext cx="1191352" cy="369332"/>
          </a:xfrm>
          <a:prstGeom prst="rect">
            <a:avLst/>
          </a:prstGeom>
          <a:noFill/>
        </p:spPr>
        <p:txBody>
          <a:bodyPr wrap="non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rPr>
              <a:t>GOG 218</a:t>
            </a:r>
            <a:r>
              <a:rPr kumimoji="0" lang="en-GB" sz="1800" b="1" i="0" u="none" strike="noStrike" kern="1200" cap="none" spc="0" normalizeH="0" baseline="30000" noProof="0" dirty="0">
                <a:ln>
                  <a:noFill/>
                </a:ln>
                <a:solidFill>
                  <a:prstClr val="black"/>
                </a:solidFill>
                <a:effectLst/>
                <a:uLnTx/>
                <a:uFillTx/>
                <a:latin typeface="Calibri Light" panose="020F0302020204030204"/>
                <a:ea typeface="+mn-ea"/>
                <a:cs typeface="+mn-cs"/>
              </a:rPr>
              <a:t>1</a:t>
            </a:r>
            <a:r>
              <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grpSp>
        <p:nvGrpSpPr>
          <p:cNvPr id="1024" name="Group 1023">
            <a:extLst>
              <a:ext uri="{FF2B5EF4-FFF2-40B4-BE49-F238E27FC236}">
                <a16:creationId xmlns:a16="http://schemas.microsoft.com/office/drawing/2014/main" id="{5782DB2A-DE58-4F23-8A98-49F3C497BE26}"/>
              </a:ext>
            </a:extLst>
          </p:cNvPr>
          <p:cNvGrpSpPr/>
          <p:nvPr/>
        </p:nvGrpSpPr>
        <p:grpSpPr>
          <a:xfrm>
            <a:off x="516966" y="5666931"/>
            <a:ext cx="5248174" cy="161711"/>
            <a:chOff x="516965" y="5773938"/>
            <a:chExt cx="5248173" cy="161710"/>
          </a:xfrm>
        </p:grpSpPr>
        <p:sp>
          <p:nvSpPr>
            <p:cNvPr id="103" name="Rechteck 54">
              <a:extLst>
                <a:ext uri="{FF2B5EF4-FFF2-40B4-BE49-F238E27FC236}">
                  <a16:creationId xmlns:a16="http://schemas.microsoft.com/office/drawing/2014/main" id="{F7313721-44E3-4927-A7FE-FD6B7FE47E15}"/>
                </a:ext>
              </a:extLst>
            </p:cNvPr>
            <p:cNvSpPr/>
            <p:nvPr/>
          </p:nvSpPr>
          <p:spPr>
            <a:xfrm>
              <a:off x="1707744" y="5773938"/>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625</a:t>
              </a:r>
            </a:p>
          </p:txBody>
        </p:sp>
        <p:sp>
          <p:nvSpPr>
            <p:cNvPr id="108" name="Rechteck 54">
              <a:extLst>
                <a:ext uri="{FF2B5EF4-FFF2-40B4-BE49-F238E27FC236}">
                  <a16:creationId xmlns:a16="http://schemas.microsoft.com/office/drawing/2014/main" id="{81B334DC-59BA-4924-B7B7-39C7B1C6B630}"/>
                </a:ext>
              </a:extLst>
            </p:cNvPr>
            <p:cNvSpPr/>
            <p:nvPr/>
          </p:nvSpPr>
          <p:spPr>
            <a:xfrm>
              <a:off x="5696209" y="5773938"/>
              <a:ext cx="68929"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8</a:t>
              </a:r>
            </a:p>
          </p:txBody>
        </p:sp>
        <p:sp>
          <p:nvSpPr>
            <p:cNvPr id="113" name="Rechteck 54">
              <a:extLst>
                <a:ext uri="{FF2B5EF4-FFF2-40B4-BE49-F238E27FC236}">
                  <a16:creationId xmlns:a16="http://schemas.microsoft.com/office/drawing/2014/main" id="{EFDD4D70-C9E5-4FB7-ADBC-563FD86E668E}"/>
                </a:ext>
              </a:extLst>
            </p:cNvPr>
            <p:cNvSpPr/>
            <p:nvPr/>
          </p:nvSpPr>
          <p:spPr>
            <a:xfrm>
              <a:off x="3014255" y="5773938"/>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199</a:t>
              </a:r>
            </a:p>
          </p:txBody>
        </p:sp>
        <p:sp>
          <p:nvSpPr>
            <p:cNvPr id="117" name="Rechteck 54">
              <a:extLst>
                <a:ext uri="{FF2B5EF4-FFF2-40B4-BE49-F238E27FC236}">
                  <a16:creationId xmlns:a16="http://schemas.microsoft.com/office/drawing/2014/main" id="{B866CA05-EB3C-40E7-A654-E7EAEDC160BC}"/>
                </a:ext>
              </a:extLst>
            </p:cNvPr>
            <p:cNvSpPr/>
            <p:nvPr/>
          </p:nvSpPr>
          <p:spPr>
            <a:xfrm>
              <a:off x="4355231" y="5773938"/>
              <a:ext cx="13785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33</a:t>
              </a:r>
            </a:p>
          </p:txBody>
        </p:sp>
        <p:sp>
          <p:nvSpPr>
            <p:cNvPr id="122" name="Rechteck 54">
              <a:extLst>
                <a:ext uri="{FF2B5EF4-FFF2-40B4-BE49-F238E27FC236}">
                  <a16:creationId xmlns:a16="http://schemas.microsoft.com/office/drawing/2014/main" id="{571701A9-DC57-4222-A0A7-CA20B6BF25BF}"/>
                </a:ext>
              </a:extLst>
            </p:cNvPr>
            <p:cNvSpPr/>
            <p:nvPr/>
          </p:nvSpPr>
          <p:spPr>
            <a:xfrm>
              <a:off x="516965" y="5773938"/>
              <a:ext cx="811119" cy="161710"/>
            </a:xfrm>
            <a:prstGeom prst="rect">
              <a:avLst/>
            </a:prstGeom>
          </p:spPr>
          <p:txBody>
            <a:bodyPr wrap="none" lIns="0" tIns="0" rIns="0" bIns="0" anchor="t">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Chemotherapy</a:t>
              </a:r>
            </a:p>
          </p:txBody>
        </p:sp>
      </p:grpSp>
      <p:grpSp>
        <p:nvGrpSpPr>
          <p:cNvPr id="121" name="Group 120">
            <a:extLst>
              <a:ext uri="{FF2B5EF4-FFF2-40B4-BE49-F238E27FC236}">
                <a16:creationId xmlns:a16="http://schemas.microsoft.com/office/drawing/2014/main" id="{0999FCBD-2515-48FC-BEB9-246702E26EC8}"/>
              </a:ext>
            </a:extLst>
          </p:cNvPr>
          <p:cNvGrpSpPr/>
          <p:nvPr/>
        </p:nvGrpSpPr>
        <p:grpSpPr>
          <a:xfrm>
            <a:off x="516966" y="5822395"/>
            <a:ext cx="5248174" cy="161711"/>
            <a:chOff x="516965" y="5971345"/>
            <a:chExt cx="5248173" cy="161710"/>
          </a:xfrm>
        </p:grpSpPr>
        <p:sp>
          <p:nvSpPr>
            <p:cNvPr id="123" name="Rechteck 54">
              <a:extLst>
                <a:ext uri="{FF2B5EF4-FFF2-40B4-BE49-F238E27FC236}">
                  <a16:creationId xmlns:a16="http://schemas.microsoft.com/office/drawing/2014/main" id="{9154C3BE-4EE3-48EC-8CA6-E90D24F3C2BE}"/>
                </a:ext>
              </a:extLst>
            </p:cNvPr>
            <p:cNvSpPr/>
            <p:nvPr/>
          </p:nvSpPr>
          <p:spPr>
            <a:xfrm>
              <a:off x="1707744" y="5971345"/>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625</a:t>
              </a:r>
            </a:p>
          </p:txBody>
        </p:sp>
        <p:sp>
          <p:nvSpPr>
            <p:cNvPr id="124" name="Rechteck 54">
              <a:extLst>
                <a:ext uri="{FF2B5EF4-FFF2-40B4-BE49-F238E27FC236}">
                  <a16:creationId xmlns:a16="http://schemas.microsoft.com/office/drawing/2014/main" id="{DCBD9D64-781E-4D89-8489-7B48491EE974}"/>
                </a:ext>
              </a:extLst>
            </p:cNvPr>
            <p:cNvSpPr/>
            <p:nvPr/>
          </p:nvSpPr>
          <p:spPr>
            <a:xfrm>
              <a:off x="5696209" y="5971345"/>
              <a:ext cx="68929"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6</a:t>
              </a:r>
            </a:p>
          </p:txBody>
        </p:sp>
        <p:sp>
          <p:nvSpPr>
            <p:cNvPr id="125" name="Rechteck 54">
              <a:extLst>
                <a:ext uri="{FF2B5EF4-FFF2-40B4-BE49-F238E27FC236}">
                  <a16:creationId xmlns:a16="http://schemas.microsoft.com/office/drawing/2014/main" id="{5BC2D788-BCDE-40F6-8E14-0420461D98F9}"/>
                </a:ext>
              </a:extLst>
            </p:cNvPr>
            <p:cNvSpPr/>
            <p:nvPr/>
          </p:nvSpPr>
          <p:spPr>
            <a:xfrm>
              <a:off x="3014255" y="5971345"/>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219</a:t>
              </a:r>
            </a:p>
          </p:txBody>
        </p:sp>
        <p:sp>
          <p:nvSpPr>
            <p:cNvPr id="126" name="Rechteck 54">
              <a:extLst>
                <a:ext uri="{FF2B5EF4-FFF2-40B4-BE49-F238E27FC236}">
                  <a16:creationId xmlns:a16="http://schemas.microsoft.com/office/drawing/2014/main" id="{A4B5C328-196B-4582-B600-300920B1183C}"/>
                </a:ext>
              </a:extLst>
            </p:cNvPr>
            <p:cNvSpPr/>
            <p:nvPr/>
          </p:nvSpPr>
          <p:spPr>
            <a:xfrm>
              <a:off x="4355231" y="5971345"/>
              <a:ext cx="13785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29</a:t>
              </a:r>
            </a:p>
          </p:txBody>
        </p:sp>
        <p:sp>
          <p:nvSpPr>
            <p:cNvPr id="127" name="Rechteck 54">
              <a:extLst>
                <a:ext uri="{FF2B5EF4-FFF2-40B4-BE49-F238E27FC236}">
                  <a16:creationId xmlns:a16="http://schemas.microsoft.com/office/drawing/2014/main" id="{A93F92F2-F3F2-4E84-81C3-5456028DCF11}"/>
                </a:ext>
              </a:extLst>
            </p:cNvPr>
            <p:cNvSpPr/>
            <p:nvPr/>
          </p:nvSpPr>
          <p:spPr>
            <a:xfrm>
              <a:off x="516965" y="5971345"/>
              <a:ext cx="716543" cy="161710"/>
            </a:xfrm>
            <a:prstGeom prst="rect">
              <a:avLst/>
            </a:prstGeom>
          </p:spPr>
          <p:txBody>
            <a:bodyPr wrap="none" lIns="0" tIns="0" rIns="0" bIns="0" anchor="t">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Bev initiation</a:t>
              </a:r>
            </a:p>
          </p:txBody>
        </p:sp>
      </p:grpSp>
      <p:grpSp>
        <p:nvGrpSpPr>
          <p:cNvPr id="120" name="Group 119">
            <a:extLst>
              <a:ext uri="{FF2B5EF4-FFF2-40B4-BE49-F238E27FC236}">
                <a16:creationId xmlns:a16="http://schemas.microsoft.com/office/drawing/2014/main" id="{B2CCC448-B621-4342-8F6D-307040E9D332}"/>
              </a:ext>
            </a:extLst>
          </p:cNvPr>
          <p:cNvGrpSpPr/>
          <p:nvPr/>
        </p:nvGrpSpPr>
        <p:grpSpPr>
          <a:xfrm>
            <a:off x="516966" y="5986248"/>
            <a:ext cx="5248174" cy="161711"/>
            <a:chOff x="516965" y="6168752"/>
            <a:chExt cx="5248173" cy="161710"/>
          </a:xfrm>
        </p:grpSpPr>
        <p:sp>
          <p:nvSpPr>
            <p:cNvPr id="128" name="Rechteck 54">
              <a:extLst>
                <a:ext uri="{FF2B5EF4-FFF2-40B4-BE49-F238E27FC236}">
                  <a16:creationId xmlns:a16="http://schemas.microsoft.com/office/drawing/2014/main" id="{4236BC2A-35C9-452A-9FE4-D540863D05BE}"/>
                </a:ext>
              </a:extLst>
            </p:cNvPr>
            <p:cNvSpPr/>
            <p:nvPr/>
          </p:nvSpPr>
          <p:spPr>
            <a:xfrm>
              <a:off x="1707744" y="6168752"/>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623</a:t>
              </a:r>
            </a:p>
          </p:txBody>
        </p:sp>
        <p:sp>
          <p:nvSpPr>
            <p:cNvPr id="129" name="Rechteck 54">
              <a:extLst>
                <a:ext uri="{FF2B5EF4-FFF2-40B4-BE49-F238E27FC236}">
                  <a16:creationId xmlns:a16="http://schemas.microsoft.com/office/drawing/2014/main" id="{0FB82ACE-FBBD-4EA3-8DBF-6B78C41220B0}"/>
                </a:ext>
              </a:extLst>
            </p:cNvPr>
            <p:cNvSpPr/>
            <p:nvPr/>
          </p:nvSpPr>
          <p:spPr>
            <a:xfrm>
              <a:off x="5696209" y="6168752"/>
              <a:ext cx="68929"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8</a:t>
              </a:r>
            </a:p>
          </p:txBody>
        </p:sp>
        <p:sp>
          <p:nvSpPr>
            <p:cNvPr id="130" name="Rechteck 54">
              <a:extLst>
                <a:ext uri="{FF2B5EF4-FFF2-40B4-BE49-F238E27FC236}">
                  <a16:creationId xmlns:a16="http://schemas.microsoft.com/office/drawing/2014/main" id="{37CE6668-1438-48E6-B80E-06E5E0204251}"/>
                </a:ext>
              </a:extLst>
            </p:cNvPr>
            <p:cNvSpPr/>
            <p:nvPr/>
          </p:nvSpPr>
          <p:spPr>
            <a:xfrm>
              <a:off x="3014255" y="6168752"/>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254</a:t>
              </a:r>
            </a:p>
          </p:txBody>
        </p:sp>
        <p:sp>
          <p:nvSpPr>
            <p:cNvPr id="131" name="Rechteck 54">
              <a:extLst>
                <a:ext uri="{FF2B5EF4-FFF2-40B4-BE49-F238E27FC236}">
                  <a16:creationId xmlns:a16="http://schemas.microsoft.com/office/drawing/2014/main" id="{61650F07-0992-47A6-8B69-28B41D39B30D}"/>
                </a:ext>
              </a:extLst>
            </p:cNvPr>
            <p:cNvSpPr/>
            <p:nvPr/>
          </p:nvSpPr>
          <p:spPr>
            <a:xfrm>
              <a:off x="4355231" y="6168752"/>
              <a:ext cx="13785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38</a:t>
              </a:r>
            </a:p>
          </p:txBody>
        </p:sp>
        <p:sp>
          <p:nvSpPr>
            <p:cNvPr id="132" name="Rechteck 54">
              <a:extLst>
                <a:ext uri="{FF2B5EF4-FFF2-40B4-BE49-F238E27FC236}">
                  <a16:creationId xmlns:a16="http://schemas.microsoft.com/office/drawing/2014/main" id="{68434694-4A0D-4D5C-8D99-2AF4586DB62C}"/>
                </a:ext>
              </a:extLst>
            </p:cNvPr>
            <p:cNvSpPr/>
            <p:nvPr/>
          </p:nvSpPr>
          <p:spPr>
            <a:xfrm>
              <a:off x="516965" y="6168752"/>
              <a:ext cx="851195" cy="161710"/>
            </a:xfrm>
            <a:prstGeom prst="rect">
              <a:avLst/>
            </a:prstGeom>
          </p:spPr>
          <p:txBody>
            <a:bodyPr wrap="none" lIns="0" tIns="0" rIns="0" bIns="0" anchor="t">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Bev throughout</a:t>
              </a:r>
            </a:p>
          </p:txBody>
        </p:sp>
      </p:grpSp>
      <p:sp>
        <p:nvSpPr>
          <p:cNvPr id="260" name="TextBox 259">
            <a:extLst>
              <a:ext uri="{FF2B5EF4-FFF2-40B4-BE49-F238E27FC236}">
                <a16:creationId xmlns:a16="http://schemas.microsoft.com/office/drawing/2014/main" id="{26B3385F-FF43-4A44-9567-707CC9AD3F44}"/>
              </a:ext>
            </a:extLst>
          </p:cNvPr>
          <p:cNvSpPr txBox="1"/>
          <p:nvPr/>
        </p:nvSpPr>
        <p:spPr>
          <a:xfrm>
            <a:off x="6704988" y="1533557"/>
            <a:ext cx="855682" cy="369332"/>
          </a:xfrm>
          <a:prstGeom prst="rect">
            <a:avLst/>
          </a:prstGeom>
          <a:noFill/>
        </p:spPr>
        <p:txBody>
          <a:bodyPr wrap="non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rPr>
              <a:t>ICON7</a:t>
            </a:r>
            <a:r>
              <a:rPr kumimoji="0" lang="en-GB" sz="1800" b="1" i="0" u="none" strike="noStrike" kern="1200" cap="none" spc="0" normalizeH="0" baseline="30000" noProof="0" dirty="0">
                <a:ln>
                  <a:noFill/>
                </a:ln>
                <a:solidFill>
                  <a:prstClr val="black"/>
                </a:solidFill>
                <a:effectLst/>
                <a:uLnTx/>
                <a:uFillTx/>
                <a:latin typeface="Calibri Light" panose="020F0302020204030204"/>
                <a:ea typeface="+mn-ea"/>
                <a:cs typeface="+mn-cs"/>
              </a:rPr>
              <a:t>2</a:t>
            </a:r>
            <a:endPar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64" name="Rechteck 54">
            <a:extLst>
              <a:ext uri="{FF2B5EF4-FFF2-40B4-BE49-F238E27FC236}">
                <a16:creationId xmlns:a16="http://schemas.microsoft.com/office/drawing/2014/main" id="{082E42D4-A8A9-49B0-A515-1362601186BF}"/>
              </a:ext>
            </a:extLst>
          </p:cNvPr>
          <p:cNvSpPr/>
          <p:nvPr/>
        </p:nvSpPr>
        <p:spPr>
          <a:xfrm>
            <a:off x="516966" y="5477065"/>
            <a:ext cx="549831" cy="161711"/>
          </a:xfrm>
          <a:prstGeom prst="rect">
            <a:avLst/>
          </a:prstGeom>
        </p:spPr>
        <p:txBody>
          <a:bodyPr wrap="none" lIns="0" tIns="0" rIns="0" bIns="0" anchor="b">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No. at risk</a:t>
            </a:r>
          </a:p>
        </p:txBody>
      </p:sp>
      <p:grpSp>
        <p:nvGrpSpPr>
          <p:cNvPr id="273" name="Group 272">
            <a:extLst>
              <a:ext uri="{FF2B5EF4-FFF2-40B4-BE49-F238E27FC236}">
                <a16:creationId xmlns:a16="http://schemas.microsoft.com/office/drawing/2014/main" id="{78C66D1C-24E3-42C9-9FE3-1AC78F2BAE94}"/>
              </a:ext>
            </a:extLst>
          </p:cNvPr>
          <p:cNvGrpSpPr/>
          <p:nvPr/>
        </p:nvGrpSpPr>
        <p:grpSpPr>
          <a:xfrm>
            <a:off x="6448316" y="5631348"/>
            <a:ext cx="5115948" cy="169278"/>
            <a:chOff x="6268731" y="5725840"/>
            <a:chExt cx="5115948" cy="169277"/>
          </a:xfrm>
        </p:grpSpPr>
        <p:sp>
          <p:nvSpPr>
            <p:cNvPr id="214" name="Rechteck 54">
              <a:extLst>
                <a:ext uri="{FF2B5EF4-FFF2-40B4-BE49-F238E27FC236}">
                  <a16:creationId xmlns:a16="http://schemas.microsoft.com/office/drawing/2014/main" id="{82524958-3712-4BE9-B3BA-709A1CB4F0D0}"/>
                </a:ext>
              </a:extLst>
            </p:cNvPr>
            <p:cNvSpPr/>
            <p:nvPr/>
          </p:nvSpPr>
          <p:spPr>
            <a:xfrm>
              <a:off x="7292822" y="5725840"/>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764</a:t>
              </a:r>
            </a:p>
          </p:txBody>
        </p:sp>
        <p:sp>
          <p:nvSpPr>
            <p:cNvPr id="215" name="Rechteck 54">
              <a:extLst>
                <a:ext uri="{FF2B5EF4-FFF2-40B4-BE49-F238E27FC236}">
                  <a16:creationId xmlns:a16="http://schemas.microsoft.com/office/drawing/2014/main" id="{8D85E32F-79E0-49C5-AF09-E71E4EF56476}"/>
                </a:ext>
              </a:extLst>
            </p:cNvPr>
            <p:cNvSpPr/>
            <p:nvPr/>
          </p:nvSpPr>
          <p:spPr>
            <a:xfrm>
              <a:off x="11246821" y="5725840"/>
              <a:ext cx="13785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25</a:t>
              </a:r>
            </a:p>
          </p:txBody>
        </p:sp>
        <p:sp>
          <p:nvSpPr>
            <p:cNvPr id="216" name="Rechteck 54">
              <a:extLst>
                <a:ext uri="{FF2B5EF4-FFF2-40B4-BE49-F238E27FC236}">
                  <a16:creationId xmlns:a16="http://schemas.microsoft.com/office/drawing/2014/main" id="{70453D3F-D59D-4F30-88C5-C18308125ED2}"/>
                </a:ext>
              </a:extLst>
            </p:cNvPr>
            <p:cNvSpPr/>
            <p:nvPr/>
          </p:nvSpPr>
          <p:spPr>
            <a:xfrm>
              <a:off x="8076730" y="5725840"/>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693</a:t>
              </a:r>
            </a:p>
          </p:txBody>
        </p:sp>
        <p:sp>
          <p:nvSpPr>
            <p:cNvPr id="217" name="Rechteck 54">
              <a:extLst>
                <a:ext uri="{FF2B5EF4-FFF2-40B4-BE49-F238E27FC236}">
                  <a16:creationId xmlns:a16="http://schemas.microsoft.com/office/drawing/2014/main" id="{8A0B6DEF-9804-4585-9B2C-585AC9DE432F}"/>
                </a:ext>
              </a:extLst>
            </p:cNvPr>
            <p:cNvSpPr/>
            <p:nvPr/>
          </p:nvSpPr>
          <p:spPr>
            <a:xfrm>
              <a:off x="9644545" y="5725840"/>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216</a:t>
              </a:r>
            </a:p>
          </p:txBody>
        </p:sp>
        <p:sp>
          <p:nvSpPr>
            <p:cNvPr id="218" name="Rechteck 54">
              <a:extLst>
                <a:ext uri="{FF2B5EF4-FFF2-40B4-BE49-F238E27FC236}">
                  <a16:creationId xmlns:a16="http://schemas.microsoft.com/office/drawing/2014/main" id="{66BC441E-63C7-4593-AB8F-1AF00F88CD51}"/>
                </a:ext>
              </a:extLst>
            </p:cNvPr>
            <p:cNvSpPr/>
            <p:nvPr/>
          </p:nvSpPr>
          <p:spPr>
            <a:xfrm>
              <a:off x="6268731" y="5733407"/>
              <a:ext cx="811119" cy="161710"/>
            </a:xfrm>
            <a:prstGeom prst="rect">
              <a:avLst/>
            </a:prstGeom>
          </p:spPr>
          <p:txBody>
            <a:bodyPr wrap="none" lIns="0" tIns="0" rIns="0" bIns="0" anchor="b">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Chemotherapy</a:t>
              </a:r>
            </a:p>
          </p:txBody>
        </p:sp>
        <p:sp>
          <p:nvSpPr>
            <p:cNvPr id="266" name="Rechteck 54">
              <a:extLst>
                <a:ext uri="{FF2B5EF4-FFF2-40B4-BE49-F238E27FC236}">
                  <a16:creationId xmlns:a16="http://schemas.microsoft.com/office/drawing/2014/main" id="{5C0E8D32-B696-481E-8D09-A6ACB671E5DD}"/>
                </a:ext>
              </a:extLst>
            </p:cNvPr>
            <p:cNvSpPr/>
            <p:nvPr/>
          </p:nvSpPr>
          <p:spPr>
            <a:xfrm>
              <a:off x="8860638" y="5725840"/>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464</a:t>
              </a:r>
            </a:p>
          </p:txBody>
        </p:sp>
        <p:sp>
          <p:nvSpPr>
            <p:cNvPr id="269" name="Rechteck 54">
              <a:extLst>
                <a:ext uri="{FF2B5EF4-FFF2-40B4-BE49-F238E27FC236}">
                  <a16:creationId xmlns:a16="http://schemas.microsoft.com/office/drawing/2014/main" id="{32A2F3A8-D2C9-49DD-A20B-FE8480D638AF}"/>
                </a:ext>
              </a:extLst>
            </p:cNvPr>
            <p:cNvSpPr/>
            <p:nvPr/>
          </p:nvSpPr>
          <p:spPr>
            <a:xfrm>
              <a:off x="10462919" y="5725840"/>
              <a:ext cx="13785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91</a:t>
              </a:r>
            </a:p>
          </p:txBody>
        </p:sp>
      </p:grpSp>
      <p:grpSp>
        <p:nvGrpSpPr>
          <p:cNvPr id="274" name="Group 273">
            <a:extLst>
              <a:ext uri="{FF2B5EF4-FFF2-40B4-BE49-F238E27FC236}">
                <a16:creationId xmlns:a16="http://schemas.microsoft.com/office/drawing/2014/main" id="{81A9FA61-CEEB-4124-95DE-4A3C9FF09D69}"/>
              </a:ext>
            </a:extLst>
          </p:cNvPr>
          <p:cNvGrpSpPr/>
          <p:nvPr/>
        </p:nvGrpSpPr>
        <p:grpSpPr>
          <a:xfrm>
            <a:off x="6448316" y="5868815"/>
            <a:ext cx="5115948" cy="161711"/>
            <a:chOff x="6268731" y="5911577"/>
            <a:chExt cx="5115948" cy="161710"/>
          </a:xfrm>
        </p:grpSpPr>
        <p:sp>
          <p:nvSpPr>
            <p:cNvPr id="219" name="Rechteck 54">
              <a:extLst>
                <a:ext uri="{FF2B5EF4-FFF2-40B4-BE49-F238E27FC236}">
                  <a16:creationId xmlns:a16="http://schemas.microsoft.com/office/drawing/2014/main" id="{1BA70974-7E50-4A66-B5C5-91D47B9ADE15}"/>
                </a:ext>
              </a:extLst>
            </p:cNvPr>
            <p:cNvSpPr/>
            <p:nvPr/>
          </p:nvSpPr>
          <p:spPr>
            <a:xfrm>
              <a:off x="7292822" y="5911577"/>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764</a:t>
              </a:r>
            </a:p>
          </p:txBody>
        </p:sp>
        <p:sp>
          <p:nvSpPr>
            <p:cNvPr id="220" name="Rechteck 54">
              <a:extLst>
                <a:ext uri="{FF2B5EF4-FFF2-40B4-BE49-F238E27FC236}">
                  <a16:creationId xmlns:a16="http://schemas.microsoft.com/office/drawing/2014/main" id="{BA348FAA-D512-4FED-8135-7151BF8EABDE}"/>
                </a:ext>
              </a:extLst>
            </p:cNvPr>
            <p:cNvSpPr/>
            <p:nvPr/>
          </p:nvSpPr>
          <p:spPr>
            <a:xfrm>
              <a:off x="11246821" y="5911577"/>
              <a:ext cx="13785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19</a:t>
              </a:r>
            </a:p>
          </p:txBody>
        </p:sp>
        <p:sp>
          <p:nvSpPr>
            <p:cNvPr id="221" name="Rechteck 54">
              <a:extLst>
                <a:ext uri="{FF2B5EF4-FFF2-40B4-BE49-F238E27FC236}">
                  <a16:creationId xmlns:a16="http://schemas.microsoft.com/office/drawing/2014/main" id="{65C1C370-31DD-4ABF-B6F4-2DC8B2CA3800}"/>
                </a:ext>
              </a:extLst>
            </p:cNvPr>
            <p:cNvSpPr/>
            <p:nvPr/>
          </p:nvSpPr>
          <p:spPr>
            <a:xfrm>
              <a:off x="8076730" y="5911577"/>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715</a:t>
              </a:r>
            </a:p>
          </p:txBody>
        </p:sp>
        <p:sp>
          <p:nvSpPr>
            <p:cNvPr id="222" name="Rechteck 54">
              <a:extLst>
                <a:ext uri="{FF2B5EF4-FFF2-40B4-BE49-F238E27FC236}">
                  <a16:creationId xmlns:a16="http://schemas.microsoft.com/office/drawing/2014/main" id="{A2C7DFFD-A615-4B8A-96F0-A82442EE2ECF}"/>
                </a:ext>
              </a:extLst>
            </p:cNvPr>
            <p:cNvSpPr/>
            <p:nvPr/>
          </p:nvSpPr>
          <p:spPr>
            <a:xfrm>
              <a:off x="9644545" y="5911577"/>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263</a:t>
              </a:r>
            </a:p>
          </p:txBody>
        </p:sp>
        <p:sp>
          <p:nvSpPr>
            <p:cNvPr id="223" name="Rechteck 54">
              <a:extLst>
                <a:ext uri="{FF2B5EF4-FFF2-40B4-BE49-F238E27FC236}">
                  <a16:creationId xmlns:a16="http://schemas.microsoft.com/office/drawing/2014/main" id="{269313FC-A181-431E-AD48-C121F158A2CC}"/>
                </a:ext>
              </a:extLst>
            </p:cNvPr>
            <p:cNvSpPr/>
            <p:nvPr/>
          </p:nvSpPr>
          <p:spPr>
            <a:xfrm>
              <a:off x="6268731" y="5911577"/>
              <a:ext cx="716543" cy="161710"/>
            </a:xfrm>
            <a:prstGeom prst="rect">
              <a:avLst/>
            </a:prstGeom>
          </p:spPr>
          <p:txBody>
            <a:bodyPr wrap="none" lIns="0" tIns="0" rIns="0" bIns="0" anchor="t">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Bevacizumab</a:t>
              </a:r>
            </a:p>
          </p:txBody>
        </p:sp>
        <p:sp>
          <p:nvSpPr>
            <p:cNvPr id="267" name="Rechteck 54">
              <a:extLst>
                <a:ext uri="{FF2B5EF4-FFF2-40B4-BE49-F238E27FC236}">
                  <a16:creationId xmlns:a16="http://schemas.microsoft.com/office/drawing/2014/main" id="{F527C69D-1C0B-421F-81EE-4054FBB01384}"/>
                </a:ext>
              </a:extLst>
            </p:cNvPr>
            <p:cNvSpPr/>
            <p:nvPr/>
          </p:nvSpPr>
          <p:spPr>
            <a:xfrm>
              <a:off x="8860638" y="5911577"/>
              <a:ext cx="20678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585</a:t>
              </a:r>
            </a:p>
          </p:txBody>
        </p:sp>
        <p:sp>
          <p:nvSpPr>
            <p:cNvPr id="270" name="Rechteck 54">
              <a:extLst>
                <a:ext uri="{FF2B5EF4-FFF2-40B4-BE49-F238E27FC236}">
                  <a16:creationId xmlns:a16="http://schemas.microsoft.com/office/drawing/2014/main" id="{6B00447C-0803-48A5-BB4A-2446F7526EB6}"/>
                </a:ext>
              </a:extLst>
            </p:cNvPr>
            <p:cNvSpPr/>
            <p:nvPr/>
          </p:nvSpPr>
          <p:spPr>
            <a:xfrm>
              <a:off x="10462919" y="5911577"/>
              <a:ext cx="137858" cy="161710"/>
            </a:xfrm>
            <a:prstGeom prst="rect">
              <a:avLst/>
            </a:prstGeom>
          </p:spPr>
          <p:txBody>
            <a:bodyPr wrap="none" lIns="0" tIns="0" rIns="0" bIns="0" anchor="t">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73</a:t>
              </a:r>
            </a:p>
          </p:txBody>
        </p:sp>
      </p:grpSp>
      <p:sp>
        <p:nvSpPr>
          <p:cNvPr id="271" name="Rechteck 54">
            <a:extLst>
              <a:ext uri="{FF2B5EF4-FFF2-40B4-BE49-F238E27FC236}">
                <a16:creationId xmlns:a16="http://schemas.microsoft.com/office/drawing/2014/main" id="{DD1AD6D4-9617-4330-98DF-92F8E1A541A3}"/>
              </a:ext>
            </a:extLst>
          </p:cNvPr>
          <p:cNvSpPr/>
          <p:nvPr/>
        </p:nvSpPr>
        <p:spPr>
          <a:xfrm>
            <a:off x="6410694" y="5477065"/>
            <a:ext cx="549831" cy="161711"/>
          </a:xfrm>
          <a:prstGeom prst="rect">
            <a:avLst/>
          </a:prstGeom>
        </p:spPr>
        <p:txBody>
          <a:bodyPr wrap="none" lIns="0" tIns="0" rIns="0" bIns="0" anchor="b">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051" b="0" i="0" u="none" strike="noStrike" kern="1200" cap="none" spc="0" normalizeH="0" baseline="0" noProof="0" dirty="0">
                <a:ln>
                  <a:noFill/>
                </a:ln>
                <a:solidFill>
                  <a:prstClr val="black"/>
                </a:solidFill>
                <a:effectLst/>
                <a:uLnTx/>
                <a:uFillTx/>
                <a:latin typeface="Calibri Light" panose="020F0302020204030204"/>
                <a:ea typeface="+mn-ea"/>
                <a:cs typeface="+mn-cs"/>
              </a:rPr>
              <a:t>No. at risk</a:t>
            </a:r>
          </a:p>
        </p:txBody>
      </p:sp>
      <p:grpSp>
        <p:nvGrpSpPr>
          <p:cNvPr id="3" name="Group 2">
            <a:extLst>
              <a:ext uri="{FF2B5EF4-FFF2-40B4-BE49-F238E27FC236}">
                <a16:creationId xmlns:a16="http://schemas.microsoft.com/office/drawing/2014/main" id="{F4E6FFEB-0355-4FA0-A9DB-B008644B264F}"/>
              </a:ext>
            </a:extLst>
          </p:cNvPr>
          <p:cNvGrpSpPr/>
          <p:nvPr/>
        </p:nvGrpSpPr>
        <p:grpSpPr>
          <a:xfrm>
            <a:off x="6924352" y="3431786"/>
            <a:ext cx="4570231" cy="2099454"/>
            <a:chOff x="6924352" y="3283487"/>
            <a:chExt cx="4570231" cy="2407609"/>
          </a:xfrm>
        </p:grpSpPr>
        <p:cxnSp>
          <p:nvCxnSpPr>
            <p:cNvPr id="140" name="Straight Connector 139">
              <a:extLst>
                <a:ext uri="{FF2B5EF4-FFF2-40B4-BE49-F238E27FC236}">
                  <a16:creationId xmlns:a16="http://schemas.microsoft.com/office/drawing/2014/main" id="{87A90C42-D562-429E-BD3F-27D93D62AE8F}"/>
                </a:ext>
              </a:extLst>
            </p:cNvPr>
            <p:cNvCxnSpPr>
              <a:cxnSpLocks/>
            </p:cNvCxnSpPr>
            <p:nvPr/>
          </p:nvCxnSpPr>
          <p:spPr>
            <a:xfrm>
              <a:off x="7536709" y="3375594"/>
              <a:ext cx="0" cy="18684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629D2194-0E3C-480B-BCE1-BE0F9421DE47}"/>
                </a:ext>
              </a:extLst>
            </p:cNvPr>
            <p:cNvCxnSpPr>
              <a:cxnSpLocks/>
            </p:cNvCxnSpPr>
            <p:nvPr/>
          </p:nvCxnSpPr>
          <p:spPr>
            <a:xfrm>
              <a:off x="7536709" y="5244013"/>
              <a:ext cx="392095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42" name="Rechteck 54">
              <a:extLst>
                <a:ext uri="{FF2B5EF4-FFF2-40B4-BE49-F238E27FC236}">
                  <a16:creationId xmlns:a16="http://schemas.microsoft.com/office/drawing/2014/main" id="{92EF05D1-7589-40C1-AF63-9CC11FC0B434}"/>
                </a:ext>
              </a:extLst>
            </p:cNvPr>
            <p:cNvSpPr/>
            <p:nvPr/>
          </p:nvSpPr>
          <p:spPr>
            <a:xfrm>
              <a:off x="7208542" y="3283487"/>
              <a:ext cx="216406" cy="194123"/>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cxnSp>
          <p:nvCxnSpPr>
            <p:cNvPr id="143" name="Straight Connector 142">
              <a:extLst>
                <a:ext uri="{FF2B5EF4-FFF2-40B4-BE49-F238E27FC236}">
                  <a16:creationId xmlns:a16="http://schemas.microsoft.com/office/drawing/2014/main" id="{5AD6B184-41DE-4A6B-86DF-E019021CFFFA}"/>
                </a:ext>
              </a:extLst>
            </p:cNvPr>
            <p:cNvCxnSpPr/>
            <p:nvPr/>
          </p:nvCxnSpPr>
          <p:spPr>
            <a:xfrm>
              <a:off x="7472701" y="3377771"/>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48" name="Rechteck 54">
              <a:extLst>
                <a:ext uri="{FF2B5EF4-FFF2-40B4-BE49-F238E27FC236}">
                  <a16:creationId xmlns:a16="http://schemas.microsoft.com/office/drawing/2014/main" id="{E8D172AD-B83B-4577-91A9-164B2E9926F5}"/>
                </a:ext>
              </a:extLst>
            </p:cNvPr>
            <p:cNvSpPr/>
            <p:nvPr/>
          </p:nvSpPr>
          <p:spPr>
            <a:xfrm>
              <a:off x="7352813" y="5148724"/>
              <a:ext cx="72135" cy="194123"/>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149" name="Straight Connector 148">
              <a:extLst>
                <a:ext uri="{FF2B5EF4-FFF2-40B4-BE49-F238E27FC236}">
                  <a16:creationId xmlns:a16="http://schemas.microsoft.com/office/drawing/2014/main" id="{F6FB96CB-1A45-4085-A256-33F14087ADF7}"/>
                </a:ext>
              </a:extLst>
            </p:cNvPr>
            <p:cNvCxnSpPr/>
            <p:nvPr/>
          </p:nvCxnSpPr>
          <p:spPr>
            <a:xfrm>
              <a:off x="7472701" y="5244013"/>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2C0A0CBB-CFDC-435C-B043-A702B9E913AD}"/>
                </a:ext>
              </a:extLst>
            </p:cNvPr>
            <p:cNvCxnSpPr>
              <a:cxnSpLocks/>
            </p:cNvCxnSpPr>
            <p:nvPr/>
          </p:nvCxnSpPr>
          <p:spPr>
            <a:xfrm rot="16200000">
              <a:off x="7509404"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51" name="Rechteck 54">
              <a:extLst>
                <a:ext uri="{FF2B5EF4-FFF2-40B4-BE49-F238E27FC236}">
                  <a16:creationId xmlns:a16="http://schemas.microsoft.com/office/drawing/2014/main" id="{10AD437E-36A0-4EAC-99BD-133B1E84FB03}"/>
                </a:ext>
              </a:extLst>
            </p:cNvPr>
            <p:cNvSpPr/>
            <p:nvPr/>
          </p:nvSpPr>
          <p:spPr>
            <a:xfrm>
              <a:off x="7501309"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160" name="Straight Connector 159">
              <a:extLst>
                <a:ext uri="{FF2B5EF4-FFF2-40B4-BE49-F238E27FC236}">
                  <a16:creationId xmlns:a16="http://schemas.microsoft.com/office/drawing/2014/main" id="{5D119B5E-D09E-4AA6-B0FF-95762CC93244}"/>
                </a:ext>
              </a:extLst>
            </p:cNvPr>
            <p:cNvCxnSpPr>
              <a:cxnSpLocks/>
            </p:cNvCxnSpPr>
            <p:nvPr/>
          </p:nvCxnSpPr>
          <p:spPr>
            <a:xfrm rot="16200000">
              <a:off x="11429916"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61" name="Rechteck 54">
              <a:extLst>
                <a:ext uri="{FF2B5EF4-FFF2-40B4-BE49-F238E27FC236}">
                  <a16:creationId xmlns:a16="http://schemas.microsoft.com/office/drawing/2014/main" id="{E2037FBC-D94A-4962-B8DF-A63CADF5AFAF}"/>
                </a:ext>
              </a:extLst>
            </p:cNvPr>
            <p:cNvSpPr/>
            <p:nvPr/>
          </p:nvSpPr>
          <p:spPr>
            <a:xfrm>
              <a:off x="11420845"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162" name="Rechteck 54">
              <a:extLst>
                <a:ext uri="{FF2B5EF4-FFF2-40B4-BE49-F238E27FC236}">
                  <a16:creationId xmlns:a16="http://schemas.microsoft.com/office/drawing/2014/main" id="{7FC8E57F-8F57-4489-8ECB-191A8AD3A72A}"/>
                </a:ext>
              </a:extLst>
            </p:cNvPr>
            <p:cNvSpPr/>
            <p:nvPr/>
          </p:nvSpPr>
          <p:spPr>
            <a:xfrm rot="16200000">
              <a:off x="6053080" y="4246400"/>
              <a:ext cx="1911821" cy="169277"/>
            </a:xfrm>
            <a:prstGeom prst="rect">
              <a:avLst/>
            </a:prstGeom>
          </p:spPr>
          <p:txBody>
            <a:bodyPr wrap="none" lIns="0" tIns="0" rIns="0" bIns="0" anchor="ctr">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Progression-Free Survival (%)</a:t>
              </a:r>
            </a:p>
          </p:txBody>
        </p:sp>
        <p:sp>
          <p:nvSpPr>
            <p:cNvPr id="167" name="Rechteck 54">
              <a:extLst>
                <a:ext uri="{FF2B5EF4-FFF2-40B4-BE49-F238E27FC236}">
                  <a16:creationId xmlns:a16="http://schemas.microsoft.com/office/drawing/2014/main" id="{9E316208-6B84-4DAC-ABF0-24029DED26DF}"/>
                </a:ext>
              </a:extLst>
            </p:cNvPr>
            <p:cNvSpPr/>
            <p:nvPr/>
          </p:nvSpPr>
          <p:spPr>
            <a:xfrm>
              <a:off x="8478479" y="5496973"/>
              <a:ext cx="2037417" cy="194123"/>
            </a:xfrm>
            <a:prstGeom prst="rect">
              <a:avLst/>
            </a:prstGeom>
          </p:spPr>
          <p:txBody>
            <a:bodyPr wrap="none" lIns="0" tIns="0" rIns="0" bIns="0" anchor="b">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a:ea typeface="+mn-ea"/>
                  <a:cs typeface="+mn-cs"/>
                </a:rPr>
                <a:t>Time from Randomization, months</a:t>
              </a:r>
            </a:p>
          </p:txBody>
        </p:sp>
        <p:grpSp>
          <p:nvGrpSpPr>
            <p:cNvPr id="204" name="Group 203">
              <a:extLst>
                <a:ext uri="{FF2B5EF4-FFF2-40B4-BE49-F238E27FC236}">
                  <a16:creationId xmlns:a16="http://schemas.microsoft.com/office/drawing/2014/main" id="{2E9B9024-C865-4493-B4D7-A5650D89B735}"/>
                </a:ext>
              </a:extLst>
            </p:cNvPr>
            <p:cNvGrpSpPr/>
            <p:nvPr/>
          </p:nvGrpSpPr>
          <p:grpSpPr>
            <a:xfrm>
              <a:off x="9994578" y="3388811"/>
              <a:ext cx="1059730" cy="393731"/>
              <a:chOff x="4182110" y="2676643"/>
              <a:chExt cx="1059730" cy="461484"/>
            </a:xfrm>
          </p:grpSpPr>
          <p:grpSp>
            <p:nvGrpSpPr>
              <p:cNvPr id="233" name="Group 232">
                <a:extLst>
                  <a:ext uri="{FF2B5EF4-FFF2-40B4-BE49-F238E27FC236}">
                    <a16:creationId xmlns:a16="http://schemas.microsoft.com/office/drawing/2014/main" id="{0D4FCDD9-6A81-495A-8617-507CFB2385E8}"/>
                  </a:ext>
                </a:extLst>
              </p:cNvPr>
              <p:cNvGrpSpPr/>
              <p:nvPr/>
            </p:nvGrpSpPr>
            <p:grpSpPr>
              <a:xfrm>
                <a:off x="4182110" y="2910598"/>
                <a:ext cx="961946" cy="227529"/>
                <a:chOff x="3324225" y="4330686"/>
                <a:chExt cx="961946" cy="227529"/>
              </a:xfrm>
            </p:grpSpPr>
            <p:cxnSp>
              <p:nvCxnSpPr>
                <p:cNvPr id="240" name="Straight Connector 239">
                  <a:extLst>
                    <a:ext uri="{FF2B5EF4-FFF2-40B4-BE49-F238E27FC236}">
                      <a16:creationId xmlns:a16="http://schemas.microsoft.com/office/drawing/2014/main" id="{F30872B1-E23A-4427-97B0-BD7AED8688EB}"/>
                    </a:ext>
                  </a:extLst>
                </p:cNvPr>
                <p:cNvCxnSpPr/>
                <p:nvPr/>
              </p:nvCxnSpPr>
              <p:spPr>
                <a:xfrm>
                  <a:off x="3324225" y="4444452"/>
                  <a:ext cx="123825" cy="0"/>
                </a:xfrm>
                <a:prstGeom prst="line">
                  <a:avLst/>
                </a:pr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241" name="Rechteck 54">
                  <a:extLst>
                    <a:ext uri="{FF2B5EF4-FFF2-40B4-BE49-F238E27FC236}">
                      <a16:creationId xmlns:a16="http://schemas.microsoft.com/office/drawing/2014/main" id="{4ABA185C-4FC4-4B55-8E47-39EEE379065B}"/>
                    </a:ext>
                  </a:extLst>
                </p:cNvPr>
                <p:cNvSpPr/>
                <p:nvPr/>
              </p:nvSpPr>
              <p:spPr>
                <a:xfrm>
                  <a:off x="3532760" y="4330686"/>
                  <a:ext cx="753411" cy="227529"/>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Bevacizumab</a:t>
                  </a:r>
                </a:p>
              </p:txBody>
            </p:sp>
          </p:grpSp>
          <p:grpSp>
            <p:nvGrpSpPr>
              <p:cNvPr id="235" name="Group 234">
                <a:extLst>
                  <a:ext uri="{FF2B5EF4-FFF2-40B4-BE49-F238E27FC236}">
                    <a16:creationId xmlns:a16="http://schemas.microsoft.com/office/drawing/2014/main" id="{D12B8CFB-CFFC-4840-81F1-458793E33300}"/>
                  </a:ext>
                </a:extLst>
              </p:cNvPr>
              <p:cNvGrpSpPr/>
              <p:nvPr/>
            </p:nvGrpSpPr>
            <p:grpSpPr>
              <a:xfrm>
                <a:off x="4182110" y="2676643"/>
                <a:ext cx="1059730" cy="227528"/>
                <a:chOff x="3324225" y="4330689"/>
                <a:chExt cx="1059730" cy="227528"/>
              </a:xfrm>
            </p:grpSpPr>
            <p:cxnSp>
              <p:nvCxnSpPr>
                <p:cNvPr id="236" name="Straight Connector 235">
                  <a:extLst>
                    <a:ext uri="{FF2B5EF4-FFF2-40B4-BE49-F238E27FC236}">
                      <a16:creationId xmlns:a16="http://schemas.microsoft.com/office/drawing/2014/main" id="{DC524014-85FD-462C-BC18-FF098411A078}"/>
                    </a:ext>
                  </a:extLst>
                </p:cNvPr>
                <p:cNvCxnSpPr/>
                <p:nvPr/>
              </p:nvCxnSpPr>
              <p:spPr>
                <a:xfrm>
                  <a:off x="3324225" y="4444452"/>
                  <a:ext cx="123825" cy="0"/>
                </a:xfrm>
                <a:prstGeom prst="line">
                  <a:avLst/>
                </a:prstGeom>
                <a:noFill/>
                <a:ln w="19050" cap="flat">
                  <a:solidFill>
                    <a:srgbClr val="4D4D4D"/>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237" name="Rechteck 54">
                  <a:extLst>
                    <a:ext uri="{FF2B5EF4-FFF2-40B4-BE49-F238E27FC236}">
                      <a16:creationId xmlns:a16="http://schemas.microsoft.com/office/drawing/2014/main" id="{8BFD2423-688B-453E-897D-037DB32B960E}"/>
                    </a:ext>
                  </a:extLst>
                </p:cNvPr>
                <p:cNvSpPr/>
                <p:nvPr/>
              </p:nvSpPr>
              <p:spPr>
                <a:xfrm>
                  <a:off x="3532760" y="4330689"/>
                  <a:ext cx="851195" cy="227528"/>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Chemotherapy</a:t>
                  </a:r>
                </a:p>
              </p:txBody>
            </p:sp>
          </p:grpSp>
        </p:grpSp>
        <p:sp>
          <p:nvSpPr>
            <p:cNvPr id="224" name="TextBox 223">
              <a:extLst>
                <a:ext uri="{FF2B5EF4-FFF2-40B4-BE49-F238E27FC236}">
                  <a16:creationId xmlns:a16="http://schemas.microsoft.com/office/drawing/2014/main" id="{DF668791-EC24-4163-BB37-2190849800FD}"/>
                </a:ext>
              </a:extLst>
            </p:cNvPr>
            <p:cNvSpPr txBox="1"/>
            <p:nvPr/>
          </p:nvSpPr>
          <p:spPr>
            <a:xfrm>
              <a:off x="10038130" y="3820082"/>
              <a:ext cx="1247136" cy="388246"/>
            </a:xfrm>
            <a:prstGeom prst="rect">
              <a:avLst/>
            </a:prstGeom>
            <a:solidFill>
              <a:schemeClr val="bg1"/>
            </a:solidFill>
            <a:ln w="6350">
              <a:solidFill>
                <a:schemeClr val="tx2"/>
              </a:solidFill>
            </a:ln>
          </p:spPr>
          <p:txBody>
            <a:bodyPr wrap="none" rtlCol="0" anchor="ctr">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19.0 months</a:t>
              </a:r>
            </a:p>
          </p:txBody>
        </p:sp>
        <p:sp>
          <p:nvSpPr>
            <p:cNvPr id="226" name="TextBox 225">
              <a:extLst>
                <a:ext uri="{FF2B5EF4-FFF2-40B4-BE49-F238E27FC236}">
                  <a16:creationId xmlns:a16="http://schemas.microsoft.com/office/drawing/2014/main" id="{6BCDD89C-5144-4AB9-B561-57E9BF497487}"/>
                </a:ext>
              </a:extLst>
            </p:cNvPr>
            <p:cNvSpPr txBox="1"/>
            <p:nvPr/>
          </p:nvSpPr>
          <p:spPr>
            <a:xfrm>
              <a:off x="7707866" y="4155155"/>
              <a:ext cx="1247136" cy="388246"/>
            </a:xfrm>
            <a:prstGeom prst="rect">
              <a:avLst/>
            </a:prstGeom>
            <a:solidFill>
              <a:schemeClr val="bg1"/>
            </a:solidFill>
            <a:ln w="6350">
              <a:solidFill>
                <a:schemeClr val="tx2"/>
              </a:solidFill>
            </a:ln>
          </p:spPr>
          <p:txBody>
            <a:bodyPr wrap="none" rtlCol="0" anchor="ctr">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17.3 months</a:t>
              </a:r>
            </a:p>
          </p:txBody>
        </p:sp>
        <p:cxnSp>
          <p:nvCxnSpPr>
            <p:cNvPr id="242" name="Straight Connector 241">
              <a:extLst>
                <a:ext uri="{FF2B5EF4-FFF2-40B4-BE49-F238E27FC236}">
                  <a16:creationId xmlns:a16="http://schemas.microsoft.com/office/drawing/2014/main" id="{DCDADA67-3D10-4313-B484-8E000538FECF}"/>
                </a:ext>
              </a:extLst>
            </p:cNvPr>
            <p:cNvCxnSpPr>
              <a:cxnSpLocks/>
            </p:cNvCxnSpPr>
            <p:nvPr/>
          </p:nvCxnSpPr>
          <p:spPr>
            <a:xfrm rot="16200000">
              <a:off x="7901455"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3" name="Rechteck 54">
              <a:extLst>
                <a:ext uri="{FF2B5EF4-FFF2-40B4-BE49-F238E27FC236}">
                  <a16:creationId xmlns:a16="http://schemas.microsoft.com/office/drawing/2014/main" id="{B25F3468-E7CB-4BF5-8E46-DFF21363181B}"/>
                </a:ext>
              </a:extLst>
            </p:cNvPr>
            <p:cNvSpPr/>
            <p:nvPr/>
          </p:nvSpPr>
          <p:spPr>
            <a:xfrm>
              <a:off x="7893263"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cxnSp>
          <p:nvCxnSpPr>
            <p:cNvPr id="244" name="Straight Connector 243">
              <a:extLst>
                <a:ext uri="{FF2B5EF4-FFF2-40B4-BE49-F238E27FC236}">
                  <a16:creationId xmlns:a16="http://schemas.microsoft.com/office/drawing/2014/main" id="{170E4E98-5CA1-4597-8559-08A8BB289390}"/>
                </a:ext>
              </a:extLst>
            </p:cNvPr>
            <p:cNvCxnSpPr>
              <a:cxnSpLocks/>
            </p:cNvCxnSpPr>
            <p:nvPr/>
          </p:nvCxnSpPr>
          <p:spPr>
            <a:xfrm rot="16200000">
              <a:off x="8293506"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5" name="Rechteck 54">
              <a:extLst>
                <a:ext uri="{FF2B5EF4-FFF2-40B4-BE49-F238E27FC236}">
                  <a16:creationId xmlns:a16="http://schemas.microsoft.com/office/drawing/2014/main" id="{695AAAF7-80C6-43C4-8A9F-114B32404D82}"/>
                </a:ext>
              </a:extLst>
            </p:cNvPr>
            <p:cNvSpPr/>
            <p:nvPr/>
          </p:nvSpPr>
          <p:spPr>
            <a:xfrm>
              <a:off x="8285217"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cxnSp>
          <p:nvCxnSpPr>
            <p:cNvPr id="246" name="Straight Connector 245">
              <a:extLst>
                <a:ext uri="{FF2B5EF4-FFF2-40B4-BE49-F238E27FC236}">
                  <a16:creationId xmlns:a16="http://schemas.microsoft.com/office/drawing/2014/main" id="{95ACA378-A21F-4C1D-9129-B00600C62E25}"/>
                </a:ext>
              </a:extLst>
            </p:cNvPr>
            <p:cNvCxnSpPr>
              <a:cxnSpLocks/>
            </p:cNvCxnSpPr>
            <p:nvPr/>
          </p:nvCxnSpPr>
          <p:spPr>
            <a:xfrm rot="16200000">
              <a:off x="8685557"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7" name="Rechteck 54">
              <a:extLst>
                <a:ext uri="{FF2B5EF4-FFF2-40B4-BE49-F238E27FC236}">
                  <a16:creationId xmlns:a16="http://schemas.microsoft.com/office/drawing/2014/main" id="{5C6F45B7-5002-4C9E-8F73-0C6D5F6D69D3}"/>
                </a:ext>
              </a:extLst>
            </p:cNvPr>
            <p:cNvSpPr/>
            <p:nvPr/>
          </p:nvSpPr>
          <p:spPr>
            <a:xfrm>
              <a:off x="8677171"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cxnSp>
          <p:nvCxnSpPr>
            <p:cNvPr id="248" name="Straight Connector 247">
              <a:extLst>
                <a:ext uri="{FF2B5EF4-FFF2-40B4-BE49-F238E27FC236}">
                  <a16:creationId xmlns:a16="http://schemas.microsoft.com/office/drawing/2014/main" id="{B705A541-BA34-4531-958D-19E5F93B8C53}"/>
                </a:ext>
              </a:extLst>
            </p:cNvPr>
            <p:cNvCxnSpPr>
              <a:cxnSpLocks/>
            </p:cNvCxnSpPr>
            <p:nvPr/>
          </p:nvCxnSpPr>
          <p:spPr>
            <a:xfrm rot="16200000">
              <a:off x="9077608"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9" name="Rechteck 54">
              <a:extLst>
                <a:ext uri="{FF2B5EF4-FFF2-40B4-BE49-F238E27FC236}">
                  <a16:creationId xmlns:a16="http://schemas.microsoft.com/office/drawing/2014/main" id="{415E0CFD-1729-4E96-AB34-E62DA07780BB}"/>
                </a:ext>
              </a:extLst>
            </p:cNvPr>
            <p:cNvSpPr/>
            <p:nvPr/>
          </p:nvSpPr>
          <p:spPr>
            <a:xfrm>
              <a:off x="9069125"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cxnSp>
          <p:nvCxnSpPr>
            <p:cNvPr id="250" name="Straight Connector 249">
              <a:extLst>
                <a:ext uri="{FF2B5EF4-FFF2-40B4-BE49-F238E27FC236}">
                  <a16:creationId xmlns:a16="http://schemas.microsoft.com/office/drawing/2014/main" id="{FE488F3C-6A9B-453C-96E1-B6F940E85F9E}"/>
                </a:ext>
              </a:extLst>
            </p:cNvPr>
            <p:cNvCxnSpPr>
              <a:cxnSpLocks/>
            </p:cNvCxnSpPr>
            <p:nvPr/>
          </p:nvCxnSpPr>
          <p:spPr>
            <a:xfrm rot="16200000">
              <a:off x="9469659"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1" name="Rechteck 54">
              <a:extLst>
                <a:ext uri="{FF2B5EF4-FFF2-40B4-BE49-F238E27FC236}">
                  <a16:creationId xmlns:a16="http://schemas.microsoft.com/office/drawing/2014/main" id="{0A1361B4-A26D-4198-AB79-E24212B4C164}"/>
                </a:ext>
              </a:extLst>
            </p:cNvPr>
            <p:cNvSpPr/>
            <p:nvPr/>
          </p:nvSpPr>
          <p:spPr>
            <a:xfrm>
              <a:off x="9461079"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cxnSp>
          <p:nvCxnSpPr>
            <p:cNvPr id="252" name="Straight Connector 251">
              <a:extLst>
                <a:ext uri="{FF2B5EF4-FFF2-40B4-BE49-F238E27FC236}">
                  <a16:creationId xmlns:a16="http://schemas.microsoft.com/office/drawing/2014/main" id="{4E3B3542-CD9D-4363-9B9B-F54B6B22C1FE}"/>
                </a:ext>
              </a:extLst>
            </p:cNvPr>
            <p:cNvCxnSpPr>
              <a:cxnSpLocks/>
            </p:cNvCxnSpPr>
            <p:nvPr/>
          </p:nvCxnSpPr>
          <p:spPr>
            <a:xfrm rot="16200000">
              <a:off x="9861710"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3" name="Rechteck 54">
              <a:extLst>
                <a:ext uri="{FF2B5EF4-FFF2-40B4-BE49-F238E27FC236}">
                  <a16:creationId xmlns:a16="http://schemas.microsoft.com/office/drawing/2014/main" id="{E426CE92-3203-4D71-AF8C-392B693A6DF8}"/>
                </a:ext>
              </a:extLst>
            </p:cNvPr>
            <p:cNvSpPr/>
            <p:nvPr/>
          </p:nvSpPr>
          <p:spPr>
            <a:xfrm>
              <a:off x="9853033"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cxnSp>
          <p:nvCxnSpPr>
            <p:cNvPr id="254" name="Straight Connector 253">
              <a:extLst>
                <a:ext uri="{FF2B5EF4-FFF2-40B4-BE49-F238E27FC236}">
                  <a16:creationId xmlns:a16="http://schemas.microsoft.com/office/drawing/2014/main" id="{BB5B1D15-3A41-4E76-A6AF-357A7F47F8F7}"/>
                </a:ext>
              </a:extLst>
            </p:cNvPr>
            <p:cNvCxnSpPr>
              <a:cxnSpLocks/>
            </p:cNvCxnSpPr>
            <p:nvPr/>
          </p:nvCxnSpPr>
          <p:spPr>
            <a:xfrm rot="16200000">
              <a:off x="10253761"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5" name="Rechteck 54">
              <a:extLst>
                <a:ext uri="{FF2B5EF4-FFF2-40B4-BE49-F238E27FC236}">
                  <a16:creationId xmlns:a16="http://schemas.microsoft.com/office/drawing/2014/main" id="{5523E0DE-9E7E-4AEE-B270-D2C29F7CC23A}"/>
                </a:ext>
              </a:extLst>
            </p:cNvPr>
            <p:cNvSpPr/>
            <p:nvPr/>
          </p:nvSpPr>
          <p:spPr>
            <a:xfrm>
              <a:off x="10244987"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21</a:t>
              </a:r>
            </a:p>
          </p:txBody>
        </p:sp>
        <p:cxnSp>
          <p:nvCxnSpPr>
            <p:cNvPr id="256" name="Straight Connector 255">
              <a:extLst>
                <a:ext uri="{FF2B5EF4-FFF2-40B4-BE49-F238E27FC236}">
                  <a16:creationId xmlns:a16="http://schemas.microsoft.com/office/drawing/2014/main" id="{E99758F4-E5F1-4C06-A19E-B3566ACD68F1}"/>
                </a:ext>
              </a:extLst>
            </p:cNvPr>
            <p:cNvCxnSpPr>
              <a:cxnSpLocks/>
            </p:cNvCxnSpPr>
            <p:nvPr/>
          </p:nvCxnSpPr>
          <p:spPr>
            <a:xfrm rot="16200000">
              <a:off x="10645812"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7" name="Rechteck 54">
              <a:extLst>
                <a:ext uri="{FF2B5EF4-FFF2-40B4-BE49-F238E27FC236}">
                  <a16:creationId xmlns:a16="http://schemas.microsoft.com/office/drawing/2014/main" id="{19D89F3A-71E8-4232-94CA-459541977D93}"/>
                </a:ext>
              </a:extLst>
            </p:cNvPr>
            <p:cNvSpPr/>
            <p:nvPr/>
          </p:nvSpPr>
          <p:spPr>
            <a:xfrm>
              <a:off x="10636941"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cxnSp>
          <p:nvCxnSpPr>
            <p:cNvPr id="258" name="Straight Connector 257">
              <a:extLst>
                <a:ext uri="{FF2B5EF4-FFF2-40B4-BE49-F238E27FC236}">
                  <a16:creationId xmlns:a16="http://schemas.microsoft.com/office/drawing/2014/main" id="{9DD02621-B320-4CEF-87E1-57FFD41BEDB7}"/>
                </a:ext>
              </a:extLst>
            </p:cNvPr>
            <p:cNvCxnSpPr>
              <a:cxnSpLocks/>
            </p:cNvCxnSpPr>
            <p:nvPr/>
          </p:nvCxnSpPr>
          <p:spPr>
            <a:xfrm rot="16200000">
              <a:off x="11037863"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9" name="Rechteck 54">
              <a:extLst>
                <a:ext uri="{FF2B5EF4-FFF2-40B4-BE49-F238E27FC236}">
                  <a16:creationId xmlns:a16="http://schemas.microsoft.com/office/drawing/2014/main" id="{3A384C2E-7A10-42B4-9EE3-C35AA44486D5}"/>
                </a:ext>
              </a:extLst>
            </p:cNvPr>
            <p:cNvSpPr/>
            <p:nvPr/>
          </p:nvSpPr>
          <p:spPr>
            <a:xfrm>
              <a:off x="11028895" y="5311720"/>
              <a:ext cx="73738" cy="144425"/>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275" name="Rechteck 54">
              <a:extLst>
                <a:ext uri="{FF2B5EF4-FFF2-40B4-BE49-F238E27FC236}">
                  <a16:creationId xmlns:a16="http://schemas.microsoft.com/office/drawing/2014/main" id="{10295621-8281-4951-A187-4C41D7FEEE30}"/>
                </a:ext>
              </a:extLst>
            </p:cNvPr>
            <p:cNvSpPr/>
            <p:nvPr/>
          </p:nvSpPr>
          <p:spPr>
            <a:xfrm>
              <a:off x="7280678" y="3749795"/>
              <a:ext cx="144270" cy="194123"/>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75</a:t>
              </a:r>
            </a:p>
          </p:txBody>
        </p:sp>
        <p:cxnSp>
          <p:nvCxnSpPr>
            <p:cNvPr id="276" name="Straight Connector 275">
              <a:extLst>
                <a:ext uri="{FF2B5EF4-FFF2-40B4-BE49-F238E27FC236}">
                  <a16:creationId xmlns:a16="http://schemas.microsoft.com/office/drawing/2014/main" id="{4DE4C43A-1378-44DA-9E2B-A1989C0D5BFA}"/>
                </a:ext>
              </a:extLst>
            </p:cNvPr>
            <p:cNvCxnSpPr/>
            <p:nvPr/>
          </p:nvCxnSpPr>
          <p:spPr>
            <a:xfrm>
              <a:off x="7472701" y="384433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77" name="Rechteck 54">
              <a:extLst>
                <a:ext uri="{FF2B5EF4-FFF2-40B4-BE49-F238E27FC236}">
                  <a16:creationId xmlns:a16="http://schemas.microsoft.com/office/drawing/2014/main" id="{F43174CB-4BAE-42E8-82C1-254D127DBAC1}"/>
                </a:ext>
              </a:extLst>
            </p:cNvPr>
            <p:cNvSpPr/>
            <p:nvPr/>
          </p:nvSpPr>
          <p:spPr>
            <a:xfrm>
              <a:off x="7280678" y="4216104"/>
              <a:ext cx="144270" cy="194123"/>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278" name="Straight Connector 277">
              <a:extLst>
                <a:ext uri="{FF2B5EF4-FFF2-40B4-BE49-F238E27FC236}">
                  <a16:creationId xmlns:a16="http://schemas.microsoft.com/office/drawing/2014/main" id="{2887086F-D874-4A2D-8A62-23DA1DAF207C}"/>
                </a:ext>
              </a:extLst>
            </p:cNvPr>
            <p:cNvCxnSpPr/>
            <p:nvPr/>
          </p:nvCxnSpPr>
          <p:spPr>
            <a:xfrm>
              <a:off x="7472701" y="431089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79" name="Rechteck 54">
              <a:extLst>
                <a:ext uri="{FF2B5EF4-FFF2-40B4-BE49-F238E27FC236}">
                  <a16:creationId xmlns:a16="http://schemas.microsoft.com/office/drawing/2014/main" id="{976990B4-4512-4075-88F3-B96ABF1C1604}"/>
                </a:ext>
              </a:extLst>
            </p:cNvPr>
            <p:cNvSpPr/>
            <p:nvPr/>
          </p:nvSpPr>
          <p:spPr>
            <a:xfrm>
              <a:off x="7280678" y="4682414"/>
              <a:ext cx="144270" cy="194123"/>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cxnSp>
          <p:nvCxnSpPr>
            <p:cNvPr id="280" name="Straight Connector 279">
              <a:extLst>
                <a:ext uri="{FF2B5EF4-FFF2-40B4-BE49-F238E27FC236}">
                  <a16:creationId xmlns:a16="http://schemas.microsoft.com/office/drawing/2014/main" id="{DBD719C3-F7BE-4C7F-935B-9E506670CB4F}"/>
                </a:ext>
              </a:extLst>
            </p:cNvPr>
            <p:cNvCxnSpPr/>
            <p:nvPr/>
          </p:nvCxnSpPr>
          <p:spPr>
            <a:xfrm>
              <a:off x="7472701" y="4777453"/>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486" name="Freeform 204">
              <a:extLst>
                <a:ext uri="{FF2B5EF4-FFF2-40B4-BE49-F238E27FC236}">
                  <a16:creationId xmlns:a16="http://schemas.microsoft.com/office/drawing/2014/main" id="{FB979673-44DA-4F04-B300-69C2A1E78968}"/>
                </a:ext>
              </a:extLst>
            </p:cNvPr>
            <p:cNvSpPr>
              <a:spLocks/>
            </p:cNvSpPr>
            <p:nvPr/>
          </p:nvSpPr>
          <p:spPr bwMode="auto">
            <a:xfrm>
              <a:off x="7545605" y="3383242"/>
              <a:ext cx="3911271" cy="1316508"/>
            </a:xfrm>
            <a:custGeom>
              <a:avLst/>
              <a:gdLst>
                <a:gd name="T0" fmla="*/ 365 w 3427"/>
                <a:gd name="T1" fmla="*/ 12 h 1352"/>
                <a:gd name="T2" fmla="*/ 462 w 3427"/>
                <a:gd name="T3" fmla="*/ 35 h 1352"/>
                <a:gd name="T4" fmla="*/ 516 w 3427"/>
                <a:gd name="T5" fmla="*/ 50 h 1352"/>
                <a:gd name="T6" fmla="*/ 667 w 3427"/>
                <a:gd name="T7" fmla="*/ 73 h 1352"/>
                <a:gd name="T8" fmla="*/ 762 w 3427"/>
                <a:gd name="T9" fmla="*/ 95 h 1352"/>
                <a:gd name="T10" fmla="*/ 901 w 3427"/>
                <a:gd name="T11" fmla="*/ 128 h 1352"/>
                <a:gd name="T12" fmla="*/ 927 w 3427"/>
                <a:gd name="T13" fmla="*/ 154 h 1352"/>
                <a:gd name="T14" fmla="*/ 974 w 3427"/>
                <a:gd name="T15" fmla="*/ 189 h 1352"/>
                <a:gd name="T16" fmla="*/ 1017 w 3427"/>
                <a:gd name="T17" fmla="*/ 232 h 1352"/>
                <a:gd name="T18" fmla="*/ 1059 w 3427"/>
                <a:gd name="T19" fmla="*/ 258 h 1352"/>
                <a:gd name="T20" fmla="*/ 1153 w 3427"/>
                <a:gd name="T21" fmla="*/ 288 h 1352"/>
                <a:gd name="T22" fmla="*/ 1210 w 3427"/>
                <a:gd name="T23" fmla="*/ 307 h 1352"/>
                <a:gd name="T24" fmla="*/ 1248 w 3427"/>
                <a:gd name="T25" fmla="*/ 333 h 1352"/>
                <a:gd name="T26" fmla="*/ 1335 w 3427"/>
                <a:gd name="T27" fmla="*/ 359 h 1352"/>
                <a:gd name="T28" fmla="*/ 1380 w 3427"/>
                <a:gd name="T29" fmla="*/ 376 h 1352"/>
                <a:gd name="T30" fmla="*/ 1413 w 3427"/>
                <a:gd name="T31" fmla="*/ 399 h 1352"/>
                <a:gd name="T32" fmla="*/ 1453 w 3427"/>
                <a:gd name="T33" fmla="*/ 440 h 1352"/>
                <a:gd name="T34" fmla="*/ 1481 w 3427"/>
                <a:gd name="T35" fmla="*/ 489 h 1352"/>
                <a:gd name="T36" fmla="*/ 1500 w 3427"/>
                <a:gd name="T37" fmla="*/ 513 h 1352"/>
                <a:gd name="T38" fmla="*/ 1578 w 3427"/>
                <a:gd name="T39" fmla="*/ 548 h 1352"/>
                <a:gd name="T40" fmla="*/ 1642 w 3427"/>
                <a:gd name="T41" fmla="*/ 569 h 1352"/>
                <a:gd name="T42" fmla="*/ 1691 w 3427"/>
                <a:gd name="T43" fmla="*/ 586 h 1352"/>
                <a:gd name="T44" fmla="*/ 1736 w 3427"/>
                <a:gd name="T45" fmla="*/ 612 h 1352"/>
                <a:gd name="T46" fmla="*/ 1762 w 3427"/>
                <a:gd name="T47" fmla="*/ 633 h 1352"/>
                <a:gd name="T48" fmla="*/ 1826 w 3427"/>
                <a:gd name="T49" fmla="*/ 659 h 1352"/>
                <a:gd name="T50" fmla="*/ 1877 w 3427"/>
                <a:gd name="T51" fmla="*/ 685 h 1352"/>
                <a:gd name="T52" fmla="*/ 1939 w 3427"/>
                <a:gd name="T53" fmla="*/ 728 h 1352"/>
                <a:gd name="T54" fmla="*/ 1977 w 3427"/>
                <a:gd name="T55" fmla="*/ 756 h 1352"/>
                <a:gd name="T56" fmla="*/ 2019 w 3427"/>
                <a:gd name="T57" fmla="*/ 792 h 1352"/>
                <a:gd name="T58" fmla="*/ 2038 w 3427"/>
                <a:gd name="T59" fmla="*/ 813 h 1352"/>
                <a:gd name="T60" fmla="*/ 2080 w 3427"/>
                <a:gd name="T61" fmla="*/ 870 h 1352"/>
                <a:gd name="T62" fmla="*/ 2104 w 3427"/>
                <a:gd name="T63" fmla="*/ 896 h 1352"/>
                <a:gd name="T64" fmla="*/ 2128 w 3427"/>
                <a:gd name="T65" fmla="*/ 924 h 1352"/>
                <a:gd name="T66" fmla="*/ 2175 w 3427"/>
                <a:gd name="T67" fmla="*/ 962 h 1352"/>
                <a:gd name="T68" fmla="*/ 2212 w 3427"/>
                <a:gd name="T69" fmla="*/ 997 h 1352"/>
                <a:gd name="T70" fmla="*/ 2253 w 3427"/>
                <a:gd name="T71" fmla="*/ 1035 h 1352"/>
                <a:gd name="T72" fmla="*/ 2330 w 3427"/>
                <a:gd name="T73" fmla="*/ 1056 h 1352"/>
                <a:gd name="T74" fmla="*/ 2411 w 3427"/>
                <a:gd name="T75" fmla="*/ 1078 h 1352"/>
                <a:gd name="T76" fmla="*/ 2467 w 3427"/>
                <a:gd name="T77" fmla="*/ 1096 h 1352"/>
                <a:gd name="T78" fmla="*/ 2580 w 3427"/>
                <a:gd name="T79" fmla="*/ 1122 h 1352"/>
                <a:gd name="T80" fmla="*/ 2604 w 3427"/>
                <a:gd name="T81" fmla="*/ 1139 h 1352"/>
                <a:gd name="T82" fmla="*/ 2684 w 3427"/>
                <a:gd name="T83" fmla="*/ 1184 h 1352"/>
                <a:gd name="T84" fmla="*/ 2722 w 3427"/>
                <a:gd name="T85" fmla="*/ 1210 h 1352"/>
                <a:gd name="T86" fmla="*/ 2743 w 3427"/>
                <a:gd name="T87" fmla="*/ 1231 h 1352"/>
                <a:gd name="T88" fmla="*/ 2788 w 3427"/>
                <a:gd name="T89" fmla="*/ 1255 h 1352"/>
                <a:gd name="T90" fmla="*/ 2856 w 3427"/>
                <a:gd name="T91" fmla="*/ 1281 h 1352"/>
                <a:gd name="T92" fmla="*/ 2934 w 3427"/>
                <a:gd name="T93" fmla="*/ 1307 h 1352"/>
                <a:gd name="T94" fmla="*/ 3052 w 3427"/>
                <a:gd name="T95" fmla="*/ 1323 h 1352"/>
                <a:gd name="T96" fmla="*/ 3253 w 3427"/>
                <a:gd name="T97" fmla="*/ 1345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7" h="1352">
                  <a:moveTo>
                    <a:pt x="0" y="0"/>
                  </a:moveTo>
                  <a:lnTo>
                    <a:pt x="160" y="0"/>
                  </a:lnTo>
                  <a:lnTo>
                    <a:pt x="160" y="12"/>
                  </a:lnTo>
                  <a:lnTo>
                    <a:pt x="365" y="12"/>
                  </a:lnTo>
                  <a:lnTo>
                    <a:pt x="365" y="24"/>
                  </a:lnTo>
                  <a:lnTo>
                    <a:pt x="432" y="24"/>
                  </a:lnTo>
                  <a:lnTo>
                    <a:pt x="432" y="35"/>
                  </a:lnTo>
                  <a:lnTo>
                    <a:pt x="462" y="35"/>
                  </a:lnTo>
                  <a:lnTo>
                    <a:pt x="462" y="43"/>
                  </a:lnTo>
                  <a:lnTo>
                    <a:pt x="488" y="43"/>
                  </a:lnTo>
                  <a:lnTo>
                    <a:pt x="488" y="50"/>
                  </a:lnTo>
                  <a:lnTo>
                    <a:pt x="516" y="50"/>
                  </a:lnTo>
                  <a:lnTo>
                    <a:pt x="516" y="61"/>
                  </a:lnTo>
                  <a:lnTo>
                    <a:pt x="561" y="61"/>
                  </a:lnTo>
                  <a:lnTo>
                    <a:pt x="561" y="73"/>
                  </a:lnTo>
                  <a:lnTo>
                    <a:pt x="667" y="73"/>
                  </a:lnTo>
                  <a:lnTo>
                    <a:pt x="667" y="83"/>
                  </a:lnTo>
                  <a:lnTo>
                    <a:pt x="724" y="83"/>
                  </a:lnTo>
                  <a:lnTo>
                    <a:pt x="724" y="95"/>
                  </a:lnTo>
                  <a:lnTo>
                    <a:pt x="762" y="95"/>
                  </a:lnTo>
                  <a:lnTo>
                    <a:pt x="762" y="102"/>
                  </a:lnTo>
                  <a:lnTo>
                    <a:pt x="814" y="102"/>
                  </a:lnTo>
                  <a:lnTo>
                    <a:pt x="814" y="128"/>
                  </a:lnTo>
                  <a:lnTo>
                    <a:pt x="901" y="128"/>
                  </a:lnTo>
                  <a:lnTo>
                    <a:pt x="901" y="137"/>
                  </a:lnTo>
                  <a:lnTo>
                    <a:pt x="913" y="137"/>
                  </a:lnTo>
                  <a:lnTo>
                    <a:pt x="913" y="154"/>
                  </a:lnTo>
                  <a:lnTo>
                    <a:pt x="927" y="154"/>
                  </a:lnTo>
                  <a:lnTo>
                    <a:pt x="927" y="177"/>
                  </a:lnTo>
                  <a:lnTo>
                    <a:pt x="950" y="177"/>
                  </a:lnTo>
                  <a:lnTo>
                    <a:pt x="950" y="189"/>
                  </a:lnTo>
                  <a:lnTo>
                    <a:pt x="974" y="189"/>
                  </a:lnTo>
                  <a:lnTo>
                    <a:pt x="974" y="201"/>
                  </a:lnTo>
                  <a:lnTo>
                    <a:pt x="998" y="201"/>
                  </a:lnTo>
                  <a:lnTo>
                    <a:pt x="998" y="232"/>
                  </a:lnTo>
                  <a:lnTo>
                    <a:pt x="1017" y="232"/>
                  </a:lnTo>
                  <a:lnTo>
                    <a:pt x="1017" y="246"/>
                  </a:lnTo>
                  <a:lnTo>
                    <a:pt x="1033" y="246"/>
                  </a:lnTo>
                  <a:lnTo>
                    <a:pt x="1033" y="258"/>
                  </a:lnTo>
                  <a:lnTo>
                    <a:pt x="1059" y="258"/>
                  </a:lnTo>
                  <a:lnTo>
                    <a:pt x="1059" y="276"/>
                  </a:lnTo>
                  <a:lnTo>
                    <a:pt x="1111" y="276"/>
                  </a:lnTo>
                  <a:lnTo>
                    <a:pt x="1111" y="288"/>
                  </a:lnTo>
                  <a:lnTo>
                    <a:pt x="1153" y="288"/>
                  </a:lnTo>
                  <a:lnTo>
                    <a:pt x="1153" y="300"/>
                  </a:lnTo>
                  <a:lnTo>
                    <a:pt x="1182" y="300"/>
                  </a:lnTo>
                  <a:lnTo>
                    <a:pt x="1182" y="307"/>
                  </a:lnTo>
                  <a:lnTo>
                    <a:pt x="1210" y="307"/>
                  </a:lnTo>
                  <a:lnTo>
                    <a:pt x="1210" y="319"/>
                  </a:lnTo>
                  <a:lnTo>
                    <a:pt x="1231" y="319"/>
                  </a:lnTo>
                  <a:lnTo>
                    <a:pt x="1231" y="333"/>
                  </a:lnTo>
                  <a:lnTo>
                    <a:pt x="1248" y="333"/>
                  </a:lnTo>
                  <a:lnTo>
                    <a:pt x="1248" y="345"/>
                  </a:lnTo>
                  <a:lnTo>
                    <a:pt x="1307" y="345"/>
                  </a:lnTo>
                  <a:lnTo>
                    <a:pt x="1307" y="359"/>
                  </a:lnTo>
                  <a:lnTo>
                    <a:pt x="1335" y="359"/>
                  </a:lnTo>
                  <a:lnTo>
                    <a:pt x="1335" y="366"/>
                  </a:lnTo>
                  <a:lnTo>
                    <a:pt x="1366" y="366"/>
                  </a:lnTo>
                  <a:lnTo>
                    <a:pt x="1366" y="376"/>
                  </a:lnTo>
                  <a:lnTo>
                    <a:pt x="1380" y="376"/>
                  </a:lnTo>
                  <a:lnTo>
                    <a:pt x="1380" y="383"/>
                  </a:lnTo>
                  <a:lnTo>
                    <a:pt x="1394" y="383"/>
                  </a:lnTo>
                  <a:lnTo>
                    <a:pt x="1394" y="399"/>
                  </a:lnTo>
                  <a:lnTo>
                    <a:pt x="1413" y="399"/>
                  </a:lnTo>
                  <a:lnTo>
                    <a:pt x="1413" y="409"/>
                  </a:lnTo>
                  <a:lnTo>
                    <a:pt x="1432" y="409"/>
                  </a:lnTo>
                  <a:lnTo>
                    <a:pt x="1432" y="440"/>
                  </a:lnTo>
                  <a:lnTo>
                    <a:pt x="1453" y="440"/>
                  </a:lnTo>
                  <a:lnTo>
                    <a:pt x="1453" y="466"/>
                  </a:lnTo>
                  <a:lnTo>
                    <a:pt x="1460" y="466"/>
                  </a:lnTo>
                  <a:lnTo>
                    <a:pt x="1460" y="489"/>
                  </a:lnTo>
                  <a:lnTo>
                    <a:pt x="1481" y="489"/>
                  </a:lnTo>
                  <a:lnTo>
                    <a:pt x="1481" y="499"/>
                  </a:lnTo>
                  <a:lnTo>
                    <a:pt x="1488" y="499"/>
                  </a:lnTo>
                  <a:lnTo>
                    <a:pt x="1488" y="513"/>
                  </a:lnTo>
                  <a:lnTo>
                    <a:pt x="1500" y="513"/>
                  </a:lnTo>
                  <a:lnTo>
                    <a:pt x="1500" y="532"/>
                  </a:lnTo>
                  <a:lnTo>
                    <a:pt x="1535" y="532"/>
                  </a:lnTo>
                  <a:lnTo>
                    <a:pt x="1535" y="548"/>
                  </a:lnTo>
                  <a:lnTo>
                    <a:pt x="1578" y="548"/>
                  </a:lnTo>
                  <a:lnTo>
                    <a:pt x="1578" y="560"/>
                  </a:lnTo>
                  <a:lnTo>
                    <a:pt x="1594" y="560"/>
                  </a:lnTo>
                  <a:lnTo>
                    <a:pt x="1594" y="569"/>
                  </a:lnTo>
                  <a:lnTo>
                    <a:pt x="1642" y="569"/>
                  </a:lnTo>
                  <a:lnTo>
                    <a:pt x="1642" y="577"/>
                  </a:lnTo>
                  <a:lnTo>
                    <a:pt x="1665" y="577"/>
                  </a:lnTo>
                  <a:lnTo>
                    <a:pt x="1665" y="586"/>
                  </a:lnTo>
                  <a:lnTo>
                    <a:pt x="1691" y="586"/>
                  </a:lnTo>
                  <a:lnTo>
                    <a:pt x="1691" y="600"/>
                  </a:lnTo>
                  <a:lnTo>
                    <a:pt x="1701" y="600"/>
                  </a:lnTo>
                  <a:lnTo>
                    <a:pt x="1701" y="612"/>
                  </a:lnTo>
                  <a:lnTo>
                    <a:pt x="1736" y="612"/>
                  </a:lnTo>
                  <a:lnTo>
                    <a:pt x="1736" y="621"/>
                  </a:lnTo>
                  <a:lnTo>
                    <a:pt x="1748" y="621"/>
                  </a:lnTo>
                  <a:lnTo>
                    <a:pt x="1748" y="633"/>
                  </a:lnTo>
                  <a:lnTo>
                    <a:pt x="1762" y="633"/>
                  </a:lnTo>
                  <a:lnTo>
                    <a:pt x="1762" y="650"/>
                  </a:lnTo>
                  <a:lnTo>
                    <a:pt x="1814" y="650"/>
                  </a:lnTo>
                  <a:lnTo>
                    <a:pt x="1814" y="659"/>
                  </a:lnTo>
                  <a:lnTo>
                    <a:pt x="1826" y="659"/>
                  </a:lnTo>
                  <a:lnTo>
                    <a:pt x="1826" y="669"/>
                  </a:lnTo>
                  <a:lnTo>
                    <a:pt x="1840" y="669"/>
                  </a:lnTo>
                  <a:lnTo>
                    <a:pt x="1840" y="685"/>
                  </a:lnTo>
                  <a:lnTo>
                    <a:pt x="1877" y="685"/>
                  </a:lnTo>
                  <a:lnTo>
                    <a:pt x="1877" y="709"/>
                  </a:lnTo>
                  <a:lnTo>
                    <a:pt x="1922" y="709"/>
                  </a:lnTo>
                  <a:lnTo>
                    <a:pt x="1922" y="728"/>
                  </a:lnTo>
                  <a:lnTo>
                    <a:pt x="1939" y="728"/>
                  </a:lnTo>
                  <a:lnTo>
                    <a:pt x="1939" y="742"/>
                  </a:lnTo>
                  <a:lnTo>
                    <a:pt x="1948" y="742"/>
                  </a:lnTo>
                  <a:lnTo>
                    <a:pt x="1948" y="756"/>
                  </a:lnTo>
                  <a:lnTo>
                    <a:pt x="1977" y="756"/>
                  </a:lnTo>
                  <a:lnTo>
                    <a:pt x="1977" y="770"/>
                  </a:lnTo>
                  <a:lnTo>
                    <a:pt x="2003" y="770"/>
                  </a:lnTo>
                  <a:lnTo>
                    <a:pt x="2003" y="792"/>
                  </a:lnTo>
                  <a:lnTo>
                    <a:pt x="2019" y="792"/>
                  </a:lnTo>
                  <a:lnTo>
                    <a:pt x="2019" y="803"/>
                  </a:lnTo>
                  <a:lnTo>
                    <a:pt x="2028" y="803"/>
                  </a:lnTo>
                  <a:lnTo>
                    <a:pt x="2028" y="813"/>
                  </a:lnTo>
                  <a:lnTo>
                    <a:pt x="2038" y="813"/>
                  </a:lnTo>
                  <a:lnTo>
                    <a:pt x="2038" y="827"/>
                  </a:lnTo>
                  <a:lnTo>
                    <a:pt x="2052" y="827"/>
                  </a:lnTo>
                  <a:lnTo>
                    <a:pt x="2052" y="870"/>
                  </a:lnTo>
                  <a:lnTo>
                    <a:pt x="2080" y="870"/>
                  </a:lnTo>
                  <a:lnTo>
                    <a:pt x="2080" y="884"/>
                  </a:lnTo>
                  <a:lnTo>
                    <a:pt x="2092" y="884"/>
                  </a:lnTo>
                  <a:lnTo>
                    <a:pt x="2092" y="896"/>
                  </a:lnTo>
                  <a:lnTo>
                    <a:pt x="2104" y="896"/>
                  </a:lnTo>
                  <a:lnTo>
                    <a:pt x="2104" y="910"/>
                  </a:lnTo>
                  <a:lnTo>
                    <a:pt x="2113" y="910"/>
                  </a:lnTo>
                  <a:lnTo>
                    <a:pt x="2113" y="924"/>
                  </a:lnTo>
                  <a:lnTo>
                    <a:pt x="2128" y="924"/>
                  </a:lnTo>
                  <a:lnTo>
                    <a:pt x="2128" y="936"/>
                  </a:lnTo>
                  <a:lnTo>
                    <a:pt x="2168" y="936"/>
                  </a:lnTo>
                  <a:lnTo>
                    <a:pt x="2168" y="962"/>
                  </a:lnTo>
                  <a:lnTo>
                    <a:pt x="2175" y="962"/>
                  </a:lnTo>
                  <a:lnTo>
                    <a:pt x="2175" y="981"/>
                  </a:lnTo>
                  <a:lnTo>
                    <a:pt x="2186" y="981"/>
                  </a:lnTo>
                  <a:lnTo>
                    <a:pt x="2186" y="997"/>
                  </a:lnTo>
                  <a:lnTo>
                    <a:pt x="2212" y="997"/>
                  </a:lnTo>
                  <a:lnTo>
                    <a:pt x="2212" y="1021"/>
                  </a:lnTo>
                  <a:lnTo>
                    <a:pt x="2234" y="1021"/>
                  </a:lnTo>
                  <a:lnTo>
                    <a:pt x="2234" y="1035"/>
                  </a:lnTo>
                  <a:lnTo>
                    <a:pt x="2253" y="1035"/>
                  </a:lnTo>
                  <a:lnTo>
                    <a:pt x="2253" y="1047"/>
                  </a:lnTo>
                  <a:lnTo>
                    <a:pt x="2290" y="1047"/>
                  </a:lnTo>
                  <a:lnTo>
                    <a:pt x="2290" y="1056"/>
                  </a:lnTo>
                  <a:lnTo>
                    <a:pt x="2330" y="1056"/>
                  </a:lnTo>
                  <a:lnTo>
                    <a:pt x="2330" y="1068"/>
                  </a:lnTo>
                  <a:lnTo>
                    <a:pt x="2359" y="1068"/>
                  </a:lnTo>
                  <a:lnTo>
                    <a:pt x="2359" y="1078"/>
                  </a:lnTo>
                  <a:lnTo>
                    <a:pt x="2411" y="1078"/>
                  </a:lnTo>
                  <a:lnTo>
                    <a:pt x="2411" y="1085"/>
                  </a:lnTo>
                  <a:lnTo>
                    <a:pt x="2427" y="1085"/>
                  </a:lnTo>
                  <a:lnTo>
                    <a:pt x="2427" y="1096"/>
                  </a:lnTo>
                  <a:lnTo>
                    <a:pt x="2467" y="1096"/>
                  </a:lnTo>
                  <a:lnTo>
                    <a:pt x="2467" y="1113"/>
                  </a:lnTo>
                  <a:lnTo>
                    <a:pt x="2493" y="1113"/>
                  </a:lnTo>
                  <a:lnTo>
                    <a:pt x="2493" y="1122"/>
                  </a:lnTo>
                  <a:lnTo>
                    <a:pt x="2580" y="1122"/>
                  </a:lnTo>
                  <a:lnTo>
                    <a:pt x="2580" y="1137"/>
                  </a:lnTo>
                  <a:lnTo>
                    <a:pt x="2592" y="1137"/>
                  </a:lnTo>
                  <a:lnTo>
                    <a:pt x="2592" y="1139"/>
                  </a:lnTo>
                  <a:lnTo>
                    <a:pt x="2604" y="1139"/>
                  </a:lnTo>
                  <a:lnTo>
                    <a:pt x="2604" y="1153"/>
                  </a:lnTo>
                  <a:lnTo>
                    <a:pt x="2635" y="1153"/>
                  </a:lnTo>
                  <a:lnTo>
                    <a:pt x="2635" y="1184"/>
                  </a:lnTo>
                  <a:lnTo>
                    <a:pt x="2684" y="1184"/>
                  </a:lnTo>
                  <a:lnTo>
                    <a:pt x="2684" y="1191"/>
                  </a:lnTo>
                  <a:lnTo>
                    <a:pt x="2708" y="1191"/>
                  </a:lnTo>
                  <a:lnTo>
                    <a:pt x="2708" y="1210"/>
                  </a:lnTo>
                  <a:lnTo>
                    <a:pt x="2722" y="1210"/>
                  </a:lnTo>
                  <a:lnTo>
                    <a:pt x="2722" y="1222"/>
                  </a:lnTo>
                  <a:lnTo>
                    <a:pt x="2736" y="1222"/>
                  </a:lnTo>
                  <a:lnTo>
                    <a:pt x="2736" y="1231"/>
                  </a:lnTo>
                  <a:lnTo>
                    <a:pt x="2743" y="1231"/>
                  </a:lnTo>
                  <a:lnTo>
                    <a:pt x="2743" y="1241"/>
                  </a:lnTo>
                  <a:lnTo>
                    <a:pt x="2757" y="1241"/>
                  </a:lnTo>
                  <a:lnTo>
                    <a:pt x="2757" y="1255"/>
                  </a:lnTo>
                  <a:lnTo>
                    <a:pt x="2788" y="1255"/>
                  </a:lnTo>
                  <a:lnTo>
                    <a:pt x="2788" y="1267"/>
                  </a:lnTo>
                  <a:lnTo>
                    <a:pt x="2849" y="1267"/>
                  </a:lnTo>
                  <a:lnTo>
                    <a:pt x="2849" y="1281"/>
                  </a:lnTo>
                  <a:lnTo>
                    <a:pt x="2856" y="1281"/>
                  </a:lnTo>
                  <a:lnTo>
                    <a:pt x="2856" y="1293"/>
                  </a:lnTo>
                  <a:lnTo>
                    <a:pt x="2911" y="1293"/>
                  </a:lnTo>
                  <a:lnTo>
                    <a:pt x="2911" y="1307"/>
                  </a:lnTo>
                  <a:lnTo>
                    <a:pt x="2934" y="1307"/>
                  </a:lnTo>
                  <a:lnTo>
                    <a:pt x="2934" y="1314"/>
                  </a:lnTo>
                  <a:lnTo>
                    <a:pt x="3038" y="1314"/>
                  </a:lnTo>
                  <a:lnTo>
                    <a:pt x="3038" y="1323"/>
                  </a:lnTo>
                  <a:lnTo>
                    <a:pt x="3052" y="1323"/>
                  </a:lnTo>
                  <a:lnTo>
                    <a:pt x="3052" y="1340"/>
                  </a:lnTo>
                  <a:lnTo>
                    <a:pt x="3241" y="1340"/>
                  </a:lnTo>
                  <a:lnTo>
                    <a:pt x="3241" y="1345"/>
                  </a:lnTo>
                  <a:lnTo>
                    <a:pt x="3253" y="1345"/>
                  </a:lnTo>
                  <a:lnTo>
                    <a:pt x="3253" y="1352"/>
                  </a:lnTo>
                  <a:lnTo>
                    <a:pt x="3427" y="1352"/>
                  </a:lnTo>
                </a:path>
              </a:pathLst>
            </a:custGeom>
            <a:noFill/>
            <a:ln w="15875"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205">
              <a:extLst>
                <a:ext uri="{FF2B5EF4-FFF2-40B4-BE49-F238E27FC236}">
                  <a16:creationId xmlns:a16="http://schemas.microsoft.com/office/drawing/2014/main" id="{2326D559-CDF9-4F5C-904C-55AB629EFAB6}"/>
                </a:ext>
              </a:extLst>
            </p:cNvPr>
            <p:cNvSpPr>
              <a:spLocks/>
            </p:cNvSpPr>
            <p:nvPr/>
          </p:nvSpPr>
          <p:spPr bwMode="auto">
            <a:xfrm>
              <a:off x="7545605" y="3383242"/>
              <a:ext cx="3911271" cy="1187000"/>
            </a:xfrm>
            <a:custGeom>
              <a:avLst/>
              <a:gdLst>
                <a:gd name="T0" fmla="*/ 160 w 3427"/>
                <a:gd name="T1" fmla="*/ 0 h 1219"/>
                <a:gd name="T2" fmla="*/ 212 w 3427"/>
                <a:gd name="T3" fmla="*/ 12 h 1219"/>
                <a:gd name="T4" fmla="*/ 264 w 3427"/>
                <a:gd name="T5" fmla="*/ 38 h 1219"/>
                <a:gd name="T6" fmla="*/ 453 w 3427"/>
                <a:gd name="T7" fmla="*/ 54 h 1219"/>
                <a:gd name="T8" fmla="*/ 474 w 3427"/>
                <a:gd name="T9" fmla="*/ 73 h 1219"/>
                <a:gd name="T10" fmla="*/ 611 w 3427"/>
                <a:gd name="T11" fmla="*/ 90 h 1219"/>
                <a:gd name="T12" fmla="*/ 705 w 3427"/>
                <a:gd name="T13" fmla="*/ 116 h 1219"/>
                <a:gd name="T14" fmla="*/ 729 w 3427"/>
                <a:gd name="T15" fmla="*/ 135 h 1219"/>
                <a:gd name="T16" fmla="*/ 752 w 3427"/>
                <a:gd name="T17" fmla="*/ 158 h 1219"/>
                <a:gd name="T18" fmla="*/ 778 w 3427"/>
                <a:gd name="T19" fmla="*/ 191 h 1219"/>
                <a:gd name="T20" fmla="*/ 814 w 3427"/>
                <a:gd name="T21" fmla="*/ 213 h 1219"/>
                <a:gd name="T22" fmla="*/ 849 w 3427"/>
                <a:gd name="T23" fmla="*/ 227 h 1219"/>
                <a:gd name="T24" fmla="*/ 880 w 3427"/>
                <a:gd name="T25" fmla="*/ 246 h 1219"/>
                <a:gd name="T26" fmla="*/ 910 w 3427"/>
                <a:gd name="T27" fmla="*/ 267 h 1219"/>
                <a:gd name="T28" fmla="*/ 932 w 3427"/>
                <a:gd name="T29" fmla="*/ 312 h 1219"/>
                <a:gd name="T30" fmla="*/ 950 w 3427"/>
                <a:gd name="T31" fmla="*/ 354 h 1219"/>
                <a:gd name="T32" fmla="*/ 967 w 3427"/>
                <a:gd name="T33" fmla="*/ 383 h 1219"/>
                <a:gd name="T34" fmla="*/ 988 w 3427"/>
                <a:gd name="T35" fmla="*/ 404 h 1219"/>
                <a:gd name="T36" fmla="*/ 1007 w 3427"/>
                <a:gd name="T37" fmla="*/ 421 h 1219"/>
                <a:gd name="T38" fmla="*/ 1028 w 3427"/>
                <a:gd name="T39" fmla="*/ 454 h 1219"/>
                <a:gd name="T40" fmla="*/ 1050 w 3427"/>
                <a:gd name="T41" fmla="*/ 482 h 1219"/>
                <a:gd name="T42" fmla="*/ 1064 w 3427"/>
                <a:gd name="T43" fmla="*/ 501 h 1219"/>
                <a:gd name="T44" fmla="*/ 1094 w 3427"/>
                <a:gd name="T45" fmla="*/ 520 h 1219"/>
                <a:gd name="T46" fmla="*/ 1137 w 3427"/>
                <a:gd name="T47" fmla="*/ 544 h 1219"/>
                <a:gd name="T48" fmla="*/ 1189 w 3427"/>
                <a:gd name="T49" fmla="*/ 558 h 1219"/>
                <a:gd name="T50" fmla="*/ 1210 w 3427"/>
                <a:gd name="T51" fmla="*/ 574 h 1219"/>
                <a:gd name="T52" fmla="*/ 1248 w 3427"/>
                <a:gd name="T53" fmla="*/ 595 h 1219"/>
                <a:gd name="T54" fmla="*/ 1283 w 3427"/>
                <a:gd name="T55" fmla="*/ 612 h 1219"/>
                <a:gd name="T56" fmla="*/ 1309 w 3427"/>
                <a:gd name="T57" fmla="*/ 624 h 1219"/>
                <a:gd name="T58" fmla="*/ 1351 w 3427"/>
                <a:gd name="T59" fmla="*/ 638 h 1219"/>
                <a:gd name="T60" fmla="*/ 1368 w 3427"/>
                <a:gd name="T61" fmla="*/ 657 h 1219"/>
                <a:gd name="T62" fmla="*/ 1389 w 3427"/>
                <a:gd name="T63" fmla="*/ 676 h 1219"/>
                <a:gd name="T64" fmla="*/ 1413 w 3427"/>
                <a:gd name="T65" fmla="*/ 709 h 1219"/>
                <a:gd name="T66" fmla="*/ 1427 w 3427"/>
                <a:gd name="T67" fmla="*/ 723 h 1219"/>
                <a:gd name="T68" fmla="*/ 1443 w 3427"/>
                <a:gd name="T69" fmla="*/ 742 h 1219"/>
                <a:gd name="T70" fmla="*/ 1472 w 3427"/>
                <a:gd name="T71" fmla="*/ 766 h 1219"/>
                <a:gd name="T72" fmla="*/ 1517 w 3427"/>
                <a:gd name="T73" fmla="*/ 787 h 1219"/>
                <a:gd name="T74" fmla="*/ 1543 w 3427"/>
                <a:gd name="T75" fmla="*/ 803 h 1219"/>
                <a:gd name="T76" fmla="*/ 1583 w 3427"/>
                <a:gd name="T77" fmla="*/ 815 h 1219"/>
                <a:gd name="T78" fmla="*/ 1684 w 3427"/>
                <a:gd name="T79" fmla="*/ 837 h 1219"/>
                <a:gd name="T80" fmla="*/ 1712 w 3427"/>
                <a:gd name="T81" fmla="*/ 855 h 1219"/>
                <a:gd name="T82" fmla="*/ 1788 w 3427"/>
                <a:gd name="T83" fmla="*/ 874 h 1219"/>
                <a:gd name="T84" fmla="*/ 1840 w 3427"/>
                <a:gd name="T85" fmla="*/ 896 h 1219"/>
                <a:gd name="T86" fmla="*/ 1922 w 3427"/>
                <a:gd name="T87" fmla="*/ 914 h 1219"/>
                <a:gd name="T88" fmla="*/ 1967 w 3427"/>
                <a:gd name="T89" fmla="*/ 948 h 1219"/>
                <a:gd name="T90" fmla="*/ 1988 w 3427"/>
                <a:gd name="T91" fmla="*/ 957 h 1219"/>
                <a:gd name="T92" fmla="*/ 2005 w 3427"/>
                <a:gd name="T93" fmla="*/ 978 h 1219"/>
                <a:gd name="T94" fmla="*/ 2033 w 3427"/>
                <a:gd name="T95" fmla="*/ 995 h 1219"/>
                <a:gd name="T96" fmla="*/ 2083 w 3427"/>
                <a:gd name="T97" fmla="*/ 1004 h 1219"/>
                <a:gd name="T98" fmla="*/ 2111 w 3427"/>
                <a:gd name="T99" fmla="*/ 1023 h 1219"/>
                <a:gd name="T100" fmla="*/ 2153 w 3427"/>
                <a:gd name="T101" fmla="*/ 1044 h 1219"/>
                <a:gd name="T102" fmla="*/ 2186 w 3427"/>
                <a:gd name="T103" fmla="*/ 1061 h 1219"/>
                <a:gd name="T104" fmla="*/ 2229 w 3427"/>
                <a:gd name="T105" fmla="*/ 1078 h 1219"/>
                <a:gd name="T106" fmla="*/ 2293 w 3427"/>
                <a:gd name="T107" fmla="*/ 1092 h 1219"/>
                <a:gd name="T108" fmla="*/ 2434 w 3427"/>
                <a:gd name="T109" fmla="*/ 1104 h 1219"/>
                <a:gd name="T110" fmla="*/ 2521 w 3427"/>
                <a:gd name="T111" fmla="*/ 1120 h 1219"/>
                <a:gd name="T112" fmla="*/ 2755 w 3427"/>
                <a:gd name="T113" fmla="*/ 1134 h 1219"/>
                <a:gd name="T114" fmla="*/ 2856 w 3427"/>
                <a:gd name="T115" fmla="*/ 1146 h 1219"/>
                <a:gd name="T116" fmla="*/ 3250 w 3427"/>
                <a:gd name="T117" fmla="*/ 1170 h 1219"/>
                <a:gd name="T118" fmla="*/ 3338 w 3427"/>
                <a:gd name="T119" fmla="*/ 1181 h 1219"/>
                <a:gd name="T120" fmla="*/ 3359 w 3427"/>
                <a:gd name="T121" fmla="*/ 1205 h 1219"/>
                <a:gd name="T122" fmla="*/ 3427 w 3427"/>
                <a:gd name="T123"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7" h="1219">
                  <a:moveTo>
                    <a:pt x="0" y="0"/>
                  </a:moveTo>
                  <a:lnTo>
                    <a:pt x="160" y="0"/>
                  </a:lnTo>
                  <a:lnTo>
                    <a:pt x="160" y="12"/>
                  </a:lnTo>
                  <a:lnTo>
                    <a:pt x="212" y="12"/>
                  </a:lnTo>
                  <a:lnTo>
                    <a:pt x="212" y="38"/>
                  </a:lnTo>
                  <a:lnTo>
                    <a:pt x="264" y="38"/>
                  </a:lnTo>
                  <a:lnTo>
                    <a:pt x="264" y="54"/>
                  </a:lnTo>
                  <a:lnTo>
                    <a:pt x="453" y="54"/>
                  </a:lnTo>
                  <a:lnTo>
                    <a:pt x="453" y="73"/>
                  </a:lnTo>
                  <a:lnTo>
                    <a:pt x="474" y="73"/>
                  </a:lnTo>
                  <a:lnTo>
                    <a:pt x="474" y="90"/>
                  </a:lnTo>
                  <a:lnTo>
                    <a:pt x="611" y="90"/>
                  </a:lnTo>
                  <a:lnTo>
                    <a:pt x="611" y="116"/>
                  </a:lnTo>
                  <a:lnTo>
                    <a:pt x="705" y="116"/>
                  </a:lnTo>
                  <a:lnTo>
                    <a:pt x="705" y="135"/>
                  </a:lnTo>
                  <a:lnTo>
                    <a:pt x="729" y="135"/>
                  </a:lnTo>
                  <a:lnTo>
                    <a:pt x="729" y="158"/>
                  </a:lnTo>
                  <a:lnTo>
                    <a:pt x="752" y="158"/>
                  </a:lnTo>
                  <a:lnTo>
                    <a:pt x="752" y="191"/>
                  </a:lnTo>
                  <a:lnTo>
                    <a:pt x="778" y="191"/>
                  </a:lnTo>
                  <a:lnTo>
                    <a:pt x="778" y="213"/>
                  </a:lnTo>
                  <a:lnTo>
                    <a:pt x="814" y="213"/>
                  </a:lnTo>
                  <a:lnTo>
                    <a:pt x="814" y="227"/>
                  </a:lnTo>
                  <a:lnTo>
                    <a:pt x="849" y="227"/>
                  </a:lnTo>
                  <a:lnTo>
                    <a:pt x="849" y="246"/>
                  </a:lnTo>
                  <a:lnTo>
                    <a:pt x="880" y="246"/>
                  </a:lnTo>
                  <a:lnTo>
                    <a:pt x="880" y="267"/>
                  </a:lnTo>
                  <a:lnTo>
                    <a:pt x="910" y="267"/>
                  </a:lnTo>
                  <a:lnTo>
                    <a:pt x="910" y="312"/>
                  </a:lnTo>
                  <a:lnTo>
                    <a:pt x="932" y="312"/>
                  </a:lnTo>
                  <a:lnTo>
                    <a:pt x="932" y="354"/>
                  </a:lnTo>
                  <a:lnTo>
                    <a:pt x="950" y="354"/>
                  </a:lnTo>
                  <a:lnTo>
                    <a:pt x="950" y="383"/>
                  </a:lnTo>
                  <a:lnTo>
                    <a:pt x="967" y="383"/>
                  </a:lnTo>
                  <a:lnTo>
                    <a:pt x="967" y="404"/>
                  </a:lnTo>
                  <a:lnTo>
                    <a:pt x="988" y="404"/>
                  </a:lnTo>
                  <a:lnTo>
                    <a:pt x="988" y="421"/>
                  </a:lnTo>
                  <a:lnTo>
                    <a:pt x="1007" y="421"/>
                  </a:lnTo>
                  <a:lnTo>
                    <a:pt x="1007" y="454"/>
                  </a:lnTo>
                  <a:lnTo>
                    <a:pt x="1028" y="454"/>
                  </a:lnTo>
                  <a:lnTo>
                    <a:pt x="1028" y="482"/>
                  </a:lnTo>
                  <a:lnTo>
                    <a:pt x="1050" y="482"/>
                  </a:lnTo>
                  <a:lnTo>
                    <a:pt x="1050" y="501"/>
                  </a:lnTo>
                  <a:lnTo>
                    <a:pt x="1064" y="501"/>
                  </a:lnTo>
                  <a:lnTo>
                    <a:pt x="1064" y="520"/>
                  </a:lnTo>
                  <a:lnTo>
                    <a:pt x="1094" y="520"/>
                  </a:lnTo>
                  <a:lnTo>
                    <a:pt x="1094" y="544"/>
                  </a:lnTo>
                  <a:lnTo>
                    <a:pt x="1137" y="544"/>
                  </a:lnTo>
                  <a:lnTo>
                    <a:pt x="1137" y="558"/>
                  </a:lnTo>
                  <a:lnTo>
                    <a:pt x="1189" y="558"/>
                  </a:lnTo>
                  <a:lnTo>
                    <a:pt x="1189" y="574"/>
                  </a:lnTo>
                  <a:lnTo>
                    <a:pt x="1210" y="574"/>
                  </a:lnTo>
                  <a:lnTo>
                    <a:pt x="1210" y="595"/>
                  </a:lnTo>
                  <a:lnTo>
                    <a:pt x="1248" y="595"/>
                  </a:lnTo>
                  <a:lnTo>
                    <a:pt x="1248" y="612"/>
                  </a:lnTo>
                  <a:lnTo>
                    <a:pt x="1283" y="612"/>
                  </a:lnTo>
                  <a:lnTo>
                    <a:pt x="1283" y="624"/>
                  </a:lnTo>
                  <a:lnTo>
                    <a:pt x="1309" y="624"/>
                  </a:lnTo>
                  <a:lnTo>
                    <a:pt x="1309" y="638"/>
                  </a:lnTo>
                  <a:lnTo>
                    <a:pt x="1351" y="638"/>
                  </a:lnTo>
                  <a:lnTo>
                    <a:pt x="1351" y="657"/>
                  </a:lnTo>
                  <a:lnTo>
                    <a:pt x="1368" y="657"/>
                  </a:lnTo>
                  <a:lnTo>
                    <a:pt x="1368" y="676"/>
                  </a:lnTo>
                  <a:lnTo>
                    <a:pt x="1389" y="676"/>
                  </a:lnTo>
                  <a:lnTo>
                    <a:pt x="1389" y="709"/>
                  </a:lnTo>
                  <a:lnTo>
                    <a:pt x="1413" y="709"/>
                  </a:lnTo>
                  <a:lnTo>
                    <a:pt x="1413" y="723"/>
                  </a:lnTo>
                  <a:lnTo>
                    <a:pt x="1427" y="723"/>
                  </a:lnTo>
                  <a:lnTo>
                    <a:pt x="1427" y="742"/>
                  </a:lnTo>
                  <a:lnTo>
                    <a:pt x="1443" y="742"/>
                  </a:lnTo>
                  <a:lnTo>
                    <a:pt x="1443" y="766"/>
                  </a:lnTo>
                  <a:lnTo>
                    <a:pt x="1472" y="766"/>
                  </a:lnTo>
                  <a:lnTo>
                    <a:pt x="1472" y="787"/>
                  </a:lnTo>
                  <a:lnTo>
                    <a:pt x="1517" y="787"/>
                  </a:lnTo>
                  <a:lnTo>
                    <a:pt x="1517" y="803"/>
                  </a:lnTo>
                  <a:lnTo>
                    <a:pt x="1543" y="803"/>
                  </a:lnTo>
                  <a:lnTo>
                    <a:pt x="1543" y="815"/>
                  </a:lnTo>
                  <a:lnTo>
                    <a:pt x="1583" y="815"/>
                  </a:lnTo>
                  <a:lnTo>
                    <a:pt x="1583" y="837"/>
                  </a:lnTo>
                  <a:lnTo>
                    <a:pt x="1684" y="837"/>
                  </a:lnTo>
                  <a:lnTo>
                    <a:pt x="1684" y="855"/>
                  </a:lnTo>
                  <a:lnTo>
                    <a:pt x="1712" y="855"/>
                  </a:lnTo>
                  <a:lnTo>
                    <a:pt x="1712" y="874"/>
                  </a:lnTo>
                  <a:lnTo>
                    <a:pt x="1788" y="874"/>
                  </a:lnTo>
                  <a:lnTo>
                    <a:pt x="1788" y="896"/>
                  </a:lnTo>
                  <a:lnTo>
                    <a:pt x="1840" y="896"/>
                  </a:lnTo>
                  <a:lnTo>
                    <a:pt x="1840" y="914"/>
                  </a:lnTo>
                  <a:lnTo>
                    <a:pt x="1922" y="914"/>
                  </a:lnTo>
                  <a:lnTo>
                    <a:pt x="1922" y="948"/>
                  </a:lnTo>
                  <a:lnTo>
                    <a:pt x="1967" y="948"/>
                  </a:lnTo>
                  <a:lnTo>
                    <a:pt x="1967" y="957"/>
                  </a:lnTo>
                  <a:lnTo>
                    <a:pt x="1988" y="957"/>
                  </a:lnTo>
                  <a:lnTo>
                    <a:pt x="1988" y="978"/>
                  </a:lnTo>
                  <a:lnTo>
                    <a:pt x="2005" y="978"/>
                  </a:lnTo>
                  <a:lnTo>
                    <a:pt x="2005" y="995"/>
                  </a:lnTo>
                  <a:lnTo>
                    <a:pt x="2033" y="995"/>
                  </a:lnTo>
                  <a:lnTo>
                    <a:pt x="2033" y="1004"/>
                  </a:lnTo>
                  <a:lnTo>
                    <a:pt x="2083" y="1004"/>
                  </a:lnTo>
                  <a:lnTo>
                    <a:pt x="2083" y="1023"/>
                  </a:lnTo>
                  <a:lnTo>
                    <a:pt x="2111" y="1023"/>
                  </a:lnTo>
                  <a:lnTo>
                    <a:pt x="2111" y="1044"/>
                  </a:lnTo>
                  <a:lnTo>
                    <a:pt x="2153" y="1044"/>
                  </a:lnTo>
                  <a:lnTo>
                    <a:pt x="2153" y="1061"/>
                  </a:lnTo>
                  <a:lnTo>
                    <a:pt x="2186" y="1061"/>
                  </a:lnTo>
                  <a:lnTo>
                    <a:pt x="2186" y="1078"/>
                  </a:lnTo>
                  <a:lnTo>
                    <a:pt x="2229" y="1078"/>
                  </a:lnTo>
                  <a:lnTo>
                    <a:pt x="2229" y="1092"/>
                  </a:lnTo>
                  <a:lnTo>
                    <a:pt x="2293" y="1092"/>
                  </a:lnTo>
                  <a:lnTo>
                    <a:pt x="2293" y="1104"/>
                  </a:lnTo>
                  <a:lnTo>
                    <a:pt x="2434" y="1104"/>
                  </a:lnTo>
                  <a:lnTo>
                    <a:pt x="2434" y="1120"/>
                  </a:lnTo>
                  <a:lnTo>
                    <a:pt x="2521" y="1120"/>
                  </a:lnTo>
                  <a:lnTo>
                    <a:pt x="2521" y="1134"/>
                  </a:lnTo>
                  <a:lnTo>
                    <a:pt x="2755" y="1134"/>
                  </a:lnTo>
                  <a:lnTo>
                    <a:pt x="2755" y="1146"/>
                  </a:lnTo>
                  <a:lnTo>
                    <a:pt x="2856" y="1146"/>
                  </a:lnTo>
                  <a:lnTo>
                    <a:pt x="2856" y="1170"/>
                  </a:lnTo>
                  <a:lnTo>
                    <a:pt x="3250" y="1170"/>
                  </a:lnTo>
                  <a:lnTo>
                    <a:pt x="3250" y="1181"/>
                  </a:lnTo>
                  <a:lnTo>
                    <a:pt x="3338" y="1181"/>
                  </a:lnTo>
                  <a:lnTo>
                    <a:pt x="3338" y="1205"/>
                  </a:lnTo>
                  <a:lnTo>
                    <a:pt x="3359" y="1205"/>
                  </a:lnTo>
                  <a:lnTo>
                    <a:pt x="3359" y="1219"/>
                  </a:lnTo>
                  <a:lnTo>
                    <a:pt x="3427" y="1219"/>
                  </a:lnTo>
                </a:path>
              </a:pathLst>
            </a:custGeom>
            <a:noFill/>
            <a:ln w="15875" cap="flat">
              <a:solidFill>
                <a:srgbClr val="4D4D4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7DC90A4E-8351-474D-AD10-5CAEB065D249}"/>
              </a:ext>
            </a:extLst>
          </p:cNvPr>
          <p:cNvGrpSpPr/>
          <p:nvPr/>
        </p:nvGrpSpPr>
        <p:grpSpPr>
          <a:xfrm>
            <a:off x="1100432" y="3385226"/>
            <a:ext cx="4667111" cy="2160857"/>
            <a:chOff x="1100431" y="3393615"/>
            <a:chExt cx="4667111" cy="2160857"/>
          </a:xfrm>
        </p:grpSpPr>
        <p:sp>
          <p:nvSpPr>
            <p:cNvPr id="39" name="Rechteck 54">
              <a:extLst>
                <a:ext uri="{FF2B5EF4-FFF2-40B4-BE49-F238E27FC236}">
                  <a16:creationId xmlns:a16="http://schemas.microsoft.com/office/drawing/2014/main" id="{B567DB54-471D-416D-88B2-10E89A4A06D4}"/>
                </a:ext>
              </a:extLst>
            </p:cNvPr>
            <p:cNvSpPr/>
            <p:nvPr/>
          </p:nvSpPr>
          <p:spPr>
            <a:xfrm>
              <a:off x="2751438" y="5385195"/>
              <a:ext cx="2037417" cy="169277"/>
            </a:xfrm>
            <a:prstGeom prst="rect">
              <a:avLst/>
            </a:prstGeom>
          </p:spPr>
          <p:txBody>
            <a:bodyPr wrap="none" lIns="0" tIns="0" rIns="0" bIns="0" anchor="b">
              <a:sp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a:ea typeface="+mn-ea"/>
                  <a:cs typeface="+mn-cs"/>
                </a:rPr>
                <a:t>Time from Randomization, months</a:t>
              </a:r>
            </a:p>
          </p:txBody>
        </p:sp>
        <p:cxnSp>
          <p:nvCxnSpPr>
            <p:cNvPr id="12" name="Straight Connector 11">
              <a:extLst>
                <a:ext uri="{FF2B5EF4-FFF2-40B4-BE49-F238E27FC236}">
                  <a16:creationId xmlns:a16="http://schemas.microsoft.com/office/drawing/2014/main" id="{ACE56385-776D-4297-B5B7-DA62FB2FC354}"/>
                </a:ext>
              </a:extLst>
            </p:cNvPr>
            <p:cNvCxnSpPr>
              <a:cxnSpLocks/>
            </p:cNvCxnSpPr>
            <p:nvPr/>
          </p:nvCxnSpPr>
          <p:spPr>
            <a:xfrm>
              <a:off x="1809668" y="3522095"/>
              <a:ext cx="0" cy="161652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66FC4C53-CACB-4336-B986-E59469B70877}"/>
                </a:ext>
              </a:extLst>
            </p:cNvPr>
            <p:cNvCxnSpPr>
              <a:cxnSpLocks/>
            </p:cNvCxnSpPr>
            <p:nvPr/>
          </p:nvCxnSpPr>
          <p:spPr>
            <a:xfrm>
              <a:off x="1809668" y="5138615"/>
              <a:ext cx="392095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4" name="Rechteck 54">
              <a:extLst>
                <a:ext uri="{FF2B5EF4-FFF2-40B4-BE49-F238E27FC236}">
                  <a16:creationId xmlns:a16="http://schemas.microsoft.com/office/drawing/2014/main" id="{4C9C1DD7-5218-4A79-A061-CAA419342F71}"/>
                </a:ext>
              </a:extLst>
            </p:cNvPr>
            <p:cNvSpPr/>
            <p:nvPr/>
          </p:nvSpPr>
          <p:spPr>
            <a:xfrm>
              <a:off x="1518372" y="3441740"/>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6" name="Rechteck 54">
              <a:extLst>
                <a:ext uri="{FF2B5EF4-FFF2-40B4-BE49-F238E27FC236}">
                  <a16:creationId xmlns:a16="http://schemas.microsoft.com/office/drawing/2014/main" id="{1D130634-8C99-4669-B967-12B346E854BF}"/>
                </a:ext>
              </a:extLst>
            </p:cNvPr>
            <p:cNvSpPr/>
            <p:nvPr/>
          </p:nvSpPr>
          <p:spPr>
            <a:xfrm>
              <a:off x="1518372" y="4087248"/>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0.6</a:t>
              </a:r>
            </a:p>
          </p:txBody>
        </p:sp>
        <p:cxnSp>
          <p:nvCxnSpPr>
            <p:cNvPr id="17" name="Straight Connector 16">
              <a:extLst>
                <a:ext uri="{FF2B5EF4-FFF2-40B4-BE49-F238E27FC236}">
                  <a16:creationId xmlns:a16="http://schemas.microsoft.com/office/drawing/2014/main" id="{E4F85F13-25E3-44E5-AE38-5BA69A4FD1DA}"/>
                </a:ext>
              </a:extLst>
            </p:cNvPr>
            <p:cNvCxnSpPr/>
            <p:nvPr/>
          </p:nvCxnSpPr>
          <p:spPr>
            <a:xfrm>
              <a:off x="1745660" y="416983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8" name="Rechteck 54">
              <a:extLst>
                <a:ext uri="{FF2B5EF4-FFF2-40B4-BE49-F238E27FC236}">
                  <a16:creationId xmlns:a16="http://schemas.microsoft.com/office/drawing/2014/main" id="{40583B53-72D1-4B93-B487-489BF17E0CBA}"/>
                </a:ext>
              </a:extLst>
            </p:cNvPr>
            <p:cNvSpPr/>
            <p:nvPr/>
          </p:nvSpPr>
          <p:spPr>
            <a:xfrm>
              <a:off x="1518372" y="4410004"/>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0.4</a:t>
              </a:r>
            </a:p>
          </p:txBody>
        </p:sp>
        <p:cxnSp>
          <p:nvCxnSpPr>
            <p:cNvPr id="19" name="Straight Connector 18">
              <a:extLst>
                <a:ext uri="{FF2B5EF4-FFF2-40B4-BE49-F238E27FC236}">
                  <a16:creationId xmlns:a16="http://schemas.microsoft.com/office/drawing/2014/main" id="{7BE24419-5059-4775-A9A2-7FD0848357D6}"/>
                </a:ext>
              </a:extLst>
            </p:cNvPr>
            <p:cNvCxnSpPr/>
            <p:nvPr/>
          </p:nvCxnSpPr>
          <p:spPr>
            <a:xfrm>
              <a:off x="1745660" y="4492759"/>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0" name="Rechteck 54">
              <a:extLst>
                <a:ext uri="{FF2B5EF4-FFF2-40B4-BE49-F238E27FC236}">
                  <a16:creationId xmlns:a16="http://schemas.microsoft.com/office/drawing/2014/main" id="{9F84E4D1-1C00-41E6-ABFE-B886AE0B1289}"/>
                </a:ext>
              </a:extLst>
            </p:cNvPr>
            <p:cNvSpPr/>
            <p:nvPr/>
          </p:nvSpPr>
          <p:spPr>
            <a:xfrm>
              <a:off x="1518372" y="5055508"/>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0.0</a:t>
              </a:r>
            </a:p>
          </p:txBody>
        </p:sp>
        <p:cxnSp>
          <p:nvCxnSpPr>
            <p:cNvPr id="21" name="Straight Connector 20">
              <a:extLst>
                <a:ext uri="{FF2B5EF4-FFF2-40B4-BE49-F238E27FC236}">
                  <a16:creationId xmlns:a16="http://schemas.microsoft.com/office/drawing/2014/main" id="{592C1F6E-9F3A-429C-817D-6777AFA05863}"/>
                </a:ext>
              </a:extLst>
            </p:cNvPr>
            <p:cNvCxnSpPr/>
            <p:nvPr/>
          </p:nvCxnSpPr>
          <p:spPr>
            <a:xfrm>
              <a:off x="1745660" y="5138615"/>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1BA92D0B-BB95-4C83-9374-7095BFFAF317}"/>
                </a:ext>
              </a:extLst>
            </p:cNvPr>
            <p:cNvCxnSpPr>
              <a:cxnSpLocks/>
            </p:cNvCxnSpPr>
            <p:nvPr/>
          </p:nvCxnSpPr>
          <p:spPr>
            <a:xfrm rot="16200000">
              <a:off x="1786044"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3" name="Rechteck 54">
              <a:extLst>
                <a:ext uri="{FF2B5EF4-FFF2-40B4-BE49-F238E27FC236}">
                  <a16:creationId xmlns:a16="http://schemas.microsoft.com/office/drawing/2014/main" id="{2F6CD890-D92E-458D-A6B5-46E68564779A}"/>
                </a:ext>
              </a:extLst>
            </p:cNvPr>
            <p:cNvSpPr/>
            <p:nvPr/>
          </p:nvSpPr>
          <p:spPr>
            <a:xfrm>
              <a:off x="1774268"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24" name="Straight Connector 23">
              <a:extLst>
                <a:ext uri="{FF2B5EF4-FFF2-40B4-BE49-F238E27FC236}">
                  <a16:creationId xmlns:a16="http://schemas.microsoft.com/office/drawing/2014/main" id="{B3DF9850-7AF1-446C-9710-0E5238A9C84B}"/>
                </a:ext>
              </a:extLst>
            </p:cNvPr>
            <p:cNvCxnSpPr>
              <a:cxnSpLocks/>
            </p:cNvCxnSpPr>
            <p:nvPr/>
          </p:nvCxnSpPr>
          <p:spPr>
            <a:xfrm rot="16200000">
              <a:off x="2003850"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 name="Rechteck 54">
              <a:extLst>
                <a:ext uri="{FF2B5EF4-FFF2-40B4-BE49-F238E27FC236}">
                  <a16:creationId xmlns:a16="http://schemas.microsoft.com/office/drawing/2014/main" id="{002FEA60-BD06-4F25-A0BF-08D4EEC3E7A4}"/>
                </a:ext>
              </a:extLst>
            </p:cNvPr>
            <p:cNvSpPr/>
            <p:nvPr/>
          </p:nvSpPr>
          <p:spPr>
            <a:xfrm>
              <a:off x="1992020"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cxnSp>
          <p:nvCxnSpPr>
            <p:cNvPr id="26" name="Straight Connector 25">
              <a:extLst>
                <a:ext uri="{FF2B5EF4-FFF2-40B4-BE49-F238E27FC236}">
                  <a16:creationId xmlns:a16="http://schemas.microsoft.com/office/drawing/2014/main" id="{9D013CDB-6E7E-49C4-B33C-81B0F5A2D874}"/>
                </a:ext>
              </a:extLst>
            </p:cNvPr>
            <p:cNvCxnSpPr>
              <a:cxnSpLocks/>
            </p:cNvCxnSpPr>
            <p:nvPr/>
          </p:nvCxnSpPr>
          <p:spPr>
            <a:xfrm rot="16200000">
              <a:off x="331068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7" name="Rechteck 54">
              <a:extLst>
                <a:ext uri="{FF2B5EF4-FFF2-40B4-BE49-F238E27FC236}">
                  <a16:creationId xmlns:a16="http://schemas.microsoft.com/office/drawing/2014/main" id="{0FD6416E-5DC0-4A54-BCCF-AD5C15FB37BB}"/>
                </a:ext>
              </a:extLst>
            </p:cNvPr>
            <p:cNvSpPr/>
            <p:nvPr/>
          </p:nvSpPr>
          <p:spPr>
            <a:xfrm>
              <a:off x="3298532"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14</a:t>
              </a:r>
            </a:p>
          </p:txBody>
        </p:sp>
        <p:cxnSp>
          <p:nvCxnSpPr>
            <p:cNvPr id="28" name="Straight Connector 27">
              <a:extLst>
                <a:ext uri="{FF2B5EF4-FFF2-40B4-BE49-F238E27FC236}">
                  <a16:creationId xmlns:a16="http://schemas.microsoft.com/office/drawing/2014/main" id="{696EAD0C-EF05-4F2B-ACEA-180CE5148375}"/>
                </a:ext>
              </a:extLst>
            </p:cNvPr>
            <p:cNvCxnSpPr>
              <a:cxnSpLocks/>
            </p:cNvCxnSpPr>
            <p:nvPr/>
          </p:nvCxnSpPr>
          <p:spPr>
            <a:xfrm rot="16200000">
              <a:off x="4181910"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9" name="Rechteck 54">
              <a:extLst>
                <a:ext uri="{FF2B5EF4-FFF2-40B4-BE49-F238E27FC236}">
                  <a16:creationId xmlns:a16="http://schemas.microsoft.com/office/drawing/2014/main" id="{00A2784E-44D2-48CF-A5BB-42BD0C2FD224}"/>
                </a:ext>
              </a:extLst>
            </p:cNvPr>
            <p:cNvSpPr/>
            <p:nvPr/>
          </p:nvSpPr>
          <p:spPr>
            <a:xfrm>
              <a:off x="4169540"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22</a:t>
              </a:r>
            </a:p>
          </p:txBody>
        </p:sp>
        <p:cxnSp>
          <p:nvCxnSpPr>
            <p:cNvPr id="30" name="Straight Connector 29">
              <a:extLst>
                <a:ext uri="{FF2B5EF4-FFF2-40B4-BE49-F238E27FC236}">
                  <a16:creationId xmlns:a16="http://schemas.microsoft.com/office/drawing/2014/main" id="{196F1A99-E82E-45FF-9081-E803DD9EBB39}"/>
                </a:ext>
              </a:extLst>
            </p:cNvPr>
            <p:cNvCxnSpPr>
              <a:cxnSpLocks/>
            </p:cNvCxnSpPr>
            <p:nvPr/>
          </p:nvCxnSpPr>
          <p:spPr>
            <a:xfrm rot="16200000">
              <a:off x="4835328"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1" name="Rechteck 54">
              <a:extLst>
                <a:ext uri="{FF2B5EF4-FFF2-40B4-BE49-F238E27FC236}">
                  <a16:creationId xmlns:a16="http://schemas.microsoft.com/office/drawing/2014/main" id="{9E1C6CB0-0C30-4C14-82AC-07A5E9158221}"/>
                </a:ext>
              </a:extLst>
            </p:cNvPr>
            <p:cNvSpPr/>
            <p:nvPr/>
          </p:nvSpPr>
          <p:spPr>
            <a:xfrm>
              <a:off x="4822796"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28</a:t>
              </a:r>
            </a:p>
          </p:txBody>
        </p:sp>
        <p:cxnSp>
          <p:nvCxnSpPr>
            <p:cNvPr id="32" name="Straight Connector 31">
              <a:extLst>
                <a:ext uri="{FF2B5EF4-FFF2-40B4-BE49-F238E27FC236}">
                  <a16:creationId xmlns:a16="http://schemas.microsoft.com/office/drawing/2014/main" id="{D8673978-075A-4B7A-849D-924F845E2A6E}"/>
                </a:ext>
              </a:extLst>
            </p:cNvPr>
            <p:cNvCxnSpPr>
              <a:cxnSpLocks/>
            </p:cNvCxnSpPr>
            <p:nvPr/>
          </p:nvCxnSpPr>
          <p:spPr>
            <a:xfrm rot="16200000">
              <a:off x="570655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3" name="Rechteck 54">
              <a:extLst>
                <a:ext uri="{FF2B5EF4-FFF2-40B4-BE49-F238E27FC236}">
                  <a16:creationId xmlns:a16="http://schemas.microsoft.com/office/drawing/2014/main" id="{6DBAB5B4-57D9-4BE6-B027-766E29B180BE}"/>
                </a:ext>
              </a:extLst>
            </p:cNvPr>
            <p:cNvSpPr/>
            <p:nvPr/>
          </p:nvSpPr>
          <p:spPr>
            <a:xfrm>
              <a:off x="5693804"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36</a:t>
              </a:r>
            </a:p>
          </p:txBody>
        </p:sp>
        <p:sp>
          <p:nvSpPr>
            <p:cNvPr id="34" name="Rechteck 54">
              <a:extLst>
                <a:ext uri="{FF2B5EF4-FFF2-40B4-BE49-F238E27FC236}">
                  <a16:creationId xmlns:a16="http://schemas.microsoft.com/office/drawing/2014/main" id="{66F4DD08-9F3A-43D9-B324-3E0D760DD115}"/>
                </a:ext>
              </a:extLst>
            </p:cNvPr>
            <p:cNvSpPr/>
            <p:nvPr/>
          </p:nvSpPr>
          <p:spPr>
            <a:xfrm rot="16200000">
              <a:off x="305442" y="4188604"/>
              <a:ext cx="1928532" cy="338554"/>
            </a:xfrm>
            <a:prstGeom prst="rect">
              <a:avLst/>
            </a:prstGeom>
          </p:spPr>
          <p:txBody>
            <a:bodyPr wrap="square" lIns="0" tIns="0" rIns="0" bIns="0" anchor="ctr">
              <a:spAutoFit/>
            </a:bodyP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Narrow"/>
                </a:rPr>
                <a:t>Progression-Free Survival (proportion)</a:t>
              </a:r>
            </a:p>
          </p:txBody>
        </p:sp>
        <p:sp>
          <p:nvSpPr>
            <p:cNvPr id="35" name="Rechteck 54">
              <a:extLst>
                <a:ext uri="{FF2B5EF4-FFF2-40B4-BE49-F238E27FC236}">
                  <a16:creationId xmlns:a16="http://schemas.microsoft.com/office/drawing/2014/main" id="{64C4D237-4648-44D8-9C51-C39C8AC5D1DB}"/>
                </a:ext>
              </a:extLst>
            </p:cNvPr>
            <p:cNvSpPr/>
            <p:nvPr/>
          </p:nvSpPr>
          <p:spPr>
            <a:xfrm>
              <a:off x="1518371" y="4732757"/>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0.2</a:t>
              </a:r>
            </a:p>
          </p:txBody>
        </p:sp>
        <p:cxnSp>
          <p:nvCxnSpPr>
            <p:cNvPr id="36" name="Straight Connector 35">
              <a:extLst>
                <a:ext uri="{FF2B5EF4-FFF2-40B4-BE49-F238E27FC236}">
                  <a16:creationId xmlns:a16="http://schemas.microsoft.com/office/drawing/2014/main" id="{BF84E52C-F407-4145-BECF-FDD656D947B8}"/>
                </a:ext>
              </a:extLst>
            </p:cNvPr>
            <p:cNvCxnSpPr/>
            <p:nvPr/>
          </p:nvCxnSpPr>
          <p:spPr>
            <a:xfrm>
              <a:off x="1745660" y="4815686"/>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7" name="Rechteck 54">
              <a:extLst>
                <a:ext uri="{FF2B5EF4-FFF2-40B4-BE49-F238E27FC236}">
                  <a16:creationId xmlns:a16="http://schemas.microsoft.com/office/drawing/2014/main" id="{7A172F58-6EAF-4F7A-92DA-5B71789FE4E6}"/>
                </a:ext>
              </a:extLst>
            </p:cNvPr>
            <p:cNvSpPr/>
            <p:nvPr/>
          </p:nvSpPr>
          <p:spPr>
            <a:xfrm>
              <a:off x="1518371" y="3764494"/>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0.8</a:t>
              </a:r>
            </a:p>
          </p:txBody>
        </p:sp>
        <p:cxnSp>
          <p:nvCxnSpPr>
            <p:cNvPr id="38" name="Straight Connector 37">
              <a:extLst>
                <a:ext uri="{FF2B5EF4-FFF2-40B4-BE49-F238E27FC236}">
                  <a16:creationId xmlns:a16="http://schemas.microsoft.com/office/drawing/2014/main" id="{343081F8-459F-4C5F-BBB5-BB14F663CDDE}"/>
                </a:ext>
              </a:extLst>
            </p:cNvPr>
            <p:cNvCxnSpPr/>
            <p:nvPr/>
          </p:nvCxnSpPr>
          <p:spPr>
            <a:xfrm>
              <a:off x="1745660" y="3846905"/>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2" name="Rechteck 54">
              <a:extLst>
                <a:ext uri="{FF2B5EF4-FFF2-40B4-BE49-F238E27FC236}">
                  <a16:creationId xmlns:a16="http://schemas.microsoft.com/office/drawing/2014/main" id="{A2A1E5F3-9EF2-4614-BC39-E3C54B6AA37A}"/>
                </a:ext>
              </a:extLst>
            </p:cNvPr>
            <p:cNvSpPr/>
            <p:nvPr/>
          </p:nvSpPr>
          <p:spPr>
            <a:xfrm>
              <a:off x="1518371" y="3603117"/>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0.9</a:t>
              </a:r>
            </a:p>
          </p:txBody>
        </p:sp>
        <p:cxnSp>
          <p:nvCxnSpPr>
            <p:cNvPr id="53" name="Straight Connector 52">
              <a:extLst>
                <a:ext uri="{FF2B5EF4-FFF2-40B4-BE49-F238E27FC236}">
                  <a16:creationId xmlns:a16="http://schemas.microsoft.com/office/drawing/2014/main" id="{844488CE-628E-499F-97C3-3C87FF734A03}"/>
                </a:ext>
              </a:extLst>
            </p:cNvPr>
            <p:cNvCxnSpPr/>
            <p:nvPr/>
          </p:nvCxnSpPr>
          <p:spPr>
            <a:xfrm>
              <a:off x="1745660" y="368544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4" name="Rechteck 54">
              <a:extLst>
                <a:ext uri="{FF2B5EF4-FFF2-40B4-BE49-F238E27FC236}">
                  <a16:creationId xmlns:a16="http://schemas.microsoft.com/office/drawing/2014/main" id="{766BE408-906E-4C11-8F01-34702FD4D98C}"/>
                </a:ext>
              </a:extLst>
            </p:cNvPr>
            <p:cNvSpPr/>
            <p:nvPr/>
          </p:nvSpPr>
          <p:spPr>
            <a:xfrm>
              <a:off x="1518371" y="3925872"/>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0.7</a:t>
              </a:r>
            </a:p>
          </p:txBody>
        </p:sp>
        <p:cxnSp>
          <p:nvCxnSpPr>
            <p:cNvPr id="55" name="Straight Connector 54">
              <a:extLst>
                <a:ext uri="{FF2B5EF4-FFF2-40B4-BE49-F238E27FC236}">
                  <a16:creationId xmlns:a16="http://schemas.microsoft.com/office/drawing/2014/main" id="{89C9B5B7-FEDA-41A9-98A7-4287A71B2BC9}"/>
                </a:ext>
              </a:extLst>
            </p:cNvPr>
            <p:cNvCxnSpPr/>
            <p:nvPr/>
          </p:nvCxnSpPr>
          <p:spPr>
            <a:xfrm>
              <a:off x="1745660" y="4008369"/>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6" name="Rechteck 54">
              <a:extLst>
                <a:ext uri="{FF2B5EF4-FFF2-40B4-BE49-F238E27FC236}">
                  <a16:creationId xmlns:a16="http://schemas.microsoft.com/office/drawing/2014/main" id="{79983B9F-2A3E-4A38-AECE-077B1BED2DD8}"/>
                </a:ext>
              </a:extLst>
            </p:cNvPr>
            <p:cNvSpPr/>
            <p:nvPr/>
          </p:nvSpPr>
          <p:spPr>
            <a:xfrm>
              <a:off x="1518371" y="4248625"/>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cxnSp>
          <p:nvCxnSpPr>
            <p:cNvPr id="57" name="Straight Connector 56">
              <a:extLst>
                <a:ext uri="{FF2B5EF4-FFF2-40B4-BE49-F238E27FC236}">
                  <a16:creationId xmlns:a16="http://schemas.microsoft.com/office/drawing/2014/main" id="{1B687295-D39C-4CA5-BE68-C7D6820A2CA4}"/>
                </a:ext>
              </a:extLst>
            </p:cNvPr>
            <p:cNvCxnSpPr/>
            <p:nvPr/>
          </p:nvCxnSpPr>
          <p:spPr>
            <a:xfrm>
              <a:off x="1745660" y="4331295"/>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8" name="Rechteck 54">
              <a:extLst>
                <a:ext uri="{FF2B5EF4-FFF2-40B4-BE49-F238E27FC236}">
                  <a16:creationId xmlns:a16="http://schemas.microsoft.com/office/drawing/2014/main" id="{1D2A9E83-C3F4-4944-B3AE-77FD53C83496}"/>
                </a:ext>
              </a:extLst>
            </p:cNvPr>
            <p:cNvSpPr/>
            <p:nvPr/>
          </p:nvSpPr>
          <p:spPr>
            <a:xfrm>
              <a:off x="1518371" y="4571380"/>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0.3</a:t>
              </a:r>
            </a:p>
          </p:txBody>
        </p:sp>
        <p:cxnSp>
          <p:nvCxnSpPr>
            <p:cNvPr id="59" name="Straight Connector 58">
              <a:extLst>
                <a:ext uri="{FF2B5EF4-FFF2-40B4-BE49-F238E27FC236}">
                  <a16:creationId xmlns:a16="http://schemas.microsoft.com/office/drawing/2014/main" id="{8DB1882F-7C9F-4473-82E7-20348D72CE7B}"/>
                </a:ext>
              </a:extLst>
            </p:cNvPr>
            <p:cNvCxnSpPr/>
            <p:nvPr/>
          </p:nvCxnSpPr>
          <p:spPr>
            <a:xfrm>
              <a:off x="1745660" y="465422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0" name="Rechteck 54">
              <a:extLst>
                <a:ext uri="{FF2B5EF4-FFF2-40B4-BE49-F238E27FC236}">
                  <a16:creationId xmlns:a16="http://schemas.microsoft.com/office/drawing/2014/main" id="{83A54AE1-E775-4B02-B94E-E4A1B5E52822}"/>
                </a:ext>
              </a:extLst>
            </p:cNvPr>
            <p:cNvSpPr/>
            <p:nvPr/>
          </p:nvSpPr>
          <p:spPr>
            <a:xfrm>
              <a:off x="1518371" y="4894133"/>
              <a:ext cx="179536" cy="169277"/>
            </a:xfrm>
            <a:prstGeom prst="rect">
              <a:avLst/>
            </a:prstGeom>
          </p:spPr>
          <p:txBody>
            <a:bodyPr wrap="none" lIns="0" tIns="0" rIns="0" bIns="0" anchor="ctr">
              <a:spAutoFit/>
            </a:bodyPr>
            <a:lstStyle/>
            <a:p>
              <a:pPr marL="0" marR="0" lvl="0" indent="0" algn="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0.1</a:t>
              </a:r>
            </a:p>
          </p:txBody>
        </p:sp>
        <p:cxnSp>
          <p:nvCxnSpPr>
            <p:cNvPr id="61" name="Straight Connector 60">
              <a:extLst>
                <a:ext uri="{FF2B5EF4-FFF2-40B4-BE49-F238E27FC236}">
                  <a16:creationId xmlns:a16="http://schemas.microsoft.com/office/drawing/2014/main" id="{2CB511FA-2B18-4C3C-915F-DAEC649FE9C0}"/>
                </a:ext>
              </a:extLst>
            </p:cNvPr>
            <p:cNvCxnSpPr/>
            <p:nvPr/>
          </p:nvCxnSpPr>
          <p:spPr>
            <a:xfrm>
              <a:off x="1745660" y="4977149"/>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8B8A2D09-30B3-4D8C-97DB-85F5EDAECDE5}"/>
                </a:ext>
              </a:extLst>
            </p:cNvPr>
            <p:cNvCxnSpPr>
              <a:cxnSpLocks/>
            </p:cNvCxnSpPr>
            <p:nvPr/>
          </p:nvCxnSpPr>
          <p:spPr>
            <a:xfrm rot="16200000">
              <a:off x="222165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3" name="Rechteck 54">
              <a:extLst>
                <a:ext uri="{FF2B5EF4-FFF2-40B4-BE49-F238E27FC236}">
                  <a16:creationId xmlns:a16="http://schemas.microsoft.com/office/drawing/2014/main" id="{BEF71075-BDFC-48AA-9C62-28BFA64DA5E5}"/>
                </a:ext>
              </a:extLst>
            </p:cNvPr>
            <p:cNvSpPr/>
            <p:nvPr/>
          </p:nvSpPr>
          <p:spPr>
            <a:xfrm>
              <a:off x="2209772"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cxnSp>
          <p:nvCxnSpPr>
            <p:cNvPr id="64" name="Straight Connector 63">
              <a:extLst>
                <a:ext uri="{FF2B5EF4-FFF2-40B4-BE49-F238E27FC236}">
                  <a16:creationId xmlns:a16="http://schemas.microsoft.com/office/drawing/2014/main" id="{54415695-4932-4EC9-BAA0-55551CC69625}"/>
                </a:ext>
              </a:extLst>
            </p:cNvPr>
            <p:cNvCxnSpPr>
              <a:cxnSpLocks/>
            </p:cNvCxnSpPr>
            <p:nvPr/>
          </p:nvCxnSpPr>
          <p:spPr>
            <a:xfrm rot="16200000">
              <a:off x="2439462"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5" name="Rechteck 54">
              <a:extLst>
                <a:ext uri="{FF2B5EF4-FFF2-40B4-BE49-F238E27FC236}">
                  <a16:creationId xmlns:a16="http://schemas.microsoft.com/office/drawing/2014/main" id="{4EA893C3-50AB-4839-B4E5-F3D6840E3505}"/>
                </a:ext>
              </a:extLst>
            </p:cNvPr>
            <p:cNvSpPr/>
            <p:nvPr/>
          </p:nvSpPr>
          <p:spPr>
            <a:xfrm>
              <a:off x="2427524"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cxnSp>
          <p:nvCxnSpPr>
            <p:cNvPr id="66" name="Straight Connector 65">
              <a:extLst>
                <a:ext uri="{FF2B5EF4-FFF2-40B4-BE49-F238E27FC236}">
                  <a16:creationId xmlns:a16="http://schemas.microsoft.com/office/drawing/2014/main" id="{594361F4-032B-4B6E-8BA3-0817DFE8FCC7}"/>
                </a:ext>
              </a:extLst>
            </p:cNvPr>
            <p:cNvCxnSpPr>
              <a:cxnSpLocks/>
            </p:cNvCxnSpPr>
            <p:nvPr/>
          </p:nvCxnSpPr>
          <p:spPr>
            <a:xfrm rot="16200000">
              <a:off x="2657268"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7" name="Rechteck 54">
              <a:extLst>
                <a:ext uri="{FF2B5EF4-FFF2-40B4-BE49-F238E27FC236}">
                  <a16:creationId xmlns:a16="http://schemas.microsoft.com/office/drawing/2014/main" id="{F694C614-4E2E-4EC4-89D1-1C7994F42DE9}"/>
                </a:ext>
              </a:extLst>
            </p:cNvPr>
            <p:cNvSpPr/>
            <p:nvPr/>
          </p:nvSpPr>
          <p:spPr>
            <a:xfrm>
              <a:off x="2645276"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cxnSp>
          <p:nvCxnSpPr>
            <p:cNvPr id="68" name="Straight Connector 67">
              <a:extLst>
                <a:ext uri="{FF2B5EF4-FFF2-40B4-BE49-F238E27FC236}">
                  <a16:creationId xmlns:a16="http://schemas.microsoft.com/office/drawing/2014/main" id="{C853BC36-565F-4343-8792-766A9D1BFB0D}"/>
                </a:ext>
              </a:extLst>
            </p:cNvPr>
            <p:cNvCxnSpPr>
              <a:cxnSpLocks/>
            </p:cNvCxnSpPr>
            <p:nvPr/>
          </p:nvCxnSpPr>
          <p:spPr>
            <a:xfrm rot="16200000">
              <a:off x="2875074"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9" name="Rechteck 54">
              <a:extLst>
                <a:ext uri="{FF2B5EF4-FFF2-40B4-BE49-F238E27FC236}">
                  <a16:creationId xmlns:a16="http://schemas.microsoft.com/office/drawing/2014/main" id="{E89CC56F-8033-47C5-B3D5-26C9C2A64293}"/>
                </a:ext>
              </a:extLst>
            </p:cNvPr>
            <p:cNvSpPr/>
            <p:nvPr/>
          </p:nvSpPr>
          <p:spPr>
            <a:xfrm>
              <a:off x="2863028"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cxnSp>
          <p:nvCxnSpPr>
            <p:cNvPr id="70" name="Straight Connector 69">
              <a:extLst>
                <a:ext uri="{FF2B5EF4-FFF2-40B4-BE49-F238E27FC236}">
                  <a16:creationId xmlns:a16="http://schemas.microsoft.com/office/drawing/2014/main" id="{12C6602A-49BD-4AF8-8CA5-E8BEA1804712}"/>
                </a:ext>
              </a:extLst>
            </p:cNvPr>
            <p:cNvCxnSpPr>
              <a:cxnSpLocks/>
            </p:cNvCxnSpPr>
            <p:nvPr/>
          </p:nvCxnSpPr>
          <p:spPr>
            <a:xfrm rot="16200000">
              <a:off x="3092880"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1" name="Rechteck 54">
              <a:extLst>
                <a:ext uri="{FF2B5EF4-FFF2-40B4-BE49-F238E27FC236}">
                  <a16:creationId xmlns:a16="http://schemas.microsoft.com/office/drawing/2014/main" id="{7EEA922D-CDF7-4AF8-9291-189D471BD1C7}"/>
                </a:ext>
              </a:extLst>
            </p:cNvPr>
            <p:cNvSpPr/>
            <p:nvPr/>
          </p:nvSpPr>
          <p:spPr>
            <a:xfrm>
              <a:off x="3080780"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cxnSp>
          <p:nvCxnSpPr>
            <p:cNvPr id="72" name="Straight Connector 71">
              <a:extLst>
                <a:ext uri="{FF2B5EF4-FFF2-40B4-BE49-F238E27FC236}">
                  <a16:creationId xmlns:a16="http://schemas.microsoft.com/office/drawing/2014/main" id="{AB912A94-C416-4C08-95C1-BF166B9FB4B1}"/>
                </a:ext>
              </a:extLst>
            </p:cNvPr>
            <p:cNvCxnSpPr>
              <a:cxnSpLocks/>
            </p:cNvCxnSpPr>
            <p:nvPr/>
          </p:nvCxnSpPr>
          <p:spPr>
            <a:xfrm rot="16200000">
              <a:off x="3528492"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3" name="Rechteck 54">
              <a:extLst>
                <a:ext uri="{FF2B5EF4-FFF2-40B4-BE49-F238E27FC236}">
                  <a16:creationId xmlns:a16="http://schemas.microsoft.com/office/drawing/2014/main" id="{3EE02C52-2238-4E3D-A831-5E43807CDF2B}"/>
                </a:ext>
              </a:extLst>
            </p:cNvPr>
            <p:cNvSpPr/>
            <p:nvPr/>
          </p:nvSpPr>
          <p:spPr>
            <a:xfrm>
              <a:off x="3516284"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16</a:t>
              </a:r>
            </a:p>
          </p:txBody>
        </p:sp>
        <p:cxnSp>
          <p:nvCxnSpPr>
            <p:cNvPr id="74" name="Straight Connector 73">
              <a:extLst>
                <a:ext uri="{FF2B5EF4-FFF2-40B4-BE49-F238E27FC236}">
                  <a16:creationId xmlns:a16="http://schemas.microsoft.com/office/drawing/2014/main" id="{A7786196-EF6B-4174-8751-38551FA4994B}"/>
                </a:ext>
              </a:extLst>
            </p:cNvPr>
            <p:cNvCxnSpPr>
              <a:cxnSpLocks/>
            </p:cNvCxnSpPr>
            <p:nvPr/>
          </p:nvCxnSpPr>
          <p:spPr>
            <a:xfrm rot="16200000">
              <a:off x="3746298"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5" name="Rechteck 54">
              <a:extLst>
                <a:ext uri="{FF2B5EF4-FFF2-40B4-BE49-F238E27FC236}">
                  <a16:creationId xmlns:a16="http://schemas.microsoft.com/office/drawing/2014/main" id="{BA4F6551-8590-4955-BC97-F62F121742E4}"/>
                </a:ext>
              </a:extLst>
            </p:cNvPr>
            <p:cNvSpPr/>
            <p:nvPr/>
          </p:nvSpPr>
          <p:spPr>
            <a:xfrm>
              <a:off x="3734036"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cxnSp>
          <p:nvCxnSpPr>
            <p:cNvPr id="76" name="Straight Connector 75">
              <a:extLst>
                <a:ext uri="{FF2B5EF4-FFF2-40B4-BE49-F238E27FC236}">
                  <a16:creationId xmlns:a16="http://schemas.microsoft.com/office/drawing/2014/main" id="{A7FA830C-A6CA-44BA-A6B7-788D983E9493}"/>
                </a:ext>
              </a:extLst>
            </p:cNvPr>
            <p:cNvCxnSpPr>
              <a:cxnSpLocks/>
            </p:cNvCxnSpPr>
            <p:nvPr/>
          </p:nvCxnSpPr>
          <p:spPr>
            <a:xfrm rot="16200000">
              <a:off x="3964104"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7" name="Rechteck 54">
              <a:extLst>
                <a:ext uri="{FF2B5EF4-FFF2-40B4-BE49-F238E27FC236}">
                  <a16:creationId xmlns:a16="http://schemas.microsoft.com/office/drawing/2014/main" id="{6E37FAF0-084C-497F-8B7F-C152C195440F}"/>
                </a:ext>
              </a:extLst>
            </p:cNvPr>
            <p:cNvSpPr/>
            <p:nvPr/>
          </p:nvSpPr>
          <p:spPr>
            <a:xfrm>
              <a:off x="3951788"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cxnSp>
          <p:nvCxnSpPr>
            <p:cNvPr id="78" name="Straight Connector 77">
              <a:extLst>
                <a:ext uri="{FF2B5EF4-FFF2-40B4-BE49-F238E27FC236}">
                  <a16:creationId xmlns:a16="http://schemas.microsoft.com/office/drawing/2014/main" id="{D5C6A5C9-FE5B-4AD0-8EF0-08A491EC347C}"/>
                </a:ext>
              </a:extLst>
            </p:cNvPr>
            <p:cNvCxnSpPr>
              <a:cxnSpLocks/>
            </p:cNvCxnSpPr>
            <p:nvPr/>
          </p:nvCxnSpPr>
          <p:spPr>
            <a:xfrm rot="16200000">
              <a:off x="439971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9" name="Rechteck 54">
              <a:extLst>
                <a:ext uri="{FF2B5EF4-FFF2-40B4-BE49-F238E27FC236}">
                  <a16:creationId xmlns:a16="http://schemas.microsoft.com/office/drawing/2014/main" id="{4F18B92E-377E-4056-99B4-4E57508CDF28}"/>
                </a:ext>
              </a:extLst>
            </p:cNvPr>
            <p:cNvSpPr/>
            <p:nvPr/>
          </p:nvSpPr>
          <p:spPr>
            <a:xfrm>
              <a:off x="4387292"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cxnSp>
          <p:nvCxnSpPr>
            <p:cNvPr id="80" name="Straight Connector 79">
              <a:extLst>
                <a:ext uri="{FF2B5EF4-FFF2-40B4-BE49-F238E27FC236}">
                  <a16:creationId xmlns:a16="http://schemas.microsoft.com/office/drawing/2014/main" id="{5F61EC86-8B55-4E4C-A6E5-FD4B1586E42C}"/>
                </a:ext>
              </a:extLst>
            </p:cNvPr>
            <p:cNvCxnSpPr>
              <a:cxnSpLocks/>
            </p:cNvCxnSpPr>
            <p:nvPr/>
          </p:nvCxnSpPr>
          <p:spPr>
            <a:xfrm rot="16200000">
              <a:off x="4617522"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1" name="Rechteck 54">
              <a:extLst>
                <a:ext uri="{FF2B5EF4-FFF2-40B4-BE49-F238E27FC236}">
                  <a16:creationId xmlns:a16="http://schemas.microsoft.com/office/drawing/2014/main" id="{9685F9A8-E784-4868-AFB3-A9190E2D8330}"/>
                </a:ext>
              </a:extLst>
            </p:cNvPr>
            <p:cNvSpPr/>
            <p:nvPr/>
          </p:nvSpPr>
          <p:spPr>
            <a:xfrm>
              <a:off x="4605044"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cxnSp>
          <p:nvCxnSpPr>
            <p:cNvPr id="82" name="Straight Connector 81">
              <a:extLst>
                <a:ext uri="{FF2B5EF4-FFF2-40B4-BE49-F238E27FC236}">
                  <a16:creationId xmlns:a16="http://schemas.microsoft.com/office/drawing/2014/main" id="{C2AF9CF3-6A9F-415A-9189-FE4265E57BA2}"/>
                </a:ext>
              </a:extLst>
            </p:cNvPr>
            <p:cNvCxnSpPr>
              <a:cxnSpLocks/>
            </p:cNvCxnSpPr>
            <p:nvPr/>
          </p:nvCxnSpPr>
          <p:spPr>
            <a:xfrm rot="16200000">
              <a:off x="5053134"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3" name="Rechteck 54">
              <a:extLst>
                <a:ext uri="{FF2B5EF4-FFF2-40B4-BE49-F238E27FC236}">
                  <a16:creationId xmlns:a16="http://schemas.microsoft.com/office/drawing/2014/main" id="{2994627B-D4C7-4744-8841-1812EF3A83F3}"/>
                </a:ext>
              </a:extLst>
            </p:cNvPr>
            <p:cNvSpPr/>
            <p:nvPr/>
          </p:nvSpPr>
          <p:spPr>
            <a:xfrm>
              <a:off x="5040548"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cxnSp>
          <p:nvCxnSpPr>
            <p:cNvPr id="84" name="Straight Connector 83">
              <a:extLst>
                <a:ext uri="{FF2B5EF4-FFF2-40B4-BE49-F238E27FC236}">
                  <a16:creationId xmlns:a16="http://schemas.microsoft.com/office/drawing/2014/main" id="{3EBE7057-E0DA-4A3F-920D-DC06F03A0272}"/>
                </a:ext>
              </a:extLst>
            </p:cNvPr>
            <p:cNvCxnSpPr>
              <a:cxnSpLocks/>
            </p:cNvCxnSpPr>
            <p:nvPr/>
          </p:nvCxnSpPr>
          <p:spPr>
            <a:xfrm rot="16200000">
              <a:off x="5270940"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Rechteck 54">
              <a:extLst>
                <a:ext uri="{FF2B5EF4-FFF2-40B4-BE49-F238E27FC236}">
                  <a16:creationId xmlns:a16="http://schemas.microsoft.com/office/drawing/2014/main" id="{4302ED6C-FF3F-4ACC-B449-DC5A5724D1AE}"/>
                </a:ext>
              </a:extLst>
            </p:cNvPr>
            <p:cNvSpPr/>
            <p:nvPr/>
          </p:nvSpPr>
          <p:spPr>
            <a:xfrm>
              <a:off x="5258300"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32</a:t>
              </a:r>
            </a:p>
          </p:txBody>
        </p:sp>
        <p:cxnSp>
          <p:nvCxnSpPr>
            <p:cNvPr id="86" name="Straight Connector 85">
              <a:extLst>
                <a:ext uri="{FF2B5EF4-FFF2-40B4-BE49-F238E27FC236}">
                  <a16:creationId xmlns:a16="http://schemas.microsoft.com/office/drawing/2014/main" id="{29D613A8-48A6-4443-B83F-64C3E8846D97}"/>
                </a:ext>
              </a:extLst>
            </p:cNvPr>
            <p:cNvCxnSpPr>
              <a:cxnSpLocks/>
            </p:cNvCxnSpPr>
            <p:nvPr/>
          </p:nvCxnSpPr>
          <p:spPr>
            <a:xfrm rot="16200000">
              <a:off x="548874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7" name="Rechteck 54">
              <a:extLst>
                <a:ext uri="{FF2B5EF4-FFF2-40B4-BE49-F238E27FC236}">
                  <a16:creationId xmlns:a16="http://schemas.microsoft.com/office/drawing/2014/main" id="{719692C6-B715-4ECE-9D29-2750F84308CC}"/>
                </a:ext>
              </a:extLst>
            </p:cNvPr>
            <p:cNvSpPr/>
            <p:nvPr/>
          </p:nvSpPr>
          <p:spPr>
            <a:xfrm>
              <a:off x="5476052" y="5197194"/>
              <a:ext cx="73738" cy="124953"/>
            </a:xfrm>
            <a:prstGeom prst="rect">
              <a:avLst/>
            </a:prstGeom>
          </p:spPr>
          <p:txBody>
            <a:bodyPr wrap="none" lIns="0" tIns="0" rIns="0" bIns="0" anchor="t">
              <a:noAutofit/>
            </a:bodyPr>
            <a:lstStyle/>
            <a:p>
              <a:pPr marL="0" marR="0" lvl="0" indent="0" algn="ctr"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34</a:t>
              </a:r>
            </a:p>
          </p:txBody>
        </p:sp>
        <p:grpSp>
          <p:nvGrpSpPr>
            <p:cNvPr id="91" name="Group 90">
              <a:extLst>
                <a:ext uri="{FF2B5EF4-FFF2-40B4-BE49-F238E27FC236}">
                  <a16:creationId xmlns:a16="http://schemas.microsoft.com/office/drawing/2014/main" id="{1D4E1C53-025F-46DB-BE04-081021B68ADE}"/>
                </a:ext>
              </a:extLst>
            </p:cNvPr>
            <p:cNvGrpSpPr/>
            <p:nvPr/>
          </p:nvGrpSpPr>
          <p:grpSpPr>
            <a:xfrm>
              <a:off x="3807207" y="3510558"/>
              <a:ext cx="1103009" cy="514675"/>
              <a:chOff x="4182110" y="2675743"/>
              <a:chExt cx="1103009" cy="697242"/>
            </a:xfrm>
          </p:grpSpPr>
          <p:grpSp>
            <p:nvGrpSpPr>
              <p:cNvPr id="42" name="Group 41">
                <a:extLst>
                  <a:ext uri="{FF2B5EF4-FFF2-40B4-BE49-F238E27FC236}">
                    <a16:creationId xmlns:a16="http://schemas.microsoft.com/office/drawing/2014/main" id="{A1D79A64-B89B-44FD-8013-6E34CFAA7DE6}"/>
                  </a:ext>
                </a:extLst>
              </p:cNvPr>
              <p:cNvGrpSpPr/>
              <p:nvPr/>
            </p:nvGrpSpPr>
            <p:grpSpPr>
              <a:xfrm>
                <a:off x="4182110" y="2909704"/>
                <a:ext cx="961944" cy="229323"/>
                <a:chOff x="3324225" y="4329792"/>
                <a:chExt cx="961944" cy="229323"/>
              </a:xfrm>
            </p:grpSpPr>
            <p:cxnSp>
              <p:nvCxnSpPr>
                <p:cNvPr id="47" name="Straight Connector 46">
                  <a:extLst>
                    <a:ext uri="{FF2B5EF4-FFF2-40B4-BE49-F238E27FC236}">
                      <a16:creationId xmlns:a16="http://schemas.microsoft.com/office/drawing/2014/main" id="{44AECBEA-5991-4EE6-B896-FBF773E7F725}"/>
                    </a:ext>
                  </a:extLst>
                </p:cNvPr>
                <p:cNvCxnSpPr/>
                <p:nvPr/>
              </p:nvCxnSpPr>
              <p:spPr>
                <a:xfrm>
                  <a:off x="3324225" y="4444452"/>
                  <a:ext cx="123825" cy="0"/>
                </a:xfrm>
                <a:prstGeom prst="line">
                  <a:avLst/>
                </a:prstGeom>
                <a:noFill/>
                <a:ln w="19050" cap="flat">
                  <a:solidFill>
                    <a:srgbClr val="B381D9"/>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48" name="Rechteck 54">
                  <a:extLst>
                    <a:ext uri="{FF2B5EF4-FFF2-40B4-BE49-F238E27FC236}">
                      <a16:creationId xmlns:a16="http://schemas.microsoft.com/office/drawing/2014/main" id="{3EF30490-9476-48D7-B280-6FEA0F40C0E3}"/>
                    </a:ext>
                  </a:extLst>
                </p:cNvPr>
                <p:cNvSpPr/>
                <p:nvPr/>
              </p:nvSpPr>
              <p:spPr>
                <a:xfrm>
                  <a:off x="3532758" y="4329792"/>
                  <a:ext cx="753411" cy="229323"/>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Bev initiation</a:t>
                  </a:r>
                </a:p>
              </p:txBody>
            </p:sp>
          </p:grpSp>
          <p:grpSp>
            <p:nvGrpSpPr>
              <p:cNvPr id="44" name="Group 43">
                <a:extLst>
                  <a:ext uri="{FF2B5EF4-FFF2-40B4-BE49-F238E27FC236}">
                    <a16:creationId xmlns:a16="http://schemas.microsoft.com/office/drawing/2014/main" id="{3CBFB6C3-D9EE-40E3-BB4B-46EE06BC212C}"/>
                  </a:ext>
                </a:extLst>
              </p:cNvPr>
              <p:cNvGrpSpPr/>
              <p:nvPr/>
            </p:nvGrpSpPr>
            <p:grpSpPr>
              <a:xfrm>
                <a:off x="4182110" y="3143662"/>
                <a:ext cx="1103009" cy="229323"/>
                <a:chOff x="3324225" y="4329792"/>
                <a:chExt cx="1103009" cy="229323"/>
              </a:xfrm>
            </p:grpSpPr>
            <p:cxnSp>
              <p:nvCxnSpPr>
                <p:cNvPr id="45" name="Straight Connector 44">
                  <a:extLst>
                    <a:ext uri="{FF2B5EF4-FFF2-40B4-BE49-F238E27FC236}">
                      <a16:creationId xmlns:a16="http://schemas.microsoft.com/office/drawing/2014/main" id="{51D3CD48-6370-4C66-9FBD-0E9C640A0C14}"/>
                    </a:ext>
                  </a:extLst>
                </p:cNvPr>
                <p:cNvCxnSpPr/>
                <p:nvPr/>
              </p:nvCxnSpPr>
              <p:spPr>
                <a:xfrm>
                  <a:off x="3324225" y="4444452"/>
                  <a:ext cx="123825" cy="0"/>
                </a:xfrm>
                <a:prstGeom prst="line">
                  <a:avLst/>
                </a:pr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46" name="Rechteck 54">
                  <a:extLst>
                    <a:ext uri="{FF2B5EF4-FFF2-40B4-BE49-F238E27FC236}">
                      <a16:creationId xmlns:a16="http://schemas.microsoft.com/office/drawing/2014/main" id="{C13A528D-9BAE-48C0-AC38-20D286984B9B}"/>
                    </a:ext>
                  </a:extLst>
                </p:cNvPr>
                <p:cNvSpPr/>
                <p:nvPr/>
              </p:nvSpPr>
              <p:spPr>
                <a:xfrm>
                  <a:off x="3532758" y="4329792"/>
                  <a:ext cx="894476" cy="229323"/>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Bev throughout</a:t>
                  </a:r>
                </a:p>
              </p:txBody>
            </p:sp>
          </p:grpSp>
          <p:grpSp>
            <p:nvGrpSpPr>
              <p:cNvPr id="88" name="Group 87">
                <a:extLst>
                  <a:ext uri="{FF2B5EF4-FFF2-40B4-BE49-F238E27FC236}">
                    <a16:creationId xmlns:a16="http://schemas.microsoft.com/office/drawing/2014/main" id="{3DDBBDC6-6972-42A8-BD17-8CD190D6981A}"/>
                  </a:ext>
                </a:extLst>
              </p:cNvPr>
              <p:cNvGrpSpPr/>
              <p:nvPr/>
            </p:nvGrpSpPr>
            <p:grpSpPr>
              <a:xfrm>
                <a:off x="4182110" y="2675743"/>
                <a:ext cx="1059730" cy="229324"/>
                <a:chOff x="3324225" y="4329789"/>
                <a:chExt cx="1059730" cy="229324"/>
              </a:xfrm>
            </p:grpSpPr>
            <p:cxnSp>
              <p:nvCxnSpPr>
                <p:cNvPr id="89" name="Straight Connector 88">
                  <a:extLst>
                    <a:ext uri="{FF2B5EF4-FFF2-40B4-BE49-F238E27FC236}">
                      <a16:creationId xmlns:a16="http://schemas.microsoft.com/office/drawing/2014/main" id="{BE33D354-BE83-485E-86BD-AF2B0B752559}"/>
                    </a:ext>
                  </a:extLst>
                </p:cNvPr>
                <p:cNvCxnSpPr/>
                <p:nvPr/>
              </p:nvCxnSpPr>
              <p:spPr>
                <a:xfrm>
                  <a:off x="3324225" y="4444452"/>
                  <a:ext cx="123825" cy="0"/>
                </a:xfrm>
                <a:prstGeom prst="line">
                  <a:avLst/>
                </a:prstGeom>
                <a:noFill/>
                <a:ln w="19050" cap="flat">
                  <a:solidFill>
                    <a:srgbClr val="4D4D4D"/>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90" name="Rechteck 54">
                  <a:extLst>
                    <a:ext uri="{FF2B5EF4-FFF2-40B4-BE49-F238E27FC236}">
                      <a16:creationId xmlns:a16="http://schemas.microsoft.com/office/drawing/2014/main" id="{8288DAAE-F6D7-493E-919C-20EECBA907DE}"/>
                    </a:ext>
                  </a:extLst>
                </p:cNvPr>
                <p:cNvSpPr/>
                <p:nvPr/>
              </p:nvSpPr>
              <p:spPr>
                <a:xfrm>
                  <a:off x="3532760" y="4329789"/>
                  <a:ext cx="851195" cy="229324"/>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685783" rtl="0" eaLnBrk="1" fontAlgn="base" latinLnBrk="0" hangingPunct="1">
                    <a:lnSpc>
                      <a:spcPct val="100000"/>
                    </a:lnSpc>
                    <a:spcBef>
                      <a:spcPct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Chemotherapy</a:t>
                  </a:r>
                </a:p>
              </p:txBody>
            </p:sp>
          </p:grpSp>
        </p:grpSp>
        <p:sp>
          <p:nvSpPr>
            <p:cNvPr id="133" name="TextBox 132">
              <a:extLst>
                <a:ext uri="{FF2B5EF4-FFF2-40B4-BE49-F238E27FC236}">
                  <a16:creationId xmlns:a16="http://schemas.microsoft.com/office/drawing/2014/main" id="{009C873F-FB15-4E83-8A29-4700609DAF93}"/>
                </a:ext>
              </a:extLst>
            </p:cNvPr>
            <p:cNvSpPr txBox="1"/>
            <p:nvPr/>
          </p:nvSpPr>
          <p:spPr>
            <a:xfrm>
              <a:off x="3787190" y="4129072"/>
              <a:ext cx="1247136" cy="338554"/>
            </a:xfrm>
            <a:prstGeom prst="rect">
              <a:avLst/>
            </a:prstGeom>
            <a:solidFill>
              <a:schemeClr val="bg1"/>
            </a:solidFill>
            <a:ln w="6350">
              <a:solidFill>
                <a:schemeClr val="tx2"/>
              </a:solidFill>
            </a:ln>
          </p:spPr>
          <p:txBody>
            <a:bodyPr wrap="none" rtlCol="0" anchor="ctr">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14.1 months</a:t>
              </a:r>
            </a:p>
          </p:txBody>
        </p:sp>
        <p:sp>
          <p:nvSpPr>
            <p:cNvPr id="134" name="TextBox 133">
              <a:extLst>
                <a:ext uri="{FF2B5EF4-FFF2-40B4-BE49-F238E27FC236}">
                  <a16:creationId xmlns:a16="http://schemas.microsoft.com/office/drawing/2014/main" id="{F3007171-2255-44A3-8C9D-C04BF3C61B25}"/>
                </a:ext>
              </a:extLst>
            </p:cNvPr>
            <p:cNvSpPr txBox="1"/>
            <p:nvPr/>
          </p:nvSpPr>
          <p:spPr>
            <a:xfrm>
              <a:off x="1980825" y="4697485"/>
              <a:ext cx="1247136" cy="338554"/>
            </a:xfrm>
            <a:prstGeom prst="rect">
              <a:avLst/>
            </a:prstGeom>
            <a:solidFill>
              <a:schemeClr val="bg1"/>
            </a:solidFill>
            <a:ln w="6350">
              <a:solidFill>
                <a:schemeClr val="tx2"/>
              </a:solidFill>
            </a:ln>
          </p:spPr>
          <p:txBody>
            <a:bodyPr wrap="none" rtlCol="0" anchor="ctr">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10.3 months</a:t>
              </a:r>
            </a:p>
          </p:txBody>
        </p:sp>
        <p:grpSp>
          <p:nvGrpSpPr>
            <p:cNvPr id="365" name="Group 364">
              <a:extLst>
                <a:ext uri="{FF2B5EF4-FFF2-40B4-BE49-F238E27FC236}">
                  <a16:creationId xmlns:a16="http://schemas.microsoft.com/office/drawing/2014/main" id="{35D34ED4-0E10-4644-93E0-5071367D0B4C}"/>
                </a:ext>
              </a:extLst>
            </p:cNvPr>
            <p:cNvGrpSpPr/>
            <p:nvPr/>
          </p:nvGrpSpPr>
          <p:grpSpPr>
            <a:xfrm>
              <a:off x="2069847" y="3562484"/>
              <a:ext cx="3641940" cy="1511870"/>
              <a:chOff x="-2979737" y="5432425"/>
              <a:chExt cx="5064125" cy="2847975"/>
            </a:xfrm>
          </p:grpSpPr>
          <p:sp>
            <p:nvSpPr>
              <p:cNvPr id="284" name="Freeform 5">
                <a:extLst>
                  <a:ext uri="{FF2B5EF4-FFF2-40B4-BE49-F238E27FC236}">
                    <a16:creationId xmlns:a16="http://schemas.microsoft.com/office/drawing/2014/main" id="{773D9547-4EA7-4CB8-B5BC-EBE0013109CF}"/>
                  </a:ext>
                </a:extLst>
              </p:cNvPr>
              <p:cNvSpPr>
                <a:spLocks/>
              </p:cNvSpPr>
              <p:nvPr/>
            </p:nvSpPr>
            <p:spPr bwMode="auto">
              <a:xfrm>
                <a:off x="-2979737" y="5495925"/>
                <a:ext cx="5064125" cy="2784475"/>
              </a:xfrm>
              <a:custGeom>
                <a:avLst/>
                <a:gdLst>
                  <a:gd name="T0" fmla="*/ 158 w 3190"/>
                  <a:gd name="T1" fmla="*/ 26 h 1754"/>
                  <a:gd name="T2" fmla="*/ 212 w 3190"/>
                  <a:gd name="T3" fmla="*/ 49 h 1754"/>
                  <a:gd name="T4" fmla="*/ 250 w 3190"/>
                  <a:gd name="T5" fmla="*/ 75 h 1754"/>
                  <a:gd name="T6" fmla="*/ 323 w 3190"/>
                  <a:gd name="T7" fmla="*/ 111 h 1754"/>
                  <a:gd name="T8" fmla="*/ 387 w 3190"/>
                  <a:gd name="T9" fmla="*/ 132 h 1754"/>
                  <a:gd name="T10" fmla="*/ 429 w 3190"/>
                  <a:gd name="T11" fmla="*/ 186 h 1754"/>
                  <a:gd name="T12" fmla="*/ 457 w 3190"/>
                  <a:gd name="T13" fmla="*/ 233 h 1754"/>
                  <a:gd name="T14" fmla="*/ 493 w 3190"/>
                  <a:gd name="T15" fmla="*/ 264 h 1754"/>
                  <a:gd name="T16" fmla="*/ 528 w 3190"/>
                  <a:gd name="T17" fmla="*/ 307 h 1754"/>
                  <a:gd name="T18" fmla="*/ 580 w 3190"/>
                  <a:gd name="T19" fmla="*/ 352 h 1754"/>
                  <a:gd name="T20" fmla="*/ 604 w 3190"/>
                  <a:gd name="T21" fmla="*/ 394 h 1754"/>
                  <a:gd name="T22" fmla="*/ 630 w 3190"/>
                  <a:gd name="T23" fmla="*/ 422 h 1754"/>
                  <a:gd name="T24" fmla="*/ 679 w 3190"/>
                  <a:gd name="T25" fmla="*/ 460 h 1754"/>
                  <a:gd name="T26" fmla="*/ 705 w 3190"/>
                  <a:gd name="T27" fmla="*/ 507 h 1754"/>
                  <a:gd name="T28" fmla="*/ 733 w 3190"/>
                  <a:gd name="T29" fmla="*/ 557 h 1754"/>
                  <a:gd name="T30" fmla="*/ 771 w 3190"/>
                  <a:gd name="T31" fmla="*/ 616 h 1754"/>
                  <a:gd name="T32" fmla="*/ 804 w 3190"/>
                  <a:gd name="T33" fmla="*/ 654 h 1754"/>
                  <a:gd name="T34" fmla="*/ 844 w 3190"/>
                  <a:gd name="T35" fmla="*/ 680 h 1754"/>
                  <a:gd name="T36" fmla="*/ 887 w 3190"/>
                  <a:gd name="T37" fmla="*/ 720 h 1754"/>
                  <a:gd name="T38" fmla="*/ 943 w 3190"/>
                  <a:gd name="T39" fmla="*/ 741 h 1754"/>
                  <a:gd name="T40" fmla="*/ 972 w 3190"/>
                  <a:gd name="T41" fmla="*/ 784 h 1754"/>
                  <a:gd name="T42" fmla="*/ 988 w 3190"/>
                  <a:gd name="T43" fmla="*/ 817 h 1754"/>
                  <a:gd name="T44" fmla="*/ 1028 w 3190"/>
                  <a:gd name="T45" fmla="*/ 866 h 1754"/>
                  <a:gd name="T46" fmla="*/ 1087 w 3190"/>
                  <a:gd name="T47" fmla="*/ 895 h 1754"/>
                  <a:gd name="T48" fmla="*/ 1118 w 3190"/>
                  <a:gd name="T49" fmla="*/ 921 h 1754"/>
                  <a:gd name="T50" fmla="*/ 1163 w 3190"/>
                  <a:gd name="T51" fmla="*/ 947 h 1754"/>
                  <a:gd name="T52" fmla="*/ 1205 w 3190"/>
                  <a:gd name="T53" fmla="*/ 987 h 1754"/>
                  <a:gd name="T54" fmla="*/ 1238 w 3190"/>
                  <a:gd name="T55" fmla="*/ 1006 h 1754"/>
                  <a:gd name="T56" fmla="*/ 1269 w 3190"/>
                  <a:gd name="T57" fmla="*/ 1048 h 1754"/>
                  <a:gd name="T58" fmla="*/ 1309 w 3190"/>
                  <a:gd name="T59" fmla="*/ 1081 h 1754"/>
                  <a:gd name="T60" fmla="*/ 1366 w 3190"/>
                  <a:gd name="T61" fmla="*/ 1117 h 1754"/>
                  <a:gd name="T62" fmla="*/ 1418 w 3190"/>
                  <a:gd name="T63" fmla="*/ 1143 h 1754"/>
                  <a:gd name="T64" fmla="*/ 1458 w 3190"/>
                  <a:gd name="T65" fmla="*/ 1173 h 1754"/>
                  <a:gd name="T66" fmla="*/ 1486 w 3190"/>
                  <a:gd name="T67" fmla="*/ 1197 h 1754"/>
                  <a:gd name="T68" fmla="*/ 1529 w 3190"/>
                  <a:gd name="T69" fmla="*/ 1223 h 1754"/>
                  <a:gd name="T70" fmla="*/ 1552 w 3190"/>
                  <a:gd name="T71" fmla="*/ 1246 h 1754"/>
                  <a:gd name="T72" fmla="*/ 1607 w 3190"/>
                  <a:gd name="T73" fmla="*/ 1282 h 1754"/>
                  <a:gd name="T74" fmla="*/ 1661 w 3190"/>
                  <a:gd name="T75" fmla="*/ 1312 h 1754"/>
                  <a:gd name="T76" fmla="*/ 1727 w 3190"/>
                  <a:gd name="T77" fmla="*/ 1336 h 1754"/>
                  <a:gd name="T78" fmla="*/ 1791 w 3190"/>
                  <a:gd name="T79" fmla="*/ 1379 h 1754"/>
                  <a:gd name="T80" fmla="*/ 1873 w 3190"/>
                  <a:gd name="T81" fmla="*/ 1431 h 1754"/>
                  <a:gd name="T82" fmla="*/ 1935 w 3190"/>
                  <a:gd name="T83" fmla="*/ 1492 h 1754"/>
                  <a:gd name="T84" fmla="*/ 2071 w 3190"/>
                  <a:gd name="T85" fmla="*/ 1511 h 1754"/>
                  <a:gd name="T86" fmla="*/ 2161 w 3190"/>
                  <a:gd name="T87" fmla="*/ 1556 h 1754"/>
                  <a:gd name="T88" fmla="*/ 2487 w 3190"/>
                  <a:gd name="T89" fmla="*/ 1608 h 1754"/>
                  <a:gd name="T90" fmla="*/ 2602 w 3190"/>
                  <a:gd name="T91" fmla="*/ 1638 h 1754"/>
                  <a:gd name="T92" fmla="*/ 2692 w 3190"/>
                  <a:gd name="T93" fmla="*/ 1669 h 1754"/>
                  <a:gd name="T94" fmla="*/ 3117 w 3190"/>
                  <a:gd name="T95" fmla="*/ 1700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90" h="1754">
                    <a:moveTo>
                      <a:pt x="0" y="0"/>
                    </a:moveTo>
                    <a:lnTo>
                      <a:pt x="113" y="0"/>
                    </a:lnTo>
                    <a:lnTo>
                      <a:pt x="113" y="26"/>
                    </a:lnTo>
                    <a:lnTo>
                      <a:pt x="158" y="26"/>
                    </a:lnTo>
                    <a:lnTo>
                      <a:pt x="158" y="35"/>
                    </a:lnTo>
                    <a:lnTo>
                      <a:pt x="193" y="35"/>
                    </a:lnTo>
                    <a:lnTo>
                      <a:pt x="193" y="49"/>
                    </a:lnTo>
                    <a:lnTo>
                      <a:pt x="212" y="49"/>
                    </a:lnTo>
                    <a:lnTo>
                      <a:pt x="212" y="61"/>
                    </a:lnTo>
                    <a:lnTo>
                      <a:pt x="236" y="61"/>
                    </a:lnTo>
                    <a:lnTo>
                      <a:pt x="236" y="75"/>
                    </a:lnTo>
                    <a:lnTo>
                      <a:pt x="250" y="75"/>
                    </a:lnTo>
                    <a:lnTo>
                      <a:pt x="250" y="87"/>
                    </a:lnTo>
                    <a:lnTo>
                      <a:pt x="285" y="87"/>
                    </a:lnTo>
                    <a:lnTo>
                      <a:pt x="285" y="111"/>
                    </a:lnTo>
                    <a:lnTo>
                      <a:pt x="323" y="111"/>
                    </a:lnTo>
                    <a:lnTo>
                      <a:pt x="323" y="123"/>
                    </a:lnTo>
                    <a:lnTo>
                      <a:pt x="351" y="123"/>
                    </a:lnTo>
                    <a:lnTo>
                      <a:pt x="351" y="132"/>
                    </a:lnTo>
                    <a:lnTo>
                      <a:pt x="387" y="132"/>
                    </a:lnTo>
                    <a:lnTo>
                      <a:pt x="387" y="172"/>
                    </a:lnTo>
                    <a:lnTo>
                      <a:pt x="401" y="172"/>
                    </a:lnTo>
                    <a:lnTo>
                      <a:pt x="401" y="186"/>
                    </a:lnTo>
                    <a:lnTo>
                      <a:pt x="429" y="186"/>
                    </a:lnTo>
                    <a:lnTo>
                      <a:pt x="429" y="205"/>
                    </a:lnTo>
                    <a:lnTo>
                      <a:pt x="446" y="205"/>
                    </a:lnTo>
                    <a:lnTo>
                      <a:pt x="446" y="233"/>
                    </a:lnTo>
                    <a:lnTo>
                      <a:pt x="457" y="233"/>
                    </a:lnTo>
                    <a:lnTo>
                      <a:pt x="457" y="243"/>
                    </a:lnTo>
                    <a:lnTo>
                      <a:pt x="479" y="243"/>
                    </a:lnTo>
                    <a:lnTo>
                      <a:pt x="479" y="264"/>
                    </a:lnTo>
                    <a:lnTo>
                      <a:pt x="493" y="264"/>
                    </a:lnTo>
                    <a:lnTo>
                      <a:pt x="493" y="285"/>
                    </a:lnTo>
                    <a:lnTo>
                      <a:pt x="505" y="285"/>
                    </a:lnTo>
                    <a:lnTo>
                      <a:pt x="505" y="307"/>
                    </a:lnTo>
                    <a:lnTo>
                      <a:pt x="528" y="307"/>
                    </a:lnTo>
                    <a:lnTo>
                      <a:pt x="528" y="335"/>
                    </a:lnTo>
                    <a:lnTo>
                      <a:pt x="556" y="335"/>
                    </a:lnTo>
                    <a:lnTo>
                      <a:pt x="556" y="352"/>
                    </a:lnTo>
                    <a:lnTo>
                      <a:pt x="580" y="352"/>
                    </a:lnTo>
                    <a:lnTo>
                      <a:pt x="580" y="370"/>
                    </a:lnTo>
                    <a:lnTo>
                      <a:pt x="589" y="370"/>
                    </a:lnTo>
                    <a:lnTo>
                      <a:pt x="589" y="394"/>
                    </a:lnTo>
                    <a:lnTo>
                      <a:pt x="604" y="394"/>
                    </a:lnTo>
                    <a:lnTo>
                      <a:pt x="604" y="415"/>
                    </a:lnTo>
                    <a:lnTo>
                      <a:pt x="620" y="415"/>
                    </a:lnTo>
                    <a:lnTo>
                      <a:pt x="620" y="422"/>
                    </a:lnTo>
                    <a:lnTo>
                      <a:pt x="630" y="422"/>
                    </a:lnTo>
                    <a:lnTo>
                      <a:pt x="630" y="441"/>
                    </a:lnTo>
                    <a:lnTo>
                      <a:pt x="660" y="441"/>
                    </a:lnTo>
                    <a:lnTo>
                      <a:pt x="660" y="460"/>
                    </a:lnTo>
                    <a:lnTo>
                      <a:pt x="679" y="460"/>
                    </a:lnTo>
                    <a:lnTo>
                      <a:pt x="679" y="479"/>
                    </a:lnTo>
                    <a:lnTo>
                      <a:pt x="691" y="479"/>
                    </a:lnTo>
                    <a:lnTo>
                      <a:pt x="691" y="507"/>
                    </a:lnTo>
                    <a:lnTo>
                      <a:pt x="705" y="507"/>
                    </a:lnTo>
                    <a:lnTo>
                      <a:pt x="705" y="531"/>
                    </a:lnTo>
                    <a:lnTo>
                      <a:pt x="719" y="531"/>
                    </a:lnTo>
                    <a:lnTo>
                      <a:pt x="719" y="557"/>
                    </a:lnTo>
                    <a:lnTo>
                      <a:pt x="733" y="557"/>
                    </a:lnTo>
                    <a:lnTo>
                      <a:pt x="733" y="590"/>
                    </a:lnTo>
                    <a:lnTo>
                      <a:pt x="748" y="590"/>
                    </a:lnTo>
                    <a:lnTo>
                      <a:pt x="748" y="616"/>
                    </a:lnTo>
                    <a:lnTo>
                      <a:pt x="771" y="616"/>
                    </a:lnTo>
                    <a:lnTo>
                      <a:pt x="771" y="644"/>
                    </a:lnTo>
                    <a:lnTo>
                      <a:pt x="792" y="644"/>
                    </a:lnTo>
                    <a:lnTo>
                      <a:pt x="792" y="654"/>
                    </a:lnTo>
                    <a:lnTo>
                      <a:pt x="804" y="654"/>
                    </a:lnTo>
                    <a:lnTo>
                      <a:pt x="804" y="661"/>
                    </a:lnTo>
                    <a:lnTo>
                      <a:pt x="823" y="661"/>
                    </a:lnTo>
                    <a:lnTo>
                      <a:pt x="823" y="680"/>
                    </a:lnTo>
                    <a:lnTo>
                      <a:pt x="844" y="680"/>
                    </a:lnTo>
                    <a:lnTo>
                      <a:pt x="844" y="687"/>
                    </a:lnTo>
                    <a:lnTo>
                      <a:pt x="863" y="687"/>
                    </a:lnTo>
                    <a:lnTo>
                      <a:pt x="863" y="720"/>
                    </a:lnTo>
                    <a:lnTo>
                      <a:pt x="887" y="720"/>
                    </a:lnTo>
                    <a:lnTo>
                      <a:pt x="887" y="736"/>
                    </a:lnTo>
                    <a:lnTo>
                      <a:pt x="917" y="736"/>
                    </a:lnTo>
                    <a:lnTo>
                      <a:pt x="917" y="741"/>
                    </a:lnTo>
                    <a:lnTo>
                      <a:pt x="943" y="741"/>
                    </a:lnTo>
                    <a:lnTo>
                      <a:pt x="943" y="760"/>
                    </a:lnTo>
                    <a:lnTo>
                      <a:pt x="953" y="760"/>
                    </a:lnTo>
                    <a:lnTo>
                      <a:pt x="953" y="784"/>
                    </a:lnTo>
                    <a:lnTo>
                      <a:pt x="972" y="784"/>
                    </a:lnTo>
                    <a:lnTo>
                      <a:pt x="972" y="800"/>
                    </a:lnTo>
                    <a:lnTo>
                      <a:pt x="979" y="800"/>
                    </a:lnTo>
                    <a:lnTo>
                      <a:pt x="979" y="817"/>
                    </a:lnTo>
                    <a:lnTo>
                      <a:pt x="988" y="817"/>
                    </a:lnTo>
                    <a:lnTo>
                      <a:pt x="988" y="843"/>
                    </a:lnTo>
                    <a:lnTo>
                      <a:pt x="1007" y="843"/>
                    </a:lnTo>
                    <a:lnTo>
                      <a:pt x="1007" y="866"/>
                    </a:lnTo>
                    <a:lnTo>
                      <a:pt x="1028" y="866"/>
                    </a:lnTo>
                    <a:lnTo>
                      <a:pt x="1028" y="876"/>
                    </a:lnTo>
                    <a:lnTo>
                      <a:pt x="1071" y="876"/>
                    </a:lnTo>
                    <a:lnTo>
                      <a:pt x="1071" y="895"/>
                    </a:lnTo>
                    <a:lnTo>
                      <a:pt x="1087" y="895"/>
                    </a:lnTo>
                    <a:lnTo>
                      <a:pt x="1087" y="909"/>
                    </a:lnTo>
                    <a:lnTo>
                      <a:pt x="1109" y="909"/>
                    </a:lnTo>
                    <a:lnTo>
                      <a:pt x="1109" y="921"/>
                    </a:lnTo>
                    <a:lnTo>
                      <a:pt x="1118" y="921"/>
                    </a:lnTo>
                    <a:lnTo>
                      <a:pt x="1118" y="935"/>
                    </a:lnTo>
                    <a:lnTo>
                      <a:pt x="1137" y="935"/>
                    </a:lnTo>
                    <a:lnTo>
                      <a:pt x="1137" y="947"/>
                    </a:lnTo>
                    <a:lnTo>
                      <a:pt x="1163" y="947"/>
                    </a:lnTo>
                    <a:lnTo>
                      <a:pt x="1163" y="975"/>
                    </a:lnTo>
                    <a:lnTo>
                      <a:pt x="1191" y="975"/>
                    </a:lnTo>
                    <a:lnTo>
                      <a:pt x="1191" y="987"/>
                    </a:lnTo>
                    <a:lnTo>
                      <a:pt x="1205" y="987"/>
                    </a:lnTo>
                    <a:lnTo>
                      <a:pt x="1205" y="996"/>
                    </a:lnTo>
                    <a:lnTo>
                      <a:pt x="1220" y="996"/>
                    </a:lnTo>
                    <a:lnTo>
                      <a:pt x="1220" y="1006"/>
                    </a:lnTo>
                    <a:lnTo>
                      <a:pt x="1238" y="1006"/>
                    </a:lnTo>
                    <a:lnTo>
                      <a:pt x="1238" y="1020"/>
                    </a:lnTo>
                    <a:lnTo>
                      <a:pt x="1257" y="1020"/>
                    </a:lnTo>
                    <a:lnTo>
                      <a:pt x="1257" y="1048"/>
                    </a:lnTo>
                    <a:lnTo>
                      <a:pt x="1269" y="1048"/>
                    </a:lnTo>
                    <a:lnTo>
                      <a:pt x="1269" y="1067"/>
                    </a:lnTo>
                    <a:lnTo>
                      <a:pt x="1293" y="1067"/>
                    </a:lnTo>
                    <a:lnTo>
                      <a:pt x="1293" y="1081"/>
                    </a:lnTo>
                    <a:lnTo>
                      <a:pt x="1309" y="1081"/>
                    </a:lnTo>
                    <a:lnTo>
                      <a:pt x="1309" y="1098"/>
                    </a:lnTo>
                    <a:lnTo>
                      <a:pt x="1340" y="1098"/>
                    </a:lnTo>
                    <a:lnTo>
                      <a:pt x="1340" y="1117"/>
                    </a:lnTo>
                    <a:lnTo>
                      <a:pt x="1366" y="1117"/>
                    </a:lnTo>
                    <a:lnTo>
                      <a:pt x="1366" y="1128"/>
                    </a:lnTo>
                    <a:lnTo>
                      <a:pt x="1382" y="1128"/>
                    </a:lnTo>
                    <a:lnTo>
                      <a:pt x="1382" y="1143"/>
                    </a:lnTo>
                    <a:lnTo>
                      <a:pt x="1418" y="1143"/>
                    </a:lnTo>
                    <a:lnTo>
                      <a:pt x="1418" y="1159"/>
                    </a:lnTo>
                    <a:lnTo>
                      <a:pt x="1427" y="1159"/>
                    </a:lnTo>
                    <a:lnTo>
                      <a:pt x="1427" y="1173"/>
                    </a:lnTo>
                    <a:lnTo>
                      <a:pt x="1458" y="1173"/>
                    </a:lnTo>
                    <a:lnTo>
                      <a:pt x="1458" y="1183"/>
                    </a:lnTo>
                    <a:lnTo>
                      <a:pt x="1474" y="1183"/>
                    </a:lnTo>
                    <a:lnTo>
                      <a:pt x="1474" y="1197"/>
                    </a:lnTo>
                    <a:lnTo>
                      <a:pt x="1486" y="1197"/>
                    </a:lnTo>
                    <a:lnTo>
                      <a:pt x="1486" y="1206"/>
                    </a:lnTo>
                    <a:lnTo>
                      <a:pt x="1507" y="1206"/>
                    </a:lnTo>
                    <a:lnTo>
                      <a:pt x="1507" y="1223"/>
                    </a:lnTo>
                    <a:lnTo>
                      <a:pt x="1529" y="1223"/>
                    </a:lnTo>
                    <a:lnTo>
                      <a:pt x="1529" y="1237"/>
                    </a:lnTo>
                    <a:lnTo>
                      <a:pt x="1540" y="1237"/>
                    </a:lnTo>
                    <a:lnTo>
                      <a:pt x="1540" y="1246"/>
                    </a:lnTo>
                    <a:lnTo>
                      <a:pt x="1552" y="1246"/>
                    </a:lnTo>
                    <a:lnTo>
                      <a:pt x="1552" y="1268"/>
                    </a:lnTo>
                    <a:lnTo>
                      <a:pt x="1590" y="1268"/>
                    </a:lnTo>
                    <a:lnTo>
                      <a:pt x="1590" y="1282"/>
                    </a:lnTo>
                    <a:lnTo>
                      <a:pt x="1607" y="1282"/>
                    </a:lnTo>
                    <a:lnTo>
                      <a:pt x="1607" y="1289"/>
                    </a:lnTo>
                    <a:lnTo>
                      <a:pt x="1637" y="1289"/>
                    </a:lnTo>
                    <a:lnTo>
                      <a:pt x="1637" y="1312"/>
                    </a:lnTo>
                    <a:lnTo>
                      <a:pt x="1661" y="1312"/>
                    </a:lnTo>
                    <a:lnTo>
                      <a:pt x="1661" y="1329"/>
                    </a:lnTo>
                    <a:lnTo>
                      <a:pt x="1687" y="1329"/>
                    </a:lnTo>
                    <a:lnTo>
                      <a:pt x="1687" y="1336"/>
                    </a:lnTo>
                    <a:lnTo>
                      <a:pt x="1727" y="1336"/>
                    </a:lnTo>
                    <a:lnTo>
                      <a:pt x="1727" y="1355"/>
                    </a:lnTo>
                    <a:lnTo>
                      <a:pt x="1774" y="1355"/>
                    </a:lnTo>
                    <a:lnTo>
                      <a:pt x="1774" y="1379"/>
                    </a:lnTo>
                    <a:lnTo>
                      <a:pt x="1791" y="1379"/>
                    </a:lnTo>
                    <a:lnTo>
                      <a:pt x="1791" y="1388"/>
                    </a:lnTo>
                    <a:lnTo>
                      <a:pt x="1821" y="1388"/>
                    </a:lnTo>
                    <a:lnTo>
                      <a:pt x="1821" y="1431"/>
                    </a:lnTo>
                    <a:lnTo>
                      <a:pt x="1873" y="1431"/>
                    </a:lnTo>
                    <a:lnTo>
                      <a:pt x="1873" y="1449"/>
                    </a:lnTo>
                    <a:lnTo>
                      <a:pt x="1906" y="1449"/>
                    </a:lnTo>
                    <a:lnTo>
                      <a:pt x="1906" y="1492"/>
                    </a:lnTo>
                    <a:lnTo>
                      <a:pt x="1935" y="1492"/>
                    </a:lnTo>
                    <a:lnTo>
                      <a:pt x="1935" y="1504"/>
                    </a:lnTo>
                    <a:lnTo>
                      <a:pt x="2060" y="1504"/>
                    </a:lnTo>
                    <a:lnTo>
                      <a:pt x="2060" y="1511"/>
                    </a:lnTo>
                    <a:lnTo>
                      <a:pt x="2071" y="1511"/>
                    </a:lnTo>
                    <a:lnTo>
                      <a:pt x="2071" y="1542"/>
                    </a:lnTo>
                    <a:lnTo>
                      <a:pt x="2128" y="1542"/>
                    </a:lnTo>
                    <a:lnTo>
                      <a:pt x="2128" y="1556"/>
                    </a:lnTo>
                    <a:lnTo>
                      <a:pt x="2161" y="1556"/>
                    </a:lnTo>
                    <a:lnTo>
                      <a:pt x="2161" y="1596"/>
                    </a:lnTo>
                    <a:lnTo>
                      <a:pt x="2215" y="1596"/>
                    </a:lnTo>
                    <a:lnTo>
                      <a:pt x="2215" y="1608"/>
                    </a:lnTo>
                    <a:lnTo>
                      <a:pt x="2487" y="1608"/>
                    </a:lnTo>
                    <a:lnTo>
                      <a:pt x="2487" y="1627"/>
                    </a:lnTo>
                    <a:lnTo>
                      <a:pt x="2539" y="1627"/>
                    </a:lnTo>
                    <a:lnTo>
                      <a:pt x="2539" y="1638"/>
                    </a:lnTo>
                    <a:lnTo>
                      <a:pt x="2602" y="1638"/>
                    </a:lnTo>
                    <a:lnTo>
                      <a:pt x="2602" y="1652"/>
                    </a:lnTo>
                    <a:lnTo>
                      <a:pt x="2612" y="1652"/>
                    </a:lnTo>
                    <a:lnTo>
                      <a:pt x="2612" y="1669"/>
                    </a:lnTo>
                    <a:lnTo>
                      <a:pt x="2692" y="1669"/>
                    </a:lnTo>
                    <a:lnTo>
                      <a:pt x="2692" y="1688"/>
                    </a:lnTo>
                    <a:lnTo>
                      <a:pt x="2827" y="1688"/>
                    </a:lnTo>
                    <a:lnTo>
                      <a:pt x="2827" y="1700"/>
                    </a:lnTo>
                    <a:lnTo>
                      <a:pt x="3117" y="1700"/>
                    </a:lnTo>
                    <a:lnTo>
                      <a:pt x="3117" y="1754"/>
                    </a:lnTo>
                    <a:lnTo>
                      <a:pt x="3190" y="1754"/>
                    </a:lnTo>
                  </a:path>
                </a:pathLst>
              </a:custGeom>
              <a:noFill/>
              <a:ln w="15875"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Line 6">
                <a:extLst>
                  <a:ext uri="{FF2B5EF4-FFF2-40B4-BE49-F238E27FC236}">
                    <a16:creationId xmlns:a16="http://schemas.microsoft.com/office/drawing/2014/main" id="{5976CFBD-82C8-41F6-800B-706122088A4A}"/>
                  </a:ext>
                </a:extLst>
              </p:cNvPr>
              <p:cNvSpPr>
                <a:spLocks noChangeShapeType="1"/>
              </p:cNvSpPr>
              <p:nvPr/>
            </p:nvSpPr>
            <p:spPr bwMode="auto">
              <a:xfrm>
                <a:off x="1781175" y="81311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Line 7">
                <a:extLst>
                  <a:ext uri="{FF2B5EF4-FFF2-40B4-BE49-F238E27FC236}">
                    <a16:creationId xmlns:a16="http://schemas.microsoft.com/office/drawing/2014/main" id="{CA27067D-E418-4C0C-97A0-C4986101833B}"/>
                  </a:ext>
                </a:extLst>
              </p:cNvPr>
              <p:cNvSpPr>
                <a:spLocks noChangeShapeType="1"/>
              </p:cNvSpPr>
              <p:nvPr/>
            </p:nvSpPr>
            <p:spPr bwMode="auto">
              <a:xfrm>
                <a:off x="1125538" y="80375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Line 8">
                <a:extLst>
                  <a:ext uri="{FF2B5EF4-FFF2-40B4-BE49-F238E27FC236}">
                    <a16:creationId xmlns:a16="http://schemas.microsoft.com/office/drawing/2014/main" id="{BEF3B75F-8829-4496-B8DB-D31E6B24D37C}"/>
                  </a:ext>
                </a:extLst>
              </p:cNvPr>
              <p:cNvSpPr>
                <a:spLocks noChangeShapeType="1"/>
              </p:cNvSpPr>
              <p:nvPr/>
            </p:nvSpPr>
            <p:spPr bwMode="auto">
              <a:xfrm>
                <a:off x="1087438" y="80375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Line 9">
                <a:extLst>
                  <a:ext uri="{FF2B5EF4-FFF2-40B4-BE49-F238E27FC236}">
                    <a16:creationId xmlns:a16="http://schemas.microsoft.com/office/drawing/2014/main" id="{CFDA10A6-3548-4AD6-B7FB-001E49793A19}"/>
                  </a:ext>
                </a:extLst>
              </p:cNvPr>
              <p:cNvSpPr>
                <a:spLocks noChangeShapeType="1"/>
              </p:cNvSpPr>
              <p:nvPr/>
            </p:nvSpPr>
            <p:spPr bwMode="auto">
              <a:xfrm>
                <a:off x="1050925" y="801846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Line 10">
                <a:extLst>
                  <a:ext uri="{FF2B5EF4-FFF2-40B4-BE49-F238E27FC236}">
                    <a16:creationId xmlns:a16="http://schemas.microsoft.com/office/drawing/2014/main" id="{37B8D839-30A2-4C02-8EB4-83A98B80605D}"/>
                  </a:ext>
                </a:extLst>
              </p:cNvPr>
              <p:cNvSpPr>
                <a:spLocks noChangeShapeType="1"/>
              </p:cNvSpPr>
              <p:nvPr/>
            </p:nvSpPr>
            <p:spPr bwMode="auto">
              <a:xfrm>
                <a:off x="1009650" y="801846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Line 11">
                <a:extLst>
                  <a:ext uri="{FF2B5EF4-FFF2-40B4-BE49-F238E27FC236}">
                    <a16:creationId xmlns:a16="http://schemas.microsoft.com/office/drawing/2014/main" id="{F04FB398-1E78-4B80-958E-87638ACE4650}"/>
                  </a:ext>
                </a:extLst>
              </p:cNvPr>
              <p:cNvSpPr>
                <a:spLocks noChangeShapeType="1"/>
              </p:cNvSpPr>
              <p:nvPr/>
            </p:nvSpPr>
            <p:spPr bwMode="auto">
              <a:xfrm>
                <a:off x="915988" y="7983538"/>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Line 12">
                <a:extLst>
                  <a:ext uri="{FF2B5EF4-FFF2-40B4-BE49-F238E27FC236}">
                    <a16:creationId xmlns:a16="http://schemas.microsoft.com/office/drawing/2014/main" id="{CB7F8733-7CAE-43F1-AB6E-36C717C9FD46}"/>
                  </a:ext>
                </a:extLst>
              </p:cNvPr>
              <p:cNvSpPr>
                <a:spLocks noChangeShapeType="1"/>
              </p:cNvSpPr>
              <p:nvPr/>
            </p:nvSpPr>
            <p:spPr bwMode="auto">
              <a:xfrm>
                <a:off x="811213" y="7983538"/>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Line 13">
                <a:extLst>
                  <a:ext uri="{FF2B5EF4-FFF2-40B4-BE49-F238E27FC236}">
                    <a16:creationId xmlns:a16="http://schemas.microsoft.com/office/drawing/2014/main" id="{C1CAFA29-7D9F-4B9D-9B1A-E5B8EE9C1DDA}"/>
                  </a:ext>
                </a:extLst>
              </p:cNvPr>
              <p:cNvSpPr>
                <a:spLocks noChangeShapeType="1"/>
              </p:cNvSpPr>
              <p:nvPr/>
            </p:nvSpPr>
            <p:spPr bwMode="auto">
              <a:xfrm>
                <a:off x="750888" y="7983538"/>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Line 14">
                <a:extLst>
                  <a:ext uri="{FF2B5EF4-FFF2-40B4-BE49-F238E27FC236}">
                    <a16:creationId xmlns:a16="http://schemas.microsoft.com/office/drawing/2014/main" id="{9E496DF0-EDB8-4C7B-9A7D-18B698CB6717}"/>
                  </a:ext>
                </a:extLst>
              </p:cNvPr>
              <p:cNvSpPr>
                <a:spLocks noChangeShapeType="1"/>
              </p:cNvSpPr>
              <p:nvPr/>
            </p:nvSpPr>
            <p:spPr bwMode="auto">
              <a:xfrm>
                <a:off x="417513" y="79025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Line 15">
                <a:extLst>
                  <a:ext uri="{FF2B5EF4-FFF2-40B4-BE49-F238E27FC236}">
                    <a16:creationId xmlns:a16="http://schemas.microsoft.com/office/drawing/2014/main" id="{984D21BB-B8BC-4F03-8A87-A5BA44D4760D}"/>
                  </a:ext>
                </a:extLst>
              </p:cNvPr>
              <p:cNvSpPr>
                <a:spLocks noChangeShapeType="1"/>
              </p:cNvSpPr>
              <p:nvPr/>
            </p:nvSpPr>
            <p:spPr bwMode="auto">
              <a:xfrm>
                <a:off x="296863" y="78343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Line 16">
                <a:extLst>
                  <a:ext uri="{FF2B5EF4-FFF2-40B4-BE49-F238E27FC236}">
                    <a16:creationId xmlns:a16="http://schemas.microsoft.com/office/drawing/2014/main" id="{0FCB295E-8B9E-44DD-9103-BCB94923F1D0}"/>
                  </a:ext>
                </a:extLst>
              </p:cNvPr>
              <p:cNvSpPr>
                <a:spLocks noChangeShapeType="1"/>
              </p:cNvSpPr>
              <p:nvPr/>
            </p:nvSpPr>
            <p:spPr bwMode="auto">
              <a:xfrm>
                <a:off x="255588" y="78200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Line 17">
                <a:extLst>
                  <a:ext uri="{FF2B5EF4-FFF2-40B4-BE49-F238E27FC236}">
                    <a16:creationId xmlns:a16="http://schemas.microsoft.com/office/drawing/2014/main" id="{2C49B226-2F04-4FD2-BA26-DF0D542A48D3}"/>
                  </a:ext>
                </a:extLst>
              </p:cNvPr>
              <p:cNvSpPr>
                <a:spLocks noChangeShapeType="1"/>
              </p:cNvSpPr>
              <p:nvPr/>
            </p:nvSpPr>
            <p:spPr bwMode="auto">
              <a:xfrm>
                <a:off x="203200" y="78200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Line 18">
                <a:extLst>
                  <a:ext uri="{FF2B5EF4-FFF2-40B4-BE49-F238E27FC236}">
                    <a16:creationId xmlns:a16="http://schemas.microsoft.com/office/drawing/2014/main" id="{E644AF4E-CFEA-4B6B-AB4C-B184F9548C8D}"/>
                  </a:ext>
                </a:extLst>
              </p:cNvPr>
              <p:cNvSpPr>
                <a:spLocks noChangeShapeType="1"/>
              </p:cNvSpPr>
              <p:nvPr/>
            </p:nvSpPr>
            <p:spPr bwMode="auto">
              <a:xfrm>
                <a:off x="161925" y="78200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Line 19">
                <a:extLst>
                  <a:ext uri="{FF2B5EF4-FFF2-40B4-BE49-F238E27FC236}">
                    <a16:creationId xmlns:a16="http://schemas.microsoft.com/office/drawing/2014/main" id="{60308C09-7371-41D3-84BC-A655C5D75C44}"/>
                  </a:ext>
                </a:extLst>
              </p:cNvPr>
              <p:cNvSpPr>
                <a:spLocks noChangeShapeType="1"/>
              </p:cNvSpPr>
              <p:nvPr/>
            </p:nvSpPr>
            <p:spPr bwMode="auto">
              <a:xfrm>
                <a:off x="125413" y="78200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Line 20">
                <a:extLst>
                  <a:ext uri="{FF2B5EF4-FFF2-40B4-BE49-F238E27FC236}">
                    <a16:creationId xmlns:a16="http://schemas.microsoft.com/office/drawing/2014/main" id="{774ACAA7-955B-4472-A38E-4807CE0661EF}"/>
                  </a:ext>
                </a:extLst>
              </p:cNvPr>
              <p:cNvSpPr>
                <a:spLocks noChangeShapeType="1"/>
              </p:cNvSpPr>
              <p:nvPr/>
            </p:nvSpPr>
            <p:spPr bwMode="auto">
              <a:xfrm>
                <a:off x="-20637" y="7702550"/>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Line 21">
                <a:extLst>
                  <a:ext uri="{FF2B5EF4-FFF2-40B4-BE49-F238E27FC236}">
                    <a16:creationId xmlns:a16="http://schemas.microsoft.com/office/drawing/2014/main" id="{BF5D069E-A4FE-4B3D-B9B7-8D77EF0C4E55}"/>
                  </a:ext>
                </a:extLst>
              </p:cNvPr>
              <p:cNvSpPr>
                <a:spLocks noChangeShapeType="1"/>
              </p:cNvSpPr>
              <p:nvPr/>
            </p:nvSpPr>
            <p:spPr bwMode="auto">
              <a:xfrm>
                <a:off x="-47625" y="7702550"/>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Line 22">
                <a:extLst>
                  <a:ext uri="{FF2B5EF4-FFF2-40B4-BE49-F238E27FC236}">
                    <a16:creationId xmlns:a16="http://schemas.microsoft.com/office/drawing/2014/main" id="{A748F6B9-D41F-4255-916A-EA54B3EA7682}"/>
                  </a:ext>
                </a:extLst>
              </p:cNvPr>
              <p:cNvSpPr>
                <a:spLocks noChangeShapeType="1"/>
              </p:cNvSpPr>
              <p:nvPr/>
            </p:nvSpPr>
            <p:spPr bwMode="auto">
              <a:xfrm>
                <a:off x="-122237" y="76438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Line 23">
                <a:extLst>
                  <a:ext uri="{FF2B5EF4-FFF2-40B4-BE49-F238E27FC236}">
                    <a16:creationId xmlns:a16="http://schemas.microsoft.com/office/drawing/2014/main" id="{4839F6BC-DF60-448B-B577-67CF04B6F8A5}"/>
                  </a:ext>
                </a:extLst>
              </p:cNvPr>
              <p:cNvSpPr>
                <a:spLocks noChangeShapeType="1"/>
              </p:cNvSpPr>
              <p:nvPr/>
            </p:nvSpPr>
            <p:spPr bwMode="auto">
              <a:xfrm>
                <a:off x="-177800" y="7583488"/>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Line 24">
                <a:extLst>
                  <a:ext uri="{FF2B5EF4-FFF2-40B4-BE49-F238E27FC236}">
                    <a16:creationId xmlns:a16="http://schemas.microsoft.com/office/drawing/2014/main" id="{827C4B1C-C933-4273-B7CF-FA81CB247686}"/>
                  </a:ext>
                </a:extLst>
              </p:cNvPr>
              <p:cNvSpPr>
                <a:spLocks noChangeShapeType="1"/>
              </p:cNvSpPr>
              <p:nvPr/>
            </p:nvSpPr>
            <p:spPr bwMode="auto">
              <a:xfrm>
                <a:off x="-238125" y="75533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Line 25">
                <a:extLst>
                  <a:ext uri="{FF2B5EF4-FFF2-40B4-BE49-F238E27FC236}">
                    <a16:creationId xmlns:a16="http://schemas.microsoft.com/office/drawing/2014/main" id="{7176CDA2-424F-4D30-AEBA-236CA6161D37}"/>
                  </a:ext>
                </a:extLst>
              </p:cNvPr>
              <p:cNvSpPr>
                <a:spLocks noChangeShapeType="1"/>
              </p:cNvSpPr>
              <p:nvPr/>
            </p:nvSpPr>
            <p:spPr bwMode="auto">
              <a:xfrm>
                <a:off x="-323850" y="75422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Line 26">
                <a:extLst>
                  <a:ext uri="{FF2B5EF4-FFF2-40B4-BE49-F238E27FC236}">
                    <a16:creationId xmlns:a16="http://schemas.microsoft.com/office/drawing/2014/main" id="{0138623B-3186-4490-BCEE-6C4D54C7BB9E}"/>
                  </a:ext>
                </a:extLst>
              </p:cNvPr>
              <p:cNvSpPr>
                <a:spLocks noChangeShapeType="1"/>
              </p:cNvSpPr>
              <p:nvPr/>
            </p:nvSpPr>
            <p:spPr bwMode="auto">
              <a:xfrm>
                <a:off x="-381000" y="7481888"/>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Line 27">
                <a:extLst>
                  <a:ext uri="{FF2B5EF4-FFF2-40B4-BE49-F238E27FC236}">
                    <a16:creationId xmlns:a16="http://schemas.microsoft.com/office/drawing/2014/main" id="{77ADF7E3-D342-4518-AF95-414193455208}"/>
                  </a:ext>
                </a:extLst>
              </p:cNvPr>
              <p:cNvSpPr>
                <a:spLocks noChangeShapeType="1"/>
              </p:cNvSpPr>
              <p:nvPr/>
            </p:nvSpPr>
            <p:spPr bwMode="auto">
              <a:xfrm>
                <a:off x="-414337" y="748188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Line 28">
                <a:extLst>
                  <a:ext uri="{FF2B5EF4-FFF2-40B4-BE49-F238E27FC236}">
                    <a16:creationId xmlns:a16="http://schemas.microsoft.com/office/drawing/2014/main" id="{F3751E23-CA7A-45E1-9741-C11519F60197}"/>
                  </a:ext>
                </a:extLst>
              </p:cNvPr>
              <p:cNvSpPr>
                <a:spLocks noChangeShapeType="1"/>
              </p:cNvSpPr>
              <p:nvPr/>
            </p:nvSpPr>
            <p:spPr bwMode="auto">
              <a:xfrm>
                <a:off x="-444500" y="7470775"/>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Line 29">
                <a:extLst>
                  <a:ext uri="{FF2B5EF4-FFF2-40B4-BE49-F238E27FC236}">
                    <a16:creationId xmlns:a16="http://schemas.microsoft.com/office/drawing/2014/main" id="{FD997219-E328-412B-80D3-42BA377B2352}"/>
                  </a:ext>
                </a:extLst>
              </p:cNvPr>
              <p:cNvSpPr>
                <a:spLocks noChangeShapeType="1"/>
              </p:cNvSpPr>
              <p:nvPr/>
            </p:nvSpPr>
            <p:spPr bwMode="auto">
              <a:xfrm>
                <a:off x="-436562" y="7470775"/>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Line 30">
                <a:extLst>
                  <a:ext uri="{FF2B5EF4-FFF2-40B4-BE49-F238E27FC236}">
                    <a16:creationId xmlns:a16="http://schemas.microsoft.com/office/drawing/2014/main" id="{E3D28464-511D-4422-957F-41959E6E771D}"/>
                  </a:ext>
                </a:extLst>
              </p:cNvPr>
              <p:cNvSpPr>
                <a:spLocks noChangeShapeType="1"/>
              </p:cNvSpPr>
              <p:nvPr/>
            </p:nvSpPr>
            <p:spPr bwMode="auto">
              <a:xfrm>
                <a:off x="-481012" y="7448550"/>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Line 31">
                <a:extLst>
                  <a:ext uri="{FF2B5EF4-FFF2-40B4-BE49-F238E27FC236}">
                    <a16:creationId xmlns:a16="http://schemas.microsoft.com/office/drawing/2014/main" id="{5D063403-3E7D-4C0E-AB78-3CE649C9409B}"/>
                  </a:ext>
                </a:extLst>
              </p:cNvPr>
              <p:cNvSpPr>
                <a:spLocks noChangeShapeType="1"/>
              </p:cNvSpPr>
              <p:nvPr/>
            </p:nvSpPr>
            <p:spPr bwMode="auto">
              <a:xfrm>
                <a:off x="-515937" y="74152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Line 32">
                <a:extLst>
                  <a:ext uri="{FF2B5EF4-FFF2-40B4-BE49-F238E27FC236}">
                    <a16:creationId xmlns:a16="http://schemas.microsoft.com/office/drawing/2014/main" id="{244D59A1-3677-4112-A663-F45C6872FD24}"/>
                  </a:ext>
                </a:extLst>
              </p:cNvPr>
              <p:cNvSpPr>
                <a:spLocks noChangeShapeType="1"/>
              </p:cNvSpPr>
              <p:nvPr/>
            </p:nvSpPr>
            <p:spPr bwMode="auto">
              <a:xfrm>
                <a:off x="-557212" y="73771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Line 33">
                <a:extLst>
                  <a:ext uri="{FF2B5EF4-FFF2-40B4-BE49-F238E27FC236}">
                    <a16:creationId xmlns:a16="http://schemas.microsoft.com/office/drawing/2014/main" id="{B804481F-97CD-474C-BAD5-BE2F6EC39D4B}"/>
                  </a:ext>
                </a:extLst>
              </p:cNvPr>
              <p:cNvSpPr>
                <a:spLocks noChangeShapeType="1"/>
              </p:cNvSpPr>
              <p:nvPr/>
            </p:nvSpPr>
            <p:spPr bwMode="auto">
              <a:xfrm>
                <a:off x="-590550" y="7350125"/>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Line 34">
                <a:extLst>
                  <a:ext uri="{FF2B5EF4-FFF2-40B4-BE49-F238E27FC236}">
                    <a16:creationId xmlns:a16="http://schemas.microsoft.com/office/drawing/2014/main" id="{99C2127E-7AA9-455E-B0E1-1C323DA35972}"/>
                  </a:ext>
                </a:extLst>
              </p:cNvPr>
              <p:cNvSpPr>
                <a:spLocks noChangeShapeType="1"/>
              </p:cNvSpPr>
              <p:nvPr/>
            </p:nvSpPr>
            <p:spPr bwMode="auto">
              <a:xfrm>
                <a:off x="-676275" y="729456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Line 35">
                <a:extLst>
                  <a:ext uri="{FF2B5EF4-FFF2-40B4-BE49-F238E27FC236}">
                    <a16:creationId xmlns:a16="http://schemas.microsoft.com/office/drawing/2014/main" id="{A69BB623-8AD2-4396-A994-FBFC77248942}"/>
                  </a:ext>
                </a:extLst>
              </p:cNvPr>
              <p:cNvSpPr>
                <a:spLocks noChangeShapeType="1"/>
              </p:cNvSpPr>
              <p:nvPr/>
            </p:nvSpPr>
            <p:spPr bwMode="auto">
              <a:xfrm>
                <a:off x="-714375" y="727551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Line 36">
                <a:extLst>
                  <a:ext uri="{FF2B5EF4-FFF2-40B4-BE49-F238E27FC236}">
                    <a16:creationId xmlns:a16="http://schemas.microsoft.com/office/drawing/2014/main" id="{633F50D6-D524-4E62-99EA-2BB961378E5D}"/>
                  </a:ext>
                </a:extLst>
              </p:cNvPr>
              <p:cNvSpPr>
                <a:spLocks noChangeShapeType="1"/>
              </p:cNvSpPr>
              <p:nvPr/>
            </p:nvSpPr>
            <p:spPr bwMode="auto">
              <a:xfrm>
                <a:off x="-785812" y="7227888"/>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Line 37">
                <a:extLst>
                  <a:ext uri="{FF2B5EF4-FFF2-40B4-BE49-F238E27FC236}">
                    <a16:creationId xmlns:a16="http://schemas.microsoft.com/office/drawing/2014/main" id="{C3ECAFE2-E524-4EBC-BA40-FB0C4A9FE17A}"/>
                  </a:ext>
                </a:extLst>
              </p:cNvPr>
              <p:cNvSpPr>
                <a:spLocks noChangeShapeType="1"/>
              </p:cNvSpPr>
              <p:nvPr/>
            </p:nvSpPr>
            <p:spPr bwMode="auto">
              <a:xfrm>
                <a:off x="-815975" y="720883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Line 38">
                <a:extLst>
                  <a:ext uri="{FF2B5EF4-FFF2-40B4-BE49-F238E27FC236}">
                    <a16:creationId xmlns:a16="http://schemas.microsoft.com/office/drawing/2014/main" id="{572194A1-64A6-47B4-8862-F135BBC4EC63}"/>
                  </a:ext>
                </a:extLst>
              </p:cNvPr>
              <p:cNvSpPr>
                <a:spLocks noChangeShapeType="1"/>
              </p:cNvSpPr>
              <p:nvPr/>
            </p:nvSpPr>
            <p:spPr bwMode="auto">
              <a:xfrm>
                <a:off x="-852487" y="7178675"/>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Line 39">
                <a:extLst>
                  <a:ext uri="{FF2B5EF4-FFF2-40B4-BE49-F238E27FC236}">
                    <a16:creationId xmlns:a16="http://schemas.microsoft.com/office/drawing/2014/main" id="{1480CA6E-0FB3-494E-834A-18761B443881}"/>
                  </a:ext>
                </a:extLst>
              </p:cNvPr>
              <p:cNvSpPr>
                <a:spLocks noChangeShapeType="1"/>
              </p:cNvSpPr>
              <p:nvPr/>
            </p:nvSpPr>
            <p:spPr bwMode="auto">
              <a:xfrm>
                <a:off x="-901700" y="714851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Line 40">
                <a:extLst>
                  <a:ext uri="{FF2B5EF4-FFF2-40B4-BE49-F238E27FC236}">
                    <a16:creationId xmlns:a16="http://schemas.microsoft.com/office/drawing/2014/main" id="{871BEC6B-DA09-42E1-8B9A-5B0E8E7F67E3}"/>
                  </a:ext>
                </a:extLst>
              </p:cNvPr>
              <p:cNvSpPr>
                <a:spLocks noChangeShapeType="1"/>
              </p:cNvSpPr>
              <p:nvPr/>
            </p:nvSpPr>
            <p:spPr bwMode="auto">
              <a:xfrm>
                <a:off x="-942975" y="712946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Line 41">
                <a:extLst>
                  <a:ext uri="{FF2B5EF4-FFF2-40B4-BE49-F238E27FC236}">
                    <a16:creationId xmlns:a16="http://schemas.microsoft.com/office/drawing/2014/main" id="{109513B1-151C-4DAC-A6DB-F9D9E904C976}"/>
                  </a:ext>
                </a:extLst>
              </p:cNvPr>
              <p:cNvSpPr>
                <a:spLocks noChangeShapeType="1"/>
              </p:cNvSpPr>
              <p:nvPr/>
            </p:nvSpPr>
            <p:spPr bwMode="auto">
              <a:xfrm>
                <a:off x="-1009650" y="7051675"/>
                <a:ext cx="0" cy="5873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Line 42">
                <a:extLst>
                  <a:ext uri="{FF2B5EF4-FFF2-40B4-BE49-F238E27FC236}">
                    <a16:creationId xmlns:a16="http://schemas.microsoft.com/office/drawing/2014/main" id="{4B4EE0B1-05B6-4EB8-991A-E9603A24B618}"/>
                  </a:ext>
                </a:extLst>
              </p:cNvPr>
              <p:cNvSpPr>
                <a:spLocks noChangeShapeType="1"/>
              </p:cNvSpPr>
              <p:nvPr/>
            </p:nvSpPr>
            <p:spPr bwMode="auto">
              <a:xfrm>
                <a:off x="-984250" y="7051675"/>
                <a:ext cx="0" cy="5873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Line 43">
                <a:extLst>
                  <a:ext uri="{FF2B5EF4-FFF2-40B4-BE49-F238E27FC236}">
                    <a16:creationId xmlns:a16="http://schemas.microsoft.com/office/drawing/2014/main" id="{D25DFBAE-D64F-44F7-B907-66C1BF3351A9}"/>
                  </a:ext>
                </a:extLst>
              </p:cNvPr>
              <p:cNvSpPr>
                <a:spLocks noChangeShapeType="1"/>
              </p:cNvSpPr>
              <p:nvPr/>
            </p:nvSpPr>
            <p:spPr bwMode="auto">
              <a:xfrm>
                <a:off x="-1047750" y="7010400"/>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Line 44">
                <a:extLst>
                  <a:ext uri="{FF2B5EF4-FFF2-40B4-BE49-F238E27FC236}">
                    <a16:creationId xmlns:a16="http://schemas.microsoft.com/office/drawing/2014/main" id="{5223AF70-655D-4291-A4E7-39013D60AB6F}"/>
                  </a:ext>
                </a:extLst>
              </p:cNvPr>
              <p:cNvSpPr>
                <a:spLocks noChangeShapeType="1"/>
              </p:cNvSpPr>
              <p:nvPr/>
            </p:nvSpPr>
            <p:spPr bwMode="auto">
              <a:xfrm>
                <a:off x="-1100137" y="6980238"/>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Line 45">
                <a:extLst>
                  <a:ext uri="{FF2B5EF4-FFF2-40B4-BE49-F238E27FC236}">
                    <a16:creationId xmlns:a16="http://schemas.microsoft.com/office/drawing/2014/main" id="{D675F97B-1825-4F32-A984-073ABFC344BA}"/>
                  </a:ext>
                </a:extLst>
              </p:cNvPr>
              <p:cNvSpPr>
                <a:spLocks noChangeShapeType="1"/>
              </p:cNvSpPr>
              <p:nvPr/>
            </p:nvSpPr>
            <p:spPr bwMode="auto">
              <a:xfrm>
                <a:off x="-1133475" y="6934200"/>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Line 46">
                <a:extLst>
                  <a:ext uri="{FF2B5EF4-FFF2-40B4-BE49-F238E27FC236}">
                    <a16:creationId xmlns:a16="http://schemas.microsoft.com/office/drawing/2014/main" id="{DD664924-7AE7-4E38-AFE7-7561B048BFA3}"/>
                  </a:ext>
                </a:extLst>
              </p:cNvPr>
              <p:cNvSpPr>
                <a:spLocks noChangeShapeType="1"/>
              </p:cNvSpPr>
              <p:nvPr/>
            </p:nvSpPr>
            <p:spPr bwMode="auto">
              <a:xfrm>
                <a:off x="-1177925" y="69119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Line 47">
                <a:extLst>
                  <a:ext uri="{FF2B5EF4-FFF2-40B4-BE49-F238E27FC236}">
                    <a16:creationId xmlns:a16="http://schemas.microsoft.com/office/drawing/2014/main" id="{18CD938C-BC79-4CB9-8F28-0D01AEC48366}"/>
                  </a:ext>
                </a:extLst>
              </p:cNvPr>
              <p:cNvSpPr>
                <a:spLocks noChangeShapeType="1"/>
              </p:cNvSpPr>
              <p:nvPr/>
            </p:nvSpPr>
            <p:spPr bwMode="auto">
              <a:xfrm>
                <a:off x="-1208087" y="689768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Line 48">
                <a:extLst>
                  <a:ext uri="{FF2B5EF4-FFF2-40B4-BE49-F238E27FC236}">
                    <a16:creationId xmlns:a16="http://schemas.microsoft.com/office/drawing/2014/main" id="{7F5C3D2B-068C-48D5-B0AB-19BC444B1A45}"/>
                  </a:ext>
                </a:extLst>
              </p:cNvPr>
              <p:cNvSpPr>
                <a:spLocks noChangeShapeType="1"/>
              </p:cNvSpPr>
              <p:nvPr/>
            </p:nvSpPr>
            <p:spPr bwMode="auto">
              <a:xfrm>
                <a:off x="-1254125" y="68484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Line 49">
                <a:extLst>
                  <a:ext uri="{FF2B5EF4-FFF2-40B4-BE49-F238E27FC236}">
                    <a16:creationId xmlns:a16="http://schemas.microsoft.com/office/drawing/2014/main" id="{D958D0DA-2C76-4354-94FD-D97358CFAE5D}"/>
                  </a:ext>
                </a:extLst>
              </p:cNvPr>
              <p:cNvSpPr>
                <a:spLocks noChangeShapeType="1"/>
              </p:cNvSpPr>
              <p:nvPr/>
            </p:nvSpPr>
            <p:spPr bwMode="auto">
              <a:xfrm>
                <a:off x="-1336675" y="6818313"/>
                <a:ext cx="0" cy="682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Line 50">
                <a:extLst>
                  <a:ext uri="{FF2B5EF4-FFF2-40B4-BE49-F238E27FC236}">
                    <a16:creationId xmlns:a16="http://schemas.microsoft.com/office/drawing/2014/main" id="{2F1DA431-F532-49C6-A160-B6ACF94929BE}"/>
                  </a:ext>
                </a:extLst>
              </p:cNvPr>
              <p:cNvSpPr>
                <a:spLocks noChangeShapeType="1"/>
              </p:cNvSpPr>
              <p:nvPr/>
            </p:nvSpPr>
            <p:spPr bwMode="auto">
              <a:xfrm>
                <a:off x="-1381125" y="6765925"/>
                <a:ext cx="0" cy="682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Line 51">
                <a:extLst>
                  <a:ext uri="{FF2B5EF4-FFF2-40B4-BE49-F238E27FC236}">
                    <a16:creationId xmlns:a16="http://schemas.microsoft.com/office/drawing/2014/main" id="{85033753-AB0D-44C4-9C70-BC70E7CD4136}"/>
                  </a:ext>
                </a:extLst>
              </p:cNvPr>
              <p:cNvSpPr>
                <a:spLocks noChangeShapeType="1"/>
              </p:cNvSpPr>
              <p:nvPr/>
            </p:nvSpPr>
            <p:spPr bwMode="auto">
              <a:xfrm>
                <a:off x="-1436687" y="6705600"/>
                <a:ext cx="0" cy="349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Line 52">
                <a:extLst>
                  <a:ext uri="{FF2B5EF4-FFF2-40B4-BE49-F238E27FC236}">
                    <a16:creationId xmlns:a16="http://schemas.microsoft.com/office/drawing/2014/main" id="{CC93802D-8FA3-4FF0-942E-5277A1597344}"/>
                  </a:ext>
                </a:extLst>
              </p:cNvPr>
              <p:cNvSpPr>
                <a:spLocks noChangeShapeType="1"/>
              </p:cNvSpPr>
              <p:nvPr/>
            </p:nvSpPr>
            <p:spPr bwMode="auto">
              <a:xfrm>
                <a:off x="-1466850" y="6650038"/>
                <a:ext cx="0" cy="4921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Line 53">
                <a:extLst>
                  <a:ext uri="{FF2B5EF4-FFF2-40B4-BE49-F238E27FC236}">
                    <a16:creationId xmlns:a16="http://schemas.microsoft.com/office/drawing/2014/main" id="{C33F42B0-B132-491B-A964-35F640649C0D}"/>
                  </a:ext>
                </a:extLst>
              </p:cNvPr>
              <p:cNvSpPr>
                <a:spLocks noChangeShapeType="1"/>
              </p:cNvSpPr>
              <p:nvPr/>
            </p:nvSpPr>
            <p:spPr bwMode="auto">
              <a:xfrm>
                <a:off x="-1541462" y="66008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Line 54">
                <a:extLst>
                  <a:ext uri="{FF2B5EF4-FFF2-40B4-BE49-F238E27FC236}">
                    <a16:creationId xmlns:a16="http://schemas.microsoft.com/office/drawing/2014/main" id="{F2E5A2F0-811F-47D1-B061-C2DE43571201}"/>
                  </a:ext>
                </a:extLst>
              </p:cNvPr>
              <p:cNvSpPr>
                <a:spLocks noChangeShapeType="1"/>
              </p:cNvSpPr>
              <p:nvPr/>
            </p:nvSpPr>
            <p:spPr bwMode="auto">
              <a:xfrm>
                <a:off x="-1571625" y="6578600"/>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Line 55">
                <a:extLst>
                  <a:ext uri="{FF2B5EF4-FFF2-40B4-BE49-F238E27FC236}">
                    <a16:creationId xmlns:a16="http://schemas.microsoft.com/office/drawing/2014/main" id="{FEE8BBD7-C9F1-45F2-87D1-E2F7C3B2F3C7}"/>
                  </a:ext>
                </a:extLst>
              </p:cNvPr>
              <p:cNvSpPr>
                <a:spLocks noChangeShapeType="1"/>
              </p:cNvSpPr>
              <p:nvPr/>
            </p:nvSpPr>
            <p:spPr bwMode="auto">
              <a:xfrm>
                <a:off x="-1617662" y="6529388"/>
                <a:ext cx="0" cy="5715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Line 56">
                <a:extLst>
                  <a:ext uri="{FF2B5EF4-FFF2-40B4-BE49-F238E27FC236}">
                    <a16:creationId xmlns:a16="http://schemas.microsoft.com/office/drawing/2014/main" id="{3E0D80E1-758F-4EED-B0E7-2DA2CA905E15}"/>
                  </a:ext>
                </a:extLst>
              </p:cNvPr>
              <p:cNvSpPr>
                <a:spLocks noChangeShapeType="1"/>
              </p:cNvSpPr>
              <p:nvPr/>
            </p:nvSpPr>
            <p:spPr bwMode="auto">
              <a:xfrm>
                <a:off x="-1706562" y="6470650"/>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Line 57">
                <a:extLst>
                  <a:ext uri="{FF2B5EF4-FFF2-40B4-BE49-F238E27FC236}">
                    <a16:creationId xmlns:a16="http://schemas.microsoft.com/office/drawing/2014/main" id="{E3C8E18F-9C67-444B-996E-1C0D612D64C2}"/>
                  </a:ext>
                </a:extLst>
              </p:cNvPr>
              <p:cNvSpPr>
                <a:spLocks noChangeShapeType="1"/>
              </p:cNvSpPr>
              <p:nvPr/>
            </p:nvSpPr>
            <p:spPr bwMode="auto">
              <a:xfrm>
                <a:off x="-1681162" y="648176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Line 58">
                <a:extLst>
                  <a:ext uri="{FF2B5EF4-FFF2-40B4-BE49-F238E27FC236}">
                    <a16:creationId xmlns:a16="http://schemas.microsoft.com/office/drawing/2014/main" id="{3CBBA9C9-CA0E-4D48-9474-B5122321FD79}"/>
                  </a:ext>
                </a:extLst>
              </p:cNvPr>
              <p:cNvSpPr>
                <a:spLocks noChangeShapeType="1"/>
              </p:cNvSpPr>
              <p:nvPr/>
            </p:nvSpPr>
            <p:spPr bwMode="auto">
              <a:xfrm>
                <a:off x="-1662112" y="65119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Line 59">
                <a:extLst>
                  <a:ext uri="{FF2B5EF4-FFF2-40B4-BE49-F238E27FC236}">
                    <a16:creationId xmlns:a16="http://schemas.microsoft.com/office/drawing/2014/main" id="{2142CE81-1111-403F-A96D-F1976956407D}"/>
                  </a:ext>
                </a:extLst>
              </p:cNvPr>
              <p:cNvSpPr>
                <a:spLocks noChangeShapeType="1"/>
              </p:cNvSpPr>
              <p:nvPr/>
            </p:nvSpPr>
            <p:spPr bwMode="auto">
              <a:xfrm>
                <a:off x="-1766887" y="6413500"/>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Line 60">
                <a:extLst>
                  <a:ext uri="{FF2B5EF4-FFF2-40B4-BE49-F238E27FC236}">
                    <a16:creationId xmlns:a16="http://schemas.microsoft.com/office/drawing/2014/main" id="{98D5426B-0405-4064-B022-D70B84B5C146}"/>
                  </a:ext>
                </a:extLst>
              </p:cNvPr>
              <p:cNvSpPr>
                <a:spLocks noChangeShapeType="1"/>
              </p:cNvSpPr>
              <p:nvPr/>
            </p:nvSpPr>
            <p:spPr bwMode="auto">
              <a:xfrm>
                <a:off x="-1827212" y="6338888"/>
                <a:ext cx="0" cy="4127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Line 61">
                <a:extLst>
                  <a:ext uri="{FF2B5EF4-FFF2-40B4-BE49-F238E27FC236}">
                    <a16:creationId xmlns:a16="http://schemas.microsoft.com/office/drawing/2014/main" id="{193DA4D0-245E-4D0E-9024-15C9E2BC70CD}"/>
                  </a:ext>
                </a:extLst>
              </p:cNvPr>
              <p:cNvSpPr>
                <a:spLocks noChangeShapeType="1"/>
              </p:cNvSpPr>
              <p:nvPr/>
            </p:nvSpPr>
            <p:spPr bwMode="auto">
              <a:xfrm>
                <a:off x="-1882775" y="6200775"/>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Line 62">
                <a:extLst>
                  <a:ext uri="{FF2B5EF4-FFF2-40B4-BE49-F238E27FC236}">
                    <a16:creationId xmlns:a16="http://schemas.microsoft.com/office/drawing/2014/main" id="{6FCE4A33-9492-4C01-A1B1-A49A0E526164}"/>
                  </a:ext>
                </a:extLst>
              </p:cNvPr>
              <p:cNvSpPr>
                <a:spLocks noChangeShapeType="1"/>
              </p:cNvSpPr>
              <p:nvPr/>
            </p:nvSpPr>
            <p:spPr bwMode="auto">
              <a:xfrm>
                <a:off x="-1920875" y="61706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Line 63">
                <a:extLst>
                  <a:ext uri="{FF2B5EF4-FFF2-40B4-BE49-F238E27FC236}">
                    <a16:creationId xmlns:a16="http://schemas.microsoft.com/office/drawing/2014/main" id="{3AE7BD23-D78C-4215-83F8-17E0EAB890AC}"/>
                  </a:ext>
                </a:extLst>
              </p:cNvPr>
              <p:cNvSpPr>
                <a:spLocks noChangeShapeType="1"/>
              </p:cNvSpPr>
              <p:nvPr/>
            </p:nvSpPr>
            <p:spPr bwMode="auto">
              <a:xfrm>
                <a:off x="-1951037" y="6140450"/>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Line 64">
                <a:extLst>
                  <a:ext uri="{FF2B5EF4-FFF2-40B4-BE49-F238E27FC236}">
                    <a16:creationId xmlns:a16="http://schemas.microsoft.com/office/drawing/2014/main" id="{B853DE59-0ADB-4F2A-BFD4-C5A30C107D75}"/>
                  </a:ext>
                </a:extLst>
              </p:cNvPr>
              <p:cNvSpPr>
                <a:spLocks noChangeShapeType="1"/>
              </p:cNvSpPr>
              <p:nvPr/>
            </p:nvSpPr>
            <p:spPr bwMode="auto">
              <a:xfrm>
                <a:off x="-1979612" y="6110288"/>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Line 65">
                <a:extLst>
                  <a:ext uri="{FF2B5EF4-FFF2-40B4-BE49-F238E27FC236}">
                    <a16:creationId xmlns:a16="http://schemas.microsoft.com/office/drawing/2014/main" id="{271A2812-018F-4168-80FA-ABBF20604FB0}"/>
                  </a:ext>
                </a:extLst>
              </p:cNvPr>
              <p:cNvSpPr>
                <a:spLocks noChangeShapeType="1"/>
              </p:cNvSpPr>
              <p:nvPr/>
            </p:nvSpPr>
            <p:spPr bwMode="auto">
              <a:xfrm>
                <a:off x="-2044700" y="6027738"/>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Line 66">
                <a:extLst>
                  <a:ext uri="{FF2B5EF4-FFF2-40B4-BE49-F238E27FC236}">
                    <a16:creationId xmlns:a16="http://schemas.microsoft.com/office/drawing/2014/main" id="{6723751A-F8F0-4F5B-B302-A76D61DDEFDD}"/>
                  </a:ext>
                </a:extLst>
              </p:cNvPr>
              <p:cNvSpPr>
                <a:spLocks noChangeShapeType="1"/>
              </p:cNvSpPr>
              <p:nvPr/>
            </p:nvSpPr>
            <p:spPr bwMode="auto">
              <a:xfrm>
                <a:off x="-2097087" y="596741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Line 67">
                <a:extLst>
                  <a:ext uri="{FF2B5EF4-FFF2-40B4-BE49-F238E27FC236}">
                    <a16:creationId xmlns:a16="http://schemas.microsoft.com/office/drawing/2014/main" id="{2491FAFD-B064-4F75-9B23-BAE2C5780B05}"/>
                  </a:ext>
                </a:extLst>
              </p:cNvPr>
              <p:cNvSpPr>
                <a:spLocks noChangeShapeType="1"/>
              </p:cNvSpPr>
              <p:nvPr/>
            </p:nvSpPr>
            <p:spPr bwMode="auto">
              <a:xfrm>
                <a:off x="-2133600" y="596741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Line 68">
                <a:extLst>
                  <a:ext uri="{FF2B5EF4-FFF2-40B4-BE49-F238E27FC236}">
                    <a16:creationId xmlns:a16="http://schemas.microsoft.com/office/drawing/2014/main" id="{FAA98FB1-1061-4669-AF60-7263DCA9E639}"/>
                  </a:ext>
                </a:extLst>
              </p:cNvPr>
              <p:cNvSpPr>
                <a:spLocks noChangeShapeType="1"/>
              </p:cNvSpPr>
              <p:nvPr/>
            </p:nvSpPr>
            <p:spPr bwMode="auto">
              <a:xfrm>
                <a:off x="-2339975" y="5708650"/>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Line 69">
                <a:extLst>
                  <a:ext uri="{FF2B5EF4-FFF2-40B4-BE49-F238E27FC236}">
                    <a16:creationId xmlns:a16="http://schemas.microsoft.com/office/drawing/2014/main" id="{4492E668-1C06-4447-BCDA-47C39B5F0182}"/>
                  </a:ext>
                </a:extLst>
              </p:cNvPr>
              <p:cNvSpPr>
                <a:spLocks noChangeShapeType="1"/>
              </p:cNvSpPr>
              <p:nvPr/>
            </p:nvSpPr>
            <p:spPr bwMode="auto">
              <a:xfrm>
                <a:off x="-2392362" y="5661025"/>
                <a:ext cx="0" cy="4445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Line 70">
                <a:extLst>
                  <a:ext uri="{FF2B5EF4-FFF2-40B4-BE49-F238E27FC236}">
                    <a16:creationId xmlns:a16="http://schemas.microsoft.com/office/drawing/2014/main" id="{9D7DDD97-46A1-48C0-8C54-79599A223A94}"/>
                  </a:ext>
                </a:extLst>
              </p:cNvPr>
              <p:cNvSpPr>
                <a:spLocks noChangeShapeType="1"/>
              </p:cNvSpPr>
              <p:nvPr/>
            </p:nvSpPr>
            <p:spPr bwMode="auto">
              <a:xfrm>
                <a:off x="-2430462" y="5637213"/>
                <a:ext cx="0" cy="5397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Line 71">
                <a:extLst>
                  <a:ext uri="{FF2B5EF4-FFF2-40B4-BE49-F238E27FC236}">
                    <a16:creationId xmlns:a16="http://schemas.microsoft.com/office/drawing/2014/main" id="{0F8344B6-B31E-4D51-A859-9E161CDE1185}"/>
                  </a:ext>
                </a:extLst>
              </p:cNvPr>
              <p:cNvSpPr>
                <a:spLocks noChangeShapeType="1"/>
              </p:cNvSpPr>
              <p:nvPr/>
            </p:nvSpPr>
            <p:spPr bwMode="auto">
              <a:xfrm>
                <a:off x="-2527300" y="5595938"/>
                <a:ext cx="0" cy="4127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Line 72">
                <a:extLst>
                  <a:ext uri="{FF2B5EF4-FFF2-40B4-BE49-F238E27FC236}">
                    <a16:creationId xmlns:a16="http://schemas.microsoft.com/office/drawing/2014/main" id="{15B886E3-0281-45E4-96E2-8C7916C7E643}"/>
                  </a:ext>
                </a:extLst>
              </p:cNvPr>
              <p:cNvSpPr>
                <a:spLocks noChangeShapeType="1"/>
              </p:cNvSpPr>
              <p:nvPr/>
            </p:nvSpPr>
            <p:spPr bwMode="auto">
              <a:xfrm>
                <a:off x="-2582862" y="5551488"/>
                <a:ext cx="0" cy="682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Line 73">
                <a:extLst>
                  <a:ext uri="{FF2B5EF4-FFF2-40B4-BE49-F238E27FC236}">
                    <a16:creationId xmlns:a16="http://schemas.microsoft.com/office/drawing/2014/main" id="{5729E7EA-3D68-44D1-8055-1E52C56AB7A1}"/>
                  </a:ext>
                </a:extLst>
              </p:cNvPr>
              <p:cNvSpPr>
                <a:spLocks noChangeShapeType="1"/>
              </p:cNvSpPr>
              <p:nvPr/>
            </p:nvSpPr>
            <p:spPr bwMode="auto">
              <a:xfrm>
                <a:off x="-2643187" y="5526088"/>
                <a:ext cx="0" cy="476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Line 74">
                <a:extLst>
                  <a:ext uri="{FF2B5EF4-FFF2-40B4-BE49-F238E27FC236}">
                    <a16:creationId xmlns:a16="http://schemas.microsoft.com/office/drawing/2014/main" id="{F2265B6A-4EC9-4D9F-8968-E85C60B11415}"/>
                  </a:ext>
                </a:extLst>
              </p:cNvPr>
              <p:cNvSpPr>
                <a:spLocks noChangeShapeType="1"/>
              </p:cNvSpPr>
              <p:nvPr/>
            </p:nvSpPr>
            <p:spPr bwMode="auto">
              <a:xfrm>
                <a:off x="-2673350" y="5502275"/>
                <a:ext cx="0" cy="4921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Line 75">
                <a:extLst>
                  <a:ext uri="{FF2B5EF4-FFF2-40B4-BE49-F238E27FC236}">
                    <a16:creationId xmlns:a16="http://schemas.microsoft.com/office/drawing/2014/main" id="{7D921438-B990-48D9-A6CB-3E671242F049}"/>
                  </a:ext>
                </a:extLst>
              </p:cNvPr>
              <p:cNvSpPr>
                <a:spLocks noChangeShapeType="1"/>
              </p:cNvSpPr>
              <p:nvPr/>
            </p:nvSpPr>
            <p:spPr bwMode="auto">
              <a:xfrm>
                <a:off x="-2706687" y="5487988"/>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Line 76">
                <a:extLst>
                  <a:ext uri="{FF2B5EF4-FFF2-40B4-BE49-F238E27FC236}">
                    <a16:creationId xmlns:a16="http://schemas.microsoft.com/office/drawing/2014/main" id="{AF4D3BC3-E15B-4EA8-9C35-F196FCBB34A1}"/>
                  </a:ext>
                </a:extLst>
              </p:cNvPr>
              <p:cNvSpPr>
                <a:spLocks noChangeShapeType="1"/>
              </p:cNvSpPr>
              <p:nvPr/>
            </p:nvSpPr>
            <p:spPr bwMode="auto">
              <a:xfrm>
                <a:off x="-2830512" y="54324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Line 77">
                <a:extLst>
                  <a:ext uri="{FF2B5EF4-FFF2-40B4-BE49-F238E27FC236}">
                    <a16:creationId xmlns:a16="http://schemas.microsoft.com/office/drawing/2014/main" id="{A63B5626-67BC-41AA-B5AB-A3BAE7562636}"/>
                  </a:ext>
                </a:extLst>
              </p:cNvPr>
              <p:cNvSpPr>
                <a:spLocks noChangeShapeType="1"/>
              </p:cNvSpPr>
              <p:nvPr/>
            </p:nvSpPr>
            <p:spPr bwMode="auto">
              <a:xfrm>
                <a:off x="-2860675" y="54324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Line 78">
                <a:extLst>
                  <a:ext uri="{FF2B5EF4-FFF2-40B4-BE49-F238E27FC236}">
                    <a16:creationId xmlns:a16="http://schemas.microsoft.com/office/drawing/2014/main" id="{763DA3D8-FBD6-43BC-9280-28B2DCD42097}"/>
                  </a:ext>
                </a:extLst>
              </p:cNvPr>
              <p:cNvSpPr>
                <a:spLocks noChangeShapeType="1"/>
              </p:cNvSpPr>
              <p:nvPr/>
            </p:nvSpPr>
            <p:spPr bwMode="auto">
              <a:xfrm>
                <a:off x="-1819275" y="6338888"/>
                <a:ext cx="0" cy="4127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Line 79">
                <a:extLst>
                  <a:ext uri="{FF2B5EF4-FFF2-40B4-BE49-F238E27FC236}">
                    <a16:creationId xmlns:a16="http://schemas.microsoft.com/office/drawing/2014/main" id="{2F13994F-9968-4120-B6D3-A5A2778B137E}"/>
                  </a:ext>
                </a:extLst>
              </p:cNvPr>
              <p:cNvSpPr>
                <a:spLocks noChangeShapeType="1"/>
              </p:cNvSpPr>
              <p:nvPr/>
            </p:nvSpPr>
            <p:spPr bwMode="auto">
              <a:xfrm>
                <a:off x="-1411287" y="673258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Line 80">
                <a:extLst>
                  <a:ext uri="{FF2B5EF4-FFF2-40B4-BE49-F238E27FC236}">
                    <a16:creationId xmlns:a16="http://schemas.microsoft.com/office/drawing/2014/main" id="{C43B348B-11DA-42D1-82C8-CE84EE91AF26}"/>
                  </a:ext>
                </a:extLst>
              </p:cNvPr>
              <p:cNvSpPr>
                <a:spLocks noChangeShapeType="1"/>
              </p:cNvSpPr>
              <p:nvPr/>
            </p:nvSpPr>
            <p:spPr bwMode="auto">
              <a:xfrm>
                <a:off x="-1417637" y="673258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Line 81">
                <a:extLst>
                  <a:ext uri="{FF2B5EF4-FFF2-40B4-BE49-F238E27FC236}">
                    <a16:creationId xmlns:a16="http://schemas.microsoft.com/office/drawing/2014/main" id="{BF58217B-53DE-418D-8CC0-7E5954E6CED3}"/>
                  </a:ext>
                </a:extLst>
              </p:cNvPr>
              <p:cNvSpPr>
                <a:spLocks noChangeShapeType="1"/>
              </p:cNvSpPr>
              <p:nvPr/>
            </p:nvSpPr>
            <p:spPr bwMode="auto">
              <a:xfrm>
                <a:off x="-312737" y="75422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Line 82">
                <a:extLst>
                  <a:ext uri="{FF2B5EF4-FFF2-40B4-BE49-F238E27FC236}">
                    <a16:creationId xmlns:a16="http://schemas.microsoft.com/office/drawing/2014/main" id="{288CBAD9-72BD-4F4C-9010-874B000B3EC6}"/>
                  </a:ext>
                </a:extLst>
              </p:cNvPr>
              <p:cNvSpPr>
                <a:spLocks noChangeShapeType="1"/>
              </p:cNvSpPr>
              <p:nvPr/>
            </p:nvSpPr>
            <p:spPr bwMode="auto">
              <a:xfrm>
                <a:off x="-301625" y="7542213"/>
                <a:ext cx="0" cy="7143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Line 83">
                <a:extLst>
                  <a:ext uri="{FF2B5EF4-FFF2-40B4-BE49-F238E27FC236}">
                    <a16:creationId xmlns:a16="http://schemas.microsoft.com/office/drawing/2014/main" id="{481D1A98-2937-4C66-AA55-9EFDFF4AF6E1}"/>
                  </a:ext>
                </a:extLst>
              </p:cNvPr>
              <p:cNvSpPr>
                <a:spLocks noChangeShapeType="1"/>
              </p:cNvSpPr>
              <p:nvPr/>
            </p:nvSpPr>
            <p:spPr bwMode="auto">
              <a:xfrm>
                <a:off x="-88900" y="76438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Line 84">
                <a:extLst>
                  <a:ext uri="{FF2B5EF4-FFF2-40B4-BE49-F238E27FC236}">
                    <a16:creationId xmlns:a16="http://schemas.microsoft.com/office/drawing/2014/main" id="{7E0DAB17-7C31-432A-BC53-AF6BE9003787}"/>
                  </a:ext>
                </a:extLst>
              </p:cNvPr>
              <p:cNvSpPr>
                <a:spLocks noChangeShapeType="1"/>
              </p:cNvSpPr>
              <p:nvPr/>
            </p:nvSpPr>
            <p:spPr bwMode="auto">
              <a:xfrm>
                <a:off x="450850" y="79025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Line 85">
                <a:extLst>
                  <a:ext uri="{FF2B5EF4-FFF2-40B4-BE49-F238E27FC236}">
                    <a16:creationId xmlns:a16="http://schemas.microsoft.com/office/drawing/2014/main" id="{605D0BD8-4257-4A80-874C-45A1BD740DDD}"/>
                  </a:ext>
                </a:extLst>
              </p:cNvPr>
              <p:cNvSpPr>
                <a:spLocks noChangeShapeType="1"/>
              </p:cNvSpPr>
              <p:nvPr/>
            </p:nvSpPr>
            <p:spPr bwMode="auto">
              <a:xfrm>
                <a:off x="922338" y="7983538"/>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8" name="Group 427">
              <a:extLst>
                <a:ext uri="{FF2B5EF4-FFF2-40B4-BE49-F238E27FC236}">
                  <a16:creationId xmlns:a16="http://schemas.microsoft.com/office/drawing/2014/main" id="{8643999C-0BB9-4DCD-876F-E6C23C01A6E7}"/>
                </a:ext>
              </a:extLst>
            </p:cNvPr>
            <p:cNvGrpSpPr/>
            <p:nvPr/>
          </p:nvGrpSpPr>
          <p:grpSpPr>
            <a:xfrm>
              <a:off x="1823785" y="3525198"/>
              <a:ext cx="3888652" cy="1565082"/>
              <a:chOff x="2798763" y="7035800"/>
              <a:chExt cx="5403850" cy="2946400"/>
            </a:xfrm>
          </p:grpSpPr>
          <p:sp>
            <p:nvSpPr>
              <p:cNvPr id="369" name="Line 89">
                <a:extLst>
                  <a:ext uri="{FF2B5EF4-FFF2-40B4-BE49-F238E27FC236}">
                    <a16:creationId xmlns:a16="http://schemas.microsoft.com/office/drawing/2014/main" id="{8D90297E-551B-45C5-BDCB-6096C2FF0C38}"/>
                  </a:ext>
                </a:extLst>
              </p:cNvPr>
              <p:cNvSpPr>
                <a:spLocks noChangeShapeType="1"/>
              </p:cNvSpPr>
              <p:nvPr/>
            </p:nvSpPr>
            <p:spPr bwMode="auto">
              <a:xfrm>
                <a:off x="3173413" y="7099300"/>
                <a:ext cx="0" cy="571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Line 90">
                <a:extLst>
                  <a:ext uri="{FF2B5EF4-FFF2-40B4-BE49-F238E27FC236}">
                    <a16:creationId xmlns:a16="http://schemas.microsoft.com/office/drawing/2014/main" id="{144D8C23-6CFD-4051-8786-BA993B8239E4}"/>
                  </a:ext>
                </a:extLst>
              </p:cNvPr>
              <p:cNvSpPr>
                <a:spLocks noChangeShapeType="1"/>
              </p:cNvSpPr>
              <p:nvPr/>
            </p:nvSpPr>
            <p:spPr bwMode="auto">
              <a:xfrm>
                <a:off x="3357563" y="7156450"/>
                <a:ext cx="0" cy="587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Line 91">
                <a:extLst>
                  <a:ext uri="{FF2B5EF4-FFF2-40B4-BE49-F238E27FC236}">
                    <a16:creationId xmlns:a16="http://schemas.microsoft.com/office/drawing/2014/main" id="{A544CC5D-D6E5-4D83-98A2-C94157D16690}"/>
                  </a:ext>
                </a:extLst>
              </p:cNvPr>
              <p:cNvSpPr>
                <a:spLocks noChangeShapeType="1"/>
              </p:cNvSpPr>
              <p:nvPr/>
            </p:nvSpPr>
            <p:spPr bwMode="auto">
              <a:xfrm>
                <a:off x="3405188" y="7189788"/>
                <a:ext cx="0" cy="555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Line 92">
                <a:extLst>
                  <a:ext uri="{FF2B5EF4-FFF2-40B4-BE49-F238E27FC236}">
                    <a16:creationId xmlns:a16="http://schemas.microsoft.com/office/drawing/2014/main" id="{E10ECB75-895A-46A6-B636-D394DF34A988}"/>
                  </a:ext>
                </a:extLst>
              </p:cNvPr>
              <p:cNvSpPr>
                <a:spLocks noChangeShapeType="1"/>
              </p:cNvSpPr>
              <p:nvPr/>
            </p:nvSpPr>
            <p:spPr bwMode="auto">
              <a:xfrm>
                <a:off x="3514726" y="723741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Line 93">
                <a:extLst>
                  <a:ext uri="{FF2B5EF4-FFF2-40B4-BE49-F238E27FC236}">
                    <a16:creationId xmlns:a16="http://schemas.microsoft.com/office/drawing/2014/main" id="{13675463-6600-40D3-AE81-4ED7660ECA0D}"/>
                  </a:ext>
                </a:extLst>
              </p:cNvPr>
              <p:cNvSpPr>
                <a:spLocks noChangeShapeType="1"/>
              </p:cNvSpPr>
              <p:nvPr/>
            </p:nvSpPr>
            <p:spPr bwMode="auto">
              <a:xfrm>
                <a:off x="3562351" y="727551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Line 94">
                <a:extLst>
                  <a:ext uri="{FF2B5EF4-FFF2-40B4-BE49-F238E27FC236}">
                    <a16:creationId xmlns:a16="http://schemas.microsoft.com/office/drawing/2014/main" id="{E80222DD-0BBE-4FBE-94BA-BC4A40B6C9D2}"/>
                  </a:ext>
                </a:extLst>
              </p:cNvPr>
              <p:cNvSpPr>
                <a:spLocks noChangeShapeType="1"/>
              </p:cNvSpPr>
              <p:nvPr/>
            </p:nvSpPr>
            <p:spPr bwMode="auto">
              <a:xfrm>
                <a:off x="3619501" y="7302500"/>
                <a:ext cx="0" cy="587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Line 95">
                <a:extLst>
                  <a:ext uri="{FF2B5EF4-FFF2-40B4-BE49-F238E27FC236}">
                    <a16:creationId xmlns:a16="http://schemas.microsoft.com/office/drawing/2014/main" id="{BA8AE0D5-DF8A-454F-A2A9-1CE7E910467D}"/>
                  </a:ext>
                </a:extLst>
              </p:cNvPr>
              <p:cNvSpPr>
                <a:spLocks noChangeShapeType="1"/>
              </p:cNvSpPr>
              <p:nvPr/>
            </p:nvSpPr>
            <p:spPr bwMode="auto">
              <a:xfrm>
                <a:off x="3671888" y="7332663"/>
                <a:ext cx="0" cy="476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Line 96">
                <a:extLst>
                  <a:ext uri="{FF2B5EF4-FFF2-40B4-BE49-F238E27FC236}">
                    <a16:creationId xmlns:a16="http://schemas.microsoft.com/office/drawing/2014/main" id="{BDF4B98A-6C1D-4148-AA51-C02BB8686D19}"/>
                  </a:ext>
                </a:extLst>
              </p:cNvPr>
              <p:cNvSpPr>
                <a:spLocks noChangeShapeType="1"/>
              </p:cNvSpPr>
              <p:nvPr/>
            </p:nvSpPr>
            <p:spPr bwMode="auto">
              <a:xfrm>
                <a:off x="3708401" y="7332663"/>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Line 97">
                <a:extLst>
                  <a:ext uri="{FF2B5EF4-FFF2-40B4-BE49-F238E27FC236}">
                    <a16:creationId xmlns:a16="http://schemas.microsoft.com/office/drawing/2014/main" id="{F2DEF4E9-028A-4887-ACB2-4AEE1C6C2190}"/>
                  </a:ext>
                </a:extLst>
              </p:cNvPr>
              <p:cNvSpPr>
                <a:spLocks noChangeShapeType="1"/>
              </p:cNvSpPr>
              <p:nvPr/>
            </p:nvSpPr>
            <p:spPr bwMode="auto">
              <a:xfrm>
                <a:off x="3754438" y="7388225"/>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Line 98">
                <a:extLst>
                  <a:ext uri="{FF2B5EF4-FFF2-40B4-BE49-F238E27FC236}">
                    <a16:creationId xmlns:a16="http://schemas.microsoft.com/office/drawing/2014/main" id="{CA474367-20DC-40BB-BABB-006D321A0BE7}"/>
                  </a:ext>
                </a:extLst>
              </p:cNvPr>
              <p:cNvSpPr>
                <a:spLocks noChangeShapeType="1"/>
              </p:cNvSpPr>
              <p:nvPr/>
            </p:nvSpPr>
            <p:spPr bwMode="auto">
              <a:xfrm>
                <a:off x="3986213" y="7740650"/>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Line 99">
                <a:extLst>
                  <a:ext uri="{FF2B5EF4-FFF2-40B4-BE49-F238E27FC236}">
                    <a16:creationId xmlns:a16="http://schemas.microsoft.com/office/drawing/2014/main" id="{2238E6DD-2143-4D6A-B5DA-A044CAB54A30}"/>
                  </a:ext>
                </a:extLst>
              </p:cNvPr>
              <p:cNvSpPr>
                <a:spLocks noChangeShapeType="1"/>
              </p:cNvSpPr>
              <p:nvPr/>
            </p:nvSpPr>
            <p:spPr bwMode="auto">
              <a:xfrm>
                <a:off x="4038601" y="77851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Line 100">
                <a:extLst>
                  <a:ext uri="{FF2B5EF4-FFF2-40B4-BE49-F238E27FC236}">
                    <a16:creationId xmlns:a16="http://schemas.microsoft.com/office/drawing/2014/main" id="{DB66EB44-1DE1-418B-9536-F1B753B56261}"/>
                  </a:ext>
                </a:extLst>
              </p:cNvPr>
              <p:cNvSpPr>
                <a:spLocks noChangeShapeType="1"/>
              </p:cNvSpPr>
              <p:nvPr/>
            </p:nvSpPr>
            <p:spPr bwMode="auto">
              <a:xfrm>
                <a:off x="4057651" y="7818438"/>
                <a:ext cx="0" cy="571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Line 101">
                <a:extLst>
                  <a:ext uri="{FF2B5EF4-FFF2-40B4-BE49-F238E27FC236}">
                    <a16:creationId xmlns:a16="http://schemas.microsoft.com/office/drawing/2014/main" id="{56AD9D0C-0A29-46AC-BAC6-E728865E0F91}"/>
                  </a:ext>
                </a:extLst>
              </p:cNvPr>
              <p:cNvSpPr>
                <a:spLocks noChangeShapeType="1"/>
              </p:cNvSpPr>
              <p:nvPr/>
            </p:nvSpPr>
            <p:spPr bwMode="auto">
              <a:xfrm>
                <a:off x="4124326" y="7920038"/>
                <a:ext cx="0" cy="571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Line 102">
                <a:extLst>
                  <a:ext uri="{FF2B5EF4-FFF2-40B4-BE49-F238E27FC236}">
                    <a16:creationId xmlns:a16="http://schemas.microsoft.com/office/drawing/2014/main" id="{E2073B8A-BB4D-4AAD-8C3B-C553408A5556}"/>
                  </a:ext>
                </a:extLst>
              </p:cNvPr>
              <p:cNvSpPr>
                <a:spLocks noChangeShapeType="1"/>
              </p:cNvSpPr>
              <p:nvPr/>
            </p:nvSpPr>
            <p:spPr bwMode="auto">
              <a:xfrm>
                <a:off x="4187826" y="800735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Line 103">
                <a:extLst>
                  <a:ext uri="{FF2B5EF4-FFF2-40B4-BE49-F238E27FC236}">
                    <a16:creationId xmlns:a16="http://schemas.microsoft.com/office/drawing/2014/main" id="{4598729C-09D1-4961-8C8F-6E040BFD5BEA}"/>
                  </a:ext>
                </a:extLst>
              </p:cNvPr>
              <p:cNvSpPr>
                <a:spLocks noChangeShapeType="1"/>
              </p:cNvSpPr>
              <p:nvPr/>
            </p:nvSpPr>
            <p:spPr bwMode="auto">
              <a:xfrm>
                <a:off x="4330701" y="828833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Line 104">
                <a:extLst>
                  <a:ext uri="{FF2B5EF4-FFF2-40B4-BE49-F238E27FC236}">
                    <a16:creationId xmlns:a16="http://schemas.microsoft.com/office/drawing/2014/main" id="{B8303FB2-4031-4983-9B38-892AE5283A16}"/>
                  </a:ext>
                </a:extLst>
              </p:cNvPr>
              <p:cNvSpPr>
                <a:spLocks noChangeShapeType="1"/>
              </p:cNvSpPr>
              <p:nvPr/>
            </p:nvSpPr>
            <p:spPr bwMode="auto">
              <a:xfrm>
                <a:off x="4397376" y="841533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Line 105">
                <a:extLst>
                  <a:ext uri="{FF2B5EF4-FFF2-40B4-BE49-F238E27FC236}">
                    <a16:creationId xmlns:a16="http://schemas.microsoft.com/office/drawing/2014/main" id="{6F956424-9C71-4346-80A1-64D90EAE3544}"/>
                  </a:ext>
                </a:extLst>
              </p:cNvPr>
              <p:cNvSpPr>
                <a:spLocks noChangeShapeType="1"/>
              </p:cNvSpPr>
              <p:nvPr/>
            </p:nvSpPr>
            <p:spPr bwMode="auto">
              <a:xfrm>
                <a:off x="4479926" y="8550275"/>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Line 106">
                <a:extLst>
                  <a:ext uri="{FF2B5EF4-FFF2-40B4-BE49-F238E27FC236}">
                    <a16:creationId xmlns:a16="http://schemas.microsoft.com/office/drawing/2014/main" id="{A32051B1-9A46-48F4-A119-47676B34B95E}"/>
                  </a:ext>
                </a:extLst>
              </p:cNvPr>
              <p:cNvSpPr>
                <a:spLocks noChangeShapeType="1"/>
              </p:cNvSpPr>
              <p:nvPr/>
            </p:nvSpPr>
            <p:spPr bwMode="auto">
              <a:xfrm>
                <a:off x="4570413" y="8640763"/>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Line 107">
                <a:extLst>
                  <a:ext uri="{FF2B5EF4-FFF2-40B4-BE49-F238E27FC236}">
                    <a16:creationId xmlns:a16="http://schemas.microsoft.com/office/drawing/2014/main" id="{3E090F43-955B-4B2A-8421-E68DAA19F204}"/>
                  </a:ext>
                </a:extLst>
              </p:cNvPr>
              <p:cNvSpPr>
                <a:spLocks noChangeShapeType="1"/>
              </p:cNvSpPr>
              <p:nvPr/>
            </p:nvSpPr>
            <p:spPr bwMode="auto">
              <a:xfrm>
                <a:off x="4618038" y="8693150"/>
                <a:ext cx="0" cy="698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Line 108">
                <a:extLst>
                  <a:ext uri="{FF2B5EF4-FFF2-40B4-BE49-F238E27FC236}">
                    <a16:creationId xmlns:a16="http://schemas.microsoft.com/office/drawing/2014/main" id="{D78E01C5-F579-431F-B7B6-44CDABAF26A4}"/>
                  </a:ext>
                </a:extLst>
              </p:cNvPr>
              <p:cNvSpPr>
                <a:spLocks noChangeShapeType="1"/>
              </p:cNvSpPr>
              <p:nvPr/>
            </p:nvSpPr>
            <p:spPr bwMode="auto">
              <a:xfrm>
                <a:off x="4648201" y="8699500"/>
                <a:ext cx="0" cy="714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Line 109">
                <a:extLst>
                  <a:ext uri="{FF2B5EF4-FFF2-40B4-BE49-F238E27FC236}">
                    <a16:creationId xmlns:a16="http://schemas.microsoft.com/office/drawing/2014/main" id="{2BACFB3F-D897-4892-868B-9E94BDC7B853}"/>
                  </a:ext>
                </a:extLst>
              </p:cNvPr>
              <p:cNvSpPr>
                <a:spLocks noChangeShapeType="1"/>
              </p:cNvSpPr>
              <p:nvPr/>
            </p:nvSpPr>
            <p:spPr bwMode="auto">
              <a:xfrm>
                <a:off x="4757738" y="8936038"/>
                <a:ext cx="0" cy="714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Line 110">
                <a:extLst>
                  <a:ext uri="{FF2B5EF4-FFF2-40B4-BE49-F238E27FC236}">
                    <a16:creationId xmlns:a16="http://schemas.microsoft.com/office/drawing/2014/main" id="{9EF21B6D-631A-4DDF-A78A-623B6A11E620}"/>
                  </a:ext>
                </a:extLst>
              </p:cNvPr>
              <p:cNvSpPr>
                <a:spLocks noChangeShapeType="1"/>
              </p:cNvSpPr>
              <p:nvPr/>
            </p:nvSpPr>
            <p:spPr bwMode="auto">
              <a:xfrm>
                <a:off x="4802188" y="89662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Line 111">
                <a:extLst>
                  <a:ext uri="{FF2B5EF4-FFF2-40B4-BE49-F238E27FC236}">
                    <a16:creationId xmlns:a16="http://schemas.microsoft.com/office/drawing/2014/main" id="{78A2E3BC-E5DE-4EB6-99C4-4CE20AA5A9BD}"/>
                  </a:ext>
                </a:extLst>
              </p:cNvPr>
              <p:cNvSpPr>
                <a:spLocks noChangeShapeType="1"/>
              </p:cNvSpPr>
              <p:nvPr/>
            </p:nvSpPr>
            <p:spPr bwMode="auto">
              <a:xfrm>
                <a:off x="4816476" y="8985250"/>
                <a:ext cx="0" cy="444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Line 112">
                <a:extLst>
                  <a:ext uri="{FF2B5EF4-FFF2-40B4-BE49-F238E27FC236}">
                    <a16:creationId xmlns:a16="http://schemas.microsoft.com/office/drawing/2014/main" id="{34C54C09-4905-4E9D-95E7-834CC38CA28C}"/>
                  </a:ext>
                </a:extLst>
              </p:cNvPr>
              <p:cNvSpPr>
                <a:spLocks noChangeShapeType="1"/>
              </p:cNvSpPr>
              <p:nvPr/>
            </p:nvSpPr>
            <p:spPr bwMode="auto">
              <a:xfrm>
                <a:off x="4846638" y="898525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Line 113">
                <a:extLst>
                  <a:ext uri="{FF2B5EF4-FFF2-40B4-BE49-F238E27FC236}">
                    <a16:creationId xmlns:a16="http://schemas.microsoft.com/office/drawing/2014/main" id="{991BFFEB-2051-41D7-9244-51A4B26CD158}"/>
                  </a:ext>
                </a:extLst>
              </p:cNvPr>
              <p:cNvSpPr>
                <a:spLocks noChangeShapeType="1"/>
              </p:cNvSpPr>
              <p:nvPr/>
            </p:nvSpPr>
            <p:spPr bwMode="auto">
              <a:xfrm>
                <a:off x="4876801" y="901858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Line 114">
                <a:extLst>
                  <a:ext uri="{FF2B5EF4-FFF2-40B4-BE49-F238E27FC236}">
                    <a16:creationId xmlns:a16="http://schemas.microsoft.com/office/drawing/2014/main" id="{7D6B7F7A-7E88-45AF-8398-3C72EB31E9D8}"/>
                  </a:ext>
                </a:extLst>
              </p:cNvPr>
              <p:cNvSpPr>
                <a:spLocks noChangeShapeType="1"/>
              </p:cNvSpPr>
              <p:nvPr/>
            </p:nvSpPr>
            <p:spPr bwMode="auto">
              <a:xfrm>
                <a:off x="4951413" y="905668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Line 115">
                <a:extLst>
                  <a:ext uri="{FF2B5EF4-FFF2-40B4-BE49-F238E27FC236}">
                    <a16:creationId xmlns:a16="http://schemas.microsoft.com/office/drawing/2014/main" id="{DDB37487-EE54-4292-A7FE-5E6FD7DF4148}"/>
                  </a:ext>
                </a:extLst>
              </p:cNvPr>
              <p:cNvSpPr>
                <a:spLocks noChangeShapeType="1"/>
              </p:cNvSpPr>
              <p:nvPr/>
            </p:nvSpPr>
            <p:spPr bwMode="auto">
              <a:xfrm>
                <a:off x="4981576" y="9070975"/>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Line 116">
                <a:extLst>
                  <a:ext uri="{FF2B5EF4-FFF2-40B4-BE49-F238E27FC236}">
                    <a16:creationId xmlns:a16="http://schemas.microsoft.com/office/drawing/2014/main" id="{68E2BBF5-4522-4889-9F15-45C8B4514147}"/>
                  </a:ext>
                </a:extLst>
              </p:cNvPr>
              <p:cNvSpPr>
                <a:spLocks noChangeShapeType="1"/>
              </p:cNvSpPr>
              <p:nvPr/>
            </p:nvSpPr>
            <p:spPr bwMode="auto">
              <a:xfrm>
                <a:off x="5000626" y="9090025"/>
                <a:ext cx="0" cy="444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Line 117">
                <a:extLst>
                  <a:ext uri="{FF2B5EF4-FFF2-40B4-BE49-F238E27FC236}">
                    <a16:creationId xmlns:a16="http://schemas.microsoft.com/office/drawing/2014/main" id="{A5450770-9448-4A85-A81C-DA010E480F81}"/>
                  </a:ext>
                </a:extLst>
              </p:cNvPr>
              <p:cNvSpPr>
                <a:spLocks noChangeShapeType="1"/>
              </p:cNvSpPr>
              <p:nvPr/>
            </p:nvSpPr>
            <p:spPr bwMode="auto">
              <a:xfrm>
                <a:off x="5041901" y="90932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Line 118">
                <a:extLst>
                  <a:ext uri="{FF2B5EF4-FFF2-40B4-BE49-F238E27FC236}">
                    <a16:creationId xmlns:a16="http://schemas.microsoft.com/office/drawing/2014/main" id="{0BABDB8F-C922-41C1-82E8-72EBAA3C40AE}"/>
                  </a:ext>
                </a:extLst>
              </p:cNvPr>
              <p:cNvSpPr>
                <a:spLocks noChangeShapeType="1"/>
              </p:cNvSpPr>
              <p:nvPr/>
            </p:nvSpPr>
            <p:spPr bwMode="auto">
              <a:xfrm>
                <a:off x="5072063" y="9109075"/>
                <a:ext cx="0" cy="714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Line 119">
                <a:extLst>
                  <a:ext uri="{FF2B5EF4-FFF2-40B4-BE49-F238E27FC236}">
                    <a16:creationId xmlns:a16="http://schemas.microsoft.com/office/drawing/2014/main" id="{E8F546E8-A473-4977-95B2-F3DBE5A328EA}"/>
                  </a:ext>
                </a:extLst>
              </p:cNvPr>
              <p:cNvSpPr>
                <a:spLocks noChangeShapeType="1"/>
              </p:cNvSpPr>
              <p:nvPr/>
            </p:nvSpPr>
            <p:spPr bwMode="auto">
              <a:xfrm>
                <a:off x="5105401" y="9120188"/>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Line 120">
                <a:extLst>
                  <a:ext uri="{FF2B5EF4-FFF2-40B4-BE49-F238E27FC236}">
                    <a16:creationId xmlns:a16="http://schemas.microsoft.com/office/drawing/2014/main" id="{1AAB2007-2DD1-47E3-9A98-71ABBF01122C}"/>
                  </a:ext>
                </a:extLst>
              </p:cNvPr>
              <p:cNvSpPr>
                <a:spLocks noChangeShapeType="1"/>
              </p:cNvSpPr>
              <p:nvPr/>
            </p:nvSpPr>
            <p:spPr bwMode="auto">
              <a:xfrm>
                <a:off x="5116513" y="9120188"/>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Line 121">
                <a:extLst>
                  <a:ext uri="{FF2B5EF4-FFF2-40B4-BE49-F238E27FC236}">
                    <a16:creationId xmlns:a16="http://schemas.microsoft.com/office/drawing/2014/main" id="{45D350B4-1F2F-4F57-811A-BBEEC2C4F8CF}"/>
                  </a:ext>
                </a:extLst>
              </p:cNvPr>
              <p:cNvSpPr>
                <a:spLocks noChangeShapeType="1"/>
              </p:cNvSpPr>
              <p:nvPr/>
            </p:nvSpPr>
            <p:spPr bwMode="auto">
              <a:xfrm>
                <a:off x="5138738" y="916146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Line 122">
                <a:extLst>
                  <a:ext uri="{FF2B5EF4-FFF2-40B4-BE49-F238E27FC236}">
                    <a16:creationId xmlns:a16="http://schemas.microsoft.com/office/drawing/2014/main" id="{79474761-CCF3-4EE2-85B1-632BA15F0816}"/>
                  </a:ext>
                </a:extLst>
              </p:cNvPr>
              <p:cNvSpPr>
                <a:spLocks noChangeShapeType="1"/>
              </p:cNvSpPr>
              <p:nvPr/>
            </p:nvSpPr>
            <p:spPr bwMode="auto">
              <a:xfrm>
                <a:off x="5157788" y="916146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Line 123">
                <a:extLst>
                  <a:ext uri="{FF2B5EF4-FFF2-40B4-BE49-F238E27FC236}">
                    <a16:creationId xmlns:a16="http://schemas.microsoft.com/office/drawing/2014/main" id="{BFAF44C6-A6FB-40C3-969A-99CA1B05A105}"/>
                  </a:ext>
                </a:extLst>
              </p:cNvPr>
              <p:cNvSpPr>
                <a:spLocks noChangeShapeType="1"/>
              </p:cNvSpPr>
              <p:nvPr/>
            </p:nvSpPr>
            <p:spPr bwMode="auto">
              <a:xfrm>
                <a:off x="5173663" y="916146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Line 124">
                <a:extLst>
                  <a:ext uri="{FF2B5EF4-FFF2-40B4-BE49-F238E27FC236}">
                    <a16:creationId xmlns:a16="http://schemas.microsoft.com/office/drawing/2014/main" id="{0C7EB1F0-418F-45D0-BF7E-AFD5C00E51DD}"/>
                  </a:ext>
                </a:extLst>
              </p:cNvPr>
              <p:cNvSpPr>
                <a:spLocks noChangeShapeType="1"/>
              </p:cNvSpPr>
              <p:nvPr/>
            </p:nvSpPr>
            <p:spPr bwMode="auto">
              <a:xfrm>
                <a:off x="5184776" y="916146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Line 125">
                <a:extLst>
                  <a:ext uri="{FF2B5EF4-FFF2-40B4-BE49-F238E27FC236}">
                    <a16:creationId xmlns:a16="http://schemas.microsoft.com/office/drawing/2014/main" id="{FE15715F-DC91-4323-A861-CF66B70FA152}"/>
                  </a:ext>
                </a:extLst>
              </p:cNvPr>
              <p:cNvSpPr>
                <a:spLocks noChangeShapeType="1"/>
              </p:cNvSpPr>
              <p:nvPr/>
            </p:nvSpPr>
            <p:spPr bwMode="auto">
              <a:xfrm>
                <a:off x="5232401" y="9202738"/>
                <a:ext cx="0" cy="444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Line 126">
                <a:extLst>
                  <a:ext uri="{FF2B5EF4-FFF2-40B4-BE49-F238E27FC236}">
                    <a16:creationId xmlns:a16="http://schemas.microsoft.com/office/drawing/2014/main" id="{6F9FCC2D-B2EC-41BB-895B-79333746CD39}"/>
                  </a:ext>
                </a:extLst>
              </p:cNvPr>
              <p:cNvSpPr>
                <a:spLocks noChangeShapeType="1"/>
              </p:cNvSpPr>
              <p:nvPr/>
            </p:nvSpPr>
            <p:spPr bwMode="auto">
              <a:xfrm>
                <a:off x="5383213" y="9236075"/>
                <a:ext cx="0" cy="7461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Line 127">
                <a:extLst>
                  <a:ext uri="{FF2B5EF4-FFF2-40B4-BE49-F238E27FC236}">
                    <a16:creationId xmlns:a16="http://schemas.microsoft.com/office/drawing/2014/main" id="{69289D37-1FD6-4C4B-A127-0385072C8B75}"/>
                  </a:ext>
                </a:extLst>
              </p:cNvPr>
              <p:cNvSpPr>
                <a:spLocks noChangeShapeType="1"/>
              </p:cNvSpPr>
              <p:nvPr/>
            </p:nvSpPr>
            <p:spPr bwMode="auto">
              <a:xfrm>
                <a:off x="5413376" y="9269413"/>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Line 128">
                <a:extLst>
                  <a:ext uri="{FF2B5EF4-FFF2-40B4-BE49-F238E27FC236}">
                    <a16:creationId xmlns:a16="http://schemas.microsoft.com/office/drawing/2014/main" id="{295B15AC-DE2A-43F5-8012-F00E9C8C9507}"/>
                  </a:ext>
                </a:extLst>
              </p:cNvPr>
              <p:cNvSpPr>
                <a:spLocks noChangeShapeType="1"/>
              </p:cNvSpPr>
              <p:nvPr/>
            </p:nvSpPr>
            <p:spPr bwMode="auto">
              <a:xfrm>
                <a:off x="5507038" y="931068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Line 129">
                <a:extLst>
                  <a:ext uri="{FF2B5EF4-FFF2-40B4-BE49-F238E27FC236}">
                    <a16:creationId xmlns:a16="http://schemas.microsoft.com/office/drawing/2014/main" id="{6DEA92E9-10D6-4578-977B-1E93241C3171}"/>
                  </a:ext>
                </a:extLst>
              </p:cNvPr>
              <p:cNvSpPr>
                <a:spLocks noChangeShapeType="1"/>
              </p:cNvSpPr>
              <p:nvPr/>
            </p:nvSpPr>
            <p:spPr bwMode="auto">
              <a:xfrm>
                <a:off x="5540376" y="9351963"/>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Line 130">
                <a:extLst>
                  <a:ext uri="{FF2B5EF4-FFF2-40B4-BE49-F238E27FC236}">
                    <a16:creationId xmlns:a16="http://schemas.microsoft.com/office/drawing/2014/main" id="{7CA5961C-ACAC-49C5-8F12-80E6185B9A5C}"/>
                  </a:ext>
                </a:extLst>
              </p:cNvPr>
              <p:cNvSpPr>
                <a:spLocks noChangeShapeType="1"/>
              </p:cNvSpPr>
              <p:nvPr/>
            </p:nvSpPr>
            <p:spPr bwMode="auto">
              <a:xfrm>
                <a:off x="5730876" y="9453563"/>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Line 131">
                <a:extLst>
                  <a:ext uri="{FF2B5EF4-FFF2-40B4-BE49-F238E27FC236}">
                    <a16:creationId xmlns:a16="http://schemas.microsoft.com/office/drawing/2014/main" id="{CE9E1490-AEE9-460F-82AF-4B02BBF50121}"/>
                  </a:ext>
                </a:extLst>
              </p:cNvPr>
              <p:cNvSpPr>
                <a:spLocks noChangeShapeType="1"/>
              </p:cNvSpPr>
              <p:nvPr/>
            </p:nvSpPr>
            <p:spPr bwMode="auto">
              <a:xfrm>
                <a:off x="5768976" y="9453563"/>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Line 132">
                <a:extLst>
                  <a:ext uri="{FF2B5EF4-FFF2-40B4-BE49-F238E27FC236}">
                    <a16:creationId xmlns:a16="http://schemas.microsoft.com/office/drawing/2014/main" id="{9B12152D-BEEE-48A6-B4F4-7EFF8717272E}"/>
                  </a:ext>
                </a:extLst>
              </p:cNvPr>
              <p:cNvSpPr>
                <a:spLocks noChangeShapeType="1"/>
              </p:cNvSpPr>
              <p:nvPr/>
            </p:nvSpPr>
            <p:spPr bwMode="auto">
              <a:xfrm>
                <a:off x="5821363" y="9467850"/>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Line 133">
                <a:extLst>
                  <a:ext uri="{FF2B5EF4-FFF2-40B4-BE49-F238E27FC236}">
                    <a16:creationId xmlns:a16="http://schemas.microsoft.com/office/drawing/2014/main" id="{D4BF67D8-7E04-4CEC-906A-CF47CBB2A758}"/>
                  </a:ext>
                </a:extLst>
              </p:cNvPr>
              <p:cNvSpPr>
                <a:spLocks noChangeShapeType="1"/>
              </p:cNvSpPr>
              <p:nvPr/>
            </p:nvSpPr>
            <p:spPr bwMode="auto">
              <a:xfrm>
                <a:off x="5851526" y="9491663"/>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Line 134">
                <a:extLst>
                  <a:ext uri="{FF2B5EF4-FFF2-40B4-BE49-F238E27FC236}">
                    <a16:creationId xmlns:a16="http://schemas.microsoft.com/office/drawing/2014/main" id="{35DE6291-FDBB-483A-8ACE-F4693420E4AA}"/>
                  </a:ext>
                </a:extLst>
              </p:cNvPr>
              <p:cNvSpPr>
                <a:spLocks noChangeShapeType="1"/>
              </p:cNvSpPr>
              <p:nvPr/>
            </p:nvSpPr>
            <p:spPr bwMode="auto">
              <a:xfrm>
                <a:off x="5892801" y="95250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Line 135">
                <a:extLst>
                  <a:ext uri="{FF2B5EF4-FFF2-40B4-BE49-F238E27FC236}">
                    <a16:creationId xmlns:a16="http://schemas.microsoft.com/office/drawing/2014/main" id="{3CDA48F0-844B-4893-938D-02BCF9872740}"/>
                  </a:ext>
                </a:extLst>
              </p:cNvPr>
              <p:cNvSpPr>
                <a:spLocks noChangeShapeType="1"/>
              </p:cNvSpPr>
              <p:nvPr/>
            </p:nvSpPr>
            <p:spPr bwMode="auto">
              <a:xfrm>
                <a:off x="5962651" y="95250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Line 136">
                <a:extLst>
                  <a:ext uri="{FF2B5EF4-FFF2-40B4-BE49-F238E27FC236}">
                    <a16:creationId xmlns:a16="http://schemas.microsoft.com/office/drawing/2014/main" id="{EB36F015-CED0-40D0-A92B-BACA3D4455E8}"/>
                  </a:ext>
                </a:extLst>
              </p:cNvPr>
              <p:cNvSpPr>
                <a:spLocks noChangeShapeType="1"/>
              </p:cNvSpPr>
              <p:nvPr/>
            </p:nvSpPr>
            <p:spPr bwMode="auto">
              <a:xfrm>
                <a:off x="6188076" y="9558338"/>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Line 137">
                <a:extLst>
                  <a:ext uri="{FF2B5EF4-FFF2-40B4-BE49-F238E27FC236}">
                    <a16:creationId xmlns:a16="http://schemas.microsoft.com/office/drawing/2014/main" id="{EF4804CA-3260-4544-8C6D-0FCCDCD992BA}"/>
                  </a:ext>
                </a:extLst>
              </p:cNvPr>
              <p:cNvSpPr>
                <a:spLocks noChangeShapeType="1"/>
              </p:cNvSpPr>
              <p:nvPr/>
            </p:nvSpPr>
            <p:spPr bwMode="auto">
              <a:xfrm>
                <a:off x="6221413" y="9577388"/>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Line 138">
                <a:extLst>
                  <a:ext uri="{FF2B5EF4-FFF2-40B4-BE49-F238E27FC236}">
                    <a16:creationId xmlns:a16="http://schemas.microsoft.com/office/drawing/2014/main" id="{F98FC991-8E7F-4BFB-ADD6-24D8C0468E3A}"/>
                  </a:ext>
                </a:extLst>
              </p:cNvPr>
              <p:cNvSpPr>
                <a:spLocks noChangeShapeType="1"/>
              </p:cNvSpPr>
              <p:nvPr/>
            </p:nvSpPr>
            <p:spPr bwMode="auto">
              <a:xfrm>
                <a:off x="6342063" y="9591675"/>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Line 139">
                <a:extLst>
                  <a:ext uri="{FF2B5EF4-FFF2-40B4-BE49-F238E27FC236}">
                    <a16:creationId xmlns:a16="http://schemas.microsoft.com/office/drawing/2014/main" id="{F2AB68FE-C613-4268-AA0F-0D62D2662B46}"/>
                  </a:ext>
                </a:extLst>
              </p:cNvPr>
              <p:cNvSpPr>
                <a:spLocks noChangeShapeType="1"/>
              </p:cNvSpPr>
              <p:nvPr/>
            </p:nvSpPr>
            <p:spPr bwMode="auto">
              <a:xfrm>
                <a:off x="6411913" y="9607550"/>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Line 140">
                <a:extLst>
                  <a:ext uri="{FF2B5EF4-FFF2-40B4-BE49-F238E27FC236}">
                    <a16:creationId xmlns:a16="http://schemas.microsoft.com/office/drawing/2014/main" id="{5E27528B-41A9-4EC7-94C3-7694EC115694}"/>
                  </a:ext>
                </a:extLst>
              </p:cNvPr>
              <p:cNvSpPr>
                <a:spLocks noChangeShapeType="1"/>
              </p:cNvSpPr>
              <p:nvPr/>
            </p:nvSpPr>
            <p:spPr bwMode="auto">
              <a:xfrm>
                <a:off x="6442076" y="9607550"/>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Line 141">
                <a:extLst>
                  <a:ext uri="{FF2B5EF4-FFF2-40B4-BE49-F238E27FC236}">
                    <a16:creationId xmlns:a16="http://schemas.microsoft.com/office/drawing/2014/main" id="{C23DE802-496E-468E-92C5-DA5EA9FDEDBC}"/>
                  </a:ext>
                </a:extLst>
              </p:cNvPr>
              <p:cNvSpPr>
                <a:spLocks noChangeShapeType="1"/>
              </p:cNvSpPr>
              <p:nvPr/>
            </p:nvSpPr>
            <p:spPr bwMode="auto">
              <a:xfrm>
                <a:off x="6488113" y="9607550"/>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Line 142">
                <a:extLst>
                  <a:ext uri="{FF2B5EF4-FFF2-40B4-BE49-F238E27FC236}">
                    <a16:creationId xmlns:a16="http://schemas.microsoft.com/office/drawing/2014/main" id="{42CA9A7C-5004-4024-A1B7-7123E779C25F}"/>
                  </a:ext>
                </a:extLst>
              </p:cNvPr>
              <p:cNvSpPr>
                <a:spLocks noChangeShapeType="1"/>
              </p:cNvSpPr>
              <p:nvPr/>
            </p:nvSpPr>
            <p:spPr bwMode="auto">
              <a:xfrm>
                <a:off x="6588126" y="9659938"/>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Line 143">
                <a:extLst>
                  <a:ext uri="{FF2B5EF4-FFF2-40B4-BE49-F238E27FC236}">
                    <a16:creationId xmlns:a16="http://schemas.microsoft.com/office/drawing/2014/main" id="{069D94AD-1AF4-4007-8798-33DC5D0FF0AD}"/>
                  </a:ext>
                </a:extLst>
              </p:cNvPr>
              <p:cNvSpPr>
                <a:spLocks noChangeShapeType="1"/>
              </p:cNvSpPr>
              <p:nvPr/>
            </p:nvSpPr>
            <p:spPr bwMode="auto">
              <a:xfrm>
                <a:off x="6686551" y="9685338"/>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Line 144">
                <a:extLst>
                  <a:ext uri="{FF2B5EF4-FFF2-40B4-BE49-F238E27FC236}">
                    <a16:creationId xmlns:a16="http://schemas.microsoft.com/office/drawing/2014/main" id="{405E71D9-8B83-46E1-97B6-2372C3623048}"/>
                  </a:ext>
                </a:extLst>
              </p:cNvPr>
              <p:cNvSpPr>
                <a:spLocks noChangeShapeType="1"/>
              </p:cNvSpPr>
              <p:nvPr/>
            </p:nvSpPr>
            <p:spPr bwMode="auto">
              <a:xfrm>
                <a:off x="7023101" y="9779000"/>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Line 145">
                <a:extLst>
                  <a:ext uri="{FF2B5EF4-FFF2-40B4-BE49-F238E27FC236}">
                    <a16:creationId xmlns:a16="http://schemas.microsoft.com/office/drawing/2014/main" id="{266E07AB-BD8E-43E8-AC36-4B9E62463EA2}"/>
                  </a:ext>
                </a:extLst>
              </p:cNvPr>
              <p:cNvSpPr>
                <a:spLocks noChangeShapeType="1"/>
              </p:cNvSpPr>
              <p:nvPr/>
            </p:nvSpPr>
            <p:spPr bwMode="auto">
              <a:xfrm>
                <a:off x="7323138" y="9836150"/>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Line 146">
                <a:extLst>
                  <a:ext uri="{FF2B5EF4-FFF2-40B4-BE49-F238E27FC236}">
                    <a16:creationId xmlns:a16="http://schemas.microsoft.com/office/drawing/2014/main" id="{49A88E21-D43D-45E9-AD31-CCDB0C47A2DD}"/>
                  </a:ext>
                </a:extLst>
              </p:cNvPr>
              <p:cNvSpPr>
                <a:spLocks noChangeShapeType="1"/>
              </p:cNvSpPr>
              <p:nvPr/>
            </p:nvSpPr>
            <p:spPr bwMode="auto">
              <a:xfrm>
                <a:off x="4427538" y="8445500"/>
                <a:ext cx="0" cy="825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147">
                <a:extLst>
                  <a:ext uri="{FF2B5EF4-FFF2-40B4-BE49-F238E27FC236}">
                    <a16:creationId xmlns:a16="http://schemas.microsoft.com/office/drawing/2014/main" id="{E4647259-0BDE-4723-B12C-819993E7E6C6}"/>
                  </a:ext>
                </a:extLst>
              </p:cNvPr>
              <p:cNvSpPr>
                <a:spLocks/>
              </p:cNvSpPr>
              <p:nvPr/>
            </p:nvSpPr>
            <p:spPr bwMode="auto">
              <a:xfrm>
                <a:off x="2798763" y="7035800"/>
                <a:ext cx="5403850" cy="2946400"/>
              </a:xfrm>
              <a:custGeom>
                <a:avLst/>
                <a:gdLst>
                  <a:gd name="T0" fmla="*/ 12 w 3404"/>
                  <a:gd name="T1" fmla="*/ 19 h 1856"/>
                  <a:gd name="T2" fmla="*/ 168 w 3404"/>
                  <a:gd name="T3" fmla="*/ 54 h 1856"/>
                  <a:gd name="T4" fmla="*/ 224 w 3404"/>
                  <a:gd name="T5" fmla="*/ 76 h 1856"/>
                  <a:gd name="T6" fmla="*/ 283 w 3404"/>
                  <a:gd name="T7" fmla="*/ 97 h 1856"/>
                  <a:gd name="T8" fmla="*/ 373 w 3404"/>
                  <a:gd name="T9" fmla="*/ 123 h 1856"/>
                  <a:gd name="T10" fmla="*/ 399 w 3404"/>
                  <a:gd name="T11" fmla="*/ 149 h 1856"/>
                  <a:gd name="T12" fmla="*/ 439 w 3404"/>
                  <a:gd name="T13" fmla="*/ 163 h 1856"/>
                  <a:gd name="T14" fmla="*/ 460 w 3404"/>
                  <a:gd name="T15" fmla="*/ 191 h 1856"/>
                  <a:gd name="T16" fmla="*/ 510 w 3404"/>
                  <a:gd name="T17" fmla="*/ 205 h 1856"/>
                  <a:gd name="T18" fmla="*/ 550 w 3404"/>
                  <a:gd name="T19" fmla="*/ 227 h 1856"/>
                  <a:gd name="T20" fmla="*/ 590 w 3404"/>
                  <a:gd name="T21" fmla="*/ 260 h 1856"/>
                  <a:gd name="T22" fmla="*/ 637 w 3404"/>
                  <a:gd name="T23" fmla="*/ 319 h 1856"/>
                  <a:gd name="T24" fmla="*/ 670 w 3404"/>
                  <a:gd name="T25" fmla="*/ 364 h 1856"/>
                  <a:gd name="T26" fmla="*/ 694 w 3404"/>
                  <a:gd name="T27" fmla="*/ 411 h 1856"/>
                  <a:gd name="T28" fmla="*/ 710 w 3404"/>
                  <a:gd name="T29" fmla="*/ 437 h 1856"/>
                  <a:gd name="T30" fmla="*/ 727 w 3404"/>
                  <a:gd name="T31" fmla="*/ 482 h 1856"/>
                  <a:gd name="T32" fmla="*/ 762 w 3404"/>
                  <a:gd name="T33" fmla="*/ 512 h 1856"/>
                  <a:gd name="T34" fmla="*/ 800 w 3404"/>
                  <a:gd name="T35" fmla="*/ 555 h 1856"/>
                  <a:gd name="T36" fmla="*/ 826 w 3404"/>
                  <a:gd name="T37" fmla="*/ 595 h 1856"/>
                  <a:gd name="T38" fmla="*/ 854 w 3404"/>
                  <a:gd name="T39" fmla="*/ 652 h 1856"/>
                  <a:gd name="T40" fmla="*/ 892 w 3404"/>
                  <a:gd name="T41" fmla="*/ 708 h 1856"/>
                  <a:gd name="T42" fmla="*/ 918 w 3404"/>
                  <a:gd name="T43" fmla="*/ 753 h 1856"/>
                  <a:gd name="T44" fmla="*/ 939 w 3404"/>
                  <a:gd name="T45" fmla="*/ 803 h 1856"/>
                  <a:gd name="T46" fmla="*/ 965 w 3404"/>
                  <a:gd name="T47" fmla="*/ 867 h 1856"/>
                  <a:gd name="T48" fmla="*/ 1003 w 3404"/>
                  <a:gd name="T49" fmla="*/ 909 h 1856"/>
                  <a:gd name="T50" fmla="*/ 1036 w 3404"/>
                  <a:gd name="T51" fmla="*/ 968 h 1856"/>
                  <a:gd name="T52" fmla="*/ 1059 w 3404"/>
                  <a:gd name="T53" fmla="*/ 1015 h 1856"/>
                  <a:gd name="T54" fmla="*/ 1109 w 3404"/>
                  <a:gd name="T55" fmla="*/ 1051 h 1856"/>
                  <a:gd name="T56" fmla="*/ 1144 w 3404"/>
                  <a:gd name="T57" fmla="*/ 1088 h 1856"/>
                  <a:gd name="T58" fmla="*/ 1175 w 3404"/>
                  <a:gd name="T59" fmla="*/ 1136 h 1856"/>
                  <a:gd name="T60" fmla="*/ 1203 w 3404"/>
                  <a:gd name="T61" fmla="*/ 1195 h 1856"/>
                  <a:gd name="T62" fmla="*/ 1234 w 3404"/>
                  <a:gd name="T63" fmla="*/ 1256 h 1856"/>
                  <a:gd name="T64" fmla="*/ 1290 w 3404"/>
                  <a:gd name="T65" fmla="*/ 1287 h 1856"/>
                  <a:gd name="T66" fmla="*/ 1354 w 3404"/>
                  <a:gd name="T67" fmla="*/ 1313 h 1856"/>
                  <a:gd name="T68" fmla="*/ 1387 w 3404"/>
                  <a:gd name="T69" fmla="*/ 1336 h 1856"/>
                  <a:gd name="T70" fmla="*/ 1434 w 3404"/>
                  <a:gd name="T71" fmla="*/ 1351 h 1856"/>
                  <a:gd name="T72" fmla="*/ 1474 w 3404"/>
                  <a:gd name="T73" fmla="*/ 1377 h 1856"/>
                  <a:gd name="T74" fmla="*/ 1533 w 3404"/>
                  <a:gd name="T75" fmla="*/ 1405 h 1856"/>
                  <a:gd name="T76" fmla="*/ 1628 w 3404"/>
                  <a:gd name="T77" fmla="*/ 1447 h 1856"/>
                  <a:gd name="T78" fmla="*/ 1668 w 3404"/>
                  <a:gd name="T79" fmla="*/ 1473 h 1856"/>
                  <a:gd name="T80" fmla="*/ 1724 w 3404"/>
                  <a:gd name="T81" fmla="*/ 1502 h 1856"/>
                  <a:gd name="T82" fmla="*/ 1755 w 3404"/>
                  <a:gd name="T83" fmla="*/ 1535 h 1856"/>
                  <a:gd name="T84" fmla="*/ 1816 w 3404"/>
                  <a:gd name="T85" fmla="*/ 1563 h 1856"/>
                  <a:gd name="T86" fmla="*/ 1904 w 3404"/>
                  <a:gd name="T87" fmla="*/ 1587 h 1856"/>
                  <a:gd name="T88" fmla="*/ 2024 w 3404"/>
                  <a:gd name="T89" fmla="*/ 1632 h 1856"/>
                  <a:gd name="T90" fmla="*/ 2166 w 3404"/>
                  <a:gd name="T91" fmla="*/ 1653 h 1856"/>
                  <a:gd name="T92" fmla="*/ 2350 w 3404"/>
                  <a:gd name="T93" fmla="*/ 1684 h 1856"/>
                  <a:gd name="T94" fmla="*/ 2420 w 3404"/>
                  <a:gd name="T95" fmla="*/ 1712 h 1856"/>
                  <a:gd name="T96" fmla="*/ 2508 w 3404"/>
                  <a:gd name="T97" fmla="*/ 1743 h 1856"/>
                  <a:gd name="T98" fmla="*/ 2633 w 3404"/>
                  <a:gd name="T99" fmla="*/ 1771 h 1856"/>
                  <a:gd name="T100" fmla="*/ 2685 w 3404"/>
                  <a:gd name="T101" fmla="*/ 1792 h 1856"/>
                  <a:gd name="T102" fmla="*/ 2866 w 3404"/>
                  <a:gd name="T103" fmla="*/ 1839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04" h="1856">
                    <a:moveTo>
                      <a:pt x="0" y="0"/>
                    </a:moveTo>
                    <a:lnTo>
                      <a:pt x="0" y="12"/>
                    </a:lnTo>
                    <a:lnTo>
                      <a:pt x="12" y="12"/>
                    </a:lnTo>
                    <a:lnTo>
                      <a:pt x="12" y="19"/>
                    </a:lnTo>
                    <a:lnTo>
                      <a:pt x="83" y="19"/>
                    </a:lnTo>
                    <a:lnTo>
                      <a:pt x="83" y="33"/>
                    </a:lnTo>
                    <a:lnTo>
                      <a:pt x="168" y="33"/>
                    </a:lnTo>
                    <a:lnTo>
                      <a:pt x="168" y="54"/>
                    </a:lnTo>
                    <a:lnTo>
                      <a:pt x="201" y="54"/>
                    </a:lnTo>
                    <a:lnTo>
                      <a:pt x="201" y="66"/>
                    </a:lnTo>
                    <a:lnTo>
                      <a:pt x="224" y="66"/>
                    </a:lnTo>
                    <a:lnTo>
                      <a:pt x="224" y="76"/>
                    </a:lnTo>
                    <a:lnTo>
                      <a:pt x="271" y="76"/>
                    </a:lnTo>
                    <a:lnTo>
                      <a:pt x="271" y="90"/>
                    </a:lnTo>
                    <a:lnTo>
                      <a:pt x="283" y="90"/>
                    </a:lnTo>
                    <a:lnTo>
                      <a:pt x="283" y="97"/>
                    </a:lnTo>
                    <a:lnTo>
                      <a:pt x="319" y="97"/>
                    </a:lnTo>
                    <a:lnTo>
                      <a:pt x="319" y="113"/>
                    </a:lnTo>
                    <a:lnTo>
                      <a:pt x="373" y="113"/>
                    </a:lnTo>
                    <a:lnTo>
                      <a:pt x="373" y="123"/>
                    </a:lnTo>
                    <a:lnTo>
                      <a:pt x="382" y="123"/>
                    </a:lnTo>
                    <a:lnTo>
                      <a:pt x="382" y="132"/>
                    </a:lnTo>
                    <a:lnTo>
                      <a:pt x="399" y="132"/>
                    </a:lnTo>
                    <a:lnTo>
                      <a:pt x="399" y="149"/>
                    </a:lnTo>
                    <a:lnTo>
                      <a:pt x="418" y="149"/>
                    </a:lnTo>
                    <a:lnTo>
                      <a:pt x="418" y="153"/>
                    </a:lnTo>
                    <a:lnTo>
                      <a:pt x="439" y="153"/>
                    </a:lnTo>
                    <a:lnTo>
                      <a:pt x="439" y="163"/>
                    </a:lnTo>
                    <a:lnTo>
                      <a:pt x="451" y="163"/>
                    </a:lnTo>
                    <a:lnTo>
                      <a:pt x="451" y="177"/>
                    </a:lnTo>
                    <a:lnTo>
                      <a:pt x="460" y="177"/>
                    </a:lnTo>
                    <a:lnTo>
                      <a:pt x="460" y="191"/>
                    </a:lnTo>
                    <a:lnTo>
                      <a:pt x="498" y="191"/>
                    </a:lnTo>
                    <a:lnTo>
                      <a:pt x="498" y="198"/>
                    </a:lnTo>
                    <a:lnTo>
                      <a:pt x="510" y="198"/>
                    </a:lnTo>
                    <a:lnTo>
                      <a:pt x="510" y="205"/>
                    </a:lnTo>
                    <a:lnTo>
                      <a:pt x="526" y="205"/>
                    </a:lnTo>
                    <a:lnTo>
                      <a:pt x="526" y="215"/>
                    </a:lnTo>
                    <a:lnTo>
                      <a:pt x="550" y="215"/>
                    </a:lnTo>
                    <a:lnTo>
                      <a:pt x="550" y="227"/>
                    </a:lnTo>
                    <a:lnTo>
                      <a:pt x="573" y="227"/>
                    </a:lnTo>
                    <a:lnTo>
                      <a:pt x="573" y="246"/>
                    </a:lnTo>
                    <a:lnTo>
                      <a:pt x="590" y="246"/>
                    </a:lnTo>
                    <a:lnTo>
                      <a:pt x="590" y="260"/>
                    </a:lnTo>
                    <a:lnTo>
                      <a:pt x="606" y="260"/>
                    </a:lnTo>
                    <a:lnTo>
                      <a:pt x="606" y="274"/>
                    </a:lnTo>
                    <a:lnTo>
                      <a:pt x="637" y="274"/>
                    </a:lnTo>
                    <a:lnTo>
                      <a:pt x="637" y="319"/>
                    </a:lnTo>
                    <a:lnTo>
                      <a:pt x="649" y="319"/>
                    </a:lnTo>
                    <a:lnTo>
                      <a:pt x="649" y="342"/>
                    </a:lnTo>
                    <a:lnTo>
                      <a:pt x="670" y="342"/>
                    </a:lnTo>
                    <a:lnTo>
                      <a:pt x="670" y="364"/>
                    </a:lnTo>
                    <a:lnTo>
                      <a:pt x="682" y="364"/>
                    </a:lnTo>
                    <a:lnTo>
                      <a:pt x="682" y="380"/>
                    </a:lnTo>
                    <a:lnTo>
                      <a:pt x="694" y="380"/>
                    </a:lnTo>
                    <a:lnTo>
                      <a:pt x="694" y="411"/>
                    </a:lnTo>
                    <a:lnTo>
                      <a:pt x="703" y="411"/>
                    </a:lnTo>
                    <a:lnTo>
                      <a:pt x="703" y="420"/>
                    </a:lnTo>
                    <a:lnTo>
                      <a:pt x="710" y="420"/>
                    </a:lnTo>
                    <a:lnTo>
                      <a:pt x="710" y="437"/>
                    </a:lnTo>
                    <a:lnTo>
                      <a:pt x="722" y="437"/>
                    </a:lnTo>
                    <a:lnTo>
                      <a:pt x="722" y="460"/>
                    </a:lnTo>
                    <a:lnTo>
                      <a:pt x="727" y="460"/>
                    </a:lnTo>
                    <a:lnTo>
                      <a:pt x="727" y="482"/>
                    </a:lnTo>
                    <a:lnTo>
                      <a:pt x="748" y="482"/>
                    </a:lnTo>
                    <a:lnTo>
                      <a:pt x="748" y="503"/>
                    </a:lnTo>
                    <a:lnTo>
                      <a:pt x="762" y="503"/>
                    </a:lnTo>
                    <a:lnTo>
                      <a:pt x="762" y="512"/>
                    </a:lnTo>
                    <a:lnTo>
                      <a:pt x="783" y="512"/>
                    </a:lnTo>
                    <a:lnTo>
                      <a:pt x="783" y="529"/>
                    </a:lnTo>
                    <a:lnTo>
                      <a:pt x="800" y="529"/>
                    </a:lnTo>
                    <a:lnTo>
                      <a:pt x="800" y="555"/>
                    </a:lnTo>
                    <a:lnTo>
                      <a:pt x="814" y="555"/>
                    </a:lnTo>
                    <a:lnTo>
                      <a:pt x="814" y="581"/>
                    </a:lnTo>
                    <a:lnTo>
                      <a:pt x="826" y="581"/>
                    </a:lnTo>
                    <a:lnTo>
                      <a:pt x="826" y="595"/>
                    </a:lnTo>
                    <a:lnTo>
                      <a:pt x="845" y="595"/>
                    </a:lnTo>
                    <a:lnTo>
                      <a:pt x="845" y="628"/>
                    </a:lnTo>
                    <a:lnTo>
                      <a:pt x="854" y="628"/>
                    </a:lnTo>
                    <a:lnTo>
                      <a:pt x="854" y="652"/>
                    </a:lnTo>
                    <a:lnTo>
                      <a:pt x="875" y="652"/>
                    </a:lnTo>
                    <a:lnTo>
                      <a:pt x="875" y="673"/>
                    </a:lnTo>
                    <a:lnTo>
                      <a:pt x="892" y="673"/>
                    </a:lnTo>
                    <a:lnTo>
                      <a:pt x="892" y="708"/>
                    </a:lnTo>
                    <a:lnTo>
                      <a:pt x="908" y="708"/>
                    </a:lnTo>
                    <a:lnTo>
                      <a:pt x="908" y="732"/>
                    </a:lnTo>
                    <a:lnTo>
                      <a:pt x="918" y="732"/>
                    </a:lnTo>
                    <a:lnTo>
                      <a:pt x="918" y="753"/>
                    </a:lnTo>
                    <a:lnTo>
                      <a:pt x="925" y="753"/>
                    </a:lnTo>
                    <a:lnTo>
                      <a:pt x="925" y="791"/>
                    </a:lnTo>
                    <a:lnTo>
                      <a:pt x="939" y="791"/>
                    </a:lnTo>
                    <a:lnTo>
                      <a:pt x="939" y="803"/>
                    </a:lnTo>
                    <a:lnTo>
                      <a:pt x="958" y="803"/>
                    </a:lnTo>
                    <a:lnTo>
                      <a:pt x="958" y="829"/>
                    </a:lnTo>
                    <a:lnTo>
                      <a:pt x="965" y="829"/>
                    </a:lnTo>
                    <a:lnTo>
                      <a:pt x="965" y="867"/>
                    </a:lnTo>
                    <a:lnTo>
                      <a:pt x="979" y="867"/>
                    </a:lnTo>
                    <a:lnTo>
                      <a:pt x="979" y="888"/>
                    </a:lnTo>
                    <a:lnTo>
                      <a:pt x="1003" y="888"/>
                    </a:lnTo>
                    <a:lnTo>
                      <a:pt x="1003" y="909"/>
                    </a:lnTo>
                    <a:lnTo>
                      <a:pt x="1021" y="909"/>
                    </a:lnTo>
                    <a:lnTo>
                      <a:pt x="1021" y="940"/>
                    </a:lnTo>
                    <a:lnTo>
                      <a:pt x="1036" y="940"/>
                    </a:lnTo>
                    <a:lnTo>
                      <a:pt x="1036" y="968"/>
                    </a:lnTo>
                    <a:lnTo>
                      <a:pt x="1050" y="968"/>
                    </a:lnTo>
                    <a:lnTo>
                      <a:pt x="1050" y="992"/>
                    </a:lnTo>
                    <a:lnTo>
                      <a:pt x="1059" y="992"/>
                    </a:lnTo>
                    <a:lnTo>
                      <a:pt x="1059" y="1015"/>
                    </a:lnTo>
                    <a:lnTo>
                      <a:pt x="1071" y="1015"/>
                    </a:lnTo>
                    <a:lnTo>
                      <a:pt x="1071" y="1039"/>
                    </a:lnTo>
                    <a:lnTo>
                      <a:pt x="1109" y="1039"/>
                    </a:lnTo>
                    <a:lnTo>
                      <a:pt x="1109" y="1051"/>
                    </a:lnTo>
                    <a:lnTo>
                      <a:pt x="1128" y="1051"/>
                    </a:lnTo>
                    <a:lnTo>
                      <a:pt x="1128" y="1063"/>
                    </a:lnTo>
                    <a:lnTo>
                      <a:pt x="1144" y="1063"/>
                    </a:lnTo>
                    <a:lnTo>
                      <a:pt x="1144" y="1088"/>
                    </a:lnTo>
                    <a:lnTo>
                      <a:pt x="1165" y="1088"/>
                    </a:lnTo>
                    <a:lnTo>
                      <a:pt x="1165" y="1117"/>
                    </a:lnTo>
                    <a:lnTo>
                      <a:pt x="1175" y="1117"/>
                    </a:lnTo>
                    <a:lnTo>
                      <a:pt x="1175" y="1136"/>
                    </a:lnTo>
                    <a:lnTo>
                      <a:pt x="1189" y="1136"/>
                    </a:lnTo>
                    <a:lnTo>
                      <a:pt x="1189" y="1169"/>
                    </a:lnTo>
                    <a:lnTo>
                      <a:pt x="1203" y="1169"/>
                    </a:lnTo>
                    <a:lnTo>
                      <a:pt x="1203" y="1195"/>
                    </a:lnTo>
                    <a:lnTo>
                      <a:pt x="1215" y="1195"/>
                    </a:lnTo>
                    <a:lnTo>
                      <a:pt x="1215" y="1233"/>
                    </a:lnTo>
                    <a:lnTo>
                      <a:pt x="1234" y="1233"/>
                    </a:lnTo>
                    <a:lnTo>
                      <a:pt x="1234" y="1256"/>
                    </a:lnTo>
                    <a:lnTo>
                      <a:pt x="1276" y="1256"/>
                    </a:lnTo>
                    <a:lnTo>
                      <a:pt x="1276" y="1268"/>
                    </a:lnTo>
                    <a:lnTo>
                      <a:pt x="1290" y="1268"/>
                    </a:lnTo>
                    <a:lnTo>
                      <a:pt x="1290" y="1287"/>
                    </a:lnTo>
                    <a:lnTo>
                      <a:pt x="1309" y="1287"/>
                    </a:lnTo>
                    <a:lnTo>
                      <a:pt x="1309" y="1299"/>
                    </a:lnTo>
                    <a:lnTo>
                      <a:pt x="1354" y="1299"/>
                    </a:lnTo>
                    <a:lnTo>
                      <a:pt x="1354" y="1313"/>
                    </a:lnTo>
                    <a:lnTo>
                      <a:pt x="1368" y="1313"/>
                    </a:lnTo>
                    <a:lnTo>
                      <a:pt x="1368" y="1322"/>
                    </a:lnTo>
                    <a:lnTo>
                      <a:pt x="1387" y="1322"/>
                    </a:lnTo>
                    <a:lnTo>
                      <a:pt x="1387" y="1336"/>
                    </a:lnTo>
                    <a:lnTo>
                      <a:pt x="1415" y="1336"/>
                    </a:lnTo>
                    <a:lnTo>
                      <a:pt x="1415" y="1348"/>
                    </a:lnTo>
                    <a:lnTo>
                      <a:pt x="1434" y="1348"/>
                    </a:lnTo>
                    <a:lnTo>
                      <a:pt x="1434" y="1351"/>
                    </a:lnTo>
                    <a:lnTo>
                      <a:pt x="1465" y="1351"/>
                    </a:lnTo>
                    <a:lnTo>
                      <a:pt x="1465" y="1362"/>
                    </a:lnTo>
                    <a:lnTo>
                      <a:pt x="1474" y="1362"/>
                    </a:lnTo>
                    <a:lnTo>
                      <a:pt x="1474" y="1377"/>
                    </a:lnTo>
                    <a:lnTo>
                      <a:pt x="1512" y="1377"/>
                    </a:lnTo>
                    <a:lnTo>
                      <a:pt x="1512" y="1393"/>
                    </a:lnTo>
                    <a:lnTo>
                      <a:pt x="1533" y="1393"/>
                    </a:lnTo>
                    <a:lnTo>
                      <a:pt x="1533" y="1405"/>
                    </a:lnTo>
                    <a:lnTo>
                      <a:pt x="1569" y="1405"/>
                    </a:lnTo>
                    <a:lnTo>
                      <a:pt x="1569" y="1431"/>
                    </a:lnTo>
                    <a:lnTo>
                      <a:pt x="1628" y="1431"/>
                    </a:lnTo>
                    <a:lnTo>
                      <a:pt x="1628" y="1447"/>
                    </a:lnTo>
                    <a:lnTo>
                      <a:pt x="1647" y="1447"/>
                    </a:lnTo>
                    <a:lnTo>
                      <a:pt x="1647" y="1457"/>
                    </a:lnTo>
                    <a:lnTo>
                      <a:pt x="1668" y="1457"/>
                    </a:lnTo>
                    <a:lnTo>
                      <a:pt x="1668" y="1473"/>
                    </a:lnTo>
                    <a:lnTo>
                      <a:pt x="1708" y="1473"/>
                    </a:lnTo>
                    <a:lnTo>
                      <a:pt x="1708" y="1485"/>
                    </a:lnTo>
                    <a:lnTo>
                      <a:pt x="1724" y="1485"/>
                    </a:lnTo>
                    <a:lnTo>
                      <a:pt x="1724" y="1502"/>
                    </a:lnTo>
                    <a:lnTo>
                      <a:pt x="1746" y="1502"/>
                    </a:lnTo>
                    <a:lnTo>
                      <a:pt x="1746" y="1525"/>
                    </a:lnTo>
                    <a:lnTo>
                      <a:pt x="1755" y="1525"/>
                    </a:lnTo>
                    <a:lnTo>
                      <a:pt x="1755" y="1535"/>
                    </a:lnTo>
                    <a:lnTo>
                      <a:pt x="1779" y="1535"/>
                    </a:lnTo>
                    <a:lnTo>
                      <a:pt x="1779" y="1551"/>
                    </a:lnTo>
                    <a:lnTo>
                      <a:pt x="1816" y="1551"/>
                    </a:lnTo>
                    <a:lnTo>
                      <a:pt x="1816" y="1563"/>
                    </a:lnTo>
                    <a:lnTo>
                      <a:pt x="1873" y="1563"/>
                    </a:lnTo>
                    <a:lnTo>
                      <a:pt x="1873" y="1575"/>
                    </a:lnTo>
                    <a:lnTo>
                      <a:pt x="1904" y="1575"/>
                    </a:lnTo>
                    <a:lnTo>
                      <a:pt x="1904" y="1587"/>
                    </a:lnTo>
                    <a:lnTo>
                      <a:pt x="1934" y="1587"/>
                    </a:lnTo>
                    <a:lnTo>
                      <a:pt x="1934" y="1608"/>
                    </a:lnTo>
                    <a:lnTo>
                      <a:pt x="2024" y="1608"/>
                    </a:lnTo>
                    <a:lnTo>
                      <a:pt x="2024" y="1632"/>
                    </a:lnTo>
                    <a:lnTo>
                      <a:pt x="2149" y="1632"/>
                    </a:lnTo>
                    <a:lnTo>
                      <a:pt x="2149" y="1643"/>
                    </a:lnTo>
                    <a:lnTo>
                      <a:pt x="2166" y="1643"/>
                    </a:lnTo>
                    <a:lnTo>
                      <a:pt x="2166" y="1653"/>
                    </a:lnTo>
                    <a:lnTo>
                      <a:pt x="2243" y="1653"/>
                    </a:lnTo>
                    <a:lnTo>
                      <a:pt x="2243" y="1662"/>
                    </a:lnTo>
                    <a:lnTo>
                      <a:pt x="2350" y="1662"/>
                    </a:lnTo>
                    <a:lnTo>
                      <a:pt x="2350" y="1684"/>
                    </a:lnTo>
                    <a:lnTo>
                      <a:pt x="2383" y="1684"/>
                    </a:lnTo>
                    <a:lnTo>
                      <a:pt x="2383" y="1693"/>
                    </a:lnTo>
                    <a:lnTo>
                      <a:pt x="2420" y="1693"/>
                    </a:lnTo>
                    <a:lnTo>
                      <a:pt x="2420" y="1712"/>
                    </a:lnTo>
                    <a:lnTo>
                      <a:pt x="2463" y="1712"/>
                    </a:lnTo>
                    <a:lnTo>
                      <a:pt x="2463" y="1728"/>
                    </a:lnTo>
                    <a:lnTo>
                      <a:pt x="2508" y="1728"/>
                    </a:lnTo>
                    <a:lnTo>
                      <a:pt x="2508" y="1743"/>
                    </a:lnTo>
                    <a:lnTo>
                      <a:pt x="2593" y="1743"/>
                    </a:lnTo>
                    <a:lnTo>
                      <a:pt x="2593" y="1757"/>
                    </a:lnTo>
                    <a:lnTo>
                      <a:pt x="2633" y="1757"/>
                    </a:lnTo>
                    <a:lnTo>
                      <a:pt x="2633" y="1771"/>
                    </a:lnTo>
                    <a:lnTo>
                      <a:pt x="2668" y="1771"/>
                    </a:lnTo>
                    <a:lnTo>
                      <a:pt x="2668" y="1778"/>
                    </a:lnTo>
                    <a:lnTo>
                      <a:pt x="2685" y="1778"/>
                    </a:lnTo>
                    <a:lnTo>
                      <a:pt x="2685" y="1792"/>
                    </a:lnTo>
                    <a:lnTo>
                      <a:pt x="2718" y="1792"/>
                    </a:lnTo>
                    <a:lnTo>
                      <a:pt x="2718" y="1806"/>
                    </a:lnTo>
                    <a:lnTo>
                      <a:pt x="2866" y="1806"/>
                    </a:lnTo>
                    <a:lnTo>
                      <a:pt x="2866" y="1839"/>
                    </a:lnTo>
                    <a:lnTo>
                      <a:pt x="3043" y="1839"/>
                    </a:lnTo>
                    <a:lnTo>
                      <a:pt x="3043" y="1856"/>
                    </a:lnTo>
                    <a:lnTo>
                      <a:pt x="3404" y="1856"/>
                    </a:lnTo>
                  </a:path>
                </a:pathLst>
              </a:custGeom>
              <a:noFill/>
              <a:ln w="15875" cap="flat">
                <a:solidFill>
                  <a:srgbClr val="B381D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2" name="Group 481">
              <a:extLst>
                <a:ext uri="{FF2B5EF4-FFF2-40B4-BE49-F238E27FC236}">
                  <a16:creationId xmlns:a16="http://schemas.microsoft.com/office/drawing/2014/main" id="{8A464717-610B-43CC-9021-2B964EFA302A}"/>
                </a:ext>
              </a:extLst>
            </p:cNvPr>
            <p:cNvGrpSpPr/>
            <p:nvPr/>
          </p:nvGrpSpPr>
          <p:grpSpPr>
            <a:xfrm>
              <a:off x="1824396" y="3483513"/>
              <a:ext cx="3888653" cy="1607246"/>
              <a:chOff x="9010650" y="7400925"/>
              <a:chExt cx="5403850" cy="3025776"/>
            </a:xfrm>
          </p:grpSpPr>
          <p:sp>
            <p:nvSpPr>
              <p:cNvPr id="432" name="Freeform 151">
                <a:extLst>
                  <a:ext uri="{FF2B5EF4-FFF2-40B4-BE49-F238E27FC236}">
                    <a16:creationId xmlns:a16="http://schemas.microsoft.com/office/drawing/2014/main" id="{7E914C84-AA66-4331-A485-FBB9F969A668}"/>
                  </a:ext>
                </a:extLst>
              </p:cNvPr>
              <p:cNvSpPr>
                <a:spLocks/>
              </p:cNvSpPr>
              <p:nvPr/>
            </p:nvSpPr>
            <p:spPr bwMode="auto">
              <a:xfrm>
                <a:off x="9010650" y="7459663"/>
                <a:ext cx="5403850" cy="2967038"/>
              </a:xfrm>
              <a:custGeom>
                <a:avLst/>
                <a:gdLst>
                  <a:gd name="T0" fmla="*/ 17 w 3404"/>
                  <a:gd name="T1" fmla="*/ 19 h 1869"/>
                  <a:gd name="T2" fmla="*/ 125 w 3404"/>
                  <a:gd name="T3" fmla="*/ 38 h 1869"/>
                  <a:gd name="T4" fmla="*/ 179 w 3404"/>
                  <a:gd name="T5" fmla="*/ 64 h 1869"/>
                  <a:gd name="T6" fmla="*/ 215 w 3404"/>
                  <a:gd name="T7" fmla="*/ 88 h 1869"/>
                  <a:gd name="T8" fmla="*/ 271 w 3404"/>
                  <a:gd name="T9" fmla="*/ 114 h 1869"/>
                  <a:gd name="T10" fmla="*/ 352 w 3404"/>
                  <a:gd name="T11" fmla="*/ 140 h 1869"/>
                  <a:gd name="T12" fmla="*/ 385 w 3404"/>
                  <a:gd name="T13" fmla="*/ 158 h 1869"/>
                  <a:gd name="T14" fmla="*/ 436 w 3404"/>
                  <a:gd name="T15" fmla="*/ 189 h 1869"/>
                  <a:gd name="T16" fmla="*/ 462 w 3404"/>
                  <a:gd name="T17" fmla="*/ 215 h 1869"/>
                  <a:gd name="T18" fmla="*/ 510 w 3404"/>
                  <a:gd name="T19" fmla="*/ 250 h 1869"/>
                  <a:gd name="T20" fmla="*/ 538 w 3404"/>
                  <a:gd name="T21" fmla="*/ 279 h 1869"/>
                  <a:gd name="T22" fmla="*/ 569 w 3404"/>
                  <a:gd name="T23" fmla="*/ 314 h 1869"/>
                  <a:gd name="T24" fmla="*/ 599 w 3404"/>
                  <a:gd name="T25" fmla="*/ 364 h 1869"/>
                  <a:gd name="T26" fmla="*/ 623 w 3404"/>
                  <a:gd name="T27" fmla="*/ 399 h 1869"/>
                  <a:gd name="T28" fmla="*/ 646 w 3404"/>
                  <a:gd name="T29" fmla="*/ 442 h 1869"/>
                  <a:gd name="T30" fmla="*/ 672 w 3404"/>
                  <a:gd name="T31" fmla="*/ 519 h 1869"/>
                  <a:gd name="T32" fmla="*/ 694 w 3404"/>
                  <a:gd name="T33" fmla="*/ 574 h 1869"/>
                  <a:gd name="T34" fmla="*/ 717 w 3404"/>
                  <a:gd name="T35" fmla="*/ 637 h 1869"/>
                  <a:gd name="T36" fmla="*/ 753 w 3404"/>
                  <a:gd name="T37" fmla="*/ 711 h 1869"/>
                  <a:gd name="T38" fmla="*/ 783 w 3404"/>
                  <a:gd name="T39" fmla="*/ 751 h 1869"/>
                  <a:gd name="T40" fmla="*/ 816 w 3404"/>
                  <a:gd name="T41" fmla="*/ 795 h 1869"/>
                  <a:gd name="T42" fmla="*/ 854 w 3404"/>
                  <a:gd name="T43" fmla="*/ 826 h 1869"/>
                  <a:gd name="T44" fmla="*/ 878 w 3404"/>
                  <a:gd name="T45" fmla="*/ 885 h 1869"/>
                  <a:gd name="T46" fmla="*/ 911 w 3404"/>
                  <a:gd name="T47" fmla="*/ 932 h 1869"/>
                  <a:gd name="T48" fmla="*/ 929 w 3404"/>
                  <a:gd name="T49" fmla="*/ 965 h 1869"/>
                  <a:gd name="T50" fmla="*/ 953 w 3404"/>
                  <a:gd name="T51" fmla="*/ 994 h 1869"/>
                  <a:gd name="T52" fmla="*/ 981 w 3404"/>
                  <a:gd name="T53" fmla="*/ 1039 h 1869"/>
                  <a:gd name="T54" fmla="*/ 1010 w 3404"/>
                  <a:gd name="T55" fmla="*/ 1069 h 1869"/>
                  <a:gd name="T56" fmla="*/ 1045 w 3404"/>
                  <a:gd name="T57" fmla="*/ 1097 h 1869"/>
                  <a:gd name="T58" fmla="*/ 1092 w 3404"/>
                  <a:gd name="T59" fmla="*/ 1133 h 1869"/>
                  <a:gd name="T60" fmla="*/ 1128 w 3404"/>
                  <a:gd name="T61" fmla="*/ 1168 h 1869"/>
                  <a:gd name="T62" fmla="*/ 1156 w 3404"/>
                  <a:gd name="T63" fmla="*/ 1208 h 1869"/>
                  <a:gd name="T64" fmla="*/ 1187 w 3404"/>
                  <a:gd name="T65" fmla="*/ 1253 h 1869"/>
                  <a:gd name="T66" fmla="*/ 1210 w 3404"/>
                  <a:gd name="T67" fmla="*/ 1296 h 1869"/>
                  <a:gd name="T68" fmla="*/ 1248 w 3404"/>
                  <a:gd name="T69" fmla="*/ 1341 h 1869"/>
                  <a:gd name="T70" fmla="*/ 1302 w 3404"/>
                  <a:gd name="T71" fmla="*/ 1364 h 1869"/>
                  <a:gd name="T72" fmla="*/ 1371 w 3404"/>
                  <a:gd name="T73" fmla="*/ 1400 h 1869"/>
                  <a:gd name="T74" fmla="*/ 1413 w 3404"/>
                  <a:gd name="T75" fmla="*/ 1421 h 1869"/>
                  <a:gd name="T76" fmla="*/ 1463 w 3404"/>
                  <a:gd name="T77" fmla="*/ 1451 h 1869"/>
                  <a:gd name="T78" fmla="*/ 1517 w 3404"/>
                  <a:gd name="T79" fmla="*/ 1480 h 1869"/>
                  <a:gd name="T80" fmla="*/ 1597 w 3404"/>
                  <a:gd name="T81" fmla="*/ 1508 h 1869"/>
                  <a:gd name="T82" fmla="*/ 1644 w 3404"/>
                  <a:gd name="T83" fmla="*/ 1525 h 1869"/>
                  <a:gd name="T84" fmla="*/ 1779 w 3404"/>
                  <a:gd name="T85" fmla="*/ 1551 h 1869"/>
                  <a:gd name="T86" fmla="*/ 1838 w 3404"/>
                  <a:gd name="T87" fmla="*/ 1586 h 1869"/>
                  <a:gd name="T88" fmla="*/ 1927 w 3404"/>
                  <a:gd name="T89" fmla="*/ 1617 h 1869"/>
                  <a:gd name="T90" fmla="*/ 1977 w 3404"/>
                  <a:gd name="T91" fmla="*/ 1640 h 1869"/>
                  <a:gd name="T92" fmla="*/ 2029 w 3404"/>
                  <a:gd name="T93" fmla="*/ 1666 h 1869"/>
                  <a:gd name="T94" fmla="*/ 2092 w 3404"/>
                  <a:gd name="T95" fmla="*/ 1699 h 1869"/>
                  <a:gd name="T96" fmla="*/ 2206 w 3404"/>
                  <a:gd name="T97" fmla="*/ 1727 h 1869"/>
                  <a:gd name="T98" fmla="*/ 2345 w 3404"/>
                  <a:gd name="T99" fmla="*/ 1756 h 1869"/>
                  <a:gd name="T100" fmla="*/ 2456 w 3404"/>
                  <a:gd name="T101" fmla="*/ 1782 h 1869"/>
                  <a:gd name="T102" fmla="*/ 2581 w 3404"/>
                  <a:gd name="T103" fmla="*/ 1798 h 1869"/>
                  <a:gd name="T104" fmla="*/ 2668 w 3404"/>
                  <a:gd name="T105" fmla="*/ 1819 h 1869"/>
                  <a:gd name="T106" fmla="*/ 2869 w 3404"/>
                  <a:gd name="T107" fmla="*/ 1843 h 1869"/>
                  <a:gd name="T108" fmla="*/ 2972 w 3404"/>
                  <a:gd name="T109" fmla="*/ 1869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04" h="1869">
                    <a:moveTo>
                      <a:pt x="0" y="0"/>
                    </a:moveTo>
                    <a:lnTo>
                      <a:pt x="0" y="10"/>
                    </a:lnTo>
                    <a:lnTo>
                      <a:pt x="17" y="10"/>
                    </a:lnTo>
                    <a:lnTo>
                      <a:pt x="17" y="19"/>
                    </a:lnTo>
                    <a:lnTo>
                      <a:pt x="83" y="19"/>
                    </a:lnTo>
                    <a:lnTo>
                      <a:pt x="83" y="33"/>
                    </a:lnTo>
                    <a:lnTo>
                      <a:pt x="125" y="33"/>
                    </a:lnTo>
                    <a:lnTo>
                      <a:pt x="125" y="38"/>
                    </a:lnTo>
                    <a:lnTo>
                      <a:pt x="158" y="38"/>
                    </a:lnTo>
                    <a:lnTo>
                      <a:pt x="158" y="52"/>
                    </a:lnTo>
                    <a:lnTo>
                      <a:pt x="179" y="52"/>
                    </a:lnTo>
                    <a:lnTo>
                      <a:pt x="179" y="64"/>
                    </a:lnTo>
                    <a:lnTo>
                      <a:pt x="189" y="64"/>
                    </a:lnTo>
                    <a:lnTo>
                      <a:pt x="189" y="76"/>
                    </a:lnTo>
                    <a:lnTo>
                      <a:pt x="215" y="76"/>
                    </a:lnTo>
                    <a:lnTo>
                      <a:pt x="215" y="88"/>
                    </a:lnTo>
                    <a:lnTo>
                      <a:pt x="255" y="88"/>
                    </a:lnTo>
                    <a:lnTo>
                      <a:pt x="255" y="99"/>
                    </a:lnTo>
                    <a:lnTo>
                      <a:pt x="271" y="99"/>
                    </a:lnTo>
                    <a:lnTo>
                      <a:pt x="271" y="114"/>
                    </a:lnTo>
                    <a:lnTo>
                      <a:pt x="304" y="114"/>
                    </a:lnTo>
                    <a:lnTo>
                      <a:pt x="304" y="128"/>
                    </a:lnTo>
                    <a:lnTo>
                      <a:pt x="352" y="128"/>
                    </a:lnTo>
                    <a:lnTo>
                      <a:pt x="352" y="140"/>
                    </a:lnTo>
                    <a:lnTo>
                      <a:pt x="368" y="140"/>
                    </a:lnTo>
                    <a:lnTo>
                      <a:pt x="368" y="149"/>
                    </a:lnTo>
                    <a:lnTo>
                      <a:pt x="385" y="149"/>
                    </a:lnTo>
                    <a:lnTo>
                      <a:pt x="385" y="158"/>
                    </a:lnTo>
                    <a:lnTo>
                      <a:pt x="420" y="158"/>
                    </a:lnTo>
                    <a:lnTo>
                      <a:pt x="420" y="175"/>
                    </a:lnTo>
                    <a:lnTo>
                      <a:pt x="436" y="175"/>
                    </a:lnTo>
                    <a:lnTo>
                      <a:pt x="436" y="189"/>
                    </a:lnTo>
                    <a:lnTo>
                      <a:pt x="446" y="189"/>
                    </a:lnTo>
                    <a:lnTo>
                      <a:pt x="446" y="201"/>
                    </a:lnTo>
                    <a:lnTo>
                      <a:pt x="462" y="201"/>
                    </a:lnTo>
                    <a:lnTo>
                      <a:pt x="462" y="215"/>
                    </a:lnTo>
                    <a:lnTo>
                      <a:pt x="486" y="215"/>
                    </a:lnTo>
                    <a:lnTo>
                      <a:pt x="486" y="232"/>
                    </a:lnTo>
                    <a:lnTo>
                      <a:pt x="510" y="232"/>
                    </a:lnTo>
                    <a:lnTo>
                      <a:pt x="510" y="250"/>
                    </a:lnTo>
                    <a:lnTo>
                      <a:pt x="521" y="250"/>
                    </a:lnTo>
                    <a:lnTo>
                      <a:pt x="521" y="267"/>
                    </a:lnTo>
                    <a:lnTo>
                      <a:pt x="538" y="267"/>
                    </a:lnTo>
                    <a:lnTo>
                      <a:pt x="538" y="279"/>
                    </a:lnTo>
                    <a:lnTo>
                      <a:pt x="547" y="279"/>
                    </a:lnTo>
                    <a:lnTo>
                      <a:pt x="547" y="302"/>
                    </a:lnTo>
                    <a:lnTo>
                      <a:pt x="569" y="302"/>
                    </a:lnTo>
                    <a:lnTo>
                      <a:pt x="569" y="314"/>
                    </a:lnTo>
                    <a:lnTo>
                      <a:pt x="587" y="314"/>
                    </a:lnTo>
                    <a:lnTo>
                      <a:pt x="587" y="345"/>
                    </a:lnTo>
                    <a:lnTo>
                      <a:pt x="599" y="345"/>
                    </a:lnTo>
                    <a:lnTo>
                      <a:pt x="599" y="364"/>
                    </a:lnTo>
                    <a:lnTo>
                      <a:pt x="609" y="364"/>
                    </a:lnTo>
                    <a:lnTo>
                      <a:pt x="609" y="383"/>
                    </a:lnTo>
                    <a:lnTo>
                      <a:pt x="623" y="383"/>
                    </a:lnTo>
                    <a:lnTo>
                      <a:pt x="623" y="399"/>
                    </a:lnTo>
                    <a:lnTo>
                      <a:pt x="637" y="399"/>
                    </a:lnTo>
                    <a:lnTo>
                      <a:pt x="637" y="425"/>
                    </a:lnTo>
                    <a:lnTo>
                      <a:pt x="646" y="425"/>
                    </a:lnTo>
                    <a:lnTo>
                      <a:pt x="646" y="442"/>
                    </a:lnTo>
                    <a:lnTo>
                      <a:pt x="653" y="442"/>
                    </a:lnTo>
                    <a:lnTo>
                      <a:pt x="653" y="475"/>
                    </a:lnTo>
                    <a:lnTo>
                      <a:pt x="672" y="475"/>
                    </a:lnTo>
                    <a:lnTo>
                      <a:pt x="672" y="519"/>
                    </a:lnTo>
                    <a:lnTo>
                      <a:pt x="684" y="519"/>
                    </a:lnTo>
                    <a:lnTo>
                      <a:pt x="684" y="548"/>
                    </a:lnTo>
                    <a:lnTo>
                      <a:pt x="694" y="548"/>
                    </a:lnTo>
                    <a:lnTo>
                      <a:pt x="694" y="574"/>
                    </a:lnTo>
                    <a:lnTo>
                      <a:pt x="708" y="574"/>
                    </a:lnTo>
                    <a:lnTo>
                      <a:pt x="708" y="611"/>
                    </a:lnTo>
                    <a:lnTo>
                      <a:pt x="717" y="611"/>
                    </a:lnTo>
                    <a:lnTo>
                      <a:pt x="717" y="637"/>
                    </a:lnTo>
                    <a:lnTo>
                      <a:pt x="736" y="637"/>
                    </a:lnTo>
                    <a:lnTo>
                      <a:pt x="736" y="670"/>
                    </a:lnTo>
                    <a:lnTo>
                      <a:pt x="753" y="670"/>
                    </a:lnTo>
                    <a:lnTo>
                      <a:pt x="753" y="711"/>
                    </a:lnTo>
                    <a:lnTo>
                      <a:pt x="769" y="711"/>
                    </a:lnTo>
                    <a:lnTo>
                      <a:pt x="769" y="732"/>
                    </a:lnTo>
                    <a:lnTo>
                      <a:pt x="783" y="732"/>
                    </a:lnTo>
                    <a:lnTo>
                      <a:pt x="783" y="751"/>
                    </a:lnTo>
                    <a:lnTo>
                      <a:pt x="804" y="751"/>
                    </a:lnTo>
                    <a:lnTo>
                      <a:pt x="804" y="774"/>
                    </a:lnTo>
                    <a:lnTo>
                      <a:pt x="816" y="774"/>
                    </a:lnTo>
                    <a:lnTo>
                      <a:pt x="816" y="795"/>
                    </a:lnTo>
                    <a:lnTo>
                      <a:pt x="835" y="795"/>
                    </a:lnTo>
                    <a:lnTo>
                      <a:pt x="835" y="814"/>
                    </a:lnTo>
                    <a:lnTo>
                      <a:pt x="854" y="814"/>
                    </a:lnTo>
                    <a:lnTo>
                      <a:pt x="854" y="826"/>
                    </a:lnTo>
                    <a:lnTo>
                      <a:pt x="868" y="826"/>
                    </a:lnTo>
                    <a:lnTo>
                      <a:pt x="868" y="854"/>
                    </a:lnTo>
                    <a:lnTo>
                      <a:pt x="878" y="854"/>
                    </a:lnTo>
                    <a:lnTo>
                      <a:pt x="878" y="885"/>
                    </a:lnTo>
                    <a:lnTo>
                      <a:pt x="899" y="885"/>
                    </a:lnTo>
                    <a:lnTo>
                      <a:pt x="899" y="904"/>
                    </a:lnTo>
                    <a:lnTo>
                      <a:pt x="911" y="904"/>
                    </a:lnTo>
                    <a:lnTo>
                      <a:pt x="911" y="932"/>
                    </a:lnTo>
                    <a:lnTo>
                      <a:pt x="920" y="932"/>
                    </a:lnTo>
                    <a:lnTo>
                      <a:pt x="920" y="956"/>
                    </a:lnTo>
                    <a:lnTo>
                      <a:pt x="929" y="956"/>
                    </a:lnTo>
                    <a:lnTo>
                      <a:pt x="929" y="965"/>
                    </a:lnTo>
                    <a:lnTo>
                      <a:pt x="939" y="965"/>
                    </a:lnTo>
                    <a:lnTo>
                      <a:pt x="939" y="980"/>
                    </a:lnTo>
                    <a:lnTo>
                      <a:pt x="953" y="980"/>
                    </a:lnTo>
                    <a:lnTo>
                      <a:pt x="953" y="994"/>
                    </a:lnTo>
                    <a:lnTo>
                      <a:pt x="967" y="994"/>
                    </a:lnTo>
                    <a:lnTo>
                      <a:pt x="967" y="1010"/>
                    </a:lnTo>
                    <a:lnTo>
                      <a:pt x="981" y="1010"/>
                    </a:lnTo>
                    <a:lnTo>
                      <a:pt x="981" y="1039"/>
                    </a:lnTo>
                    <a:lnTo>
                      <a:pt x="993" y="1039"/>
                    </a:lnTo>
                    <a:lnTo>
                      <a:pt x="993" y="1050"/>
                    </a:lnTo>
                    <a:lnTo>
                      <a:pt x="1010" y="1050"/>
                    </a:lnTo>
                    <a:lnTo>
                      <a:pt x="1010" y="1069"/>
                    </a:lnTo>
                    <a:lnTo>
                      <a:pt x="1029" y="1069"/>
                    </a:lnTo>
                    <a:lnTo>
                      <a:pt x="1029" y="1079"/>
                    </a:lnTo>
                    <a:lnTo>
                      <a:pt x="1045" y="1079"/>
                    </a:lnTo>
                    <a:lnTo>
                      <a:pt x="1045" y="1097"/>
                    </a:lnTo>
                    <a:lnTo>
                      <a:pt x="1071" y="1097"/>
                    </a:lnTo>
                    <a:lnTo>
                      <a:pt x="1071" y="1114"/>
                    </a:lnTo>
                    <a:lnTo>
                      <a:pt x="1092" y="1114"/>
                    </a:lnTo>
                    <a:lnTo>
                      <a:pt x="1092" y="1133"/>
                    </a:lnTo>
                    <a:lnTo>
                      <a:pt x="1118" y="1133"/>
                    </a:lnTo>
                    <a:lnTo>
                      <a:pt x="1118" y="1145"/>
                    </a:lnTo>
                    <a:lnTo>
                      <a:pt x="1128" y="1145"/>
                    </a:lnTo>
                    <a:lnTo>
                      <a:pt x="1128" y="1168"/>
                    </a:lnTo>
                    <a:lnTo>
                      <a:pt x="1144" y="1168"/>
                    </a:lnTo>
                    <a:lnTo>
                      <a:pt x="1144" y="1185"/>
                    </a:lnTo>
                    <a:lnTo>
                      <a:pt x="1156" y="1185"/>
                    </a:lnTo>
                    <a:lnTo>
                      <a:pt x="1156" y="1208"/>
                    </a:lnTo>
                    <a:lnTo>
                      <a:pt x="1172" y="1208"/>
                    </a:lnTo>
                    <a:lnTo>
                      <a:pt x="1172" y="1223"/>
                    </a:lnTo>
                    <a:lnTo>
                      <a:pt x="1187" y="1223"/>
                    </a:lnTo>
                    <a:lnTo>
                      <a:pt x="1187" y="1253"/>
                    </a:lnTo>
                    <a:lnTo>
                      <a:pt x="1201" y="1253"/>
                    </a:lnTo>
                    <a:lnTo>
                      <a:pt x="1201" y="1272"/>
                    </a:lnTo>
                    <a:lnTo>
                      <a:pt x="1210" y="1272"/>
                    </a:lnTo>
                    <a:lnTo>
                      <a:pt x="1210" y="1296"/>
                    </a:lnTo>
                    <a:lnTo>
                      <a:pt x="1227" y="1296"/>
                    </a:lnTo>
                    <a:lnTo>
                      <a:pt x="1227" y="1322"/>
                    </a:lnTo>
                    <a:lnTo>
                      <a:pt x="1248" y="1322"/>
                    </a:lnTo>
                    <a:lnTo>
                      <a:pt x="1248" y="1341"/>
                    </a:lnTo>
                    <a:lnTo>
                      <a:pt x="1271" y="1341"/>
                    </a:lnTo>
                    <a:lnTo>
                      <a:pt x="1271" y="1357"/>
                    </a:lnTo>
                    <a:lnTo>
                      <a:pt x="1302" y="1357"/>
                    </a:lnTo>
                    <a:lnTo>
                      <a:pt x="1302" y="1364"/>
                    </a:lnTo>
                    <a:lnTo>
                      <a:pt x="1335" y="1364"/>
                    </a:lnTo>
                    <a:lnTo>
                      <a:pt x="1335" y="1381"/>
                    </a:lnTo>
                    <a:lnTo>
                      <a:pt x="1371" y="1381"/>
                    </a:lnTo>
                    <a:lnTo>
                      <a:pt x="1371" y="1400"/>
                    </a:lnTo>
                    <a:lnTo>
                      <a:pt x="1399" y="1400"/>
                    </a:lnTo>
                    <a:lnTo>
                      <a:pt x="1399" y="1409"/>
                    </a:lnTo>
                    <a:lnTo>
                      <a:pt x="1413" y="1409"/>
                    </a:lnTo>
                    <a:lnTo>
                      <a:pt x="1413" y="1421"/>
                    </a:lnTo>
                    <a:lnTo>
                      <a:pt x="1432" y="1421"/>
                    </a:lnTo>
                    <a:lnTo>
                      <a:pt x="1432" y="1437"/>
                    </a:lnTo>
                    <a:lnTo>
                      <a:pt x="1463" y="1437"/>
                    </a:lnTo>
                    <a:lnTo>
                      <a:pt x="1463" y="1451"/>
                    </a:lnTo>
                    <a:lnTo>
                      <a:pt x="1500" y="1451"/>
                    </a:lnTo>
                    <a:lnTo>
                      <a:pt x="1500" y="1468"/>
                    </a:lnTo>
                    <a:lnTo>
                      <a:pt x="1517" y="1468"/>
                    </a:lnTo>
                    <a:lnTo>
                      <a:pt x="1517" y="1480"/>
                    </a:lnTo>
                    <a:lnTo>
                      <a:pt x="1552" y="1480"/>
                    </a:lnTo>
                    <a:lnTo>
                      <a:pt x="1552" y="1494"/>
                    </a:lnTo>
                    <a:lnTo>
                      <a:pt x="1597" y="1494"/>
                    </a:lnTo>
                    <a:lnTo>
                      <a:pt x="1597" y="1508"/>
                    </a:lnTo>
                    <a:lnTo>
                      <a:pt x="1621" y="1508"/>
                    </a:lnTo>
                    <a:lnTo>
                      <a:pt x="1621" y="1515"/>
                    </a:lnTo>
                    <a:lnTo>
                      <a:pt x="1644" y="1515"/>
                    </a:lnTo>
                    <a:lnTo>
                      <a:pt x="1644" y="1525"/>
                    </a:lnTo>
                    <a:lnTo>
                      <a:pt x="1668" y="1525"/>
                    </a:lnTo>
                    <a:lnTo>
                      <a:pt x="1668" y="1534"/>
                    </a:lnTo>
                    <a:lnTo>
                      <a:pt x="1779" y="1534"/>
                    </a:lnTo>
                    <a:lnTo>
                      <a:pt x="1779" y="1551"/>
                    </a:lnTo>
                    <a:lnTo>
                      <a:pt x="1816" y="1551"/>
                    </a:lnTo>
                    <a:lnTo>
                      <a:pt x="1816" y="1565"/>
                    </a:lnTo>
                    <a:lnTo>
                      <a:pt x="1838" y="1565"/>
                    </a:lnTo>
                    <a:lnTo>
                      <a:pt x="1838" y="1586"/>
                    </a:lnTo>
                    <a:lnTo>
                      <a:pt x="1875" y="1586"/>
                    </a:lnTo>
                    <a:lnTo>
                      <a:pt x="1875" y="1598"/>
                    </a:lnTo>
                    <a:lnTo>
                      <a:pt x="1927" y="1598"/>
                    </a:lnTo>
                    <a:lnTo>
                      <a:pt x="1927" y="1617"/>
                    </a:lnTo>
                    <a:lnTo>
                      <a:pt x="1946" y="1617"/>
                    </a:lnTo>
                    <a:lnTo>
                      <a:pt x="1946" y="1628"/>
                    </a:lnTo>
                    <a:lnTo>
                      <a:pt x="1977" y="1628"/>
                    </a:lnTo>
                    <a:lnTo>
                      <a:pt x="1977" y="1640"/>
                    </a:lnTo>
                    <a:lnTo>
                      <a:pt x="1991" y="1640"/>
                    </a:lnTo>
                    <a:lnTo>
                      <a:pt x="1991" y="1652"/>
                    </a:lnTo>
                    <a:lnTo>
                      <a:pt x="2029" y="1652"/>
                    </a:lnTo>
                    <a:lnTo>
                      <a:pt x="2029" y="1666"/>
                    </a:lnTo>
                    <a:lnTo>
                      <a:pt x="2071" y="1666"/>
                    </a:lnTo>
                    <a:lnTo>
                      <a:pt x="2071" y="1678"/>
                    </a:lnTo>
                    <a:lnTo>
                      <a:pt x="2092" y="1678"/>
                    </a:lnTo>
                    <a:lnTo>
                      <a:pt x="2092" y="1699"/>
                    </a:lnTo>
                    <a:lnTo>
                      <a:pt x="2191" y="1699"/>
                    </a:lnTo>
                    <a:lnTo>
                      <a:pt x="2191" y="1711"/>
                    </a:lnTo>
                    <a:lnTo>
                      <a:pt x="2206" y="1711"/>
                    </a:lnTo>
                    <a:lnTo>
                      <a:pt x="2206" y="1727"/>
                    </a:lnTo>
                    <a:lnTo>
                      <a:pt x="2225" y="1727"/>
                    </a:lnTo>
                    <a:lnTo>
                      <a:pt x="2225" y="1739"/>
                    </a:lnTo>
                    <a:lnTo>
                      <a:pt x="2345" y="1739"/>
                    </a:lnTo>
                    <a:lnTo>
                      <a:pt x="2345" y="1756"/>
                    </a:lnTo>
                    <a:lnTo>
                      <a:pt x="2401" y="1756"/>
                    </a:lnTo>
                    <a:lnTo>
                      <a:pt x="2401" y="1770"/>
                    </a:lnTo>
                    <a:lnTo>
                      <a:pt x="2456" y="1770"/>
                    </a:lnTo>
                    <a:lnTo>
                      <a:pt x="2456" y="1782"/>
                    </a:lnTo>
                    <a:lnTo>
                      <a:pt x="2486" y="1782"/>
                    </a:lnTo>
                    <a:lnTo>
                      <a:pt x="2486" y="1791"/>
                    </a:lnTo>
                    <a:lnTo>
                      <a:pt x="2581" y="1791"/>
                    </a:lnTo>
                    <a:lnTo>
                      <a:pt x="2581" y="1798"/>
                    </a:lnTo>
                    <a:lnTo>
                      <a:pt x="2618" y="1798"/>
                    </a:lnTo>
                    <a:lnTo>
                      <a:pt x="2618" y="1810"/>
                    </a:lnTo>
                    <a:lnTo>
                      <a:pt x="2668" y="1810"/>
                    </a:lnTo>
                    <a:lnTo>
                      <a:pt x="2668" y="1819"/>
                    </a:lnTo>
                    <a:lnTo>
                      <a:pt x="2774" y="1819"/>
                    </a:lnTo>
                    <a:lnTo>
                      <a:pt x="2774" y="1838"/>
                    </a:lnTo>
                    <a:lnTo>
                      <a:pt x="2869" y="1838"/>
                    </a:lnTo>
                    <a:lnTo>
                      <a:pt x="2869" y="1843"/>
                    </a:lnTo>
                    <a:lnTo>
                      <a:pt x="2906" y="1843"/>
                    </a:lnTo>
                    <a:lnTo>
                      <a:pt x="2906" y="1857"/>
                    </a:lnTo>
                    <a:lnTo>
                      <a:pt x="2972" y="1857"/>
                    </a:lnTo>
                    <a:lnTo>
                      <a:pt x="2972" y="1869"/>
                    </a:lnTo>
                    <a:lnTo>
                      <a:pt x="3404" y="1869"/>
                    </a:lnTo>
                  </a:path>
                </a:pathLst>
              </a:custGeom>
              <a:noFill/>
              <a:ln w="15875" cap="flat">
                <a:solidFill>
                  <a:srgbClr val="4D4D4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Line 152">
                <a:extLst>
                  <a:ext uri="{FF2B5EF4-FFF2-40B4-BE49-F238E27FC236}">
                    <a16:creationId xmlns:a16="http://schemas.microsoft.com/office/drawing/2014/main" id="{09A917C9-DCB6-4F19-8909-F6C9362C0158}"/>
                  </a:ext>
                </a:extLst>
              </p:cNvPr>
              <p:cNvSpPr>
                <a:spLocks noChangeShapeType="1"/>
              </p:cNvSpPr>
              <p:nvPr/>
            </p:nvSpPr>
            <p:spPr bwMode="auto">
              <a:xfrm>
                <a:off x="14136688" y="10366375"/>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Line 153">
                <a:extLst>
                  <a:ext uri="{FF2B5EF4-FFF2-40B4-BE49-F238E27FC236}">
                    <a16:creationId xmlns:a16="http://schemas.microsoft.com/office/drawing/2014/main" id="{7981FA96-D338-4269-AC32-A57172CBC29F}"/>
                  </a:ext>
                </a:extLst>
              </p:cNvPr>
              <p:cNvSpPr>
                <a:spLocks noChangeShapeType="1"/>
              </p:cNvSpPr>
              <p:nvPr/>
            </p:nvSpPr>
            <p:spPr bwMode="auto">
              <a:xfrm>
                <a:off x="14100175" y="10366375"/>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Line 154">
                <a:extLst>
                  <a:ext uri="{FF2B5EF4-FFF2-40B4-BE49-F238E27FC236}">
                    <a16:creationId xmlns:a16="http://schemas.microsoft.com/office/drawing/2014/main" id="{B4A8A897-7A07-4ABA-89ED-7BD426D9A040}"/>
                  </a:ext>
                </a:extLst>
              </p:cNvPr>
              <p:cNvSpPr>
                <a:spLocks noChangeShapeType="1"/>
              </p:cNvSpPr>
              <p:nvPr/>
            </p:nvSpPr>
            <p:spPr bwMode="auto">
              <a:xfrm>
                <a:off x="13309600" y="102838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Line 155">
                <a:extLst>
                  <a:ext uri="{FF2B5EF4-FFF2-40B4-BE49-F238E27FC236}">
                    <a16:creationId xmlns:a16="http://schemas.microsoft.com/office/drawing/2014/main" id="{EF97C8AA-DD3A-4E8E-BDAF-CE8FF677DA0A}"/>
                  </a:ext>
                </a:extLst>
              </p:cNvPr>
              <p:cNvSpPr>
                <a:spLocks noChangeShapeType="1"/>
              </p:cNvSpPr>
              <p:nvPr/>
            </p:nvSpPr>
            <p:spPr bwMode="auto">
              <a:xfrm>
                <a:off x="13246100" y="1028065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Line 156">
                <a:extLst>
                  <a:ext uri="{FF2B5EF4-FFF2-40B4-BE49-F238E27FC236}">
                    <a16:creationId xmlns:a16="http://schemas.microsoft.com/office/drawing/2014/main" id="{07CF01D6-C120-4649-BFFF-B7F352E52B97}"/>
                  </a:ext>
                </a:extLst>
              </p:cNvPr>
              <p:cNvSpPr>
                <a:spLocks noChangeShapeType="1"/>
              </p:cNvSpPr>
              <p:nvPr/>
            </p:nvSpPr>
            <p:spPr bwMode="auto">
              <a:xfrm>
                <a:off x="13193713" y="10269538"/>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Line 157">
                <a:extLst>
                  <a:ext uri="{FF2B5EF4-FFF2-40B4-BE49-F238E27FC236}">
                    <a16:creationId xmlns:a16="http://schemas.microsoft.com/office/drawing/2014/main" id="{06577D4F-D5E3-421A-BD57-D3DA052ECBBE}"/>
                  </a:ext>
                </a:extLst>
              </p:cNvPr>
              <p:cNvSpPr>
                <a:spLocks noChangeShapeType="1"/>
              </p:cNvSpPr>
              <p:nvPr/>
            </p:nvSpPr>
            <p:spPr bwMode="auto">
              <a:xfrm>
                <a:off x="13122275" y="102504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Line 158">
                <a:extLst>
                  <a:ext uri="{FF2B5EF4-FFF2-40B4-BE49-F238E27FC236}">
                    <a16:creationId xmlns:a16="http://schemas.microsoft.com/office/drawing/2014/main" id="{777C6B40-DF87-4E51-BFD2-AC9FE296B6E6}"/>
                  </a:ext>
                </a:extLst>
              </p:cNvPr>
              <p:cNvSpPr>
                <a:spLocks noChangeShapeType="1"/>
              </p:cNvSpPr>
              <p:nvPr/>
            </p:nvSpPr>
            <p:spPr bwMode="auto">
              <a:xfrm>
                <a:off x="12822238" y="101869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Line 159">
                <a:extLst>
                  <a:ext uri="{FF2B5EF4-FFF2-40B4-BE49-F238E27FC236}">
                    <a16:creationId xmlns:a16="http://schemas.microsoft.com/office/drawing/2014/main" id="{E16FEC69-D86D-4386-B67C-2D49CC0EB59E}"/>
                  </a:ext>
                </a:extLst>
              </p:cNvPr>
              <p:cNvSpPr>
                <a:spLocks noChangeShapeType="1"/>
              </p:cNvSpPr>
              <p:nvPr/>
            </p:nvSpPr>
            <p:spPr bwMode="auto">
              <a:xfrm>
                <a:off x="12711113" y="101568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Line 160">
                <a:extLst>
                  <a:ext uri="{FF2B5EF4-FFF2-40B4-BE49-F238E27FC236}">
                    <a16:creationId xmlns:a16="http://schemas.microsoft.com/office/drawing/2014/main" id="{D1F3E1F3-CD60-4744-94A4-7DA2BF032DF6}"/>
                  </a:ext>
                </a:extLst>
              </p:cNvPr>
              <p:cNvSpPr>
                <a:spLocks noChangeShapeType="1"/>
              </p:cNvSpPr>
              <p:nvPr/>
            </p:nvSpPr>
            <p:spPr bwMode="auto">
              <a:xfrm>
                <a:off x="12590463" y="101568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Line 161">
                <a:extLst>
                  <a:ext uri="{FF2B5EF4-FFF2-40B4-BE49-F238E27FC236}">
                    <a16:creationId xmlns:a16="http://schemas.microsoft.com/office/drawing/2014/main" id="{44AC58FF-BE77-49BF-9DB0-AE94E3304C7C}"/>
                  </a:ext>
                </a:extLst>
              </p:cNvPr>
              <p:cNvSpPr>
                <a:spLocks noChangeShapeType="1"/>
              </p:cNvSpPr>
              <p:nvPr/>
            </p:nvSpPr>
            <p:spPr bwMode="auto">
              <a:xfrm>
                <a:off x="12433300" y="100933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Line 162">
                <a:extLst>
                  <a:ext uri="{FF2B5EF4-FFF2-40B4-BE49-F238E27FC236}">
                    <a16:creationId xmlns:a16="http://schemas.microsoft.com/office/drawing/2014/main" id="{534A70EA-136E-4AA8-8D01-6D9212F5C995}"/>
                  </a:ext>
                </a:extLst>
              </p:cNvPr>
              <p:cNvSpPr>
                <a:spLocks noChangeShapeType="1"/>
              </p:cNvSpPr>
              <p:nvPr/>
            </p:nvSpPr>
            <p:spPr bwMode="auto">
              <a:xfrm>
                <a:off x="12309475" y="10055225"/>
                <a:ext cx="0" cy="650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Line 163">
                <a:extLst>
                  <a:ext uri="{FF2B5EF4-FFF2-40B4-BE49-F238E27FC236}">
                    <a16:creationId xmlns:a16="http://schemas.microsoft.com/office/drawing/2014/main" id="{7164AC24-978B-4658-A803-5A391A005396}"/>
                  </a:ext>
                </a:extLst>
              </p:cNvPr>
              <p:cNvSpPr>
                <a:spLocks noChangeShapeType="1"/>
              </p:cNvSpPr>
              <p:nvPr/>
            </p:nvSpPr>
            <p:spPr bwMode="auto">
              <a:xfrm>
                <a:off x="11912600" y="988060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Line 164">
                <a:extLst>
                  <a:ext uri="{FF2B5EF4-FFF2-40B4-BE49-F238E27FC236}">
                    <a16:creationId xmlns:a16="http://schemas.microsoft.com/office/drawing/2014/main" id="{E87F1563-A7C5-4880-9B17-486A0D61E2B3}"/>
                  </a:ext>
                </a:extLst>
              </p:cNvPr>
              <p:cNvSpPr>
                <a:spLocks noChangeShapeType="1"/>
              </p:cNvSpPr>
              <p:nvPr/>
            </p:nvSpPr>
            <p:spPr bwMode="auto">
              <a:xfrm>
                <a:off x="11834813" y="98313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Line 165">
                <a:extLst>
                  <a:ext uri="{FF2B5EF4-FFF2-40B4-BE49-F238E27FC236}">
                    <a16:creationId xmlns:a16="http://schemas.microsoft.com/office/drawing/2014/main" id="{5876CF5A-AB3B-4424-9228-7A5BA423F224}"/>
                  </a:ext>
                </a:extLst>
              </p:cNvPr>
              <p:cNvSpPr>
                <a:spLocks noChangeShapeType="1"/>
              </p:cNvSpPr>
              <p:nvPr/>
            </p:nvSpPr>
            <p:spPr bwMode="auto">
              <a:xfrm>
                <a:off x="11703050" y="98313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Line 166">
                <a:extLst>
                  <a:ext uri="{FF2B5EF4-FFF2-40B4-BE49-F238E27FC236}">
                    <a16:creationId xmlns:a16="http://schemas.microsoft.com/office/drawing/2014/main" id="{C068FF7E-8BEA-4652-8425-F80DBA1F382D}"/>
                  </a:ext>
                </a:extLst>
              </p:cNvPr>
              <p:cNvSpPr>
                <a:spLocks noChangeShapeType="1"/>
              </p:cNvSpPr>
              <p:nvPr/>
            </p:nvSpPr>
            <p:spPr bwMode="auto">
              <a:xfrm>
                <a:off x="11647488" y="9815513"/>
                <a:ext cx="0" cy="650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Line 167">
                <a:extLst>
                  <a:ext uri="{FF2B5EF4-FFF2-40B4-BE49-F238E27FC236}">
                    <a16:creationId xmlns:a16="http://schemas.microsoft.com/office/drawing/2014/main" id="{CB1120F1-A429-4319-BCA1-F050850B5BF7}"/>
                  </a:ext>
                </a:extLst>
              </p:cNvPr>
              <p:cNvSpPr>
                <a:spLocks noChangeShapeType="1"/>
              </p:cNvSpPr>
              <p:nvPr/>
            </p:nvSpPr>
            <p:spPr bwMode="auto">
              <a:xfrm>
                <a:off x="11545888" y="97678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Line 168">
                <a:extLst>
                  <a:ext uri="{FF2B5EF4-FFF2-40B4-BE49-F238E27FC236}">
                    <a16:creationId xmlns:a16="http://schemas.microsoft.com/office/drawing/2014/main" id="{A0070A52-099B-43CD-ABD3-050896DDC34B}"/>
                  </a:ext>
                </a:extLst>
              </p:cNvPr>
              <p:cNvSpPr>
                <a:spLocks noChangeShapeType="1"/>
              </p:cNvSpPr>
              <p:nvPr/>
            </p:nvSpPr>
            <p:spPr bwMode="auto">
              <a:xfrm>
                <a:off x="11512550" y="97678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Line 169">
                <a:extLst>
                  <a:ext uri="{FF2B5EF4-FFF2-40B4-BE49-F238E27FC236}">
                    <a16:creationId xmlns:a16="http://schemas.microsoft.com/office/drawing/2014/main" id="{3C58F763-E5A1-45F6-BCDD-028F89A87A0D}"/>
                  </a:ext>
                </a:extLst>
              </p:cNvPr>
              <p:cNvSpPr>
                <a:spLocks noChangeShapeType="1"/>
              </p:cNvSpPr>
              <p:nvPr/>
            </p:nvSpPr>
            <p:spPr bwMode="auto">
              <a:xfrm>
                <a:off x="11482388" y="97678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Line 170">
                <a:extLst>
                  <a:ext uri="{FF2B5EF4-FFF2-40B4-BE49-F238E27FC236}">
                    <a16:creationId xmlns:a16="http://schemas.microsoft.com/office/drawing/2014/main" id="{6A72ACAC-C391-4DCE-B8F2-B5ECEEBA01E4}"/>
                  </a:ext>
                </a:extLst>
              </p:cNvPr>
              <p:cNvSpPr>
                <a:spLocks noChangeShapeType="1"/>
              </p:cNvSpPr>
              <p:nvPr/>
            </p:nvSpPr>
            <p:spPr bwMode="auto">
              <a:xfrm>
                <a:off x="11449050" y="9745663"/>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Line 171">
                <a:extLst>
                  <a:ext uri="{FF2B5EF4-FFF2-40B4-BE49-F238E27FC236}">
                    <a16:creationId xmlns:a16="http://schemas.microsoft.com/office/drawing/2014/main" id="{467724AB-7389-43D8-9F4A-2CFC66F805B4}"/>
                  </a:ext>
                </a:extLst>
              </p:cNvPr>
              <p:cNvSpPr>
                <a:spLocks noChangeShapeType="1"/>
              </p:cNvSpPr>
              <p:nvPr/>
            </p:nvSpPr>
            <p:spPr bwMode="auto">
              <a:xfrm>
                <a:off x="11430000" y="9745663"/>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Line 172">
                <a:extLst>
                  <a:ext uri="{FF2B5EF4-FFF2-40B4-BE49-F238E27FC236}">
                    <a16:creationId xmlns:a16="http://schemas.microsoft.com/office/drawing/2014/main" id="{66D9E50A-94FC-4A5F-A293-4981480C0B66}"/>
                  </a:ext>
                </a:extLst>
              </p:cNvPr>
              <p:cNvSpPr>
                <a:spLocks noChangeShapeType="1"/>
              </p:cNvSpPr>
              <p:nvPr/>
            </p:nvSpPr>
            <p:spPr bwMode="auto">
              <a:xfrm>
                <a:off x="11391900" y="97043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Line 173">
                <a:extLst>
                  <a:ext uri="{FF2B5EF4-FFF2-40B4-BE49-F238E27FC236}">
                    <a16:creationId xmlns:a16="http://schemas.microsoft.com/office/drawing/2014/main" id="{7FC76F7D-5ECD-4AB1-982D-EAB2BFA3B6CD}"/>
                  </a:ext>
                </a:extLst>
              </p:cNvPr>
              <p:cNvSpPr>
                <a:spLocks noChangeShapeType="1"/>
              </p:cNvSpPr>
              <p:nvPr/>
            </p:nvSpPr>
            <p:spPr bwMode="auto">
              <a:xfrm>
                <a:off x="11355388" y="96996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Line 174">
                <a:extLst>
                  <a:ext uri="{FF2B5EF4-FFF2-40B4-BE49-F238E27FC236}">
                    <a16:creationId xmlns:a16="http://schemas.microsoft.com/office/drawing/2014/main" id="{D42A27EC-CDE4-4478-9863-8A14C5732DF6}"/>
                  </a:ext>
                </a:extLst>
              </p:cNvPr>
              <p:cNvSpPr>
                <a:spLocks noChangeShapeType="1"/>
              </p:cNvSpPr>
              <p:nvPr/>
            </p:nvSpPr>
            <p:spPr bwMode="auto">
              <a:xfrm>
                <a:off x="11317288" y="9682163"/>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Line 175">
                <a:extLst>
                  <a:ext uri="{FF2B5EF4-FFF2-40B4-BE49-F238E27FC236}">
                    <a16:creationId xmlns:a16="http://schemas.microsoft.com/office/drawing/2014/main" id="{1E05D636-AA15-4E2C-B3D4-D2B1767EDD9B}"/>
                  </a:ext>
                </a:extLst>
              </p:cNvPr>
              <p:cNvSpPr>
                <a:spLocks noChangeShapeType="1"/>
              </p:cNvSpPr>
              <p:nvPr/>
            </p:nvSpPr>
            <p:spPr bwMode="auto">
              <a:xfrm>
                <a:off x="11272838" y="964723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Line 176">
                <a:extLst>
                  <a:ext uri="{FF2B5EF4-FFF2-40B4-BE49-F238E27FC236}">
                    <a16:creationId xmlns:a16="http://schemas.microsoft.com/office/drawing/2014/main" id="{0108B546-423F-4B57-A0AA-5AC772DFEA64}"/>
                  </a:ext>
                </a:extLst>
              </p:cNvPr>
              <p:cNvSpPr>
                <a:spLocks noChangeShapeType="1"/>
              </p:cNvSpPr>
              <p:nvPr/>
            </p:nvSpPr>
            <p:spPr bwMode="auto">
              <a:xfrm>
                <a:off x="11250613" y="963295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Line 177">
                <a:extLst>
                  <a:ext uri="{FF2B5EF4-FFF2-40B4-BE49-F238E27FC236}">
                    <a16:creationId xmlns:a16="http://schemas.microsoft.com/office/drawing/2014/main" id="{B0BE0796-EC23-4F51-8202-1A560A90DF3B}"/>
                  </a:ext>
                </a:extLst>
              </p:cNvPr>
              <p:cNvSpPr>
                <a:spLocks noChangeShapeType="1"/>
              </p:cNvSpPr>
              <p:nvPr/>
            </p:nvSpPr>
            <p:spPr bwMode="auto">
              <a:xfrm>
                <a:off x="11077575" y="955833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Line 178">
                <a:extLst>
                  <a:ext uri="{FF2B5EF4-FFF2-40B4-BE49-F238E27FC236}">
                    <a16:creationId xmlns:a16="http://schemas.microsoft.com/office/drawing/2014/main" id="{4501370D-2037-4B81-AB69-BC78CAF028F1}"/>
                  </a:ext>
                </a:extLst>
              </p:cNvPr>
              <p:cNvSpPr>
                <a:spLocks noChangeShapeType="1"/>
              </p:cNvSpPr>
              <p:nvPr/>
            </p:nvSpPr>
            <p:spPr bwMode="auto">
              <a:xfrm>
                <a:off x="11033125" y="9528175"/>
                <a:ext cx="0" cy="7143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Line 179">
                <a:extLst>
                  <a:ext uri="{FF2B5EF4-FFF2-40B4-BE49-F238E27FC236}">
                    <a16:creationId xmlns:a16="http://schemas.microsoft.com/office/drawing/2014/main" id="{0624D1FE-E9CF-4AB1-B48D-09693252FE0D}"/>
                  </a:ext>
                </a:extLst>
              </p:cNvPr>
              <p:cNvSpPr>
                <a:spLocks noChangeShapeType="1"/>
              </p:cNvSpPr>
              <p:nvPr/>
            </p:nvSpPr>
            <p:spPr bwMode="auto">
              <a:xfrm>
                <a:off x="10988675" y="9494838"/>
                <a:ext cx="0" cy="6985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Line 180">
                <a:extLst>
                  <a:ext uri="{FF2B5EF4-FFF2-40B4-BE49-F238E27FC236}">
                    <a16:creationId xmlns:a16="http://schemas.microsoft.com/office/drawing/2014/main" id="{9B6481E8-B63A-4D7F-9E6F-BBC2B2320C56}"/>
                  </a:ext>
                </a:extLst>
              </p:cNvPr>
              <p:cNvSpPr>
                <a:spLocks noChangeShapeType="1"/>
              </p:cNvSpPr>
              <p:nvPr/>
            </p:nvSpPr>
            <p:spPr bwMode="auto">
              <a:xfrm>
                <a:off x="10917238" y="9396413"/>
                <a:ext cx="0" cy="7143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Line 181">
                <a:extLst>
                  <a:ext uri="{FF2B5EF4-FFF2-40B4-BE49-F238E27FC236}">
                    <a16:creationId xmlns:a16="http://schemas.microsoft.com/office/drawing/2014/main" id="{794953B6-B6B8-4454-88E3-51AC058A3156}"/>
                  </a:ext>
                </a:extLst>
              </p:cNvPr>
              <p:cNvSpPr>
                <a:spLocks noChangeShapeType="1"/>
              </p:cNvSpPr>
              <p:nvPr/>
            </p:nvSpPr>
            <p:spPr bwMode="auto">
              <a:xfrm>
                <a:off x="10871200" y="9310688"/>
                <a:ext cx="0" cy="7143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Line 182">
                <a:extLst>
                  <a:ext uri="{FF2B5EF4-FFF2-40B4-BE49-F238E27FC236}">
                    <a16:creationId xmlns:a16="http://schemas.microsoft.com/office/drawing/2014/main" id="{4CC5840C-82FA-48DD-9C54-8A3ED65B2886}"/>
                  </a:ext>
                </a:extLst>
              </p:cNvPr>
              <p:cNvSpPr>
                <a:spLocks noChangeShapeType="1"/>
              </p:cNvSpPr>
              <p:nvPr/>
            </p:nvSpPr>
            <p:spPr bwMode="auto">
              <a:xfrm>
                <a:off x="10848975" y="9280525"/>
                <a:ext cx="0" cy="7143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Line 183">
                <a:extLst>
                  <a:ext uri="{FF2B5EF4-FFF2-40B4-BE49-F238E27FC236}">
                    <a16:creationId xmlns:a16="http://schemas.microsoft.com/office/drawing/2014/main" id="{02D9455A-28CD-48B7-A634-AE80D0562789}"/>
                  </a:ext>
                </a:extLst>
              </p:cNvPr>
              <p:cNvSpPr>
                <a:spLocks noChangeShapeType="1"/>
              </p:cNvSpPr>
              <p:nvPr/>
            </p:nvSpPr>
            <p:spPr bwMode="auto">
              <a:xfrm>
                <a:off x="10725150" y="9167813"/>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Line 184">
                <a:extLst>
                  <a:ext uri="{FF2B5EF4-FFF2-40B4-BE49-F238E27FC236}">
                    <a16:creationId xmlns:a16="http://schemas.microsoft.com/office/drawing/2014/main" id="{5EB88470-F57B-45C2-A4EC-584B20E13A97}"/>
                  </a:ext>
                </a:extLst>
              </p:cNvPr>
              <p:cNvSpPr>
                <a:spLocks noChangeShapeType="1"/>
              </p:cNvSpPr>
              <p:nvPr/>
            </p:nvSpPr>
            <p:spPr bwMode="auto">
              <a:xfrm>
                <a:off x="10556875" y="9007475"/>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Line 185">
                <a:extLst>
                  <a:ext uri="{FF2B5EF4-FFF2-40B4-BE49-F238E27FC236}">
                    <a16:creationId xmlns:a16="http://schemas.microsoft.com/office/drawing/2014/main" id="{BB5C2D33-D280-44BC-9A7F-4E53BC6BB68A}"/>
                  </a:ext>
                </a:extLst>
              </p:cNvPr>
              <p:cNvSpPr>
                <a:spLocks noChangeShapeType="1"/>
              </p:cNvSpPr>
              <p:nvPr/>
            </p:nvSpPr>
            <p:spPr bwMode="auto">
              <a:xfrm>
                <a:off x="10501313" y="8932863"/>
                <a:ext cx="0" cy="6667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Line 186">
                <a:extLst>
                  <a:ext uri="{FF2B5EF4-FFF2-40B4-BE49-F238E27FC236}">
                    <a16:creationId xmlns:a16="http://schemas.microsoft.com/office/drawing/2014/main" id="{9499C4B2-E841-41E9-B349-B9574D79ADEA}"/>
                  </a:ext>
                </a:extLst>
              </p:cNvPr>
              <p:cNvSpPr>
                <a:spLocks noChangeShapeType="1"/>
              </p:cNvSpPr>
              <p:nvPr/>
            </p:nvSpPr>
            <p:spPr bwMode="auto">
              <a:xfrm>
                <a:off x="10437813" y="8804275"/>
                <a:ext cx="0" cy="68263"/>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Line 187">
                <a:extLst>
                  <a:ext uri="{FF2B5EF4-FFF2-40B4-BE49-F238E27FC236}">
                    <a16:creationId xmlns:a16="http://schemas.microsoft.com/office/drawing/2014/main" id="{831A2CDB-4451-431E-931D-A318B8266237}"/>
                  </a:ext>
                </a:extLst>
              </p:cNvPr>
              <p:cNvSpPr>
                <a:spLocks noChangeShapeType="1"/>
              </p:cNvSpPr>
              <p:nvPr/>
            </p:nvSpPr>
            <p:spPr bwMode="auto">
              <a:xfrm>
                <a:off x="10352088" y="8685213"/>
                <a:ext cx="0" cy="6667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Line 188">
                <a:extLst>
                  <a:ext uri="{FF2B5EF4-FFF2-40B4-BE49-F238E27FC236}">
                    <a16:creationId xmlns:a16="http://schemas.microsoft.com/office/drawing/2014/main" id="{FC6204AE-6C64-44E8-9F80-5FDD42C3E660}"/>
                  </a:ext>
                </a:extLst>
              </p:cNvPr>
              <p:cNvSpPr>
                <a:spLocks noChangeShapeType="1"/>
              </p:cNvSpPr>
              <p:nvPr/>
            </p:nvSpPr>
            <p:spPr bwMode="auto">
              <a:xfrm>
                <a:off x="10302875" y="8636000"/>
                <a:ext cx="0" cy="5715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Line 189">
                <a:extLst>
                  <a:ext uri="{FF2B5EF4-FFF2-40B4-BE49-F238E27FC236}">
                    <a16:creationId xmlns:a16="http://schemas.microsoft.com/office/drawing/2014/main" id="{6A511890-B4BC-4EF2-B5BB-BE4E70343BD5}"/>
                  </a:ext>
                </a:extLst>
              </p:cNvPr>
              <p:cNvSpPr>
                <a:spLocks noChangeShapeType="1"/>
              </p:cNvSpPr>
              <p:nvPr/>
            </p:nvSpPr>
            <p:spPr bwMode="auto">
              <a:xfrm>
                <a:off x="10231438" y="8528050"/>
                <a:ext cx="0" cy="6667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Line 190">
                <a:extLst>
                  <a:ext uri="{FF2B5EF4-FFF2-40B4-BE49-F238E27FC236}">
                    <a16:creationId xmlns:a16="http://schemas.microsoft.com/office/drawing/2014/main" id="{1D78ADE2-8F29-4CC6-9CE6-3201EDDBEC63}"/>
                  </a:ext>
                </a:extLst>
              </p:cNvPr>
              <p:cNvSpPr>
                <a:spLocks noChangeShapeType="1"/>
              </p:cNvSpPr>
              <p:nvPr/>
            </p:nvSpPr>
            <p:spPr bwMode="auto">
              <a:xfrm>
                <a:off x="10096500" y="8220075"/>
                <a:ext cx="0" cy="68263"/>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Line 191">
                <a:extLst>
                  <a:ext uri="{FF2B5EF4-FFF2-40B4-BE49-F238E27FC236}">
                    <a16:creationId xmlns:a16="http://schemas.microsoft.com/office/drawing/2014/main" id="{DB433B5D-7361-4946-893B-346E5F834A16}"/>
                  </a:ext>
                </a:extLst>
              </p:cNvPr>
              <p:cNvSpPr>
                <a:spLocks noChangeShapeType="1"/>
              </p:cNvSpPr>
              <p:nvPr/>
            </p:nvSpPr>
            <p:spPr bwMode="auto">
              <a:xfrm>
                <a:off x="10018713" y="803275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Line 192">
                <a:extLst>
                  <a:ext uri="{FF2B5EF4-FFF2-40B4-BE49-F238E27FC236}">
                    <a16:creationId xmlns:a16="http://schemas.microsoft.com/office/drawing/2014/main" id="{C343FBA5-7D03-4D83-9F62-1CE4B6166952}"/>
                  </a:ext>
                </a:extLst>
              </p:cNvPr>
              <p:cNvSpPr>
                <a:spLocks noChangeShapeType="1"/>
              </p:cNvSpPr>
              <p:nvPr/>
            </p:nvSpPr>
            <p:spPr bwMode="auto">
              <a:xfrm>
                <a:off x="9928225" y="7897813"/>
                <a:ext cx="0" cy="650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Line 193">
                <a:extLst>
                  <a:ext uri="{FF2B5EF4-FFF2-40B4-BE49-F238E27FC236}">
                    <a16:creationId xmlns:a16="http://schemas.microsoft.com/office/drawing/2014/main" id="{E4547C0F-9EC3-4B31-AF3F-3ABA6FFF1182}"/>
                  </a:ext>
                </a:extLst>
              </p:cNvPr>
              <p:cNvSpPr>
                <a:spLocks noChangeShapeType="1"/>
              </p:cNvSpPr>
              <p:nvPr/>
            </p:nvSpPr>
            <p:spPr bwMode="auto">
              <a:xfrm>
                <a:off x="9294813" y="748665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Line 194">
                <a:extLst>
                  <a:ext uri="{FF2B5EF4-FFF2-40B4-BE49-F238E27FC236}">
                    <a16:creationId xmlns:a16="http://schemas.microsoft.com/office/drawing/2014/main" id="{3AF4DA3A-9D90-4646-A931-3C08009CE3CC}"/>
                  </a:ext>
                </a:extLst>
              </p:cNvPr>
              <p:cNvSpPr>
                <a:spLocks noChangeShapeType="1"/>
              </p:cNvSpPr>
              <p:nvPr/>
            </p:nvSpPr>
            <p:spPr bwMode="auto">
              <a:xfrm>
                <a:off x="9242425" y="7459663"/>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Line 195">
                <a:extLst>
                  <a:ext uri="{FF2B5EF4-FFF2-40B4-BE49-F238E27FC236}">
                    <a16:creationId xmlns:a16="http://schemas.microsoft.com/office/drawing/2014/main" id="{0075843C-A453-456E-AA30-6FEF8E3C9D0F}"/>
                  </a:ext>
                </a:extLst>
              </p:cNvPr>
              <p:cNvSpPr>
                <a:spLocks noChangeShapeType="1"/>
              </p:cNvSpPr>
              <p:nvPr/>
            </p:nvSpPr>
            <p:spPr bwMode="auto">
              <a:xfrm>
                <a:off x="9010650" y="74009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Line 196">
                <a:extLst>
                  <a:ext uri="{FF2B5EF4-FFF2-40B4-BE49-F238E27FC236}">
                    <a16:creationId xmlns:a16="http://schemas.microsoft.com/office/drawing/2014/main" id="{049E12DF-99A1-43EA-BDBF-6B2C5FE08A0E}"/>
                  </a:ext>
                </a:extLst>
              </p:cNvPr>
              <p:cNvSpPr>
                <a:spLocks noChangeShapeType="1"/>
              </p:cNvSpPr>
              <p:nvPr/>
            </p:nvSpPr>
            <p:spPr bwMode="auto">
              <a:xfrm>
                <a:off x="10710863" y="9148763"/>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Line 197">
                <a:extLst>
                  <a:ext uri="{FF2B5EF4-FFF2-40B4-BE49-F238E27FC236}">
                    <a16:creationId xmlns:a16="http://schemas.microsoft.com/office/drawing/2014/main" id="{1170E996-EB97-4121-82CC-689390BE7E8B}"/>
                  </a:ext>
                </a:extLst>
              </p:cNvPr>
              <p:cNvSpPr>
                <a:spLocks noChangeShapeType="1"/>
              </p:cNvSpPr>
              <p:nvPr/>
            </p:nvSpPr>
            <p:spPr bwMode="auto">
              <a:xfrm>
                <a:off x="10614025" y="9059863"/>
                <a:ext cx="0" cy="74613"/>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Line 198">
                <a:extLst>
                  <a:ext uri="{FF2B5EF4-FFF2-40B4-BE49-F238E27FC236}">
                    <a16:creationId xmlns:a16="http://schemas.microsoft.com/office/drawing/2014/main" id="{465CF7FC-E298-4680-B1D6-4D3501702697}"/>
                  </a:ext>
                </a:extLst>
              </p:cNvPr>
              <p:cNvSpPr>
                <a:spLocks noChangeShapeType="1"/>
              </p:cNvSpPr>
              <p:nvPr/>
            </p:nvSpPr>
            <p:spPr bwMode="auto">
              <a:xfrm>
                <a:off x="10669588" y="9109075"/>
                <a:ext cx="0" cy="777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Line 199">
                <a:extLst>
                  <a:ext uri="{FF2B5EF4-FFF2-40B4-BE49-F238E27FC236}">
                    <a16:creationId xmlns:a16="http://schemas.microsoft.com/office/drawing/2014/main" id="{DBED416F-53AA-43E0-9A09-30A7E1A07465}"/>
                  </a:ext>
                </a:extLst>
              </p:cNvPr>
              <p:cNvSpPr>
                <a:spLocks noChangeShapeType="1"/>
              </p:cNvSpPr>
              <p:nvPr/>
            </p:nvSpPr>
            <p:spPr bwMode="auto">
              <a:xfrm>
                <a:off x="10901363" y="9332913"/>
                <a:ext cx="0" cy="1158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Line 200">
                <a:extLst>
                  <a:ext uri="{FF2B5EF4-FFF2-40B4-BE49-F238E27FC236}">
                    <a16:creationId xmlns:a16="http://schemas.microsoft.com/office/drawing/2014/main" id="{03DA9DC3-AA1D-4FE5-9097-3A037139010D}"/>
                  </a:ext>
                </a:extLst>
              </p:cNvPr>
              <p:cNvSpPr>
                <a:spLocks noChangeShapeType="1"/>
              </p:cNvSpPr>
              <p:nvPr/>
            </p:nvSpPr>
            <p:spPr bwMode="auto">
              <a:xfrm>
                <a:off x="11876088" y="9856788"/>
                <a:ext cx="0" cy="650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9" name="Group 108">
            <a:extLst>
              <a:ext uri="{FF2B5EF4-FFF2-40B4-BE49-F238E27FC236}">
                <a16:creationId xmlns:a16="http://schemas.microsoft.com/office/drawing/2014/main" id="{FC703D83-38C3-405C-AB61-D69D1902B8D9}"/>
              </a:ext>
            </a:extLst>
          </p:cNvPr>
          <p:cNvGrpSpPr/>
          <p:nvPr/>
        </p:nvGrpSpPr>
        <p:grpSpPr>
          <a:xfrm>
            <a:off x="817739" y="1857059"/>
            <a:ext cx="5002165" cy="1431086"/>
            <a:chOff x="817738" y="1857059"/>
            <a:chExt cx="5002164" cy="1431085"/>
          </a:xfrm>
        </p:grpSpPr>
        <p:sp>
          <p:nvSpPr>
            <p:cNvPr id="112" name="Left Brace 111">
              <a:extLst>
                <a:ext uri="{FF2B5EF4-FFF2-40B4-BE49-F238E27FC236}">
                  <a16:creationId xmlns:a16="http://schemas.microsoft.com/office/drawing/2014/main" id="{7A4FCD41-3446-40BE-B022-A9449503745F}"/>
                </a:ext>
              </a:extLst>
            </p:cNvPr>
            <p:cNvSpPr/>
            <p:nvPr/>
          </p:nvSpPr>
          <p:spPr>
            <a:xfrm>
              <a:off x="4095050" y="2328875"/>
              <a:ext cx="296455" cy="364328"/>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8486FC3-44C0-4286-8C59-ABD895378674}"/>
                </a:ext>
              </a:extLst>
            </p:cNvPr>
            <p:cNvSpPr/>
            <p:nvPr/>
          </p:nvSpPr>
          <p:spPr>
            <a:xfrm>
              <a:off x="817738" y="1999480"/>
              <a:ext cx="1356532" cy="525353"/>
            </a:xfrm>
            <a:prstGeom prst="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Calibri" panose="020F0502020204030204"/>
                  <a:ea typeface="+mn-ea"/>
                  <a:cs typeface="+mn-cs"/>
                </a:rPr>
                <a:t>Advanced epithelial ovarian cancer</a:t>
              </a:r>
            </a:p>
          </p:txBody>
        </p:sp>
        <p:cxnSp>
          <p:nvCxnSpPr>
            <p:cNvPr id="8" name="Straight Connector 7">
              <a:extLst>
                <a:ext uri="{FF2B5EF4-FFF2-40B4-BE49-F238E27FC236}">
                  <a16:creationId xmlns:a16="http://schemas.microsoft.com/office/drawing/2014/main" id="{ACE56FA0-A87C-4373-A1F5-87871B5D3A92}"/>
                </a:ext>
              </a:extLst>
            </p:cNvPr>
            <p:cNvCxnSpPr>
              <a:cxnSpLocks/>
            </p:cNvCxnSpPr>
            <p:nvPr/>
          </p:nvCxnSpPr>
          <p:spPr>
            <a:xfrm flipH="1">
              <a:off x="2168829" y="2258482"/>
              <a:ext cx="196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D29BAF-5586-4217-A387-7D2BA55E01D3}"/>
                </a:ext>
              </a:extLst>
            </p:cNvPr>
            <p:cNvCxnSpPr>
              <a:cxnSpLocks/>
            </p:cNvCxnSpPr>
            <p:nvPr/>
          </p:nvCxnSpPr>
          <p:spPr>
            <a:xfrm>
              <a:off x="2366387" y="2004891"/>
              <a:ext cx="0" cy="507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D8C4FA-273E-4FA7-8FC5-2BD45BE11E21}"/>
                </a:ext>
              </a:extLst>
            </p:cNvPr>
            <p:cNvCxnSpPr>
              <a:cxnSpLocks/>
              <a:stCxn id="430" idx="3"/>
            </p:cNvCxnSpPr>
            <p:nvPr/>
          </p:nvCxnSpPr>
          <p:spPr>
            <a:xfrm flipH="1" flipV="1">
              <a:off x="2368208" y="2007431"/>
              <a:ext cx="3434340" cy="22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F6A4A9C-181E-4F53-AED3-61485EE30DB6}"/>
                </a:ext>
              </a:extLst>
            </p:cNvPr>
            <p:cNvCxnSpPr>
              <a:cxnSpLocks/>
            </p:cNvCxnSpPr>
            <p:nvPr/>
          </p:nvCxnSpPr>
          <p:spPr>
            <a:xfrm>
              <a:off x="2368207" y="2511039"/>
              <a:ext cx="281505" cy="0"/>
            </a:xfrm>
            <a:prstGeom prst="line">
              <a:avLst/>
            </a:prstGeom>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B0AE88F2-6389-4815-8FE5-138D42057CD5}"/>
                </a:ext>
              </a:extLst>
            </p:cNvPr>
            <p:cNvSpPr/>
            <p:nvPr/>
          </p:nvSpPr>
          <p:spPr>
            <a:xfrm>
              <a:off x="2558505" y="1857059"/>
              <a:ext cx="1553718" cy="3200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 rtlCol="0" anchor="ctr"/>
            <a:lstStyle/>
            <a:p>
              <a:pPr marL="0" marR="0" lvl="0" indent="0" algn="ctr" defTabSz="609585" rtl="0" eaLnBrk="1" fontAlgn="auto" latinLnBrk="0" hangingPunct="1">
                <a:lnSpc>
                  <a:spcPct val="8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 + placebo </a:t>
              </a:r>
            </a:p>
          </p:txBody>
        </p:sp>
        <p:sp>
          <p:nvSpPr>
            <p:cNvPr id="430" name="Rectangle 429">
              <a:extLst>
                <a:ext uri="{FF2B5EF4-FFF2-40B4-BE49-F238E27FC236}">
                  <a16:creationId xmlns:a16="http://schemas.microsoft.com/office/drawing/2014/main" id="{933B3807-F45B-48AE-83F4-1D923A4C2BBF}"/>
                </a:ext>
              </a:extLst>
            </p:cNvPr>
            <p:cNvSpPr/>
            <p:nvPr/>
          </p:nvSpPr>
          <p:spPr>
            <a:xfrm>
              <a:off x="4319078" y="1870271"/>
              <a:ext cx="1483470" cy="3200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8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Placebo </a:t>
              </a:r>
            </a:p>
          </p:txBody>
        </p:sp>
        <p:sp>
          <p:nvSpPr>
            <p:cNvPr id="483" name="Rectangle 482">
              <a:extLst>
                <a:ext uri="{FF2B5EF4-FFF2-40B4-BE49-F238E27FC236}">
                  <a16:creationId xmlns:a16="http://schemas.microsoft.com/office/drawing/2014/main" id="{D4A51BAB-0994-4B8E-81B0-D1E98547FA84}"/>
                </a:ext>
              </a:extLst>
            </p:cNvPr>
            <p:cNvSpPr/>
            <p:nvPr/>
          </p:nvSpPr>
          <p:spPr>
            <a:xfrm>
              <a:off x="4319078" y="2212245"/>
              <a:ext cx="1483470" cy="320040"/>
            </a:xfrm>
            <a:prstGeom prst="rect">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 rtlCol="0" anchor="ctr"/>
            <a:lstStyle/>
            <a:p>
              <a:pPr marL="0" marR="0" lvl="0" indent="0" algn="ctr" defTabSz="609585" rtl="0" eaLnBrk="1" fontAlgn="auto" latinLnBrk="0" hangingPunct="1">
                <a:lnSpc>
                  <a:spcPct val="8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Placebo </a:t>
              </a:r>
              <a:b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(Bev Initiation) </a:t>
              </a:r>
            </a:p>
          </p:txBody>
        </p:sp>
        <p:sp>
          <p:nvSpPr>
            <p:cNvPr id="484" name="Rectangle 483">
              <a:extLst>
                <a:ext uri="{FF2B5EF4-FFF2-40B4-BE49-F238E27FC236}">
                  <a16:creationId xmlns:a16="http://schemas.microsoft.com/office/drawing/2014/main" id="{29A58B93-A3D6-4E38-8DC2-096FBE5D9BCE}"/>
                </a:ext>
              </a:extLst>
            </p:cNvPr>
            <p:cNvSpPr/>
            <p:nvPr/>
          </p:nvSpPr>
          <p:spPr>
            <a:xfrm>
              <a:off x="4319794" y="2554218"/>
              <a:ext cx="1483470"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 rtlCol="0" anchor="ctr"/>
            <a:lstStyle/>
            <a:p>
              <a:pPr marL="0" marR="0" lvl="0" indent="0" algn="ctr" defTabSz="609585" rtl="0" eaLnBrk="1" fontAlgn="auto" latinLnBrk="0" hangingPunct="1">
                <a:lnSpc>
                  <a:spcPct val="8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Bevacizumab </a:t>
              </a:r>
              <a:b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(Bev throughout) </a:t>
              </a:r>
            </a:p>
          </p:txBody>
        </p:sp>
        <p:sp>
          <p:nvSpPr>
            <p:cNvPr id="488" name="Rectangle 487">
              <a:extLst>
                <a:ext uri="{FF2B5EF4-FFF2-40B4-BE49-F238E27FC236}">
                  <a16:creationId xmlns:a16="http://schemas.microsoft.com/office/drawing/2014/main" id="{242D4528-A090-4610-83D8-6774CEB78363}"/>
                </a:ext>
              </a:extLst>
            </p:cNvPr>
            <p:cNvSpPr/>
            <p:nvPr/>
          </p:nvSpPr>
          <p:spPr>
            <a:xfrm>
              <a:off x="2548363" y="2356800"/>
              <a:ext cx="1563860"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 rtlCol="0" anchor="ctr"/>
            <a:lstStyle/>
            <a:p>
              <a:pPr marL="0" marR="0" lvl="0" indent="0" algn="ctr" defTabSz="609585"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 + bevacizumab </a:t>
              </a:r>
            </a:p>
          </p:txBody>
        </p:sp>
        <p:sp>
          <p:nvSpPr>
            <p:cNvPr id="41" name="Left Brace 40">
              <a:extLst>
                <a:ext uri="{FF2B5EF4-FFF2-40B4-BE49-F238E27FC236}">
                  <a16:creationId xmlns:a16="http://schemas.microsoft.com/office/drawing/2014/main" id="{0A671CC8-26E8-474A-963E-19F343C06EC2}"/>
                </a:ext>
              </a:extLst>
            </p:cNvPr>
            <p:cNvSpPr/>
            <p:nvPr/>
          </p:nvSpPr>
          <p:spPr>
            <a:xfrm rot="16200000">
              <a:off x="3273814" y="2136572"/>
              <a:ext cx="133887" cy="15682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A65A7E20-9F75-4862-AAE4-545A767B726C}"/>
                </a:ext>
              </a:extLst>
            </p:cNvPr>
            <p:cNvSpPr txBox="1"/>
            <p:nvPr/>
          </p:nvSpPr>
          <p:spPr>
            <a:xfrm>
              <a:off x="2600013" y="2946512"/>
              <a:ext cx="1476686" cy="341632"/>
            </a:xfrm>
            <a:prstGeom prst="rect">
              <a:avLst/>
            </a:prstGeom>
            <a:noFill/>
          </p:spPr>
          <p:txBody>
            <a:bodyPr wrap="none" rtlCol="0">
              <a:spAutoFit/>
            </a:bodyPr>
            <a:lstStyle/>
            <a:p>
              <a:pPr marL="0" marR="0" lvl="0" indent="0" algn="ctr" defTabSz="609585"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Cycles 1–6; </a:t>
              </a:r>
              <a:b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bevacizumab at cycle 2</a:t>
              </a:r>
            </a:p>
          </p:txBody>
        </p:sp>
        <p:sp>
          <p:nvSpPr>
            <p:cNvPr id="485" name="Left Brace 484">
              <a:extLst>
                <a:ext uri="{FF2B5EF4-FFF2-40B4-BE49-F238E27FC236}">
                  <a16:creationId xmlns:a16="http://schemas.microsoft.com/office/drawing/2014/main" id="{4A79F7FF-138B-42D8-ADD1-160946B35C57}"/>
                </a:ext>
              </a:extLst>
            </p:cNvPr>
            <p:cNvSpPr/>
            <p:nvPr/>
          </p:nvSpPr>
          <p:spPr>
            <a:xfrm rot="16200000">
              <a:off x="4995489" y="2166294"/>
              <a:ext cx="133887" cy="15087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TextBox 495">
              <a:extLst>
                <a:ext uri="{FF2B5EF4-FFF2-40B4-BE49-F238E27FC236}">
                  <a16:creationId xmlns:a16="http://schemas.microsoft.com/office/drawing/2014/main" id="{DD503EC8-B628-4C85-AB82-CAA79EE960D3}"/>
                </a:ext>
              </a:extLst>
            </p:cNvPr>
            <p:cNvSpPr txBox="1"/>
            <p:nvPr/>
          </p:nvSpPr>
          <p:spPr>
            <a:xfrm>
              <a:off x="4301538" y="2946512"/>
              <a:ext cx="1518364" cy="341632"/>
            </a:xfrm>
            <a:prstGeom prst="rect">
              <a:avLst/>
            </a:prstGeom>
            <a:noFill/>
          </p:spPr>
          <p:txBody>
            <a:bodyPr wrap="none" rtlCol="0">
              <a:spAutoFit/>
            </a:bodyPr>
            <a:lstStyle/>
            <a:p>
              <a:pPr marL="0" marR="0" lvl="0" indent="0" algn="ctr" defTabSz="609585"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Until disease progression </a:t>
              </a:r>
              <a:b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or up to 22 cycles</a:t>
              </a:r>
            </a:p>
          </p:txBody>
        </p:sp>
      </p:grpSp>
      <p:grpSp>
        <p:nvGrpSpPr>
          <p:cNvPr id="107" name="Group 106">
            <a:extLst>
              <a:ext uri="{FF2B5EF4-FFF2-40B4-BE49-F238E27FC236}">
                <a16:creationId xmlns:a16="http://schemas.microsoft.com/office/drawing/2014/main" id="{173168E1-D599-4191-BD59-01DB6702F449}"/>
              </a:ext>
            </a:extLst>
          </p:cNvPr>
          <p:cNvGrpSpPr/>
          <p:nvPr/>
        </p:nvGrpSpPr>
        <p:grpSpPr>
          <a:xfrm>
            <a:off x="6703461" y="1857060"/>
            <a:ext cx="5003542" cy="1345604"/>
            <a:chOff x="6703459" y="1878373"/>
            <a:chExt cx="5003541" cy="1345603"/>
          </a:xfrm>
        </p:grpSpPr>
        <p:sp>
          <p:nvSpPr>
            <p:cNvPr id="490" name="Rectangle 489">
              <a:extLst>
                <a:ext uri="{FF2B5EF4-FFF2-40B4-BE49-F238E27FC236}">
                  <a16:creationId xmlns:a16="http://schemas.microsoft.com/office/drawing/2014/main" id="{B755E08C-DB2F-4A60-904A-BE802B5CAC3E}"/>
                </a:ext>
              </a:extLst>
            </p:cNvPr>
            <p:cNvSpPr/>
            <p:nvPr/>
          </p:nvSpPr>
          <p:spPr>
            <a:xfrm>
              <a:off x="6703459" y="2012039"/>
              <a:ext cx="1356532" cy="533400"/>
            </a:xfrm>
            <a:prstGeom prst="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Calibri" panose="020F0502020204030204"/>
                  <a:ea typeface="+mn-ea"/>
                  <a:cs typeface="+mn-cs"/>
                </a:rPr>
                <a:t>Advanced epithelial ovarian cancer</a:t>
              </a:r>
            </a:p>
          </p:txBody>
        </p:sp>
        <p:cxnSp>
          <p:nvCxnSpPr>
            <p:cNvPr id="491" name="Straight Connector 490">
              <a:extLst>
                <a:ext uri="{FF2B5EF4-FFF2-40B4-BE49-F238E27FC236}">
                  <a16:creationId xmlns:a16="http://schemas.microsoft.com/office/drawing/2014/main" id="{6AABC209-D0C5-4FBE-A4DA-CE7647B3355B}"/>
                </a:ext>
              </a:extLst>
            </p:cNvPr>
            <p:cNvCxnSpPr>
              <a:cxnSpLocks/>
              <a:endCxn id="490" idx="3"/>
            </p:cNvCxnSpPr>
            <p:nvPr/>
          </p:nvCxnSpPr>
          <p:spPr>
            <a:xfrm flipH="1" flipV="1">
              <a:off x="8059991" y="2278739"/>
              <a:ext cx="196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3903271A-5F9A-4215-89D2-97E780F35770}"/>
                </a:ext>
              </a:extLst>
            </p:cNvPr>
            <p:cNvCxnSpPr>
              <a:cxnSpLocks/>
            </p:cNvCxnSpPr>
            <p:nvPr/>
          </p:nvCxnSpPr>
          <p:spPr>
            <a:xfrm>
              <a:off x="8256772" y="2038393"/>
              <a:ext cx="0" cy="4962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2B468186-4BC4-44FD-AF70-51F10B28DEF4}"/>
                </a:ext>
              </a:extLst>
            </p:cNvPr>
            <p:cNvCxnSpPr>
              <a:cxnSpLocks/>
            </p:cNvCxnSpPr>
            <p:nvPr/>
          </p:nvCxnSpPr>
          <p:spPr>
            <a:xfrm flipH="1" flipV="1">
              <a:off x="8253238" y="2038393"/>
              <a:ext cx="17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64FAC8B6-8FDC-48CA-B733-804FCCAA3BD0}"/>
                </a:ext>
              </a:extLst>
            </p:cNvPr>
            <p:cNvCxnSpPr>
              <a:cxnSpLocks/>
            </p:cNvCxnSpPr>
            <p:nvPr/>
          </p:nvCxnSpPr>
          <p:spPr>
            <a:xfrm flipV="1">
              <a:off x="8253236" y="2534611"/>
              <a:ext cx="3220622" cy="0"/>
            </a:xfrm>
            <a:prstGeom prst="line">
              <a:avLst/>
            </a:prstGeom>
          </p:spPr>
          <p:style>
            <a:lnRef idx="1">
              <a:schemeClr val="accent1"/>
            </a:lnRef>
            <a:fillRef idx="0">
              <a:schemeClr val="accent1"/>
            </a:fillRef>
            <a:effectRef idx="0">
              <a:schemeClr val="accent1"/>
            </a:effectRef>
            <a:fontRef idx="minor">
              <a:schemeClr val="tx1"/>
            </a:fontRef>
          </p:style>
        </p:cxnSp>
        <p:sp>
          <p:nvSpPr>
            <p:cNvPr id="495" name="Rectangle 494">
              <a:extLst>
                <a:ext uri="{FF2B5EF4-FFF2-40B4-BE49-F238E27FC236}">
                  <a16:creationId xmlns:a16="http://schemas.microsoft.com/office/drawing/2014/main" id="{BC1A7FB4-16E3-4BFF-AF58-857EB81B0975}"/>
                </a:ext>
              </a:extLst>
            </p:cNvPr>
            <p:cNvSpPr/>
            <p:nvPr/>
          </p:nvSpPr>
          <p:spPr>
            <a:xfrm>
              <a:off x="8443536" y="1878373"/>
              <a:ext cx="1553718" cy="3200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a:t>
              </a:r>
            </a:p>
          </p:txBody>
        </p:sp>
        <p:sp>
          <p:nvSpPr>
            <p:cNvPr id="498" name="Rectangle 497">
              <a:extLst>
                <a:ext uri="{FF2B5EF4-FFF2-40B4-BE49-F238E27FC236}">
                  <a16:creationId xmlns:a16="http://schemas.microsoft.com/office/drawing/2014/main" id="{74095605-091C-4588-91CF-4D0E7C1BAA89}"/>
                </a:ext>
              </a:extLst>
            </p:cNvPr>
            <p:cNvSpPr/>
            <p:nvPr/>
          </p:nvSpPr>
          <p:spPr>
            <a:xfrm>
              <a:off x="10173877" y="2375040"/>
              <a:ext cx="1483470"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Bevacizumab </a:t>
              </a:r>
            </a:p>
          </p:txBody>
        </p:sp>
        <p:sp>
          <p:nvSpPr>
            <p:cNvPr id="500" name="Rectangle 499">
              <a:extLst>
                <a:ext uri="{FF2B5EF4-FFF2-40B4-BE49-F238E27FC236}">
                  <a16:creationId xmlns:a16="http://schemas.microsoft.com/office/drawing/2014/main" id="{3CBC7D74-B060-460A-A175-C23F8786F462}"/>
                </a:ext>
              </a:extLst>
            </p:cNvPr>
            <p:cNvSpPr/>
            <p:nvPr/>
          </p:nvSpPr>
          <p:spPr>
            <a:xfrm>
              <a:off x="8433394" y="2374591"/>
              <a:ext cx="1563861"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 + bevacizumab </a:t>
              </a:r>
            </a:p>
          </p:txBody>
        </p:sp>
        <p:sp>
          <p:nvSpPr>
            <p:cNvPr id="497" name="Left Brace 496">
              <a:extLst>
                <a:ext uri="{FF2B5EF4-FFF2-40B4-BE49-F238E27FC236}">
                  <a16:creationId xmlns:a16="http://schemas.microsoft.com/office/drawing/2014/main" id="{4FC34197-57EB-4E8C-ACB3-3717E4578A51}"/>
                </a:ext>
              </a:extLst>
            </p:cNvPr>
            <p:cNvSpPr/>
            <p:nvPr/>
          </p:nvSpPr>
          <p:spPr>
            <a:xfrm rot="16200000">
              <a:off x="9170323" y="2072404"/>
              <a:ext cx="133887" cy="15682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TextBox 498">
              <a:extLst>
                <a:ext uri="{FF2B5EF4-FFF2-40B4-BE49-F238E27FC236}">
                  <a16:creationId xmlns:a16="http://schemas.microsoft.com/office/drawing/2014/main" id="{91ECC902-0C73-4F11-AEDA-14CF0E1055B2}"/>
                </a:ext>
              </a:extLst>
            </p:cNvPr>
            <p:cNvSpPr txBox="1"/>
            <p:nvPr/>
          </p:nvSpPr>
          <p:spPr>
            <a:xfrm>
              <a:off x="8868421" y="2882344"/>
              <a:ext cx="732893" cy="218521"/>
            </a:xfrm>
            <a:prstGeom prst="rect">
              <a:avLst/>
            </a:prstGeom>
            <a:noFill/>
          </p:spPr>
          <p:txBody>
            <a:bodyPr wrap="none" rtlCol="0">
              <a:spAutoFit/>
            </a:bodyPr>
            <a:lstStyle/>
            <a:p>
              <a:pPr marL="0" marR="0" lvl="0" indent="0" algn="ctr" defTabSz="609585"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Cycles 1–6</a:t>
              </a:r>
            </a:p>
          </p:txBody>
        </p:sp>
        <p:sp>
          <p:nvSpPr>
            <p:cNvPr id="501" name="Left Brace 500">
              <a:extLst>
                <a:ext uri="{FF2B5EF4-FFF2-40B4-BE49-F238E27FC236}">
                  <a16:creationId xmlns:a16="http://schemas.microsoft.com/office/drawing/2014/main" id="{FF0BCC72-813D-4E4C-A651-06B54BEF555D}"/>
                </a:ext>
              </a:extLst>
            </p:cNvPr>
            <p:cNvSpPr/>
            <p:nvPr/>
          </p:nvSpPr>
          <p:spPr>
            <a:xfrm rot="16200000">
              <a:off x="10855954" y="2072404"/>
              <a:ext cx="133887" cy="15682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TextBox 501">
              <a:extLst>
                <a:ext uri="{FF2B5EF4-FFF2-40B4-BE49-F238E27FC236}">
                  <a16:creationId xmlns:a16="http://schemas.microsoft.com/office/drawing/2014/main" id="{2E8166DC-2D56-454F-8127-F78C1121D52F}"/>
                </a:ext>
              </a:extLst>
            </p:cNvPr>
            <p:cNvSpPr txBox="1"/>
            <p:nvPr/>
          </p:nvSpPr>
          <p:spPr>
            <a:xfrm>
              <a:off x="10161323" y="2882344"/>
              <a:ext cx="1518364" cy="341632"/>
            </a:xfrm>
            <a:prstGeom prst="rect">
              <a:avLst/>
            </a:prstGeom>
            <a:noFill/>
          </p:spPr>
          <p:txBody>
            <a:bodyPr wrap="none" rtlCol="0">
              <a:spAutoFit/>
            </a:bodyPr>
            <a:lstStyle/>
            <a:p>
              <a:pPr marL="0" marR="0" lvl="0" indent="0" algn="ctr" defTabSz="609585"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Until disease progression </a:t>
              </a:r>
              <a:b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or 12 cycles</a:t>
              </a:r>
            </a:p>
          </p:txBody>
        </p:sp>
      </p:grpSp>
      <p:sp>
        <p:nvSpPr>
          <p:cNvPr id="429" name="Title 1">
            <a:extLst>
              <a:ext uri="{FF2B5EF4-FFF2-40B4-BE49-F238E27FC236}">
                <a16:creationId xmlns:a16="http://schemas.microsoft.com/office/drawing/2014/main" id="{36A8EE3D-D74A-403E-858D-DEEEFE85FF89}"/>
              </a:ext>
            </a:extLst>
          </p:cNvPr>
          <p:cNvSpPr>
            <a:spLocks noGrp="1"/>
          </p:cNvSpPr>
          <p:nvPr>
            <p:ph type="title"/>
          </p:nvPr>
        </p:nvSpPr>
        <p:spPr>
          <a:xfrm>
            <a:off x="312821" y="88907"/>
            <a:ext cx="11879179" cy="1325563"/>
          </a:xfrm>
        </p:spPr>
        <p:txBody>
          <a:bodyPr>
            <a:noAutofit/>
          </a:bodyPr>
          <a:lstStyle/>
          <a:p>
            <a:pPr algn="l"/>
            <a:r>
              <a:rPr lang="en-US" sz="4000" b="1" dirty="0">
                <a:latin typeface="Arial" panose="020B0604020202020204" pitchFamily="34" charset="0"/>
                <a:cs typeface="Arial" panose="020B0604020202020204" pitchFamily="34" charset="0"/>
              </a:rPr>
              <a:t>First-Line Chemotherapy: Carboplatin, Paclitaxel &amp; Bevacizumab + Maintenance  </a:t>
            </a:r>
          </a:p>
        </p:txBody>
      </p:sp>
      <p:sp>
        <p:nvSpPr>
          <p:cNvPr id="2" name="Text Placeholder 1">
            <a:extLst>
              <a:ext uri="{FF2B5EF4-FFF2-40B4-BE49-F238E27FC236}">
                <a16:creationId xmlns:a16="http://schemas.microsoft.com/office/drawing/2014/main" id="{D83EACAA-9927-8B46-A36E-4D88E5F82451}"/>
              </a:ext>
            </a:extLst>
          </p:cNvPr>
          <p:cNvSpPr>
            <a:spLocks noGrp="1"/>
          </p:cNvSpPr>
          <p:nvPr>
            <p:ph type="body" sz="quarter" idx="4294967295"/>
          </p:nvPr>
        </p:nvSpPr>
        <p:spPr>
          <a:xfrm>
            <a:off x="312821" y="6420644"/>
            <a:ext cx="8226425" cy="569912"/>
          </a:xfrm>
        </p:spPr>
        <p:txBody>
          <a:bodyPr/>
          <a:lstStyle/>
          <a:p>
            <a:pPr marL="0" indent="0">
              <a:buNone/>
            </a:pPr>
            <a:r>
              <a:rPr lang="da-DK" sz="1200" dirty="0">
                <a:solidFill>
                  <a:prstClr val="black"/>
                </a:solidFill>
                <a:latin typeface="Calibri Light" panose="020F0302020204030204"/>
              </a:rPr>
              <a:t>1. Burger RA et al. </a:t>
            </a:r>
            <a:r>
              <a:rPr lang="da-DK" sz="1200" i="1" dirty="0">
                <a:solidFill>
                  <a:prstClr val="black"/>
                </a:solidFill>
                <a:latin typeface="Calibri Light" panose="020F0302020204030204"/>
              </a:rPr>
              <a:t>N Engl J Med. </a:t>
            </a:r>
            <a:r>
              <a:rPr lang="da-DK" sz="1200" dirty="0">
                <a:solidFill>
                  <a:prstClr val="black"/>
                </a:solidFill>
                <a:latin typeface="Calibri Light" panose="020F0302020204030204"/>
              </a:rPr>
              <a:t>2011;365(26):2473-2483. 2. Perren TJ et al. </a:t>
            </a:r>
            <a:r>
              <a:rPr lang="da-DK" sz="1200" i="1" dirty="0">
                <a:solidFill>
                  <a:prstClr val="black"/>
                </a:solidFill>
                <a:latin typeface="Calibri Light" panose="020F0302020204030204"/>
              </a:rPr>
              <a:t>N Engl J Med.</a:t>
            </a:r>
            <a:r>
              <a:rPr lang="da-DK" sz="1200" dirty="0">
                <a:solidFill>
                  <a:prstClr val="black"/>
                </a:solidFill>
                <a:latin typeface="Calibri Light" panose="020F0302020204030204"/>
              </a:rPr>
              <a:t> 2011;365(26):2484-2496</a:t>
            </a:r>
            <a:endParaRPr lang="en-US" sz="1200" dirty="0"/>
          </a:p>
        </p:txBody>
      </p:sp>
    </p:spTree>
    <p:custDataLst>
      <p:tags r:id="rId1"/>
    </p:custDataLst>
    <p:extLst>
      <p:ext uri="{BB962C8B-B14F-4D97-AF65-F5344CB8AC3E}">
        <p14:creationId xmlns:p14="http://schemas.microsoft.com/office/powerpoint/2010/main" val="3039869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CDA20-169F-CF41-905D-BD59526DD261}"/>
              </a:ext>
            </a:extLst>
          </p:cNvPr>
          <p:cNvSpPr>
            <a:spLocks noGrp="1"/>
          </p:cNvSpPr>
          <p:nvPr>
            <p:ph type="title"/>
          </p:nvPr>
        </p:nvSpPr>
        <p:spPr>
          <a:xfrm>
            <a:off x="289560" y="-130175"/>
            <a:ext cx="10515600" cy="1325563"/>
          </a:xfrm>
        </p:spPr>
        <p:txBody>
          <a:bodyPr>
            <a:normAutofit/>
          </a:bodyPr>
          <a:lstStyle/>
          <a:p>
            <a:r>
              <a:rPr lang="en-US" sz="4000" b="1" dirty="0">
                <a:latin typeface="Arial" panose="020B0604020202020204" pitchFamily="34" charset="0"/>
                <a:cs typeface="Arial" panose="020B0604020202020204" pitchFamily="34" charset="0"/>
              </a:rPr>
              <a:t>GOG 218: Final OS</a:t>
            </a:r>
          </a:p>
        </p:txBody>
      </p:sp>
      <p:pic>
        <p:nvPicPr>
          <p:cNvPr id="4" name="Picture 3">
            <a:extLst>
              <a:ext uri="{FF2B5EF4-FFF2-40B4-BE49-F238E27FC236}">
                <a16:creationId xmlns:a16="http://schemas.microsoft.com/office/drawing/2014/main" id="{6E994D9C-7985-1647-9D8B-69347FFD97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85343" y="1041123"/>
            <a:ext cx="10621313" cy="4775754"/>
          </a:xfrm>
          <a:prstGeom prst="rect">
            <a:avLst/>
          </a:prstGeom>
        </p:spPr>
      </p:pic>
      <p:sp>
        <p:nvSpPr>
          <p:cNvPr id="5" name="TextBox 4">
            <a:extLst>
              <a:ext uri="{FF2B5EF4-FFF2-40B4-BE49-F238E27FC236}">
                <a16:creationId xmlns:a16="http://schemas.microsoft.com/office/drawing/2014/main" id="{45D88A5B-576B-494E-99DD-DD1EE67F46FA}"/>
              </a:ext>
            </a:extLst>
          </p:cNvPr>
          <p:cNvSpPr txBox="1"/>
          <p:nvPr/>
        </p:nvSpPr>
        <p:spPr>
          <a:xfrm>
            <a:off x="-2532529" y="6399511"/>
            <a:ext cx="9296400" cy="572789"/>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Tewari KS, et al. J Clin Oncol 2019;37:2317-28.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841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1211-0432-AAB5-99A8-68148A19E632}"/>
              </a:ext>
            </a:extLst>
          </p:cNvPr>
          <p:cNvSpPr>
            <a:spLocks noGrp="1"/>
          </p:cNvSpPr>
          <p:nvPr>
            <p:ph type="title"/>
          </p:nvPr>
        </p:nvSpPr>
        <p:spPr>
          <a:xfrm>
            <a:off x="355600" y="111125"/>
            <a:ext cx="11303000" cy="1325563"/>
          </a:xfrm>
        </p:spPr>
        <p:txBody>
          <a:bodyPr>
            <a:normAutofit/>
          </a:bodyPr>
          <a:lstStyle/>
          <a:p>
            <a:pPr algn="l"/>
            <a:r>
              <a:rPr lang="en-US" sz="4000" b="1" dirty="0">
                <a:latin typeface="Arial" panose="020B0604020202020204" pitchFamily="34" charset="0"/>
                <a:cs typeface="Arial" panose="020B0604020202020204" pitchFamily="34" charset="0"/>
              </a:rPr>
              <a:t>To Bev or Not to Bev…That is the Question?</a:t>
            </a:r>
          </a:p>
        </p:txBody>
      </p:sp>
      <p:pic>
        <p:nvPicPr>
          <p:cNvPr id="4" name="Picture 3" descr="A table with text and numbers&#10;&#10;AI-generated content may be incorrect.">
            <a:extLst>
              <a:ext uri="{FF2B5EF4-FFF2-40B4-BE49-F238E27FC236}">
                <a16:creationId xmlns:a16="http://schemas.microsoft.com/office/drawing/2014/main" id="{81603D5B-34A5-E2B4-9CCD-535201BB16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9113" y="1385888"/>
            <a:ext cx="11467287" cy="3846931"/>
          </a:xfrm>
          <a:prstGeom prst="rect">
            <a:avLst/>
          </a:prstGeom>
        </p:spPr>
      </p:pic>
      <p:sp>
        <p:nvSpPr>
          <p:cNvPr id="5" name="Rectangle 4">
            <a:extLst>
              <a:ext uri="{FF2B5EF4-FFF2-40B4-BE49-F238E27FC236}">
                <a16:creationId xmlns:a16="http://schemas.microsoft.com/office/drawing/2014/main" id="{9975D864-5D1F-9C43-1BA5-EF1206B7E9DA}"/>
              </a:ext>
            </a:extLst>
          </p:cNvPr>
          <p:cNvSpPr/>
          <p:nvPr/>
        </p:nvSpPr>
        <p:spPr>
          <a:xfrm>
            <a:off x="8331200" y="1504948"/>
            <a:ext cx="736600" cy="362585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DC4C422-AE55-4D96-1980-CD4058C69D89}"/>
              </a:ext>
            </a:extLst>
          </p:cNvPr>
          <p:cNvSpPr txBox="1"/>
          <p:nvPr/>
        </p:nvSpPr>
        <p:spPr>
          <a:xfrm>
            <a:off x="9067800" y="3010097"/>
            <a:ext cx="31756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Progression by Ca125 censored</a:t>
            </a:r>
          </a:p>
        </p:txBody>
      </p:sp>
      <p:sp>
        <p:nvSpPr>
          <p:cNvPr id="7" name="Down Arrow 6">
            <a:extLst>
              <a:ext uri="{FF2B5EF4-FFF2-40B4-BE49-F238E27FC236}">
                <a16:creationId xmlns:a16="http://schemas.microsoft.com/office/drawing/2014/main" id="{421EEB89-14A3-C231-AC9A-5AD9DE688482}"/>
              </a:ext>
            </a:extLst>
          </p:cNvPr>
          <p:cNvSpPr/>
          <p:nvPr/>
        </p:nvSpPr>
        <p:spPr>
          <a:xfrm rot="8738441">
            <a:off x="8919173" y="2969213"/>
            <a:ext cx="75771" cy="2134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7FB5976F-73FD-E0E4-1B50-26128AD32542}"/>
              </a:ext>
            </a:extLst>
          </p:cNvPr>
          <p:cNvSpPr txBox="1"/>
          <p:nvPr/>
        </p:nvSpPr>
        <p:spPr>
          <a:xfrm>
            <a:off x="369113" y="6232659"/>
            <a:ext cx="9564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Monk BJ,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Pujade</a:t>
            </a:r>
            <a:r>
              <a:rPr kumimoji="0" lang="en-US" sz="1200" b="0" i="0" u="none" strike="noStrike" kern="1200" cap="none" spc="0" normalizeH="0" baseline="0" noProof="0" dirty="0">
                <a:ln>
                  <a:noFill/>
                </a:ln>
                <a:solidFill>
                  <a:srgbClr val="212121"/>
                </a:solidFill>
                <a:effectLst/>
                <a:uLnTx/>
                <a:uFillTx/>
                <a:latin typeface="system-ui"/>
                <a:ea typeface="+mn-ea"/>
                <a:cs typeface="+mn-cs"/>
              </a:rPr>
              <a:t>-Lauraine E, Burger RA. Integrating bevacizumab into the management of epithelial ovarian cancer: the controversy of front-line versus recurrent disease. Ann Oncol. 2013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FA2933-C642-1BDD-ADFD-07066D03D7B9}"/>
              </a:ext>
            </a:extLst>
          </p:cNvPr>
          <p:cNvSpPr txBox="1"/>
          <p:nvPr/>
        </p:nvSpPr>
        <p:spPr>
          <a:xfrm>
            <a:off x="495300" y="5299643"/>
            <a:ext cx="99568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Standard of 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For “high-risk” patients only</a:t>
            </a:r>
          </a:p>
        </p:txBody>
      </p:sp>
    </p:spTree>
    <p:extLst>
      <p:ext uri="{BB962C8B-B14F-4D97-AF65-F5344CB8AC3E}">
        <p14:creationId xmlns:p14="http://schemas.microsoft.com/office/powerpoint/2010/main" val="1880938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407410"/>
          </a:xfrm>
        </p:spPr>
        <p:txBody>
          <a:bodyPr/>
          <a:lstStyle/>
          <a:p>
            <a:r>
              <a:rPr lang="en-US" dirty="0"/>
              <a:t>Contributing Clinical Investigator</a:t>
            </a:r>
          </a:p>
        </p:txBody>
      </p:sp>
      <p:grpSp>
        <p:nvGrpSpPr>
          <p:cNvPr id="3" name="Group 2">
            <a:extLst>
              <a:ext uri="{FF2B5EF4-FFF2-40B4-BE49-F238E27FC236}">
                <a16:creationId xmlns:a16="http://schemas.microsoft.com/office/drawing/2014/main" id="{F50297E4-83BB-D713-DB88-3504733F0D80}"/>
              </a:ext>
            </a:extLst>
          </p:cNvPr>
          <p:cNvGrpSpPr/>
          <p:nvPr/>
        </p:nvGrpSpPr>
        <p:grpSpPr>
          <a:xfrm>
            <a:off x="1415480" y="1844824"/>
            <a:ext cx="7983314" cy="1584176"/>
            <a:chOff x="1631504" y="1556792"/>
            <a:chExt cx="6359092" cy="1261872"/>
          </a:xfrm>
        </p:grpSpPr>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2953143" y="1556792"/>
              <a:ext cx="5037453"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Nicoletta Colombo,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Gynecologic Oncology Program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European Institute of Oncology IRCCS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Milan, Italy</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1504" y="1556792"/>
              <a:ext cx="1261872" cy="1261872"/>
            </a:xfrm>
            <a:prstGeom prst="rect">
              <a:avLst/>
            </a:prstGeom>
          </p:spPr>
        </p:pic>
      </p:grpSp>
    </p:spTree>
    <p:custDataLst>
      <p:tags r:id="rId1"/>
    </p:custDataLst>
    <p:extLst>
      <p:ext uri="{BB962C8B-B14F-4D97-AF65-F5344CB8AC3E}">
        <p14:creationId xmlns:p14="http://schemas.microsoft.com/office/powerpoint/2010/main" val="204101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3609-D141-2086-F032-2077A890E672}"/>
            </a:ext>
          </a:extLst>
        </p:cNvPr>
        <p:cNvGrpSpPr/>
        <p:nvPr/>
      </p:nvGrpSpPr>
      <p:grpSpPr>
        <a:xfrm>
          <a:off x="0" y="0"/>
          <a:ext cx="0" cy="0"/>
          <a:chOff x="0" y="0"/>
          <a:chExt cx="0" cy="0"/>
        </a:xfrm>
      </p:grpSpPr>
      <p:pic>
        <p:nvPicPr>
          <p:cNvPr id="4" name="Content Placeholder 4" descr="A diagram of a patient's process&#10;&#10;AI-generated content may be incorrect.">
            <a:extLst>
              <a:ext uri="{FF2B5EF4-FFF2-40B4-BE49-F238E27FC236}">
                <a16:creationId xmlns:a16="http://schemas.microsoft.com/office/drawing/2014/main" id="{E71954D1-5B4D-BDF2-6BF4-ED6C1B605F7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972"/>
          <a:stretch>
            <a:fillRect/>
          </a:stretch>
        </p:blipFill>
        <p:spPr>
          <a:xfrm>
            <a:off x="1321994" y="152399"/>
            <a:ext cx="9942906" cy="6294038"/>
          </a:xfrm>
        </p:spPr>
      </p:pic>
      <p:sp>
        <p:nvSpPr>
          <p:cNvPr id="5" name="Multiply 4">
            <a:extLst>
              <a:ext uri="{FF2B5EF4-FFF2-40B4-BE49-F238E27FC236}">
                <a16:creationId xmlns:a16="http://schemas.microsoft.com/office/drawing/2014/main" id="{8129DC05-E30D-E4A1-F2AD-1DB2918E3897}"/>
              </a:ext>
            </a:extLst>
          </p:cNvPr>
          <p:cNvSpPr/>
          <p:nvPr/>
        </p:nvSpPr>
        <p:spPr>
          <a:xfrm>
            <a:off x="3606800" y="4889500"/>
            <a:ext cx="1193800" cy="1214037"/>
          </a:xfrm>
          <a:prstGeom prst="mathMultiply">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F7F66DA-6176-26D5-A155-9DEB1B1F56F9}"/>
              </a:ext>
            </a:extLst>
          </p:cNvPr>
          <p:cNvSpPr txBox="1"/>
          <p:nvPr/>
        </p:nvSpPr>
        <p:spPr>
          <a:xfrm>
            <a:off x="323850" y="6479387"/>
            <a:ext cx="115443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O'Malley DM, Krivak TC, Kabil N, Munley J, Moore KN. PARP Inhibitors in Ovarian Cancer: A Review. Target Oncol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0C3B9A6-CBEB-BC66-95D1-9327E285C05E}"/>
              </a:ext>
            </a:extLst>
          </p:cNvPr>
          <p:cNvSpPr/>
          <p:nvPr/>
        </p:nvSpPr>
        <p:spPr>
          <a:xfrm>
            <a:off x="3163887" y="3073399"/>
            <a:ext cx="5951537" cy="711201"/>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6270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61C727-8F66-A348-8BC7-95B4C615476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3662"/>
          <a:stretch/>
        </p:blipFill>
        <p:spPr>
          <a:xfrm>
            <a:off x="6773571" y="4501463"/>
            <a:ext cx="4353663" cy="2075548"/>
          </a:xfrm>
          <a:prstGeom prst="rect">
            <a:avLst/>
          </a:prstGeom>
          <a:solidFill>
            <a:srgbClr val="FFFFFF">
              <a:shade val="85000"/>
              <a:alpha val="90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38A18674-8967-5C4C-8B2F-3711294EE44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1468" t="18676" r="15825" b="23103"/>
          <a:stretch/>
        </p:blipFill>
        <p:spPr>
          <a:xfrm>
            <a:off x="6289322" y="1081024"/>
            <a:ext cx="4930538" cy="2908171"/>
          </a:xfrm>
          <a:prstGeom prst="rect">
            <a:avLst/>
          </a:prstGeom>
          <a:solidFill>
            <a:srgbClr val="FFFFFF">
              <a:shade val="85000"/>
              <a:alpha val="90000"/>
            </a:srgbClr>
          </a:solidFill>
        </p:spPr>
      </p:pic>
      <p:pic>
        <p:nvPicPr>
          <p:cNvPr id="8" name="Grafik 12" descr="Bild17.png"/>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498436" y="4008492"/>
            <a:ext cx="4919995" cy="2721972"/>
          </a:xfrm>
          <a:prstGeom prst="rect">
            <a:avLst/>
          </a:prstGeom>
          <a:solidFill>
            <a:srgbClr val="FFFFFF">
              <a:shade val="85000"/>
              <a:alpha val="90000"/>
            </a:srgbClr>
          </a:solidFill>
          <a:ln>
            <a:solidFill>
              <a:srgbClr val="C00000"/>
            </a:solidFill>
          </a:ln>
        </p:spPr>
      </p:pic>
      <p:sp>
        <p:nvSpPr>
          <p:cNvPr id="2" name="Title 1"/>
          <p:cNvSpPr>
            <a:spLocks noGrp="1"/>
          </p:cNvSpPr>
          <p:nvPr>
            <p:ph type="title" idx="4294967295"/>
          </p:nvPr>
        </p:nvSpPr>
        <p:spPr>
          <a:xfrm>
            <a:off x="433463" y="280989"/>
            <a:ext cx="11371262" cy="914400"/>
          </a:xfrm>
        </p:spPr>
        <p:txBody>
          <a:bodyPr>
            <a:noAutofit/>
          </a:bodyPr>
          <a:lstStyle/>
          <a:p>
            <a:r>
              <a:rPr lang="en-US" sz="4000" b="1" dirty="0">
                <a:latin typeface="Arial" panose="020B0604020202020204" pitchFamily="34" charset="0"/>
                <a:cs typeface="Arial" panose="020B0604020202020204" pitchFamily="34" charset="0"/>
              </a:rPr>
              <a:t>Frontline Maintenance – The PARPi story </a:t>
            </a:r>
            <a:br>
              <a:rPr lang="en-US" sz="4000" b="1" dirty="0">
                <a:latin typeface="Arial" panose="020B0604020202020204" pitchFamily="34" charset="0"/>
                <a:cs typeface="Arial" panose="020B0604020202020204" pitchFamily="34" charset="0"/>
              </a:rPr>
            </a:br>
            <a:endParaRPr lang="en-US" sz="4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1" t="15959" r="159" b="-2038"/>
          <a:stretch/>
        </p:blipFill>
        <p:spPr>
          <a:xfrm>
            <a:off x="387275" y="1179267"/>
            <a:ext cx="5142318" cy="2475727"/>
          </a:xfrm>
          <a:prstGeom prst="rect">
            <a:avLst/>
          </a:prstGeom>
          <a:solidFill>
            <a:srgbClr val="FFFFFF">
              <a:shade val="85000"/>
              <a:alpha val="90000"/>
            </a:srgbClr>
          </a:solidFill>
        </p:spPr>
      </p:pic>
      <p:sp>
        <p:nvSpPr>
          <p:cNvPr id="6" name="TextBox 5">
            <a:extLst>
              <a:ext uri="{FF2B5EF4-FFF2-40B4-BE49-F238E27FC236}">
                <a16:creationId xmlns:a16="http://schemas.microsoft.com/office/drawing/2014/main" id="{A5FE945A-D77F-0F84-72FA-B6D38FB1FBE2}"/>
              </a:ext>
            </a:extLst>
          </p:cNvPr>
          <p:cNvSpPr txBox="1"/>
          <p:nvPr/>
        </p:nvSpPr>
        <p:spPr>
          <a:xfrm>
            <a:off x="609599" y="939235"/>
            <a:ext cx="11591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PAOLA-1</a:t>
            </a:r>
          </a:p>
        </p:txBody>
      </p:sp>
      <p:sp>
        <p:nvSpPr>
          <p:cNvPr id="9" name="TextBox 8">
            <a:extLst>
              <a:ext uri="{FF2B5EF4-FFF2-40B4-BE49-F238E27FC236}">
                <a16:creationId xmlns:a16="http://schemas.microsoft.com/office/drawing/2014/main" id="{A6EF9F5A-BBF6-91AC-0D80-ABF5086C4526}"/>
              </a:ext>
            </a:extLst>
          </p:cNvPr>
          <p:cNvSpPr txBox="1"/>
          <p:nvPr/>
        </p:nvSpPr>
        <p:spPr>
          <a:xfrm>
            <a:off x="609598" y="3639160"/>
            <a:ext cx="11591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SOLO-1</a:t>
            </a:r>
          </a:p>
        </p:txBody>
      </p:sp>
      <p:sp>
        <p:nvSpPr>
          <p:cNvPr id="10" name="TextBox 9">
            <a:extLst>
              <a:ext uri="{FF2B5EF4-FFF2-40B4-BE49-F238E27FC236}">
                <a16:creationId xmlns:a16="http://schemas.microsoft.com/office/drawing/2014/main" id="{DE9EDEFD-FD00-D1B9-FD04-BBBF79DEECA6}"/>
              </a:ext>
            </a:extLst>
          </p:cNvPr>
          <p:cNvSpPr txBox="1"/>
          <p:nvPr/>
        </p:nvSpPr>
        <p:spPr>
          <a:xfrm>
            <a:off x="6630673" y="939235"/>
            <a:ext cx="11591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PRIMA</a:t>
            </a:r>
          </a:p>
        </p:txBody>
      </p:sp>
      <p:sp>
        <p:nvSpPr>
          <p:cNvPr id="11" name="TextBox 10">
            <a:extLst>
              <a:ext uri="{FF2B5EF4-FFF2-40B4-BE49-F238E27FC236}">
                <a16:creationId xmlns:a16="http://schemas.microsoft.com/office/drawing/2014/main" id="{85D7D4B1-4C14-C586-6DDE-71A2D0BC8EF5}"/>
              </a:ext>
            </a:extLst>
          </p:cNvPr>
          <p:cNvSpPr txBox="1"/>
          <p:nvPr/>
        </p:nvSpPr>
        <p:spPr>
          <a:xfrm>
            <a:off x="6635259" y="3976002"/>
            <a:ext cx="11591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VELIA</a:t>
            </a:r>
          </a:p>
        </p:txBody>
      </p:sp>
    </p:spTree>
    <p:extLst>
      <p:ext uri="{BB962C8B-B14F-4D97-AF65-F5344CB8AC3E}">
        <p14:creationId xmlns:p14="http://schemas.microsoft.com/office/powerpoint/2010/main" val="476914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D55A01-6686-D05E-A964-EE354525D5FB}"/>
              </a:ext>
            </a:extLst>
          </p:cNvPr>
          <p:cNvSpPr>
            <a:spLocks noGrp="1"/>
          </p:cNvSpPr>
          <p:nvPr>
            <p:ph idx="1"/>
          </p:nvPr>
        </p:nvSpPr>
        <p:spPr>
          <a:xfrm>
            <a:off x="486870" y="6173050"/>
            <a:ext cx="9334861" cy="747210"/>
          </a:xfrm>
        </p:spPr>
        <p:txBody>
          <a:bodyPr>
            <a:normAutofit/>
          </a:bodyPr>
          <a:lstStyle/>
          <a:p>
            <a:pPr marL="0" lvl="0" indent="0">
              <a:buNone/>
            </a:pPr>
            <a:r>
              <a:rPr lang="en-GB" sz="1000" dirty="0"/>
              <a:t>1. Burger R, et al. N Engl J Med. 2011;365:2473-2483; 2. Perren TJ, et al. N Engl J Med. 2011;365:2484-2496; 3. Moore K, et al. N Engl J Med. 2018;379:2495-2505; 4. Ray-</a:t>
            </a:r>
            <a:r>
              <a:rPr lang="en-GB" sz="1000" dirty="0" err="1"/>
              <a:t>Coquard</a:t>
            </a:r>
            <a:r>
              <a:rPr lang="en-GB" sz="1000" dirty="0"/>
              <a:t> I, et al. N Engl J Med. 2019;381:2416-2428; 5. Gonzalez-Martin A, et al. N Engl J Med. 2019;381:2391-2402; 6. Coleman RL, et al. N Engl J Med. 2019;381:2403-2415; 7. Monk BJ, et al. J Clin Oncol. 2022;40:3952-3964. </a:t>
            </a:r>
          </a:p>
        </p:txBody>
      </p:sp>
      <p:sp>
        <p:nvSpPr>
          <p:cNvPr id="3" name="Title 2">
            <a:extLst>
              <a:ext uri="{FF2B5EF4-FFF2-40B4-BE49-F238E27FC236}">
                <a16:creationId xmlns:a16="http://schemas.microsoft.com/office/drawing/2014/main" id="{0824B093-F202-F08E-93DB-F74023A35F89}"/>
              </a:ext>
            </a:extLst>
          </p:cNvPr>
          <p:cNvSpPr>
            <a:spLocks noGrp="1"/>
          </p:cNvSpPr>
          <p:nvPr>
            <p:ph type="title"/>
          </p:nvPr>
        </p:nvSpPr>
        <p:spPr>
          <a:xfrm>
            <a:off x="380138" y="72487"/>
            <a:ext cx="11760001" cy="1325563"/>
          </a:xfrm>
        </p:spPr>
        <p:txBody>
          <a:bodyPr>
            <a:normAutofit fontScale="90000"/>
          </a:bodyPr>
          <a:lstStyle/>
          <a:p>
            <a:pPr algn="l"/>
            <a:r>
              <a:rPr lang="en-GB" b="1" dirty="0">
                <a:latin typeface="Arial" panose="020B0604020202020204" pitchFamily="34" charset="0"/>
                <a:cs typeface="Arial" panose="020B0604020202020204" pitchFamily="34" charset="0"/>
              </a:rPr>
              <a:t>First Line Treatment Options in Newly Diagnosed Advanced Ovarian Cancer</a:t>
            </a:r>
          </a:p>
        </p:txBody>
      </p:sp>
      <p:grpSp>
        <p:nvGrpSpPr>
          <p:cNvPr id="6" name="Group 5">
            <a:extLst>
              <a:ext uri="{FF2B5EF4-FFF2-40B4-BE49-F238E27FC236}">
                <a16:creationId xmlns:a16="http://schemas.microsoft.com/office/drawing/2014/main" id="{2A8D471C-436A-5449-D191-0EDC27989DFC}"/>
              </a:ext>
            </a:extLst>
          </p:cNvPr>
          <p:cNvGrpSpPr/>
          <p:nvPr/>
        </p:nvGrpSpPr>
        <p:grpSpPr>
          <a:xfrm>
            <a:off x="810162" y="1520502"/>
            <a:ext cx="10742072" cy="4303806"/>
            <a:chOff x="819070" y="2023198"/>
            <a:chExt cx="10742072" cy="4335942"/>
          </a:xfrm>
        </p:grpSpPr>
        <p:sp>
          <p:nvSpPr>
            <p:cNvPr id="7" name="TextBox 6">
              <a:extLst>
                <a:ext uri="{FF2B5EF4-FFF2-40B4-BE49-F238E27FC236}">
                  <a16:creationId xmlns:a16="http://schemas.microsoft.com/office/drawing/2014/main" id="{99F7C545-097B-67E3-2C86-81C60D48CE60}"/>
                </a:ext>
              </a:extLst>
            </p:cNvPr>
            <p:cNvSpPr txBox="1"/>
            <p:nvPr/>
          </p:nvSpPr>
          <p:spPr>
            <a:xfrm>
              <a:off x="9091720" y="2023198"/>
              <a:ext cx="2332892" cy="595345"/>
            </a:xfrm>
            <a:prstGeom prst="rect">
              <a:avLst/>
            </a:prstGeom>
            <a:noFill/>
          </p:spPr>
          <p:txBody>
            <a:bodyPr wrap="square" rtlCol="0">
              <a:spAutoFit/>
            </a:bodyPr>
            <a:lstStyle>
              <a:defPPr>
                <a:defRPr lang="en-US"/>
              </a:defPPr>
              <a:lvl1pPr algn="ctr">
                <a:defRPr sz="1400"/>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64AA7"/>
                  </a:solidFill>
                  <a:effectLst/>
                  <a:uLnTx/>
                  <a:uFillTx/>
                  <a:latin typeface="Arial"/>
                  <a:ea typeface="+mn-ea"/>
                  <a:cs typeface="+mn-cs"/>
                </a:rPr>
                <a:t>1L maintenance </a:t>
              </a:r>
              <a:br>
                <a:rPr kumimoji="0" lang="en-GB" sz="1800" b="1" i="0" u="none" strike="noStrike" kern="1200" cap="none" spc="0" normalizeH="0" baseline="0" noProof="0" dirty="0">
                  <a:ln>
                    <a:noFill/>
                  </a:ln>
                  <a:solidFill>
                    <a:srgbClr val="064AA7"/>
                  </a:solidFill>
                  <a:effectLst/>
                  <a:uLnTx/>
                  <a:uFillTx/>
                  <a:latin typeface="Arial"/>
                  <a:ea typeface="+mn-ea"/>
                  <a:cs typeface="+mn-cs"/>
                </a:rPr>
              </a:br>
              <a:r>
                <a:rPr kumimoji="0" lang="en-GB" sz="1800" b="1" i="0" u="none" strike="noStrike" kern="1200" cap="none" spc="0" normalizeH="0" baseline="0" noProof="0" dirty="0">
                  <a:ln>
                    <a:noFill/>
                  </a:ln>
                  <a:solidFill>
                    <a:srgbClr val="064AA7"/>
                  </a:solidFill>
                  <a:effectLst/>
                  <a:uLnTx/>
                  <a:uFillTx/>
                  <a:latin typeface="Arial"/>
                  <a:ea typeface="+mn-ea"/>
                  <a:cs typeface="+mn-cs"/>
                </a:rPr>
                <a:t>beyond </a:t>
              </a:r>
              <a:r>
                <a:rPr kumimoji="0" lang="en-GB" sz="1800" b="1" i="0" u="none" strike="noStrike" kern="1200" cap="none" spc="0" normalizeH="0" baseline="0" noProof="0" dirty="0" err="1">
                  <a:ln>
                    <a:noFill/>
                  </a:ln>
                  <a:solidFill>
                    <a:srgbClr val="064AA7"/>
                  </a:solidFill>
                  <a:effectLst/>
                  <a:uLnTx/>
                  <a:uFillTx/>
                  <a:latin typeface="Arial"/>
                  <a:ea typeface="+mn-ea"/>
                  <a:cs typeface="+mn-cs"/>
                </a:rPr>
                <a:t>BRCAm</a:t>
              </a:r>
              <a:endParaRPr kumimoji="0" lang="en-GB" sz="1800" b="1" i="0" u="none" strike="noStrike" kern="1200" cap="none" spc="0" normalizeH="0" baseline="0" noProof="0" dirty="0">
                <a:ln>
                  <a:noFill/>
                </a:ln>
                <a:solidFill>
                  <a:srgbClr val="064AA7"/>
                </a:solidFill>
                <a:effectLst/>
                <a:uLnTx/>
                <a:uFillTx/>
                <a:latin typeface="Arial"/>
                <a:ea typeface="+mn-ea"/>
                <a:cs typeface="+mn-cs"/>
              </a:endParaRPr>
            </a:p>
          </p:txBody>
        </p:sp>
        <p:sp>
          <p:nvSpPr>
            <p:cNvPr id="8" name="TextBox 7">
              <a:extLst>
                <a:ext uri="{FF2B5EF4-FFF2-40B4-BE49-F238E27FC236}">
                  <a16:creationId xmlns:a16="http://schemas.microsoft.com/office/drawing/2014/main" id="{5FA1B242-D0CD-042E-B779-DF2C730EA96F}"/>
                </a:ext>
              </a:extLst>
            </p:cNvPr>
            <p:cNvSpPr txBox="1"/>
            <p:nvPr/>
          </p:nvSpPr>
          <p:spPr>
            <a:xfrm>
              <a:off x="6364888" y="2023198"/>
              <a:ext cx="2332892" cy="59534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84E96"/>
                  </a:solidFill>
                  <a:effectLst/>
                  <a:uLnTx/>
                  <a:uFillTx/>
                  <a:latin typeface="Arial"/>
                  <a:ea typeface="+mn-ea"/>
                  <a:cs typeface="+mn-cs"/>
                </a:rPr>
                <a:t>1L maintenance </a:t>
              </a:r>
              <a:br>
                <a:rPr kumimoji="0" lang="en-GB" sz="1800" b="1" i="0" u="none" strike="noStrike" kern="1200" cap="none" spc="0" normalizeH="0" baseline="0" noProof="0" dirty="0">
                  <a:ln>
                    <a:noFill/>
                  </a:ln>
                  <a:solidFill>
                    <a:srgbClr val="884E96"/>
                  </a:solidFill>
                  <a:effectLst/>
                  <a:uLnTx/>
                  <a:uFillTx/>
                  <a:latin typeface="Arial"/>
                  <a:ea typeface="+mn-ea"/>
                  <a:cs typeface="+mn-cs"/>
                </a:rPr>
              </a:br>
              <a:r>
                <a:rPr kumimoji="0" lang="en-GB" sz="1800" b="1" i="0" u="none" strike="noStrike" kern="1200" cap="none" spc="0" normalizeH="0" baseline="0" noProof="0" dirty="0" err="1">
                  <a:ln>
                    <a:noFill/>
                  </a:ln>
                  <a:solidFill>
                    <a:srgbClr val="884E96"/>
                  </a:solidFill>
                  <a:effectLst/>
                  <a:uLnTx/>
                  <a:uFillTx/>
                  <a:latin typeface="Arial"/>
                  <a:ea typeface="+mn-ea"/>
                  <a:cs typeface="+mn-cs"/>
                </a:rPr>
                <a:t>BRCAm</a:t>
              </a:r>
              <a:endParaRPr kumimoji="0" lang="en-GB" sz="1800" b="1" i="0" u="none" strike="noStrike" kern="1200" cap="none" spc="0" normalizeH="0" baseline="0" noProof="0" dirty="0">
                <a:ln>
                  <a:noFill/>
                </a:ln>
                <a:solidFill>
                  <a:srgbClr val="884E96"/>
                </a:solidFill>
                <a:effectLst/>
                <a:uLnTx/>
                <a:uFillTx/>
                <a:latin typeface="Arial"/>
                <a:ea typeface="+mn-ea"/>
                <a:cs typeface="+mn-cs"/>
              </a:endParaRPr>
            </a:p>
          </p:txBody>
        </p:sp>
        <p:sp>
          <p:nvSpPr>
            <p:cNvPr id="9" name="Rectangle 8">
              <a:extLst>
                <a:ext uri="{FF2B5EF4-FFF2-40B4-BE49-F238E27FC236}">
                  <a16:creationId xmlns:a16="http://schemas.microsoft.com/office/drawing/2014/main" id="{76989B51-484D-367F-1F30-D111FBB738A0}"/>
                </a:ext>
              </a:extLst>
            </p:cNvPr>
            <p:cNvSpPr/>
            <p:nvPr/>
          </p:nvSpPr>
          <p:spPr>
            <a:xfrm>
              <a:off x="911225" y="3182724"/>
              <a:ext cx="233289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64BC542-1723-DDFC-AE18-8F1715AA3AC4}"/>
                </a:ext>
              </a:extLst>
            </p:cNvPr>
            <p:cNvSpPr/>
            <p:nvPr/>
          </p:nvSpPr>
          <p:spPr>
            <a:xfrm>
              <a:off x="911225" y="3267391"/>
              <a:ext cx="2332891" cy="65820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GB" sz="1800" b="1" i="0" u="none" strike="noStrike" kern="1200" cap="none" spc="0" normalizeH="0" baseline="0" noProof="0" dirty="0">
                  <a:ln>
                    <a:noFill/>
                  </a:ln>
                  <a:solidFill>
                    <a:srgbClr val="FC8730">
                      <a:lumMod val="75000"/>
                    </a:srgbClr>
                  </a:solidFill>
                  <a:effectLst/>
                  <a:uLnTx/>
                  <a:uFillTx/>
                  <a:latin typeface="Arial"/>
                  <a:ea typeface="+mn-ea"/>
                  <a:cs typeface="+mn-cs"/>
                </a:rPr>
                <a:t>Chemotherapy</a:t>
              </a:r>
            </a:p>
          </p:txBody>
        </p:sp>
        <p:sp>
          <p:nvSpPr>
            <p:cNvPr id="11" name="Rectangle 10">
              <a:extLst>
                <a:ext uri="{FF2B5EF4-FFF2-40B4-BE49-F238E27FC236}">
                  <a16:creationId xmlns:a16="http://schemas.microsoft.com/office/drawing/2014/main" id="{E685DBEE-A380-6007-1FE2-0AB945439C77}"/>
                </a:ext>
              </a:extLst>
            </p:cNvPr>
            <p:cNvSpPr/>
            <p:nvPr/>
          </p:nvSpPr>
          <p:spPr>
            <a:xfrm>
              <a:off x="911225" y="2618758"/>
              <a:ext cx="2332891" cy="477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2003</a:t>
              </a:r>
            </a:p>
          </p:txBody>
        </p:sp>
        <p:sp>
          <p:nvSpPr>
            <p:cNvPr id="12" name="Rectangle 11">
              <a:extLst>
                <a:ext uri="{FF2B5EF4-FFF2-40B4-BE49-F238E27FC236}">
                  <a16:creationId xmlns:a16="http://schemas.microsoft.com/office/drawing/2014/main" id="{EB6F3E35-DB86-BC54-D9E6-D4177C542651}"/>
                </a:ext>
              </a:extLst>
            </p:cNvPr>
            <p:cNvSpPr/>
            <p:nvPr/>
          </p:nvSpPr>
          <p:spPr>
            <a:xfrm>
              <a:off x="3638057" y="3182724"/>
              <a:ext cx="2332891"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5FED0CD1-AD49-6D5A-76B2-E729A01FADB5}"/>
                </a:ext>
              </a:extLst>
            </p:cNvPr>
            <p:cNvSpPr/>
            <p:nvPr/>
          </p:nvSpPr>
          <p:spPr>
            <a:xfrm>
              <a:off x="3638057" y="3267391"/>
              <a:ext cx="2332891" cy="658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4B781">
                      <a:lumMod val="75000"/>
                    </a:srgbClr>
                  </a:solidFill>
                  <a:effectLst/>
                  <a:uLnTx/>
                  <a:uFillTx/>
                  <a:latin typeface="Arial"/>
                  <a:ea typeface="+mn-ea"/>
                  <a:cs typeface="+mn-cs"/>
                </a:rPr>
                <a:t>Bevacizumab: </a:t>
              </a:r>
              <a:br>
                <a:rPr kumimoji="0" lang="en-GB" sz="1800" b="1" i="0" u="none" strike="noStrike" kern="1200" cap="none" spc="0" normalizeH="0" baseline="0" noProof="0" dirty="0">
                  <a:ln>
                    <a:noFill/>
                  </a:ln>
                  <a:solidFill>
                    <a:srgbClr val="64B781">
                      <a:lumMod val="75000"/>
                    </a:srgbClr>
                  </a:solidFill>
                  <a:effectLst/>
                  <a:uLnTx/>
                  <a:uFillTx/>
                  <a:latin typeface="Arial"/>
                  <a:ea typeface="+mn-ea"/>
                  <a:cs typeface="+mn-cs"/>
                </a:rPr>
              </a:br>
              <a:r>
                <a:rPr kumimoji="0" lang="en-GB" sz="1800" b="1" i="0" u="none" strike="noStrike" kern="1200" cap="none" spc="0" normalizeH="0" baseline="0" noProof="0" dirty="0">
                  <a:ln>
                    <a:noFill/>
                  </a:ln>
                  <a:solidFill>
                    <a:srgbClr val="64B781">
                      <a:lumMod val="75000"/>
                    </a:srgbClr>
                  </a:solidFill>
                  <a:effectLst/>
                  <a:uLnTx/>
                  <a:uFillTx/>
                  <a:latin typeface="Arial"/>
                  <a:ea typeface="+mn-ea"/>
                  <a:cs typeface="+mn-cs"/>
                </a:rPr>
                <a:t>GOG-0218</a:t>
              </a:r>
              <a:r>
                <a:rPr kumimoji="0" lang="en-GB" sz="1800" b="1" i="0" u="none" strike="noStrike" kern="1200" cap="none" spc="0" normalizeH="0" baseline="30000" noProof="0" dirty="0">
                  <a:ln>
                    <a:noFill/>
                  </a:ln>
                  <a:solidFill>
                    <a:srgbClr val="64B781">
                      <a:lumMod val="75000"/>
                    </a:srgbClr>
                  </a:solidFill>
                  <a:effectLst/>
                  <a:uLnTx/>
                  <a:uFillTx/>
                  <a:latin typeface="Arial"/>
                  <a:ea typeface="+mn-ea"/>
                  <a:cs typeface="+mn-cs"/>
                </a:rPr>
                <a:t>1</a:t>
              </a:r>
              <a:r>
                <a:rPr kumimoji="0" lang="en-GB" sz="1800" b="1" i="0" u="none" strike="noStrike" kern="1200" cap="none" spc="0" normalizeH="0" baseline="0" noProof="0" dirty="0">
                  <a:ln>
                    <a:noFill/>
                  </a:ln>
                  <a:solidFill>
                    <a:srgbClr val="64B781">
                      <a:lumMod val="75000"/>
                    </a:srgbClr>
                  </a:solidFill>
                  <a:effectLst/>
                  <a:uLnTx/>
                  <a:uFillTx/>
                  <a:latin typeface="Arial"/>
                  <a:ea typeface="+mn-ea"/>
                  <a:cs typeface="+mn-cs"/>
                </a:rPr>
                <a:t>, ICON7</a:t>
              </a:r>
              <a:r>
                <a:rPr kumimoji="0" lang="en-GB" sz="1800" b="1" i="0" u="none" strike="noStrike" kern="1200" cap="none" spc="0" normalizeH="0" baseline="30000" noProof="0" dirty="0">
                  <a:ln>
                    <a:noFill/>
                  </a:ln>
                  <a:solidFill>
                    <a:srgbClr val="64B781">
                      <a:lumMod val="75000"/>
                    </a:srgbClr>
                  </a:solidFill>
                  <a:effectLst/>
                  <a:uLnTx/>
                  <a:uFillTx/>
                  <a:latin typeface="Arial"/>
                  <a:ea typeface="+mn-ea"/>
                  <a:cs typeface="+mn-cs"/>
                </a:rPr>
                <a:t>2</a:t>
              </a:r>
              <a:endParaRPr kumimoji="0" lang="en-GB" sz="1600" b="0" i="0" u="none" strike="noStrike" kern="1200" cap="none" spc="0" normalizeH="0" baseline="30000" noProof="0" dirty="0">
                <a:ln>
                  <a:noFill/>
                </a:ln>
                <a:solidFill>
                  <a:srgbClr val="64B781">
                    <a:lumMod val="75000"/>
                  </a:srgbClr>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DFB6DEA9-4362-6A2C-8C24-A9D6C0EF077A}"/>
                </a:ext>
              </a:extLst>
            </p:cNvPr>
            <p:cNvSpPr/>
            <p:nvPr/>
          </p:nvSpPr>
          <p:spPr>
            <a:xfrm>
              <a:off x="3638057" y="2618758"/>
              <a:ext cx="2332891" cy="4771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2011</a:t>
              </a:r>
            </a:p>
          </p:txBody>
        </p:sp>
        <p:sp>
          <p:nvSpPr>
            <p:cNvPr id="15" name="Rectangle 14">
              <a:extLst>
                <a:ext uri="{FF2B5EF4-FFF2-40B4-BE49-F238E27FC236}">
                  <a16:creationId xmlns:a16="http://schemas.microsoft.com/office/drawing/2014/main" id="{AB782691-4326-448C-4F9A-26B337CE254E}"/>
                </a:ext>
              </a:extLst>
            </p:cNvPr>
            <p:cNvSpPr/>
            <p:nvPr/>
          </p:nvSpPr>
          <p:spPr>
            <a:xfrm>
              <a:off x="6364889" y="3182724"/>
              <a:ext cx="233289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C35A67ED-28AC-7939-CBB3-B56426E876E5}"/>
                </a:ext>
              </a:extLst>
            </p:cNvPr>
            <p:cNvSpPr/>
            <p:nvPr/>
          </p:nvSpPr>
          <p:spPr>
            <a:xfrm>
              <a:off x="6364889" y="3267390"/>
              <a:ext cx="2332891" cy="6582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36000" rIns="91440" bIns="45720"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GB" sz="1800" b="1" i="0" u="none" strike="noStrike" kern="1200" cap="none" spc="0" normalizeH="0" baseline="0" noProof="0" dirty="0">
                  <a:ln>
                    <a:noFill/>
                  </a:ln>
                  <a:solidFill>
                    <a:srgbClr val="884E96"/>
                  </a:solidFill>
                  <a:effectLst/>
                  <a:uLnTx/>
                  <a:uFillTx/>
                  <a:latin typeface="Arial"/>
                  <a:ea typeface="+mn-ea"/>
                  <a:cs typeface="+mn-cs"/>
                </a:rPr>
                <a:t>Olaparib: SOLO-1</a:t>
              </a:r>
              <a:r>
                <a:rPr kumimoji="0" lang="en-GB" sz="1800" b="1" i="0" u="none" strike="noStrike" kern="1200" cap="none" spc="0" normalizeH="0" baseline="30000" noProof="0" dirty="0">
                  <a:ln>
                    <a:noFill/>
                  </a:ln>
                  <a:solidFill>
                    <a:srgbClr val="884E96"/>
                  </a:solidFill>
                  <a:effectLst/>
                  <a:uLnTx/>
                  <a:uFillTx/>
                  <a:latin typeface="Arial"/>
                  <a:ea typeface="+mn-ea"/>
                  <a:cs typeface="+mn-cs"/>
                </a:rPr>
                <a:t>3</a:t>
              </a:r>
              <a:endParaRPr kumimoji="0" lang="en-GB" sz="1800" b="1" i="0" u="none" strike="noStrike" kern="1200" cap="none" spc="0" normalizeH="0" baseline="30000" noProof="0" dirty="0">
                <a:ln>
                  <a:noFill/>
                </a:ln>
                <a:solidFill>
                  <a:srgbClr val="884E96"/>
                </a:solidFill>
                <a:effectLst/>
                <a:uLnTx/>
                <a:uFillTx/>
                <a:latin typeface="Arial"/>
                <a:ea typeface="+mn-ea"/>
                <a:cs typeface="Arial"/>
              </a:endParaRPr>
            </a:p>
          </p:txBody>
        </p:sp>
        <p:sp>
          <p:nvSpPr>
            <p:cNvPr id="17" name="Rectangle 16">
              <a:extLst>
                <a:ext uri="{FF2B5EF4-FFF2-40B4-BE49-F238E27FC236}">
                  <a16:creationId xmlns:a16="http://schemas.microsoft.com/office/drawing/2014/main" id="{2D0D9436-DDCC-94CD-3F30-8CDFB1CD1094}"/>
                </a:ext>
              </a:extLst>
            </p:cNvPr>
            <p:cNvSpPr/>
            <p:nvPr/>
          </p:nvSpPr>
          <p:spPr>
            <a:xfrm>
              <a:off x="6364889" y="2618758"/>
              <a:ext cx="2332891" cy="477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2018</a:t>
              </a:r>
            </a:p>
          </p:txBody>
        </p:sp>
        <p:sp>
          <p:nvSpPr>
            <p:cNvPr id="18" name="Rectangle 17">
              <a:extLst>
                <a:ext uri="{FF2B5EF4-FFF2-40B4-BE49-F238E27FC236}">
                  <a16:creationId xmlns:a16="http://schemas.microsoft.com/office/drawing/2014/main" id="{851B420F-D92B-B802-7443-C6F90638D26E}"/>
                </a:ext>
              </a:extLst>
            </p:cNvPr>
            <p:cNvSpPr/>
            <p:nvPr/>
          </p:nvSpPr>
          <p:spPr>
            <a:xfrm>
              <a:off x="9091720" y="3182724"/>
              <a:ext cx="233289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073786FF-D469-DED1-B4F0-5BFD6B3D27E5}"/>
                </a:ext>
              </a:extLst>
            </p:cNvPr>
            <p:cNvSpPr/>
            <p:nvPr/>
          </p:nvSpPr>
          <p:spPr>
            <a:xfrm>
              <a:off x="9091720" y="3267391"/>
              <a:ext cx="2332891" cy="658206"/>
            </a:xfrm>
            <a:prstGeom prst="rect">
              <a:avLst/>
            </a:prstGeom>
            <a:solidFill>
              <a:srgbClr val="D0DCE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GB" sz="1800" b="1" i="0" u="none" strike="noStrike" kern="1200" cap="none" spc="0" normalizeH="0" baseline="0" noProof="0" dirty="0">
                  <a:ln>
                    <a:noFill/>
                  </a:ln>
                  <a:solidFill>
                    <a:srgbClr val="E84E4B"/>
                  </a:solidFill>
                  <a:effectLst/>
                  <a:uLnTx/>
                  <a:uFillTx/>
                  <a:latin typeface="Arial"/>
                  <a:ea typeface="+mn-ea"/>
                  <a:cs typeface="+mn-cs"/>
                </a:rPr>
                <a:t>Olaparib + </a:t>
              </a:r>
              <a:r>
                <a:rPr kumimoji="0" lang="en-GB" sz="1800" b="1" i="0" u="none" strike="noStrike" kern="1200" cap="none" spc="0" normalizeH="0" baseline="0" noProof="0" dirty="0" err="1">
                  <a:ln>
                    <a:noFill/>
                  </a:ln>
                  <a:solidFill>
                    <a:srgbClr val="E84E4B"/>
                  </a:solidFill>
                  <a:effectLst/>
                  <a:uLnTx/>
                  <a:uFillTx/>
                  <a:latin typeface="Arial"/>
                  <a:ea typeface="+mn-ea"/>
                  <a:cs typeface="+mn-cs"/>
                </a:rPr>
                <a:t>bev</a:t>
              </a:r>
              <a:r>
                <a:rPr kumimoji="0" lang="en-GB" sz="1800" b="1" i="0" u="none" strike="noStrike" kern="1200" cap="none" spc="0" normalizeH="0" baseline="0" noProof="0" dirty="0">
                  <a:ln>
                    <a:noFill/>
                  </a:ln>
                  <a:solidFill>
                    <a:srgbClr val="E84E4B"/>
                  </a:solidFill>
                  <a:effectLst/>
                  <a:uLnTx/>
                  <a:uFillTx/>
                  <a:latin typeface="Arial"/>
                  <a:ea typeface="+mn-ea"/>
                  <a:cs typeface="+mn-cs"/>
                </a:rPr>
                <a:t>: </a:t>
              </a:r>
              <a:r>
                <a:rPr kumimoji="0" lang="en-GB" sz="1800" b="1" i="0" u="none" strike="noStrike" kern="1200" cap="none" spc="0" normalizeH="0" baseline="0" noProof="0" dirty="0">
                  <a:ln>
                    <a:noFill/>
                  </a:ln>
                  <a:solidFill>
                    <a:srgbClr val="064AA7"/>
                  </a:solidFill>
                  <a:effectLst/>
                  <a:uLnTx/>
                  <a:uFillTx/>
                  <a:latin typeface="Arial"/>
                  <a:ea typeface="+mn-ea"/>
                  <a:cs typeface="+mn-cs"/>
                </a:rPr>
                <a:t>PAOLA-1</a:t>
              </a:r>
              <a:r>
                <a:rPr kumimoji="0" lang="en-GB" sz="1800" b="1" i="0" u="none" strike="noStrike" kern="1200" cap="none" spc="0" normalizeH="0" baseline="30000" noProof="0" dirty="0">
                  <a:ln>
                    <a:noFill/>
                  </a:ln>
                  <a:solidFill>
                    <a:srgbClr val="064AA7"/>
                  </a:solidFill>
                  <a:effectLst/>
                  <a:uLnTx/>
                  <a:uFillTx/>
                  <a:latin typeface="Arial"/>
                  <a:ea typeface="+mn-ea"/>
                  <a:cs typeface="+mn-cs"/>
                </a:rPr>
                <a:t>4</a:t>
              </a:r>
              <a:r>
                <a:rPr kumimoji="0" lang="en-GB" sz="1800" b="1" i="0" u="none" strike="noStrike" kern="1200" cap="none" spc="0" normalizeH="0" baseline="0" noProof="0" dirty="0">
                  <a:ln>
                    <a:noFill/>
                  </a:ln>
                  <a:solidFill>
                    <a:srgbClr val="064AA7"/>
                  </a:solidFill>
                  <a:effectLst/>
                  <a:uLnTx/>
                  <a:uFillTx/>
                  <a:latin typeface="Arial"/>
                  <a:ea typeface="+mn-ea"/>
                  <a:cs typeface="+mn-cs"/>
                </a:rPr>
                <a:t> </a:t>
              </a:r>
            </a:p>
          </p:txBody>
        </p:sp>
        <p:sp>
          <p:nvSpPr>
            <p:cNvPr id="20" name="Rectangle 19">
              <a:extLst>
                <a:ext uri="{FF2B5EF4-FFF2-40B4-BE49-F238E27FC236}">
                  <a16:creationId xmlns:a16="http://schemas.microsoft.com/office/drawing/2014/main" id="{3B37ED08-D3BE-1CB4-2011-9EEB4C2A7104}"/>
                </a:ext>
              </a:extLst>
            </p:cNvPr>
            <p:cNvSpPr/>
            <p:nvPr/>
          </p:nvSpPr>
          <p:spPr>
            <a:xfrm>
              <a:off x="9091720" y="2618758"/>
              <a:ext cx="2332891" cy="477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2019+</a:t>
              </a:r>
            </a:p>
          </p:txBody>
        </p:sp>
        <p:sp>
          <p:nvSpPr>
            <p:cNvPr id="21" name="Rectangle 20">
              <a:extLst>
                <a:ext uri="{FF2B5EF4-FFF2-40B4-BE49-F238E27FC236}">
                  <a16:creationId xmlns:a16="http://schemas.microsoft.com/office/drawing/2014/main" id="{2C62083E-8C7A-1EF0-4206-B911C243DB5E}"/>
                </a:ext>
              </a:extLst>
            </p:cNvPr>
            <p:cNvSpPr/>
            <p:nvPr/>
          </p:nvSpPr>
          <p:spPr>
            <a:xfrm>
              <a:off x="9091720" y="4073883"/>
              <a:ext cx="2332891" cy="658206"/>
            </a:xfrm>
            <a:prstGeom prst="rect">
              <a:avLst/>
            </a:prstGeom>
            <a:solidFill>
              <a:srgbClr val="D0DCE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84E4B"/>
                  </a:solidFill>
                  <a:effectLst/>
                  <a:uLnTx/>
                  <a:uFillTx/>
                  <a:latin typeface="Arial"/>
                  <a:ea typeface="+mn-ea"/>
                  <a:cs typeface="+mn-cs"/>
                </a:rPr>
                <a:t>Niraparib: </a:t>
              </a:r>
              <a:br>
                <a:rPr kumimoji="0" lang="en-GB" sz="1800" b="1" i="0" u="none" strike="noStrike" kern="1200" cap="none" spc="0" normalizeH="0" baseline="0" noProof="0" dirty="0">
                  <a:ln>
                    <a:noFill/>
                  </a:ln>
                  <a:solidFill>
                    <a:srgbClr val="FF0000"/>
                  </a:solidFill>
                  <a:effectLst/>
                  <a:uLnTx/>
                  <a:uFillTx/>
                  <a:latin typeface="Arial"/>
                  <a:ea typeface="+mn-ea"/>
                  <a:cs typeface="+mn-cs"/>
                </a:rPr>
              </a:br>
              <a:r>
                <a:rPr kumimoji="0" lang="en-GB" sz="1600" b="1" i="0" u="none" strike="noStrike" kern="1200" cap="none" spc="0" normalizeH="0" baseline="0" noProof="0" dirty="0">
                  <a:ln>
                    <a:noFill/>
                  </a:ln>
                  <a:solidFill>
                    <a:srgbClr val="064AA7"/>
                  </a:solidFill>
                  <a:effectLst/>
                  <a:uLnTx/>
                  <a:uFillTx/>
                  <a:latin typeface="Arial"/>
                  <a:ea typeface="+mn-ea"/>
                  <a:cs typeface="+mn-cs"/>
                </a:rPr>
                <a:t>PRIMA</a:t>
              </a:r>
              <a:r>
                <a:rPr kumimoji="0" lang="en-GB" sz="1600" b="1" i="0" u="none" strike="noStrike" kern="1200" cap="none" spc="0" normalizeH="0" baseline="30000" noProof="0" dirty="0">
                  <a:ln>
                    <a:noFill/>
                  </a:ln>
                  <a:solidFill>
                    <a:srgbClr val="064AA7"/>
                  </a:solidFill>
                  <a:effectLst/>
                  <a:uLnTx/>
                  <a:uFillTx/>
                  <a:latin typeface="Arial"/>
                  <a:ea typeface="+mn-ea"/>
                  <a:cs typeface="+mn-cs"/>
                </a:rPr>
                <a:t>5</a:t>
              </a:r>
              <a:r>
                <a:rPr kumimoji="0" lang="en-GB" sz="1600" b="1" i="0" u="none" strike="noStrike" kern="1200" cap="none" spc="0" normalizeH="0" baseline="0" noProof="0" dirty="0">
                  <a:ln>
                    <a:noFill/>
                  </a:ln>
                  <a:solidFill>
                    <a:srgbClr val="064AA7"/>
                  </a:solidFill>
                  <a:effectLst/>
                  <a:uLnTx/>
                  <a:uFillTx/>
                  <a:latin typeface="Arial"/>
                  <a:ea typeface="+mn-ea"/>
                  <a:cs typeface="+mn-cs"/>
                </a:rPr>
                <a:t> </a:t>
              </a:r>
              <a:endParaRPr kumimoji="0" lang="en-GB" sz="1600" b="0" i="0" u="none" strike="noStrike" kern="1200" cap="none" spc="0" normalizeH="0" baseline="30000" noProof="0" dirty="0">
                <a:ln>
                  <a:noFill/>
                </a:ln>
                <a:solidFill>
                  <a:srgbClr val="064AA7"/>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6B4384A9-C119-15BF-B85D-D6ACE31067BD}"/>
                </a:ext>
              </a:extLst>
            </p:cNvPr>
            <p:cNvSpPr/>
            <p:nvPr/>
          </p:nvSpPr>
          <p:spPr>
            <a:xfrm>
              <a:off x="9091720" y="4894443"/>
              <a:ext cx="2332891" cy="658206"/>
            </a:xfrm>
            <a:prstGeom prst="rect">
              <a:avLst/>
            </a:prstGeom>
            <a:solidFill>
              <a:srgbClr val="D0DCE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84E4B"/>
                  </a:solidFill>
                  <a:effectLst/>
                  <a:uLnTx/>
                  <a:uFillTx/>
                  <a:latin typeface="Arial"/>
                  <a:ea typeface="+mn-ea"/>
                  <a:cs typeface="+mn-cs"/>
                </a:rPr>
                <a:t>Veliparib: </a:t>
              </a:r>
              <a:br>
                <a:rPr kumimoji="0" lang="en-GB" sz="1800" b="1" i="0" u="none" strike="noStrike" kern="1200" cap="none" spc="0" normalizeH="0" baseline="0" noProof="0" dirty="0">
                  <a:ln>
                    <a:noFill/>
                  </a:ln>
                  <a:solidFill>
                    <a:srgbClr val="4472C4"/>
                  </a:solidFill>
                  <a:effectLst/>
                  <a:uLnTx/>
                  <a:uFillTx/>
                  <a:latin typeface="Arial"/>
                  <a:ea typeface="+mn-ea"/>
                  <a:cs typeface="+mn-cs"/>
                </a:rPr>
              </a:br>
              <a:r>
                <a:rPr kumimoji="0" lang="en-GB" sz="1600" b="1" i="0" u="none" strike="noStrike" kern="1200" cap="none" spc="0" normalizeH="0" baseline="0" noProof="0" dirty="0">
                  <a:ln>
                    <a:noFill/>
                  </a:ln>
                  <a:solidFill>
                    <a:srgbClr val="064AA7"/>
                  </a:solidFill>
                  <a:effectLst/>
                  <a:uLnTx/>
                  <a:uFillTx/>
                  <a:latin typeface="Arial"/>
                  <a:ea typeface="+mn-ea"/>
                  <a:cs typeface="+mn-cs"/>
                </a:rPr>
                <a:t>VELIA</a:t>
              </a:r>
              <a:r>
                <a:rPr kumimoji="0" lang="en-GB" sz="1600" b="1" i="0" u="none" strike="noStrike" kern="1200" cap="none" spc="0" normalizeH="0" baseline="30000" noProof="0" dirty="0">
                  <a:ln>
                    <a:noFill/>
                  </a:ln>
                  <a:solidFill>
                    <a:srgbClr val="064AA7"/>
                  </a:solidFill>
                  <a:effectLst/>
                  <a:uLnTx/>
                  <a:uFillTx/>
                  <a:latin typeface="Arial"/>
                  <a:ea typeface="+mn-ea"/>
                  <a:cs typeface="+mn-cs"/>
                </a:rPr>
                <a:t>6</a:t>
              </a:r>
              <a:r>
                <a:rPr kumimoji="0" lang="en-GB" sz="1600" b="1" i="0" u="none" strike="noStrike" kern="1200" cap="none" spc="0" normalizeH="0" baseline="0" noProof="0" dirty="0">
                  <a:ln>
                    <a:noFill/>
                  </a:ln>
                  <a:solidFill>
                    <a:srgbClr val="064AA7"/>
                  </a:solidFill>
                  <a:effectLst/>
                  <a:uLnTx/>
                  <a:uFillTx/>
                  <a:latin typeface="Arial"/>
                  <a:ea typeface="+mn-ea"/>
                  <a:cs typeface="+mn-cs"/>
                </a:rPr>
                <a:t> </a:t>
              </a:r>
              <a:endParaRPr kumimoji="0" lang="en-GB" sz="1600" b="0" i="0" u="none" strike="noStrike" kern="1200" cap="none" spc="0" normalizeH="0" baseline="30000" noProof="0" dirty="0">
                <a:ln>
                  <a:noFill/>
                </a:ln>
                <a:solidFill>
                  <a:srgbClr val="064AA7"/>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446909A-EB45-9623-0ECC-6D980E0F1F9B}"/>
                </a:ext>
              </a:extLst>
            </p:cNvPr>
            <p:cNvSpPr/>
            <p:nvPr/>
          </p:nvSpPr>
          <p:spPr>
            <a:xfrm>
              <a:off x="9091720" y="5700934"/>
              <a:ext cx="2332891" cy="658206"/>
            </a:xfrm>
            <a:prstGeom prst="rect">
              <a:avLst/>
            </a:prstGeom>
            <a:solidFill>
              <a:srgbClr val="D0DCE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84E4B"/>
                  </a:solidFill>
                  <a:effectLst/>
                  <a:uLnTx/>
                  <a:uFillTx/>
                  <a:latin typeface="Arial"/>
                  <a:ea typeface="+mn-ea"/>
                  <a:cs typeface="+mn-cs"/>
                </a:rPr>
                <a:t>Rucaparib: </a:t>
              </a:r>
              <a:br>
                <a:rPr kumimoji="0" lang="en-GB" sz="1800" b="1" i="0" u="none" strike="noStrike" kern="1200" cap="none" spc="0" normalizeH="0" baseline="0" noProof="0" dirty="0">
                  <a:ln>
                    <a:noFill/>
                  </a:ln>
                  <a:solidFill>
                    <a:srgbClr val="FF0000"/>
                  </a:solidFill>
                  <a:effectLst/>
                  <a:uLnTx/>
                  <a:uFillTx/>
                  <a:latin typeface="Arial"/>
                  <a:ea typeface="+mn-ea"/>
                  <a:cs typeface="+mn-cs"/>
                </a:rPr>
              </a:br>
              <a:r>
                <a:rPr kumimoji="0" lang="en-GB" sz="1600" b="1" i="0" u="none" strike="noStrike" kern="1200" cap="none" spc="0" normalizeH="0" baseline="0" noProof="0" dirty="0">
                  <a:ln>
                    <a:noFill/>
                  </a:ln>
                  <a:solidFill>
                    <a:srgbClr val="064AA7"/>
                  </a:solidFill>
                  <a:effectLst/>
                  <a:uLnTx/>
                  <a:uFillTx/>
                  <a:latin typeface="Arial"/>
                  <a:ea typeface="+mn-ea"/>
                  <a:cs typeface="+mn-cs"/>
                </a:rPr>
                <a:t>ATHENA</a:t>
              </a:r>
              <a:r>
                <a:rPr kumimoji="0" lang="en-GB" sz="1600" b="1" i="0" u="none" strike="noStrike" kern="1200" cap="none" spc="0" normalizeH="0" baseline="30000" noProof="0" dirty="0">
                  <a:ln>
                    <a:noFill/>
                  </a:ln>
                  <a:solidFill>
                    <a:srgbClr val="064AA7"/>
                  </a:solidFill>
                  <a:effectLst/>
                  <a:uLnTx/>
                  <a:uFillTx/>
                  <a:latin typeface="Arial"/>
                  <a:ea typeface="+mn-ea"/>
                  <a:cs typeface="+mn-cs"/>
                </a:rPr>
                <a:t>7</a:t>
              </a:r>
              <a:endParaRPr kumimoji="0" lang="en-GB" sz="1600" b="0" i="0" u="none" strike="noStrike" kern="1200" cap="none" spc="0" normalizeH="0" baseline="30000" noProof="0" dirty="0">
                <a:ln>
                  <a:noFill/>
                </a:ln>
                <a:solidFill>
                  <a:srgbClr val="064AA7"/>
                </a:solidFill>
                <a:effectLst/>
                <a:uLnTx/>
                <a:uFillTx/>
                <a:latin typeface="Arial"/>
                <a:ea typeface="+mn-ea"/>
                <a:cs typeface="+mn-cs"/>
              </a:endParaRPr>
            </a:p>
          </p:txBody>
        </p:sp>
        <p:sp>
          <p:nvSpPr>
            <p:cNvPr id="24" name="Triangle 70">
              <a:extLst>
                <a:ext uri="{FF2B5EF4-FFF2-40B4-BE49-F238E27FC236}">
                  <a16:creationId xmlns:a16="http://schemas.microsoft.com/office/drawing/2014/main" id="{4C1D8D0C-95AE-2B41-FB5B-8BD22EDE4A36}"/>
                </a:ext>
              </a:extLst>
            </p:cNvPr>
            <p:cNvSpPr/>
            <p:nvPr/>
          </p:nvSpPr>
          <p:spPr>
            <a:xfrm rot="5400000">
              <a:off x="3157714" y="2791870"/>
              <a:ext cx="306000" cy="1440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riangle 71">
              <a:extLst>
                <a:ext uri="{FF2B5EF4-FFF2-40B4-BE49-F238E27FC236}">
                  <a16:creationId xmlns:a16="http://schemas.microsoft.com/office/drawing/2014/main" id="{ECB13CF6-F042-D4BD-BCD8-8CBD5041EDB9}"/>
                </a:ext>
              </a:extLst>
            </p:cNvPr>
            <p:cNvSpPr/>
            <p:nvPr/>
          </p:nvSpPr>
          <p:spPr>
            <a:xfrm rot="5400000">
              <a:off x="5878791" y="2791870"/>
              <a:ext cx="306000" cy="14400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riangle 72">
              <a:extLst>
                <a:ext uri="{FF2B5EF4-FFF2-40B4-BE49-F238E27FC236}">
                  <a16:creationId xmlns:a16="http://schemas.microsoft.com/office/drawing/2014/main" id="{35EF5EF3-2642-70FB-4441-56908B72301E}"/>
                </a:ext>
              </a:extLst>
            </p:cNvPr>
            <p:cNvSpPr/>
            <p:nvPr/>
          </p:nvSpPr>
          <p:spPr>
            <a:xfrm rot="5400000">
              <a:off x="8607691" y="2791870"/>
              <a:ext cx="306000" cy="144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riangle 73">
              <a:extLst>
                <a:ext uri="{FF2B5EF4-FFF2-40B4-BE49-F238E27FC236}">
                  <a16:creationId xmlns:a16="http://schemas.microsoft.com/office/drawing/2014/main" id="{A3BE0D14-7E95-4815-7646-F13AA4606C15}"/>
                </a:ext>
              </a:extLst>
            </p:cNvPr>
            <p:cNvSpPr/>
            <p:nvPr/>
          </p:nvSpPr>
          <p:spPr>
            <a:xfrm rot="5400000">
              <a:off x="11336142" y="2791870"/>
              <a:ext cx="306000" cy="14400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2381DB45-F102-96CE-D9B3-E7A1288D5B4F}"/>
                </a:ext>
              </a:extLst>
            </p:cNvPr>
            <p:cNvSpPr/>
            <p:nvPr/>
          </p:nvSpPr>
          <p:spPr>
            <a:xfrm>
              <a:off x="9091720" y="3993961"/>
              <a:ext cx="233289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8387B11A-A912-8F92-2AA6-DF91A8F25BC4}"/>
                </a:ext>
              </a:extLst>
            </p:cNvPr>
            <p:cNvSpPr/>
            <p:nvPr/>
          </p:nvSpPr>
          <p:spPr>
            <a:xfrm>
              <a:off x="9091720" y="4805198"/>
              <a:ext cx="2332891" cy="569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7CE6855E-CF44-38A3-ABAA-45033252531D}"/>
                </a:ext>
              </a:extLst>
            </p:cNvPr>
            <p:cNvSpPr/>
            <p:nvPr/>
          </p:nvSpPr>
          <p:spPr>
            <a:xfrm>
              <a:off x="9091720" y="5616435"/>
              <a:ext cx="233289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riangle 78">
              <a:extLst>
                <a:ext uri="{FF2B5EF4-FFF2-40B4-BE49-F238E27FC236}">
                  <a16:creationId xmlns:a16="http://schemas.microsoft.com/office/drawing/2014/main" id="{6E0EE0BB-9F5D-B9F8-47F2-5B5118835352}"/>
                </a:ext>
              </a:extLst>
            </p:cNvPr>
            <p:cNvSpPr/>
            <p:nvPr/>
          </p:nvSpPr>
          <p:spPr>
            <a:xfrm rot="5400000">
              <a:off x="738070" y="2791870"/>
              <a:ext cx="306000" cy="144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riangle 79">
              <a:extLst>
                <a:ext uri="{FF2B5EF4-FFF2-40B4-BE49-F238E27FC236}">
                  <a16:creationId xmlns:a16="http://schemas.microsoft.com/office/drawing/2014/main" id="{F6D90CAD-DBDE-BF12-AFCB-E58DE2F8C0D4}"/>
                </a:ext>
              </a:extLst>
            </p:cNvPr>
            <p:cNvSpPr/>
            <p:nvPr/>
          </p:nvSpPr>
          <p:spPr>
            <a:xfrm rot="5400000">
              <a:off x="3459147" y="2791870"/>
              <a:ext cx="306000" cy="144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riangle 80">
              <a:extLst>
                <a:ext uri="{FF2B5EF4-FFF2-40B4-BE49-F238E27FC236}">
                  <a16:creationId xmlns:a16="http://schemas.microsoft.com/office/drawing/2014/main" id="{5B8149DD-9A9A-A3AF-3657-3DC9ECEEBF48}"/>
                </a:ext>
              </a:extLst>
            </p:cNvPr>
            <p:cNvSpPr/>
            <p:nvPr/>
          </p:nvSpPr>
          <p:spPr>
            <a:xfrm rot="5400000">
              <a:off x="6188047" y="2791870"/>
              <a:ext cx="306000" cy="144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riangle 81">
              <a:extLst>
                <a:ext uri="{FF2B5EF4-FFF2-40B4-BE49-F238E27FC236}">
                  <a16:creationId xmlns:a16="http://schemas.microsoft.com/office/drawing/2014/main" id="{CF2D61DE-FE61-04CF-C896-C422E073CB9C}"/>
                </a:ext>
              </a:extLst>
            </p:cNvPr>
            <p:cNvSpPr/>
            <p:nvPr/>
          </p:nvSpPr>
          <p:spPr>
            <a:xfrm rot="5400000">
              <a:off x="8916498" y="2791870"/>
              <a:ext cx="306000" cy="144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5" name="TextBox 34">
            <a:extLst>
              <a:ext uri="{FF2B5EF4-FFF2-40B4-BE49-F238E27FC236}">
                <a16:creationId xmlns:a16="http://schemas.microsoft.com/office/drawing/2014/main" id="{56C56485-EB3E-8E07-569D-C68DEF1B3A7F}"/>
              </a:ext>
            </a:extLst>
          </p:cNvPr>
          <p:cNvSpPr txBox="1"/>
          <p:nvPr/>
        </p:nvSpPr>
        <p:spPr>
          <a:xfrm>
            <a:off x="804678" y="3856355"/>
            <a:ext cx="520291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64AA7"/>
                </a:solidFill>
                <a:effectLst/>
                <a:uLnTx/>
                <a:uFillTx/>
                <a:latin typeface="Arial"/>
                <a:ea typeface="+mn-ea"/>
                <a:cs typeface="Arial Narrow" panose="020B0604020202020204" pitchFamily="34" charset="0"/>
              </a:rPr>
              <a:t>Options have expanded in recent years ….           </a:t>
            </a:r>
            <a:endParaRPr kumimoji="0" lang="en-US" sz="2400" b="1" i="0" u="none" strike="noStrike" kern="1200" cap="none" spc="0" normalizeH="0" baseline="0" noProof="0" dirty="0">
              <a:ln>
                <a:noFill/>
              </a:ln>
              <a:solidFill>
                <a:srgbClr val="064AA7"/>
              </a:solidFill>
              <a:effectLst/>
              <a:uLnTx/>
              <a:uFillTx/>
              <a:latin typeface="Arial"/>
              <a:ea typeface="+mn-ea"/>
              <a:cs typeface="Arial Narrow" panose="020B0604020202020204" pitchFamily="34" charset="0"/>
            </a:endParaRPr>
          </a:p>
        </p:txBody>
      </p:sp>
      <p:cxnSp>
        <p:nvCxnSpPr>
          <p:cNvPr id="36" name="Straight Connector 35">
            <a:extLst>
              <a:ext uri="{FF2B5EF4-FFF2-40B4-BE49-F238E27FC236}">
                <a16:creationId xmlns:a16="http://schemas.microsoft.com/office/drawing/2014/main" id="{4A6E9845-D40E-BFCF-715F-B3184EF3FDD6}"/>
              </a:ext>
            </a:extLst>
          </p:cNvPr>
          <p:cNvCxnSpPr>
            <a:cxnSpLocks/>
          </p:cNvCxnSpPr>
          <p:nvPr/>
        </p:nvCxnSpPr>
        <p:spPr>
          <a:xfrm>
            <a:off x="6094883" y="1362075"/>
            <a:ext cx="0" cy="42261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A5359C3-16F1-C70C-486F-ACF95E4A1808}"/>
              </a:ext>
            </a:extLst>
          </p:cNvPr>
          <p:cNvSpPr txBox="1"/>
          <p:nvPr/>
        </p:nvSpPr>
        <p:spPr>
          <a:xfrm>
            <a:off x="6269466" y="4849090"/>
            <a:ext cx="2638764" cy="923330"/>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4E4B"/>
                </a:solidFill>
                <a:effectLst/>
                <a:uLnTx/>
                <a:uFillTx/>
                <a:latin typeface="Arial"/>
                <a:ea typeface="+mn-ea"/>
                <a:cs typeface="Arial Narrow" panose="020B0604020202020204" pitchFamily="34" charset="0"/>
              </a:rPr>
              <a:t>In 2018, we </a:t>
            </a:r>
            <a:r>
              <a:rPr kumimoji="0" lang="en-US" sz="1800" b="1" i="0" u="none" strike="noStrike" kern="1200" cap="none" spc="0" normalizeH="0" baseline="0" noProof="0" dirty="0">
                <a:ln>
                  <a:noFill/>
                </a:ln>
                <a:solidFill>
                  <a:srgbClr val="E84E4B"/>
                </a:solidFill>
                <a:effectLst/>
                <a:uLnTx/>
                <a:uFillTx/>
                <a:latin typeface="Arial"/>
                <a:ea typeface="Arial Narrow" charset="0"/>
                <a:cs typeface="Arial Narrow" panose="020B0604020202020204" pitchFamily="34" charset="0"/>
              </a:rPr>
              <a:t>witnessed a paradigm shift in the First Line Treatment</a:t>
            </a:r>
          </a:p>
        </p:txBody>
      </p:sp>
      <p:sp>
        <p:nvSpPr>
          <p:cNvPr id="43" name="TextBox 42">
            <a:extLst>
              <a:ext uri="{FF2B5EF4-FFF2-40B4-BE49-F238E27FC236}">
                <a16:creationId xmlns:a16="http://schemas.microsoft.com/office/drawing/2014/main" id="{93419D0C-55ED-34D1-5732-E5B95C3C83B8}"/>
              </a:ext>
            </a:extLst>
          </p:cNvPr>
          <p:cNvSpPr txBox="1"/>
          <p:nvPr/>
        </p:nvSpPr>
        <p:spPr>
          <a:xfrm>
            <a:off x="6160567" y="4271854"/>
            <a:ext cx="29222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64AA7"/>
                </a:solidFill>
                <a:effectLst/>
                <a:uLnTx/>
                <a:uFillTx/>
                <a:latin typeface="Arial"/>
                <a:ea typeface="+mn-ea"/>
                <a:cs typeface="Arial Narrow" panose="020B0604020202020204" pitchFamily="34" charset="0"/>
              </a:rPr>
              <a:t>… inflection point</a:t>
            </a:r>
            <a:endParaRPr kumimoji="0" lang="en-US" sz="2400" b="1" i="0" u="none" strike="noStrike" kern="1200" cap="none" spc="0" normalizeH="0" baseline="0" noProof="0" dirty="0">
              <a:ln>
                <a:noFill/>
              </a:ln>
              <a:solidFill>
                <a:srgbClr val="064AA7"/>
              </a:solidFill>
              <a:effectLst/>
              <a:uLnTx/>
              <a:uFillTx/>
              <a:latin typeface="Arial"/>
              <a:ea typeface="+mn-ea"/>
              <a:cs typeface="Arial Narrow" panose="020B0604020202020204" pitchFamily="34" charset="0"/>
            </a:endParaRPr>
          </a:p>
        </p:txBody>
      </p:sp>
    </p:spTree>
    <p:extLst>
      <p:ext uri="{BB962C8B-B14F-4D97-AF65-F5344CB8AC3E}">
        <p14:creationId xmlns:p14="http://schemas.microsoft.com/office/powerpoint/2010/main" val="2933843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566928" y="457200"/>
            <a:ext cx="146304" cy="402336"/>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41248" y="365760"/>
            <a:ext cx="8046720" cy="40011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600" b="1" i="0" u="none" strike="noStrike" kern="1200" cap="none" spc="0" normalizeH="0" baseline="0" noProof="0" dirty="0">
                <a:ln>
                  <a:noFill/>
                </a:ln>
                <a:solidFill>
                  <a:srgbClr val="182B49"/>
                </a:solidFill>
                <a:effectLst/>
                <a:uLnTx/>
                <a:uFillTx/>
                <a:latin typeface="Arial"/>
                <a:ea typeface="+mn-ea"/>
                <a:cs typeface="+mn-cs"/>
              </a:rPr>
              <a:t>SOLO-1: </a:t>
            </a:r>
            <a:r>
              <a:rPr kumimoji="0" lang="en-US" sz="2600" b="1" i="0" u="none" strike="noStrike" kern="1200" cap="none" spc="0" normalizeH="0" baseline="0" noProof="0" dirty="0">
                <a:ln>
                  <a:noFill/>
                </a:ln>
                <a:solidFill>
                  <a:srgbClr val="182B49"/>
                </a:solidFill>
                <a:effectLst/>
                <a:uLnTx/>
                <a:uFillTx/>
                <a:latin typeface="Arial"/>
                <a:ea typeface="+mn-ea"/>
                <a:cs typeface="+mn-cs"/>
              </a:rPr>
              <a:t>O</a:t>
            </a:r>
            <a:r>
              <a:rPr kumimoji="0" sz="2600" b="1" i="0" u="none" strike="noStrike" kern="1200" cap="none" spc="0" normalizeH="0" baseline="0" noProof="0" dirty="0">
                <a:ln>
                  <a:noFill/>
                </a:ln>
                <a:solidFill>
                  <a:srgbClr val="182B49"/>
                </a:solidFill>
                <a:effectLst/>
                <a:uLnTx/>
                <a:uFillTx/>
                <a:latin typeface="Arial"/>
                <a:ea typeface="+mn-ea"/>
                <a:cs typeface="+mn-cs"/>
              </a:rPr>
              <a:t>laparib in BRCA-mutated disease</a:t>
            </a:r>
          </a:p>
        </p:txBody>
      </p:sp>
      <p:sp>
        <p:nvSpPr>
          <p:cNvPr id="4" name="TextBox 3"/>
          <p:cNvSpPr txBox="1"/>
          <p:nvPr/>
        </p:nvSpPr>
        <p:spPr>
          <a:xfrm>
            <a:off x="841248" y="969264"/>
            <a:ext cx="98755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00629B"/>
                </a:solidFill>
                <a:effectLst/>
                <a:uLnTx/>
                <a:uFillTx/>
                <a:latin typeface="Arial"/>
                <a:ea typeface="+mn-ea"/>
                <a:cs typeface="+mn-cs"/>
              </a:rPr>
              <a:t>SECTION 02 · LONG-TERM OUTCOMES</a:t>
            </a:r>
          </a:p>
        </p:txBody>
      </p:sp>
      <p:sp>
        <p:nvSpPr>
          <p:cNvPr id="5" name="TextBox 4"/>
          <p:cNvSpPr txBox="1"/>
          <p:nvPr/>
        </p:nvSpPr>
        <p:spPr>
          <a:xfrm>
            <a:off x="9052560" y="365760"/>
            <a:ext cx="2587752" cy="548640"/>
          </a:xfrm>
          <a:prstGeom prst="rect">
            <a:avLst/>
          </a:prstGeom>
          <a:noFill/>
        </p:spPr>
        <p:txBody>
          <a:bodyPr wrap="square" lIns="0" tIns="0" rIns="0" bIns="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182B49"/>
                </a:solidFill>
                <a:effectLst/>
                <a:uLnTx/>
                <a:uFillTx/>
                <a:latin typeface="Arial"/>
                <a:ea typeface="+mn-ea"/>
                <a:cs typeface="+mn-cs"/>
              </a:rPr>
              <a:t>UC San Diego Health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55617A"/>
                </a:solidFill>
                <a:effectLst/>
                <a:uLnTx/>
                <a:uFillTx/>
                <a:latin typeface="Arial"/>
                <a:ea typeface="+mn-ea"/>
                <a:cs typeface="+mn-cs"/>
              </a:rPr>
              <a:t>Moores Cancer Center</a:t>
            </a:r>
          </a:p>
        </p:txBody>
      </p:sp>
      <p:sp>
        <p:nvSpPr>
          <p:cNvPr id="6" name="Rectangle 5"/>
          <p:cNvSpPr/>
          <p:nvPr/>
        </p:nvSpPr>
        <p:spPr>
          <a:xfrm>
            <a:off x="566928" y="6455664"/>
            <a:ext cx="11064240" cy="10972"/>
          </a:xfrm>
          <a:prstGeom prst="rect">
            <a:avLst/>
          </a:prstGeom>
          <a:solidFill>
            <a:srgbClr val="C9D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566928" y="6510528"/>
            <a:ext cx="868680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55617A"/>
                </a:solidFill>
                <a:effectLst/>
                <a:uLnTx/>
                <a:uFillTx/>
                <a:latin typeface="Arial"/>
                <a:ea typeface="+mn-ea"/>
                <a:cs typeface="+mn-cs"/>
              </a:rPr>
              <a:t>PARP Inhibitors in Advanced Ovarian Cancer  ·  R. N. Eskander, MD</a:t>
            </a:r>
          </a:p>
        </p:txBody>
      </p:sp>
      <p:sp>
        <p:nvSpPr>
          <p:cNvPr id="9" name="TextBox 8"/>
          <p:cNvSpPr txBox="1"/>
          <p:nvPr/>
        </p:nvSpPr>
        <p:spPr>
          <a:xfrm>
            <a:off x="841248" y="6089904"/>
            <a:ext cx="107899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50" b="0" i="1" u="none" strike="noStrike" kern="1200" cap="none" spc="0" normalizeH="0" baseline="0" noProof="0" dirty="0">
                <a:ln>
                  <a:noFill/>
                </a:ln>
                <a:solidFill>
                  <a:srgbClr val="55617A"/>
                </a:solidFill>
                <a:effectLst/>
                <a:uLnTx/>
                <a:uFillTx/>
                <a:latin typeface="Arial"/>
                <a:ea typeface="+mn-ea"/>
                <a:cs typeface="+mn-cs"/>
              </a:rPr>
              <a:t>Banerjee et al. Lancet Oncol 2021 (5-yr PFS); DiSilvestro et al. J Clin Oncol 2023 (7-yr OS). SOLO-1/GOG-3004.</a:t>
            </a:r>
          </a:p>
        </p:txBody>
      </p:sp>
      <p:pic>
        <p:nvPicPr>
          <p:cNvPr id="10" name="Picture 9" descr="fig_solo1.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6888" y="1599963"/>
            <a:ext cx="5989320" cy="4014112"/>
          </a:xfrm>
          <a:prstGeom prst="rect">
            <a:avLst/>
          </a:prstGeom>
        </p:spPr>
      </p:pic>
      <p:sp>
        <p:nvSpPr>
          <p:cNvPr id="11" name="TextBox 10"/>
          <p:cNvSpPr txBox="1"/>
          <p:nvPr/>
        </p:nvSpPr>
        <p:spPr>
          <a:xfrm>
            <a:off x="6798564" y="1610935"/>
            <a:ext cx="4910328" cy="4014112"/>
          </a:xfrm>
          <a:prstGeom prst="rect">
            <a:avLst/>
          </a:prstGeom>
          <a:noFill/>
        </p:spPr>
        <p:txBody>
          <a:bodyPr wrap="square" lIns="0" tIns="0" rIns="0" bIns="0" anchor="t">
            <a:spAutoFit/>
          </a:bodyPr>
          <a:lstStyle/>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Population:</a:t>
            </a:r>
            <a:r>
              <a:rPr kumimoji="0" sz="1600" b="0" i="0" u="none" strike="noStrike" kern="1200" cap="none" spc="0" normalizeH="0" baseline="0" noProof="0" dirty="0">
                <a:ln>
                  <a:noFill/>
                </a:ln>
                <a:solidFill>
                  <a:srgbClr val="1A2230"/>
                </a:solidFill>
                <a:effectLst/>
                <a:uLnTx/>
                <a:uFillTx/>
                <a:latin typeface="Arial"/>
                <a:ea typeface="+mn-ea"/>
                <a:cs typeface="+mn-cs"/>
              </a:rPr>
              <a:t> BRCA1/2-mutated newly diagnosed; olaparib ×2 years (n=260) vs placebo (n=131)</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Practice-defining PFS:</a:t>
            </a:r>
            <a:r>
              <a:rPr kumimoji="0" sz="1600" b="0" i="0" u="none" strike="noStrike" kern="1200" cap="none" spc="0" normalizeH="0" baseline="0" noProof="0" dirty="0">
                <a:ln>
                  <a:noFill/>
                </a:ln>
                <a:solidFill>
                  <a:srgbClr val="1A2230"/>
                </a:solidFill>
                <a:effectLst/>
                <a:uLnTx/>
                <a:uFillTx/>
                <a:latin typeface="Arial"/>
                <a:ea typeface="+mn-ea"/>
                <a:cs typeface="+mn-cs"/>
              </a:rPr>
              <a:t> median 56.0 vs 13.8 months (HR 0.33) at 5 years</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Longest PARP follow-up:</a:t>
            </a:r>
            <a:r>
              <a:rPr kumimoji="0" sz="1600" b="0" i="0" u="none" strike="noStrike" kern="1200" cap="none" spc="0" normalizeH="0" baseline="0" noProof="0" dirty="0">
                <a:ln>
                  <a:noFill/>
                </a:ln>
                <a:solidFill>
                  <a:srgbClr val="1A2230"/>
                </a:solidFill>
                <a:effectLst/>
                <a:uLnTx/>
                <a:uFillTx/>
                <a:latin typeface="Arial"/>
                <a:ea typeface="+mn-ea"/>
                <a:cs typeface="+mn-cs"/>
              </a:rPr>
              <a:t> 7-yr OS 67.0% vs 46.5%; median OS not reached vs 75.2 </a:t>
            </a:r>
            <a:r>
              <a:rPr kumimoji="0" sz="1600" b="0" i="0" u="none" strike="noStrike" kern="1200" cap="none" spc="0" normalizeH="0" baseline="0" noProof="0" dirty="0" err="1">
                <a:ln>
                  <a:noFill/>
                </a:ln>
                <a:solidFill>
                  <a:srgbClr val="1A2230"/>
                </a:solidFill>
                <a:effectLst/>
                <a:uLnTx/>
                <a:uFillTx/>
                <a:latin typeface="Arial"/>
                <a:ea typeface="+mn-ea"/>
                <a:cs typeface="+mn-cs"/>
              </a:rPr>
              <a:t>mo</a:t>
            </a:r>
            <a:endParaRPr kumimoji="0"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OS HR 0.55</a:t>
            </a:r>
            <a:r>
              <a:rPr kumimoji="0" sz="1600" b="0" i="0" u="none" strike="noStrike" kern="1200" cap="none" spc="0" normalizeH="0" baseline="0" noProof="0" dirty="0">
                <a:ln>
                  <a:noFill/>
                </a:ln>
                <a:solidFill>
                  <a:srgbClr val="1A2230"/>
                </a:solidFill>
                <a:effectLst/>
                <a:uLnTx/>
                <a:uFillTx/>
                <a:latin typeface="Arial"/>
                <a:ea typeface="+mn-ea"/>
                <a:cs typeface="+mn-cs"/>
              </a:rPr>
              <a:t> (95% CI 0.40–0.76) — clinically meaningful; not formally significant (38% maturity)</a:t>
            </a:r>
            <a:endParaRPr kumimoji="0" lang="en-US"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900"/>
              </a:spcAft>
              <a:buClrTx/>
              <a:buSzTx/>
              <a:buFontTx/>
              <a:buNone/>
              <a:tabLst/>
              <a:defRPr/>
            </a:pPr>
            <a:r>
              <a:rPr kumimoji="0" lang="en-US" sz="1600" b="1" i="0" u="none" strike="noStrike" kern="1200" cap="none" spc="0" normalizeH="0" baseline="0" noProof="0" dirty="0">
                <a:ln>
                  <a:noFill/>
                </a:ln>
                <a:solidFill>
                  <a:srgbClr val="1A2230"/>
                </a:solidFill>
                <a:effectLst/>
                <a:uLnTx/>
                <a:uFillTx/>
                <a:latin typeface="Arial"/>
                <a:ea typeface="+mn-ea"/>
                <a:cs typeface="+mn-cs"/>
              </a:rPr>
              <a:t>44.3% of patients in the placebo arm receiving subsequent PARPi therapy compared with 14.6% in the Olaparib arm</a:t>
            </a:r>
            <a:endParaRPr kumimoji="0" sz="1600" b="1"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Takeaway:</a:t>
            </a:r>
            <a:r>
              <a:rPr kumimoji="0" sz="1600" b="0" i="0" u="none" strike="noStrike" kern="1200" cap="none" spc="0" normalizeH="0" baseline="0" noProof="0" dirty="0">
                <a:ln>
                  <a:noFill/>
                </a:ln>
                <a:solidFill>
                  <a:srgbClr val="1A2230"/>
                </a:solidFill>
                <a:effectLst/>
                <a:uLnTx/>
                <a:uFillTx/>
                <a:latin typeface="Arial"/>
                <a:ea typeface="+mn-ea"/>
                <a:cs typeface="+mn-cs"/>
              </a:rPr>
              <a:t> a finite 2-year course yields durable, plateau-like benefit in </a:t>
            </a:r>
            <a:r>
              <a:rPr kumimoji="0" sz="1600" b="0" i="0" u="none" strike="noStrike" kern="1200" cap="none" spc="0" normalizeH="0" baseline="0" noProof="0" dirty="0" err="1">
                <a:ln>
                  <a:noFill/>
                </a:ln>
                <a:solidFill>
                  <a:srgbClr val="1A2230"/>
                </a:solidFill>
                <a:effectLst/>
                <a:uLnTx/>
                <a:uFillTx/>
                <a:latin typeface="Arial"/>
                <a:ea typeface="+mn-ea"/>
                <a:cs typeface="+mn-cs"/>
              </a:rPr>
              <a:t>BRCAm</a:t>
            </a:r>
            <a:r>
              <a:rPr kumimoji="0" sz="1600" b="0" i="0" u="none" strike="noStrike" kern="1200" cap="none" spc="0" normalizeH="0" baseline="0" noProof="0" dirty="0">
                <a:ln>
                  <a:noFill/>
                </a:ln>
                <a:solidFill>
                  <a:srgbClr val="1A2230"/>
                </a:solidFill>
                <a:effectLst/>
                <a:uLnTx/>
                <a:uFillTx/>
                <a:latin typeface="Arial"/>
                <a:ea typeface="+mn-ea"/>
                <a:cs typeface="+mn-cs"/>
              </a:rPr>
              <a:t> disease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566928" y="457200"/>
            <a:ext cx="146304" cy="402336"/>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41248" y="365760"/>
            <a:ext cx="804672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600" b="1" i="0" u="none" strike="noStrike" kern="1200" cap="none" spc="0" normalizeH="0" baseline="0" noProof="0">
                <a:ln>
                  <a:noFill/>
                </a:ln>
                <a:solidFill>
                  <a:srgbClr val="182B49"/>
                </a:solidFill>
                <a:effectLst/>
                <a:uLnTx/>
                <a:uFillTx/>
                <a:latin typeface="Arial"/>
                <a:ea typeface="+mn-ea"/>
                <a:cs typeface="+mn-cs"/>
              </a:rPr>
              <a:t>PAOLA-1: olaparib + bevacizumab (HRD-positive)</a:t>
            </a:r>
          </a:p>
        </p:txBody>
      </p:sp>
      <p:sp>
        <p:nvSpPr>
          <p:cNvPr id="4" name="TextBox 3"/>
          <p:cNvSpPr txBox="1"/>
          <p:nvPr/>
        </p:nvSpPr>
        <p:spPr>
          <a:xfrm>
            <a:off x="841248" y="969264"/>
            <a:ext cx="98755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00629B"/>
                </a:solidFill>
                <a:effectLst/>
                <a:uLnTx/>
                <a:uFillTx/>
                <a:latin typeface="Arial"/>
                <a:ea typeface="+mn-ea"/>
                <a:cs typeface="+mn-cs"/>
              </a:rPr>
              <a:t>SECTION 02 · LONG-TERM OUTCOMES</a:t>
            </a:r>
          </a:p>
        </p:txBody>
      </p:sp>
      <p:sp>
        <p:nvSpPr>
          <p:cNvPr id="5" name="TextBox 4"/>
          <p:cNvSpPr txBox="1"/>
          <p:nvPr/>
        </p:nvSpPr>
        <p:spPr>
          <a:xfrm>
            <a:off x="9052560" y="365760"/>
            <a:ext cx="2587752" cy="548640"/>
          </a:xfrm>
          <a:prstGeom prst="rect">
            <a:avLst/>
          </a:prstGeom>
          <a:noFill/>
        </p:spPr>
        <p:txBody>
          <a:bodyPr wrap="square" lIns="0" tIns="0" rIns="0" bIns="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182B49"/>
                </a:solidFill>
                <a:effectLst/>
                <a:uLnTx/>
                <a:uFillTx/>
                <a:latin typeface="Arial"/>
                <a:ea typeface="+mn-ea"/>
                <a:cs typeface="+mn-cs"/>
              </a:rPr>
              <a:t>UC San Diego Health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55617A"/>
                </a:solidFill>
                <a:effectLst/>
                <a:uLnTx/>
                <a:uFillTx/>
                <a:latin typeface="Arial"/>
                <a:ea typeface="+mn-ea"/>
                <a:cs typeface="+mn-cs"/>
              </a:rPr>
              <a:t>Moores Cancer Center</a:t>
            </a:r>
          </a:p>
        </p:txBody>
      </p:sp>
      <p:sp>
        <p:nvSpPr>
          <p:cNvPr id="6" name="Rectangle 5"/>
          <p:cNvSpPr/>
          <p:nvPr/>
        </p:nvSpPr>
        <p:spPr>
          <a:xfrm>
            <a:off x="566928" y="6455664"/>
            <a:ext cx="11064240" cy="10972"/>
          </a:xfrm>
          <a:prstGeom prst="rect">
            <a:avLst/>
          </a:prstGeom>
          <a:solidFill>
            <a:srgbClr val="C9D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566928" y="6510528"/>
            <a:ext cx="868680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55617A"/>
                </a:solidFill>
                <a:effectLst/>
                <a:uLnTx/>
                <a:uFillTx/>
                <a:latin typeface="Arial"/>
                <a:ea typeface="+mn-ea"/>
                <a:cs typeface="+mn-cs"/>
              </a:rPr>
              <a:t>PARP Inhibitors in Advanced Ovarian Cancer  ·  R. N. Eskander, MD</a:t>
            </a:r>
          </a:p>
        </p:txBody>
      </p:sp>
      <p:sp>
        <p:nvSpPr>
          <p:cNvPr id="9" name="TextBox 8"/>
          <p:cNvSpPr txBox="1"/>
          <p:nvPr/>
        </p:nvSpPr>
        <p:spPr>
          <a:xfrm>
            <a:off x="841248" y="6089904"/>
            <a:ext cx="107899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50" b="0" i="1" u="none" strike="noStrike" kern="1200" cap="none" spc="0" normalizeH="0" baseline="0" noProof="0">
                <a:ln>
                  <a:noFill/>
                </a:ln>
                <a:solidFill>
                  <a:srgbClr val="55617A"/>
                </a:solidFill>
                <a:effectLst/>
                <a:uLnTx/>
                <a:uFillTx/>
                <a:latin typeface="Arial"/>
                <a:ea typeface="+mn-ea"/>
                <a:cs typeface="+mn-cs"/>
              </a:rPr>
              <a:t>Ray-Coquard et al. NEJM 2019; final OS Ann Oncol 2023; risk-stratified IJGC 2024. PAOLA-1/ENGOT-ov25.</a:t>
            </a:r>
          </a:p>
        </p:txBody>
      </p:sp>
      <p:pic>
        <p:nvPicPr>
          <p:cNvPr id="10" name="Picture 9" descr="fig_paola1.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46887" y="1553378"/>
            <a:ext cx="6246231" cy="4115902"/>
          </a:xfrm>
          <a:prstGeom prst="rect">
            <a:avLst/>
          </a:prstGeom>
        </p:spPr>
      </p:pic>
      <p:sp>
        <p:nvSpPr>
          <p:cNvPr id="11" name="TextBox 10"/>
          <p:cNvSpPr txBox="1"/>
          <p:nvPr/>
        </p:nvSpPr>
        <p:spPr>
          <a:xfrm>
            <a:off x="7034785" y="1634324"/>
            <a:ext cx="4910328" cy="3597716"/>
          </a:xfrm>
          <a:prstGeom prst="rect">
            <a:avLst/>
          </a:prstGeom>
          <a:noFill/>
        </p:spPr>
        <p:txBody>
          <a:bodyPr wrap="square" lIns="0" tIns="0" rIns="0" bIns="0" anchor="t">
            <a:spAutoFit/>
          </a:bodyPr>
          <a:lstStyle/>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Design:</a:t>
            </a:r>
            <a:r>
              <a:rPr kumimoji="0" sz="1600" b="0" i="0" u="none" strike="noStrike" kern="1200" cap="none" spc="0" normalizeH="0" baseline="0" noProof="0" dirty="0">
                <a:ln>
                  <a:noFill/>
                </a:ln>
                <a:solidFill>
                  <a:srgbClr val="1A2230"/>
                </a:solidFill>
                <a:effectLst/>
                <a:uLnTx/>
                <a:uFillTx/>
                <a:latin typeface="Arial"/>
                <a:ea typeface="+mn-ea"/>
                <a:cs typeface="+mn-cs"/>
              </a:rPr>
              <a:t> olaparib + </a:t>
            </a:r>
            <a:r>
              <a:rPr kumimoji="0" sz="1600" b="0" i="0" u="none" strike="noStrike" kern="1200" cap="none" spc="0" normalizeH="0" baseline="0" noProof="0" dirty="0" err="1">
                <a:ln>
                  <a:noFill/>
                </a:ln>
                <a:solidFill>
                  <a:srgbClr val="1A2230"/>
                </a:solidFill>
                <a:effectLst/>
                <a:uLnTx/>
                <a:uFillTx/>
                <a:latin typeface="Arial"/>
                <a:ea typeface="+mn-ea"/>
                <a:cs typeface="+mn-cs"/>
              </a:rPr>
              <a:t>bev</a:t>
            </a:r>
            <a:r>
              <a:rPr kumimoji="0" sz="1600" b="0" i="0" u="none" strike="noStrike" kern="1200" cap="none" spc="0" normalizeH="0" baseline="0" noProof="0" dirty="0">
                <a:ln>
                  <a:noFill/>
                </a:ln>
                <a:solidFill>
                  <a:srgbClr val="1A2230"/>
                </a:solidFill>
                <a:effectLst/>
                <a:uLnTx/>
                <a:uFillTx/>
                <a:latin typeface="Arial"/>
                <a:ea typeface="+mn-ea"/>
                <a:cs typeface="+mn-cs"/>
              </a:rPr>
              <a:t> vs </a:t>
            </a:r>
            <a:r>
              <a:rPr kumimoji="0" sz="1600" b="0" i="0" u="none" strike="noStrike" kern="1200" cap="none" spc="0" normalizeH="0" baseline="0" noProof="0" dirty="0" err="1">
                <a:ln>
                  <a:noFill/>
                </a:ln>
                <a:solidFill>
                  <a:srgbClr val="1A2230"/>
                </a:solidFill>
                <a:effectLst/>
                <a:uLnTx/>
                <a:uFillTx/>
                <a:latin typeface="Arial"/>
                <a:ea typeface="+mn-ea"/>
                <a:cs typeface="+mn-cs"/>
              </a:rPr>
              <a:t>bev</a:t>
            </a:r>
            <a:r>
              <a:rPr kumimoji="0" sz="1600" b="0" i="0" u="none" strike="noStrike" kern="1200" cap="none" spc="0" normalizeH="0" baseline="0" noProof="0" dirty="0">
                <a:ln>
                  <a:noFill/>
                </a:ln>
                <a:solidFill>
                  <a:srgbClr val="1A2230"/>
                </a:solidFill>
                <a:effectLst/>
                <a:uLnTx/>
                <a:uFillTx/>
                <a:latin typeface="Arial"/>
                <a:ea typeface="+mn-ea"/>
                <a:cs typeface="+mn-cs"/>
              </a:rPr>
              <a:t> alone, on a bevacizumab backbone; benefit confined to HRD-positive</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5-yr PFS:</a:t>
            </a:r>
            <a:r>
              <a:rPr kumimoji="0" sz="1600" b="0" i="0" u="none" strike="noStrike" kern="1200" cap="none" spc="0" normalizeH="0" baseline="0" noProof="0" dirty="0">
                <a:ln>
                  <a:noFill/>
                </a:ln>
                <a:solidFill>
                  <a:srgbClr val="1A2230"/>
                </a:solidFill>
                <a:effectLst/>
                <a:uLnTx/>
                <a:uFillTx/>
                <a:latin typeface="Arial"/>
                <a:ea typeface="+mn-ea"/>
                <a:cs typeface="+mn-cs"/>
              </a:rPr>
              <a:t> 46.1% vs 19.2% (HR 0.41, 95% CI 0.32–0.54)</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5-yr OS:</a:t>
            </a:r>
            <a:r>
              <a:rPr kumimoji="0" sz="1600" b="0" i="0" u="none" strike="noStrike" kern="1200" cap="none" spc="0" normalizeH="0" baseline="0" noProof="0" dirty="0">
                <a:ln>
                  <a:noFill/>
                </a:ln>
                <a:solidFill>
                  <a:srgbClr val="1A2230"/>
                </a:solidFill>
                <a:effectLst/>
                <a:uLnTx/>
                <a:uFillTx/>
                <a:latin typeface="Arial"/>
                <a:ea typeface="+mn-ea"/>
                <a:cs typeface="+mn-cs"/>
              </a:rPr>
              <a:t> 65.5% vs 48.4% (HR 0.62, 95% CI 0.45–0.85) in HRD-positive</a:t>
            </a:r>
            <a:endParaRPr kumimoji="0" lang="en-US"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900"/>
              </a:spcAft>
              <a:buClrTx/>
              <a:buSzTx/>
              <a:buFontTx/>
              <a:buNone/>
              <a:tabLst/>
              <a:defRPr/>
            </a:pPr>
            <a:endParaRPr kumimoji="0"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By </a:t>
            </a:r>
            <a:r>
              <a:rPr kumimoji="0" lang="en-US" sz="1600" b="1" i="0" u="none" strike="noStrike" kern="1200" cap="none" spc="0" normalizeH="0" baseline="0" noProof="0" dirty="0">
                <a:ln>
                  <a:noFill/>
                </a:ln>
                <a:solidFill>
                  <a:srgbClr val="182B49"/>
                </a:solidFill>
                <a:effectLst/>
                <a:uLnTx/>
                <a:uFillTx/>
                <a:latin typeface="Arial"/>
                <a:ea typeface="+mn-ea"/>
                <a:cs typeface="+mn-cs"/>
              </a:rPr>
              <a:t>clinical </a:t>
            </a:r>
            <a:r>
              <a:rPr kumimoji="0" sz="1600" b="1" i="0" u="none" strike="noStrike" kern="1200" cap="none" spc="0" normalizeH="0" baseline="0" noProof="0" dirty="0">
                <a:ln>
                  <a:noFill/>
                </a:ln>
                <a:solidFill>
                  <a:srgbClr val="182B49"/>
                </a:solidFill>
                <a:effectLst/>
                <a:uLnTx/>
                <a:uFillTx/>
                <a:latin typeface="Arial"/>
                <a:ea typeface="+mn-ea"/>
                <a:cs typeface="+mn-cs"/>
              </a:rPr>
              <a:t>risk</a:t>
            </a:r>
            <a:r>
              <a:rPr kumimoji="0" lang="en-US" sz="1600" b="1" i="0" u="none" strike="noStrike" kern="1200" cap="none" spc="0" normalizeH="0" baseline="0" noProof="0" dirty="0">
                <a:ln>
                  <a:noFill/>
                </a:ln>
                <a:solidFill>
                  <a:srgbClr val="182B49"/>
                </a:solidFill>
                <a:effectLst/>
                <a:uLnTx/>
                <a:uFillTx/>
                <a:latin typeface="Arial"/>
                <a:ea typeface="+mn-ea"/>
                <a:cs typeface="+mn-cs"/>
              </a:rPr>
              <a:t> group (5-yr OS)</a:t>
            </a:r>
            <a:r>
              <a:rPr kumimoji="0" sz="1600" b="1" i="0" u="none" strike="noStrike" kern="1200" cap="none" spc="0" normalizeH="0" baseline="0" noProof="0" dirty="0">
                <a:ln>
                  <a:noFill/>
                </a:ln>
                <a:solidFill>
                  <a:srgbClr val="182B49"/>
                </a:solidFill>
                <a:effectLst/>
                <a:uLnTx/>
                <a:uFillTx/>
                <a:latin typeface="Arial"/>
                <a:ea typeface="+mn-ea"/>
                <a:cs typeface="+mn-cs"/>
              </a:rPr>
              <a:t>:</a:t>
            </a:r>
            <a:r>
              <a:rPr kumimoji="0" sz="1600" b="0" i="0" u="none" strike="noStrike" kern="1200" cap="none" spc="0" normalizeH="0" baseline="0" noProof="0" dirty="0">
                <a:ln>
                  <a:noFill/>
                </a:ln>
                <a:solidFill>
                  <a:srgbClr val="1A2230"/>
                </a:solidFill>
                <a:effectLst/>
                <a:uLnTx/>
                <a:uFillTx/>
                <a:latin typeface="Arial"/>
                <a:ea typeface="+mn-ea"/>
                <a:cs typeface="+mn-cs"/>
              </a:rPr>
              <a:t> </a:t>
            </a:r>
            <a:endParaRPr kumimoji="0" lang="en-US"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900"/>
              </a:spcAft>
              <a:buClrTx/>
              <a:buSzTx/>
              <a:buFontTx/>
              <a:buNone/>
              <a:tabLst/>
              <a:defRPr/>
            </a:pPr>
            <a:r>
              <a:rPr kumimoji="0" lang="en-US" sz="1600" b="0" i="0" u="none" strike="noStrike" kern="1200" cap="none" spc="0" normalizeH="0" baseline="0" noProof="0" dirty="0">
                <a:ln>
                  <a:noFill/>
                </a:ln>
                <a:solidFill>
                  <a:srgbClr val="1A2230"/>
                </a:solidFill>
                <a:effectLst/>
                <a:uLnTx/>
                <a:uFillTx/>
                <a:latin typeface="Arial"/>
                <a:ea typeface="+mn-ea"/>
                <a:cs typeface="+mn-cs"/>
              </a:rPr>
              <a:t>	H</a:t>
            </a:r>
            <a:r>
              <a:rPr kumimoji="0" sz="1600" b="0" i="0" u="none" strike="noStrike" kern="1200" cap="none" spc="0" normalizeH="0" baseline="0" noProof="0" dirty="0">
                <a:ln>
                  <a:noFill/>
                </a:ln>
                <a:solidFill>
                  <a:srgbClr val="1A2230"/>
                </a:solidFill>
                <a:effectLst/>
                <a:uLnTx/>
                <a:uFillTx/>
                <a:latin typeface="Arial"/>
                <a:ea typeface="+mn-ea"/>
                <a:cs typeface="+mn-cs"/>
              </a:rPr>
              <a:t>igher-risk HRD+ 55% vs 42%</a:t>
            </a:r>
            <a:endParaRPr kumimoji="0" lang="en-US"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900"/>
              </a:spcAft>
              <a:buClrTx/>
              <a:buSzTx/>
              <a:buFontTx/>
              <a:buNone/>
              <a:tabLst/>
              <a:defRPr/>
            </a:pPr>
            <a:r>
              <a:rPr kumimoji="0" lang="en-US" sz="1600" b="0" i="0" u="none" strike="noStrike" kern="1200" cap="none" spc="0" normalizeH="0" baseline="0" noProof="0" dirty="0">
                <a:ln>
                  <a:noFill/>
                </a:ln>
                <a:solidFill>
                  <a:srgbClr val="1A2230"/>
                </a:solidFill>
                <a:effectLst/>
                <a:uLnTx/>
                <a:uFillTx/>
                <a:latin typeface="Arial"/>
                <a:ea typeface="+mn-ea"/>
                <a:cs typeface="+mn-cs"/>
              </a:rPr>
              <a:t>	L</a:t>
            </a:r>
            <a:r>
              <a:rPr kumimoji="0" sz="1600" b="0" i="0" u="none" strike="noStrike" kern="1200" cap="none" spc="0" normalizeH="0" baseline="0" noProof="0" dirty="0">
                <a:ln>
                  <a:noFill/>
                </a:ln>
                <a:solidFill>
                  <a:srgbClr val="1A2230"/>
                </a:solidFill>
                <a:effectLst/>
                <a:uLnTx/>
                <a:uFillTx/>
                <a:latin typeface="Arial"/>
                <a:ea typeface="+mn-ea"/>
                <a:cs typeface="+mn-cs"/>
              </a:rPr>
              <a:t>ower-risk</a:t>
            </a:r>
            <a:r>
              <a:rPr kumimoji="0" lang="en-US" sz="1600" b="0" i="0" u="none" strike="noStrike" kern="1200" cap="none" spc="0" normalizeH="0" baseline="0" noProof="0" dirty="0">
                <a:ln>
                  <a:noFill/>
                </a:ln>
                <a:solidFill>
                  <a:srgbClr val="1A2230"/>
                </a:solidFill>
                <a:effectLst/>
                <a:uLnTx/>
                <a:uFillTx/>
                <a:latin typeface="Arial"/>
                <a:ea typeface="+mn-ea"/>
                <a:cs typeface="+mn-cs"/>
              </a:rPr>
              <a:t> HRD+</a:t>
            </a:r>
            <a:r>
              <a:rPr kumimoji="0" sz="1600" b="0" i="0" u="none" strike="noStrike" kern="1200" cap="none" spc="0" normalizeH="0" baseline="0" noProof="0" dirty="0">
                <a:ln>
                  <a:noFill/>
                </a:ln>
                <a:solidFill>
                  <a:srgbClr val="1A2230"/>
                </a:solidFill>
                <a:effectLst/>
                <a:uLnTx/>
                <a:uFillTx/>
                <a:latin typeface="Arial"/>
                <a:ea typeface="+mn-ea"/>
                <a:cs typeface="+mn-cs"/>
              </a:rPr>
              <a:t> 88% vs 61% </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566928" y="457200"/>
            <a:ext cx="146304" cy="402336"/>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41248" y="365760"/>
            <a:ext cx="804672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600" b="1" i="0" u="none" strike="noStrike" kern="1200" cap="none" spc="0" normalizeH="0" baseline="0" noProof="0">
                <a:ln>
                  <a:noFill/>
                </a:ln>
                <a:solidFill>
                  <a:srgbClr val="182B49"/>
                </a:solidFill>
                <a:effectLst/>
                <a:uLnTx/>
                <a:uFillTx/>
                <a:latin typeface="Arial"/>
                <a:ea typeface="+mn-ea"/>
                <a:cs typeface="+mn-cs"/>
              </a:rPr>
              <a:t>PRIMA: niraparib — the PFS / OS disconnect</a:t>
            </a:r>
          </a:p>
        </p:txBody>
      </p:sp>
      <p:sp>
        <p:nvSpPr>
          <p:cNvPr id="4" name="TextBox 3"/>
          <p:cNvSpPr txBox="1"/>
          <p:nvPr/>
        </p:nvSpPr>
        <p:spPr>
          <a:xfrm>
            <a:off x="841248" y="969264"/>
            <a:ext cx="98755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00629B"/>
                </a:solidFill>
                <a:effectLst/>
                <a:uLnTx/>
                <a:uFillTx/>
                <a:latin typeface="Arial"/>
                <a:ea typeface="+mn-ea"/>
                <a:cs typeface="+mn-cs"/>
              </a:rPr>
              <a:t>SECTION 02 · LONG-TERM OUTCOMES</a:t>
            </a:r>
          </a:p>
        </p:txBody>
      </p:sp>
      <p:sp>
        <p:nvSpPr>
          <p:cNvPr id="5" name="TextBox 4"/>
          <p:cNvSpPr txBox="1"/>
          <p:nvPr/>
        </p:nvSpPr>
        <p:spPr>
          <a:xfrm>
            <a:off x="9052560" y="365760"/>
            <a:ext cx="2587752" cy="548640"/>
          </a:xfrm>
          <a:prstGeom prst="rect">
            <a:avLst/>
          </a:prstGeom>
          <a:noFill/>
        </p:spPr>
        <p:txBody>
          <a:bodyPr wrap="square" lIns="0" tIns="0" rIns="0" bIns="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182B49"/>
                </a:solidFill>
                <a:effectLst/>
                <a:uLnTx/>
                <a:uFillTx/>
                <a:latin typeface="Arial"/>
                <a:ea typeface="+mn-ea"/>
                <a:cs typeface="+mn-cs"/>
              </a:rPr>
              <a:t>UC San Diego Health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55617A"/>
                </a:solidFill>
                <a:effectLst/>
                <a:uLnTx/>
                <a:uFillTx/>
                <a:latin typeface="Arial"/>
                <a:ea typeface="+mn-ea"/>
                <a:cs typeface="+mn-cs"/>
              </a:rPr>
              <a:t>Moores Cancer Center</a:t>
            </a:r>
          </a:p>
        </p:txBody>
      </p:sp>
      <p:sp>
        <p:nvSpPr>
          <p:cNvPr id="6" name="Rectangle 5"/>
          <p:cNvSpPr/>
          <p:nvPr/>
        </p:nvSpPr>
        <p:spPr>
          <a:xfrm>
            <a:off x="566928" y="6455664"/>
            <a:ext cx="11064240" cy="10972"/>
          </a:xfrm>
          <a:prstGeom prst="rect">
            <a:avLst/>
          </a:prstGeom>
          <a:solidFill>
            <a:srgbClr val="C9D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566928" y="6510528"/>
            <a:ext cx="868680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55617A"/>
                </a:solidFill>
                <a:effectLst/>
                <a:uLnTx/>
                <a:uFillTx/>
                <a:latin typeface="Arial"/>
                <a:ea typeface="+mn-ea"/>
                <a:cs typeface="+mn-cs"/>
              </a:rPr>
              <a:t>PARP Inhibitors in Advanced Ovarian Cancer  ·  R. N. Eskander, MD</a:t>
            </a:r>
          </a:p>
        </p:txBody>
      </p:sp>
      <p:sp>
        <p:nvSpPr>
          <p:cNvPr id="9" name="TextBox 8"/>
          <p:cNvSpPr txBox="1"/>
          <p:nvPr/>
        </p:nvSpPr>
        <p:spPr>
          <a:xfrm>
            <a:off x="841248" y="6089904"/>
            <a:ext cx="107899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50" b="0" i="1" u="none" strike="noStrike" kern="1200" cap="none" spc="0" normalizeH="0" baseline="0" noProof="0" dirty="0">
                <a:ln>
                  <a:noFill/>
                </a:ln>
                <a:solidFill>
                  <a:srgbClr val="55617A"/>
                </a:solidFill>
                <a:effectLst/>
                <a:uLnTx/>
                <a:uFillTx/>
                <a:latin typeface="Arial"/>
                <a:ea typeface="+mn-ea"/>
                <a:cs typeface="+mn-cs"/>
              </a:rPr>
              <a:t>González-Martín et al. NEJM 2019; final OS Ann Oncol 2024. PRIMA/ENGOT-OV26/GOG-3012.</a:t>
            </a:r>
          </a:p>
        </p:txBody>
      </p:sp>
      <p:pic>
        <p:nvPicPr>
          <p:cNvPr id="10" name="Picture 9" descr="fig_prima.png"/>
          <p:cNvPicPr>
            <a:picLocks noChangeAspect="1"/>
          </p:cNvPicPr>
          <p:nvPr/>
        </p:nvPicPr>
        <p:blipFill>
          <a:blip r:embed="rId3"/>
          <a:stretch>
            <a:fillRect/>
          </a:stretch>
        </p:blipFill>
        <p:spPr>
          <a:xfrm>
            <a:off x="1252728" y="1417320"/>
            <a:ext cx="9692640" cy="3810180"/>
          </a:xfrm>
          <a:prstGeom prst="rect">
            <a:avLst/>
          </a:prstGeom>
        </p:spPr>
      </p:pic>
      <p:sp>
        <p:nvSpPr>
          <p:cNvPr id="11" name="Rounded Rectangle 10"/>
          <p:cNvSpPr/>
          <p:nvPr/>
        </p:nvSpPr>
        <p:spPr>
          <a:xfrm>
            <a:off x="841248" y="5440680"/>
            <a:ext cx="10515600" cy="566928"/>
          </a:xfrm>
          <a:prstGeom prst="roundRect">
            <a:avLst>
              <a:gd name="adj" fmla="val 8000"/>
            </a:avLst>
          </a:prstGeom>
          <a:solidFill>
            <a:srgbClr val="182B49"/>
          </a:solidFill>
          <a:ln w="12700">
            <a:solidFill>
              <a:srgbClr val="182B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1097280" y="5499333"/>
            <a:ext cx="10058400" cy="477054"/>
          </a:xfrm>
          <a:prstGeom prst="rect">
            <a:avLst/>
          </a:prstGeom>
          <a:no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FFCD00"/>
                </a:solidFill>
                <a:effectLst/>
                <a:uLnTx/>
                <a:uFillTx/>
                <a:latin typeface="Arial"/>
                <a:ea typeface="+mn-ea"/>
                <a:cs typeface="+mn-cs"/>
              </a:rPr>
              <a:t>Summary</a:t>
            </a:r>
            <a:r>
              <a:rPr kumimoji="0" sz="1550" b="1" i="0" u="none" strike="noStrike" kern="1200" cap="none" spc="0" normalizeH="0" baseline="0" noProof="0" dirty="0">
                <a:ln>
                  <a:noFill/>
                </a:ln>
                <a:solidFill>
                  <a:srgbClr val="FFCD00"/>
                </a:solidFill>
                <a:effectLst/>
                <a:uLnTx/>
                <a:uFillTx/>
                <a:latin typeface="Arial"/>
                <a:ea typeface="+mn-ea"/>
                <a:cs typeface="+mn-cs"/>
              </a:rPr>
              <a:t>:  </a:t>
            </a:r>
            <a:r>
              <a:rPr kumimoji="0" lang="en-US" sz="1550" b="0" i="0" u="none" strike="noStrike" kern="1200" cap="none" spc="0" normalizeH="0" baseline="0" noProof="0" dirty="0">
                <a:ln>
                  <a:noFill/>
                </a:ln>
                <a:solidFill>
                  <a:srgbClr val="FFFFFF"/>
                </a:solidFill>
                <a:effectLst/>
                <a:uLnTx/>
                <a:uFillTx/>
                <a:latin typeface="Arial"/>
                <a:ea typeface="+mn-ea"/>
                <a:cs typeface="+mn-cs"/>
              </a:rPr>
              <a:t>D</a:t>
            </a:r>
            <a:r>
              <a:rPr kumimoji="0" sz="1550" b="0" i="0" u="none" strike="noStrike" kern="1200" cap="none" spc="0" normalizeH="0" baseline="0" noProof="0" dirty="0">
                <a:ln>
                  <a:noFill/>
                </a:ln>
                <a:solidFill>
                  <a:srgbClr val="FFFFFF"/>
                </a:solidFill>
                <a:effectLst/>
                <a:uLnTx/>
                <a:uFillTx/>
                <a:latin typeface="Arial"/>
                <a:ea typeface="+mn-ea"/>
                <a:cs typeface="+mn-cs"/>
              </a:rPr>
              <a:t>urable PFS benefit (sustained at 5 years) that did </a:t>
            </a:r>
            <a:r>
              <a:rPr kumimoji="0" lang="en-US" sz="1550" b="0" i="0" u="none" strike="noStrike" kern="1200" cap="none" spc="0" normalizeH="0" baseline="0" noProof="0" dirty="0">
                <a:ln>
                  <a:noFill/>
                </a:ln>
                <a:solidFill>
                  <a:srgbClr val="FFFFFF"/>
                </a:solidFill>
                <a:effectLst/>
                <a:uLnTx/>
                <a:uFillTx/>
                <a:latin typeface="Arial"/>
                <a:ea typeface="+mn-ea"/>
                <a:cs typeface="+mn-cs"/>
              </a:rPr>
              <a:t>not</a:t>
            </a:r>
            <a:r>
              <a:rPr kumimoji="0" sz="1550" b="0" i="0" u="none" strike="noStrike" kern="1200" cap="none" spc="0" normalizeH="0" baseline="0" noProof="0" dirty="0">
                <a:ln>
                  <a:noFill/>
                </a:ln>
                <a:solidFill>
                  <a:srgbClr val="FFFFFF"/>
                </a:solidFill>
                <a:effectLst/>
                <a:uLnTx/>
                <a:uFillTx/>
                <a:latin typeface="Arial"/>
                <a:ea typeface="+mn-ea"/>
                <a:cs typeface="+mn-cs"/>
              </a:rPr>
              <a:t> translate into a</a:t>
            </a:r>
            <a:r>
              <a:rPr kumimoji="0" lang="en-US" sz="1550" b="0" i="0" u="none" strike="noStrike" kern="1200" cap="none" spc="0" normalizeH="0" baseline="0" noProof="0" dirty="0">
                <a:ln>
                  <a:noFill/>
                </a:ln>
                <a:solidFill>
                  <a:srgbClr val="FFFFFF"/>
                </a:solidFill>
                <a:effectLst/>
                <a:uLnTx/>
                <a:uFillTx/>
                <a:latin typeface="Arial"/>
                <a:ea typeface="+mn-ea"/>
                <a:cs typeface="+mn-cs"/>
              </a:rPr>
              <a:t> significant </a:t>
            </a:r>
            <a:r>
              <a:rPr kumimoji="0" sz="1550" b="0" i="0" u="none" strike="noStrike" kern="1200" cap="none" spc="0" normalizeH="0" baseline="0" noProof="0" dirty="0">
                <a:ln>
                  <a:noFill/>
                </a:ln>
                <a:solidFill>
                  <a:srgbClr val="FFFFFF"/>
                </a:solidFill>
                <a:effectLst/>
                <a:uLnTx/>
                <a:uFillTx/>
                <a:latin typeface="Arial"/>
                <a:ea typeface="+mn-ea"/>
                <a:cs typeface="+mn-cs"/>
              </a:rPr>
              <a:t>OS benefit in any subgroup — tension behind biomarker-unselected use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566928" y="457200"/>
            <a:ext cx="146304" cy="402336"/>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41248" y="365760"/>
            <a:ext cx="804672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600" b="1" i="0" u="none" strike="noStrike" kern="1200" cap="none" spc="0" normalizeH="0" baseline="0" noProof="0" dirty="0">
                <a:ln>
                  <a:noFill/>
                </a:ln>
                <a:solidFill>
                  <a:srgbClr val="182B49"/>
                </a:solidFill>
                <a:effectLst/>
                <a:uLnTx/>
                <a:uFillTx/>
                <a:latin typeface="Arial"/>
                <a:ea typeface="+mn-ea"/>
                <a:cs typeface="+mn-cs"/>
              </a:rPr>
              <a:t>ATHENA-MONO: rucaparib first-line maintenance</a:t>
            </a:r>
          </a:p>
        </p:txBody>
      </p:sp>
      <p:sp>
        <p:nvSpPr>
          <p:cNvPr id="4" name="TextBox 3"/>
          <p:cNvSpPr txBox="1"/>
          <p:nvPr/>
        </p:nvSpPr>
        <p:spPr>
          <a:xfrm>
            <a:off x="841248" y="969264"/>
            <a:ext cx="98755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00629B"/>
                </a:solidFill>
                <a:effectLst/>
                <a:uLnTx/>
                <a:uFillTx/>
                <a:latin typeface="Arial"/>
                <a:ea typeface="+mn-ea"/>
                <a:cs typeface="+mn-cs"/>
              </a:rPr>
              <a:t>SECTION 02 · LONG-TERM OUTCOMES</a:t>
            </a:r>
          </a:p>
        </p:txBody>
      </p:sp>
      <p:sp>
        <p:nvSpPr>
          <p:cNvPr id="5" name="TextBox 4"/>
          <p:cNvSpPr txBox="1"/>
          <p:nvPr/>
        </p:nvSpPr>
        <p:spPr>
          <a:xfrm>
            <a:off x="9052560" y="365760"/>
            <a:ext cx="2587752" cy="548640"/>
          </a:xfrm>
          <a:prstGeom prst="rect">
            <a:avLst/>
          </a:prstGeom>
          <a:noFill/>
        </p:spPr>
        <p:txBody>
          <a:bodyPr wrap="square" lIns="0" tIns="0" rIns="0" bIns="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182B49"/>
                </a:solidFill>
                <a:effectLst/>
                <a:uLnTx/>
                <a:uFillTx/>
                <a:latin typeface="Arial"/>
                <a:ea typeface="+mn-ea"/>
                <a:cs typeface="+mn-cs"/>
              </a:rPr>
              <a:t>UC San Diego Health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55617A"/>
                </a:solidFill>
                <a:effectLst/>
                <a:uLnTx/>
                <a:uFillTx/>
                <a:latin typeface="Arial"/>
                <a:ea typeface="+mn-ea"/>
                <a:cs typeface="+mn-cs"/>
              </a:rPr>
              <a:t>Moores Cancer Center</a:t>
            </a:r>
          </a:p>
        </p:txBody>
      </p:sp>
      <p:sp>
        <p:nvSpPr>
          <p:cNvPr id="6" name="Rectangle 5"/>
          <p:cNvSpPr/>
          <p:nvPr/>
        </p:nvSpPr>
        <p:spPr>
          <a:xfrm>
            <a:off x="566928" y="6455664"/>
            <a:ext cx="11064240" cy="10972"/>
          </a:xfrm>
          <a:prstGeom prst="rect">
            <a:avLst/>
          </a:prstGeom>
          <a:solidFill>
            <a:srgbClr val="C9D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566928" y="6510528"/>
            <a:ext cx="868680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55617A"/>
                </a:solidFill>
                <a:effectLst/>
                <a:uLnTx/>
                <a:uFillTx/>
                <a:latin typeface="Arial"/>
                <a:ea typeface="+mn-ea"/>
                <a:cs typeface="+mn-cs"/>
              </a:rPr>
              <a:t>PARP Inhibitors in Advanced Ovarian Cancer  ·  R. N. Eskander, MD</a:t>
            </a:r>
          </a:p>
        </p:txBody>
      </p:sp>
      <p:sp>
        <p:nvSpPr>
          <p:cNvPr id="9" name="TextBox 8"/>
          <p:cNvSpPr txBox="1"/>
          <p:nvPr/>
        </p:nvSpPr>
        <p:spPr>
          <a:xfrm>
            <a:off x="841248" y="6089904"/>
            <a:ext cx="107899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50" b="0" i="1" u="none" strike="noStrike" kern="1200" cap="none" spc="0" normalizeH="0" baseline="0" noProof="0" dirty="0">
                <a:ln>
                  <a:noFill/>
                </a:ln>
                <a:solidFill>
                  <a:srgbClr val="55617A"/>
                </a:solidFill>
                <a:effectLst/>
                <a:uLnTx/>
                <a:uFillTx/>
                <a:latin typeface="Arial"/>
                <a:ea typeface="+mn-ea"/>
                <a:cs typeface="+mn-cs"/>
              </a:rPr>
              <a:t>Monk et al. J Clin Oncol 2022; 5-yr interim update Ann Oncol 2025. ATHENA-MONO/GOG-3020/ENGOT-ov45.</a:t>
            </a:r>
          </a:p>
        </p:txBody>
      </p:sp>
      <p:pic>
        <p:nvPicPr>
          <p:cNvPr id="10" name="Picture 9" descr="fig_athena.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57056" y="1695390"/>
            <a:ext cx="5989320" cy="4028754"/>
          </a:xfrm>
          <a:prstGeom prst="rect">
            <a:avLst/>
          </a:prstGeom>
        </p:spPr>
      </p:pic>
      <p:sp>
        <p:nvSpPr>
          <p:cNvPr id="11" name="TextBox 10"/>
          <p:cNvSpPr txBox="1"/>
          <p:nvPr/>
        </p:nvSpPr>
        <p:spPr>
          <a:xfrm>
            <a:off x="7034784" y="2005584"/>
            <a:ext cx="4910328" cy="3216393"/>
          </a:xfrm>
          <a:prstGeom prst="rect">
            <a:avLst/>
          </a:prstGeom>
          <a:noFill/>
        </p:spPr>
        <p:txBody>
          <a:bodyPr wrap="square" lIns="0" tIns="0" rIns="0" bIns="0" anchor="t">
            <a:spAutoFit/>
          </a:bodyPr>
          <a:lstStyle/>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All-comers:</a:t>
            </a:r>
            <a:r>
              <a:rPr kumimoji="0" sz="1600" b="0" i="0" u="none" strike="noStrike" kern="1200" cap="none" spc="0" normalizeH="0" baseline="0" noProof="0" dirty="0">
                <a:ln>
                  <a:noFill/>
                </a:ln>
                <a:solidFill>
                  <a:srgbClr val="1A2230"/>
                </a:solidFill>
                <a:effectLst/>
                <a:uLnTx/>
                <a:uFillTx/>
                <a:latin typeface="Arial"/>
                <a:ea typeface="+mn-ea"/>
                <a:cs typeface="+mn-cs"/>
              </a:rPr>
              <a:t> rucaparib ×2 years vs placebo after response to platinum</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ITT PFS:</a:t>
            </a:r>
            <a:r>
              <a:rPr kumimoji="0" sz="1600" b="0" i="0" u="none" strike="noStrike" kern="1200" cap="none" spc="0" normalizeH="0" baseline="0" noProof="0" dirty="0">
                <a:ln>
                  <a:noFill/>
                </a:ln>
                <a:solidFill>
                  <a:srgbClr val="1A2230"/>
                </a:solidFill>
                <a:effectLst/>
                <a:uLnTx/>
                <a:uFillTx/>
                <a:latin typeface="Arial"/>
                <a:ea typeface="+mn-ea"/>
                <a:cs typeface="+mn-cs"/>
              </a:rPr>
              <a:t> 20.2 vs 9.2 months (HR 0.52)</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HRD-positive PFS:</a:t>
            </a:r>
            <a:r>
              <a:rPr kumimoji="0" sz="1600" b="0" i="0" u="none" strike="noStrike" kern="1200" cap="none" spc="0" normalizeH="0" baseline="0" noProof="0" dirty="0">
                <a:ln>
                  <a:noFill/>
                </a:ln>
                <a:solidFill>
                  <a:srgbClr val="1A2230"/>
                </a:solidFill>
                <a:effectLst/>
                <a:uLnTx/>
                <a:uFillTx/>
                <a:latin typeface="Arial"/>
                <a:ea typeface="+mn-ea"/>
                <a:cs typeface="+mn-cs"/>
              </a:rPr>
              <a:t> 28.7 vs 11.3 months (HR 0.47, 95% CI 0.31–0.72)</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HRD-negative:</a:t>
            </a:r>
            <a:r>
              <a:rPr kumimoji="0" sz="1600" b="0" i="0" u="none" strike="noStrike" kern="1200" cap="none" spc="0" normalizeH="0" baseline="0" noProof="0" dirty="0">
                <a:ln>
                  <a:noFill/>
                </a:ln>
                <a:solidFill>
                  <a:srgbClr val="1A2230"/>
                </a:solidFill>
                <a:effectLst/>
                <a:uLnTx/>
                <a:uFillTx/>
                <a:latin typeface="Arial"/>
                <a:ea typeface="+mn-ea"/>
                <a:cs typeface="+mn-cs"/>
              </a:rPr>
              <a:t> more modest benefit, consistent with the HR gradient</a:t>
            </a:r>
            <a:endParaRPr kumimoji="0" lang="en-US"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900"/>
              </a:spcAft>
              <a:buClrTx/>
              <a:buSzTx/>
              <a:buFontTx/>
              <a:buNone/>
              <a:tabLst/>
              <a:defRPr/>
            </a:pPr>
            <a:endParaRPr kumimoji="0" sz="160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600" b="1" i="0" u="none" strike="noStrike" kern="1200" cap="none" spc="0" normalizeH="0" baseline="0" noProof="0" dirty="0">
                <a:ln>
                  <a:noFill/>
                </a:ln>
                <a:solidFill>
                  <a:srgbClr val="FFCD00"/>
                </a:solidFill>
                <a:effectLst/>
                <a:uLnTx/>
                <a:uFillTx/>
                <a:latin typeface="Arial"/>
                <a:ea typeface="+mn-ea"/>
                <a:cs typeface="+mn-cs"/>
              </a:rPr>
              <a:t>•  </a:t>
            </a:r>
            <a:r>
              <a:rPr kumimoji="0" sz="1600" b="1" i="0" u="none" strike="noStrike" kern="1200" cap="none" spc="0" normalizeH="0" baseline="0" noProof="0" dirty="0">
                <a:ln>
                  <a:noFill/>
                </a:ln>
                <a:solidFill>
                  <a:srgbClr val="182B49"/>
                </a:solidFill>
                <a:effectLst/>
                <a:uLnTx/>
                <a:uFillTx/>
                <a:latin typeface="Arial"/>
                <a:ea typeface="+mn-ea"/>
                <a:cs typeface="+mn-cs"/>
              </a:rPr>
              <a:t>Regulatory note:</a:t>
            </a:r>
            <a:r>
              <a:rPr kumimoji="0" sz="1600" b="0" i="0" u="none" strike="noStrike" kern="1200" cap="none" spc="0" normalizeH="0" baseline="0" noProof="0" dirty="0">
                <a:ln>
                  <a:noFill/>
                </a:ln>
                <a:solidFill>
                  <a:srgbClr val="1A2230"/>
                </a:solidFill>
                <a:effectLst/>
                <a:uLnTx/>
                <a:uFillTx/>
                <a:latin typeface="Arial"/>
                <a:ea typeface="+mn-ea"/>
                <a:cs typeface="+mn-cs"/>
              </a:rPr>
              <a:t> N</a:t>
            </a:r>
            <a:r>
              <a:rPr kumimoji="0" lang="en-US" sz="1600" b="0" i="0" u="none" strike="noStrike" kern="1200" cap="none" spc="0" normalizeH="0" baseline="0" noProof="0" dirty="0">
                <a:ln>
                  <a:noFill/>
                </a:ln>
                <a:solidFill>
                  <a:srgbClr val="1A2230"/>
                </a:solidFill>
                <a:effectLst/>
                <a:uLnTx/>
                <a:uFillTx/>
                <a:latin typeface="Arial"/>
                <a:ea typeface="+mn-ea"/>
                <a:cs typeface="+mn-cs"/>
              </a:rPr>
              <a:t>ot</a:t>
            </a:r>
            <a:r>
              <a:rPr kumimoji="0" sz="1600" b="0" i="0" u="none" strike="noStrike" kern="1200" cap="none" spc="0" normalizeH="0" baseline="0" noProof="0" dirty="0">
                <a:ln>
                  <a:noFill/>
                </a:ln>
                <a:solidFill>
                  <a:srgbClr val="1A2230"/>
                </a:solidFill>
                <a:effectLst/>
                <a:uLnTx/>
                <a:uFillTx/>
                <a:latin typeface="Arial"/>
                <a:ea typeface="+mn-ea"/>
                <a:cs typeface="+mn-cs"/>
              </a:rPr>
              <a:t> FDA-approved for 1L maintenance in the US</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D259E-7CBC-4B41-A27E-EF08A091DF2C}"/>
              </a:ext>
            </a:extLst>
          </p:cNvPr>
          <p:cNvSpPr>
            <a:spLocks noGrp="1"/>
          </p:cNvSpPr>
          <p:nvPr>
            <p:ph type="title"/>
          </p:nvPr>
        </p:nvSpPr>
        <p:spPr>
          <a:xfrm>
            <a:off x="348925" y="360361"/>
            <a:ext cx="10557773" cy="1325563"/>
          </a:xfrm>
        </p:spPr>
        <p:txBody>
          <a:bodyPr>
            <a:noAutofit/>
          </a:bodyPr>
          <a:lstStyle/>
          <a:p>
            <a:pPr algn="l">
              <a:lnSpc>
                <a:spcPts val="3620"/>
              </a:lnSpc>
            </a:pPr>
            <a:r>
              <a:rPr lang="en-US" sz="3600" b="1" dirty="0"/>
              <a:t>No randomized clinical trial data available to directly demonstrate efficacy contribution of bevacizumab to 1L PARPi maintenance</a:t>
            </a:r>
          </a:p>
        </p:txBody>
      </p:sp>
      <p:pic>
        <p:nvPicPr>
          <p:cNvPr id="39" name="Picture 38" descr="A close-up of a sign&#10;&#10;AI-generated content may be incorrect.">
            <a:extLst>
              <a:ext uri="{FF2B5EF4-FFF2-40B4-BE49-F238E27FC236}">
                <a16:creationId xmlns:a16="http://schemas.microsoft.com/office/drawing/2014/main" id="{A326463A-0B4C-42C0-D498-1DA1CA9EB62E}"/>
              </a:ext>
            </a:extLst>
          </p:cNvPr>
          <p:cNvPicPr>
            <a:picLocks noChangeAspect="1"/>
          </p:cNvPicPr>
          <p:nvPr/>
        </p:nvPicPr>
        <p:blipFill>
          <a:blip r:embed="rId3"/>
          <a:stretch>
            <a:fillRect/>
          </a:stretch>
        </p:blipFill>
        <p:spPr>
          <a:xfrm>
            <a:off x="128588" y="1714499"/>
            <a:ext cx="11630026" cy="4342541"/>
          </a:xfrm>
          <a:prstGeom prst="rect">
            <a:avLst/>
          </a:prstGeom>
        </p:spPr>
      </p:pic>
      <p:sp>
        <p:nvSpPr>
          <p:cNvPr id="40" name="Text Placeholder 21">
            <a:extLst>
              <a:ext uri="{FF2B5EF4-FFF2-40B4-BE49-F238E27FC236}">
                <a16:creationId xmlns:a16="http://schemas.microsoft.com/office/drawing/2014/main" id="{26F760E6-AF22-4B82-09F2-9D0C1534FC5E}"/>
              </a:ext>
            </a:extLst>
          </p:cNvPr>
          <p:cNvSpPr txBox="1">
            <a:spLocks/>
          </p:cNvSpPr>
          <p:nvPr/>
        </p:nvSpPr>
        <p:spPr>
          <a:xfrm>
            <a:off x="186133" y="6085615"/>
            <a:ext cx="11819733" cy="82346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mn-ea"/>
                <a:cs typeface="+mn-cs"/>
              </a:rPr>
              <a:t>1. Ray-Coquard I, et al. </a:t>
            </a:r>
            <a:r>
              <a:rPr kumimoji="0" lang="en-GB" sz="1000" b="0" i="1" u="none" strike="noStrike" kern="1200" cap="none" spc="0" normalizeH="0" baseline="0" noProof="0">
                <a:ln>
                  <a:noFill/>
                </a:ln>
                <a:solidFill>
                  <a:prstClr val="black"/>
                </a:solidFill>
                <a:effectLst/>
                <a:uLnTx/>
                <a:uFillTx/>
                <a:latin typeface="Calibri"/>
                <a:ea typeface="+mn-ea"/>
                <a:cs typeface="+mn-cs"/>
              </a:rPr>
              <a:t>N Engl J Med</a:t>
            </a:r>
            <a:r>
              <a:rPr kumimoji="0" lang="en-GB" sz="1000" b="0" i="0" u="none" strike="noStrike" kern="1200" cap="none" spc="0" normalizeH="0" baseline="0" noProof="0">
                <a:ln>
                  <a:noFill/>
                </a:ln>
                <a:solidFill>
                  <a:prstClr val="black"/>
                </a:solidFill>
                <a:effectLst/>
                <a:uLnTx/>
                <a:uFillTx/>
                <a:latin typeface="Calibri"/>
                <a:ea typeface="+mn-ea"/>
                <a:cs typeface="+mn-cs"/>
              </a:rPr>
              <a:t> 2019;381:2416–242; 2. Moore K, et al. </a:t>
            </a:r>
            <a:r>
              <a:rPr kumimoji="0" lang="en-GB" sz="1000" b="0" i="1" u="none" strike="noStrike" kern="1200" cap="none" spc="0" normalizeH="0" baseline="0" noProof="0">
                <a:ln>
                  <a:noFill/>
                </a:ln>
                <a:solidFill>
                  <a:prstClr val="black"/>
                </a:solidFill>
                <a:effectLst/>
                <a:uLnTx/>
                <a:uFillTx/>
                <a:latin typeface="Calibri"/>
                <a:ea typeface="+mn-ea"/>
                <a:cs typeface="+mn-cs"/>
              </a:rPr>
              <a:t>N Engl J Med </a:t>
            </a:r>
            <a:r>
              <a:rPr kumimoji="0" lang="en-GB" sz="1000" b="0" i="0" u="none" strike="noStrike" kern="1200" cap="none" spc="0" normalizeH="0" baseline="0" noProof="0">
                <a:ln>
                  <a:noFill/>
                </a:ln>
                <a:solidFill>
                  <a:prstClr val="black"/>
                </a:solidFill>
                <a:effectLst/>
                <a:uLnTx/>
                <a:uFillTx/>
                <a:latin typeface="Calibri"/>
                <a:ea typeface="+mn-ea"/>
                <a:cs typeface="+mn-cs"/>
              </a:rPr>
              <a:t>2018;379:2495–2505. 3. Gonzalez-Martin A, et al. </a:t>
            </a:r>
            <a:r>
              <a:rPr kumimoji="0" lang="en-GB" sz="1000" b="0" i="1" u="none" strike="noStrike" kern="1200" cap="none" spc="0" normalizeH="0" baseline="0" noProof="0">
                <a:ln>
                  <a:noFill/>
                </a:ln>
                <a:solidFill>
                  <a:prstClr val="black"/>
                </a:solidFill>
                <a:effectLst/>
                <a:uLnTx/>
                <a:uFillTx/>
                <a:latin typeface="Calibri"/>
                <a:ea typeface="+mn-ea"/>
                <a:cs typeface="+mn-cs"/>
              </a:rPr>
              <a:t>N Engl J Med</a:t>
            </a:r>
            <a:r>
              <a:rPr kumimoji="0" lang="en-GB" sz="1000" b="0" i="0" u="none" strike="noStrike" kern="1200" cap="none" spc="0" normalizeH="0" baseline="0" noProof="0">
                <a:ln>
                  <a:noFill/>
                </a:ln>
                <a:solidFill>
                  <a:prstClr val="black"/>
                </a:solidFill>
                <a:effectLst/>
                <a:uLnTx/>
                <a:uFillTx/>
                <a:latin typeface="Calibri"/>
                <a:ea typeface="+mn-ea"/>
                <a:cs typeface="+mn-cs"/>
              </a:rPr>
              <a:t> 2019;381:2391–2402; 4. </a:t>
            </a: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Monk BJ, et al. </a:t>
            </a:r>
            <a:r>
              <a:rPr kumimoji="0" lang="en-GB" sz="1000" b="0" i="1" u="none" strike="noStrike" kern="1200" cap="none" spc="0" normalizeH="0" baseline="0" noProof="0">
                <a:ln>
                  <a:noFill/>
                </a:ln>
                <a:solidFill>
                  <a:prstClr val="black"/>
                </a:solidFill>
                <a:effectLst/>
                <a:uLnTx/>
                <a:uFillTx/>
                <a:latin typeface="Arial" panose="020B0604020202020204"/>
                <a:ea typeface="+mn-ea"/>
                <a:cs typeface="+mn-cs"/>
              </a:rPr>
              <a:t>Int J Gynecol Cancer </a:t>
            </a: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2021;31:1589–1594;</a:t>
            </a:r>
            <a:r>
              <a:rPr kumimoji="0" lang="en-GB" sz="1000" b="0" i="0" u="none" strike="noStrike" kern="1200" cap="none" spc="0" normalizeH="0" baseline="0" noProof="0">
                <a:ln>
                  <a:noFill/>
                </a:ln>
                <a:solidFill>
                  <a:prstClr val="black"/>
                </a:solidFill>
                <a:effectLst/>
                <a:uLnTx/>
                <a:uFillTx/>
                <a:latin typeface="Calibri"/>
                <a:ea typeface="+mn-ea"/>
                <a:cs typeface="+mn-cs"/>
              </a:rPr>
              <a:t> 5. ClinicalTrials.gov. Available at: https://clinicaltrials.gov/ct2/show/NCT05183984 (Accessed November 2022); 6. ClinicalTrials.gov. Available at: https://clinicaltrials.gov/ct2/show/NCT05009082 (Accessed November 2022); 7. ClinicalTrials.gov. Available at: https://clinicaltrials.gov/ct2/show/NCT03462212 (Accessed November 2022) </a:t>
            </a: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2649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B373-064A-181F-3946-4E63CBF980A3}"/>
              </a:ext>
            </a:extLst>
          </p:cNvPr>
          <p:cNvSpPr>
            <a:spLocks noGrp="1"/>
          </p:cNvSpPr>
          <p:nvPr>
            <p:ph type="title" idx="4294967295"/>
          </p:nvPr>
        </p:nvSpPr>
        <p:spPr>
          <a:xfrm>
            <a:off x="173037" y="-119760"/>
            <a:ext cx="11845925" cy="1325562"/>
          </a:xfrm>
        </p:spPr>
        <p:txBody>
          <a:bodyPr>
            <a:normAutofit/>
          </a:bodyPr>
          <a:lstStyle/>
          <a:p>
            <a:pPr algn="l"/>
            <a:r>
              <a:rPr lang="en-GB" sz="3400" b="1" dirty="0">
                <a:latin typeface="Arial" panose="020B0604020202020204" pitchFamily="34" charset="0"/>
                <a:cs typeface="Arial" panose="020B0604020202020204" pitchFamily="34" charset="0"/>
              </a:rPr>
              <a:t>The Improvement of PFS By PARP Inhibitors in HRD Population Is Clinically Meaningful.</a:t>
            </a:r>
          </a:p>
        </p:txBody>
      </p:sp>
      <p:sp>
        <p:nvSpPr>
          <p:cNvPr id="3" name="Text Placeholder 2">
            <a:extLst>
              <a:ext uri="{FF2B5EF4-FFF2-40B4-BE49-F238E27FC236}">
                <a16:creationId xmlns:a16="http://schemas.microsoft.com/office/drawing/2014/main" id="{50356577-1E44-1DB1-E76F-449A8DEC4D57}"/>
              </a:ext>
            </a:extLst>
          </p:cNvPr>
          <p:cNvSpPr>
            <a:spLocks noGrp="1"/>
          </p:cNvSpPr>
          <p:nvPr>
            <p:ph idx="4294967295"/>
          </p:nvPr>
        </p:nvSpPr>
        <p:spPr>
          <a:xfrm>
            <a:off x="605118" y="6460097"/>
            <a:ext cx="9455150" cy="368300"/>
          </a:xfrm>
        </p:spPr>
        <p:txBody>
          <a:bodyPr>
            <a:normAutofit lnSpcReduction="10000"/>
          </a:bodyPr>
          <a:lstStyle/>
          <a:p>
            <a:pPr marL="0" indent="0">
              <a:buNone/>
            </a:pPr>
            <a:r>
              <a:rPr lang="da-DK" sz="1000" dirty="0"/>
              <a:t>1. Banerjee S, et al. Lancet Oncol. 2021;12:1721-1731; 2. </a:t>
            </a:r>
            <a:r>
              <a:rPr lang="en-GB" sz="1000" dirty="0"/>
              <a:t>Moore K, et al. N Engl J Med. 2018;379:2495-2505; </a:t>
            </a:r>
            <a:r>
              <a:rPr lang="da-DK" sz="1000" dirty="0"/>
              <a:t>3. Ray-Coquard I, et al. Ann Oncol. 2023;34:681-692; </a:t>
            </a:r>
            <a:br>
              <a:rPr lang="da-DK" sz="1000" dirty="0"/>
            </a:br>
            <a:r>
              <a:rPr lang="da-DK" sz="1000" dirty="0"/>
              <a:t>4. Monk B, et al. Ann Oncol. 2024;35:981-992; 5. </a:t>
            </a:r>
            <a:r>
              <a:rPr lang="en-GB" sz="1000" dirty="0"/>
              <a:t>Monk BJ, et al. J Clin Oncol. 2022;40:3952-3964.</a:t>
            </a:r>
            <a:endParaRPr lang="da-DK" sz="1000" dirty="0"/>
          </a:p>
        </p:txBody>
      </p:sp>
      <p:pic>
        <p:nvPicPr>
          <p:cNvPr id="4" name="Picture 3">
            <a:extLst>
              <a:ext uri="{FF2B5EF4-FFF2-40B4-BE49-F238E27FC236}">
                <a16:creationId xmlns:a16="http://schemas.microsoft.com/office/drawing/2014/main" id="{ABFAE512-95BC-A55D-ECC9-395F3955FFA2}"/>
              </a:ext>
            </a:extLst>
          </p:cNvPr>
          <p:cNvPicPr>
            <a:picLocks noChangeAspect="1"/>
          </p:cNvPicPr>
          <p:nvPr/>
        </p:nvPicPr>
        <p:blipFill>
          <a:blip r:embed="rId3"/>
          <a:stretch>
            <a:fillRect/>
          </a:stretch>
        </p:blipFill>
        <p:spPr>
          <a:xfrm>
            <a:off x="1235293" y="3612227"/>
            <a:ext cx="4323727" cy="2767032"/>
          </a:xfrm>
          <a:prstGeom prst="rect">
            <a:avLst/>
          </a:prstGeom>
        </p:spPr>
      </p:pic>
      <p:pic>
        <p:nvPicPr>
          <p:cNvPr id="5" name="Picture 4">
            <a:extLst>
              <a:ext uri="{FF2B5EF4-FFF2-40B4-BE49-F238E27FC236}">
                <a16:creationId xmlns:a16="http://schemas.microsoft.com/office/drawing/2014/main" id="{FE8FFB98-1135-E64E-4B96-709F6E092B9D}"/>
              </a:ext>
            </a:extLst>
          </p:cNvPr>
          <p:cNvPicPr>
            <a:picLocks noChangeAspect="1"/>
          </p:cNvPicPr>
          <p:nvPr/>
        </p:nvPicPr>
        <p:blipFill>
          <a:blip r:embed="rId4"/>
          <a:stretch>
            <a:fillRect/>
          </a:stretch>
        </p:blipFill>
        <p:spPr>
          <a:xfrm>
            <a:off x="6473314" y="1150571"/>
            <a:ext cx="4011141" cy="2478976"/>
          </a:xfrm>
          <a:prstGeom prst="rect">
            <a:avLst/>
          </a:prstGeom>
        </p:spPr>
      </p:pic>
      <p:pic>
        <p:nvPicPr>
          <p:cNvPr id="6" name="Picture 5">
            <a:extLst>
              <a:ext uri="{FF2B5EF4-FFF2-40B4-BE49-F238E27FC236}">
                <a16:creationId xmlns:a16="http://schemas.microsoft.com/office/drawing/2014/main" id="{6AA1FA85-0756-4BE5-CF07-EC14A9096B4F}"/>
              </a:ext>
            </a:extLst>
          </p:cNvPr>
          <p:cNvPicPr>
            <a:picLocks noChangeAspect="1"/>
          </p:cNvPicPr>
          <p:nvPr/>
        </p:nvPicPr>
        <p:blipFill>
          <a:blip r:embed="rId5"/>
          <a:stretch>
            <a:fillRect/>
          </a:stretch>
        </p:blipFill>
        <p:spPr>
          <a:xfrm>
            <a:off x="1235293" y="1096322"/>
            <a:ext cx="4912267" cy="2478976"/>
          </a:xfrm>
          <a:prstGeom prst="rect">
            <a:avLst/>
          </a:prstGeom>
        </p:spPr>
      </p:pic>
      <p:pic>
        <p:nvPicPr>
          <p:cNvPr id="7" name="Picture 6">
            <a:extLst>
              <a:ext uri="{FF2B5EF4-FFF2-40B4-BE49-F238E27FC236}">
                <a16:creationId xmlns:a16="http://schemas.microsoft.com/office/drawing/2014/main" id="{130160BD-8F1F-062A-BA76-64BC28BAB1C8}"/>
              </a:ext>
            </a:extLst>
          </p:cNvPr>
          <p:cNvPicPr>
            <a:picLocks noChangeAspect="1"/>
          </p:cNvPicPr>
          <p:nvPr/>
        </p:nvPicPr>
        <p:blipFill>
          <a:blip r:embed="rId6"/>
          <a:stretch>
            <a:fillRect/>
          </a:stretch>
        </p:blipFill>
        <p:spPr>
          <a:xfrm>
            <a:off x="6632982" y="3802081"/>
            <a:ext cx="4029027" cy="2578435"/>
          </a:xfrm>
          <a:prstGeom prst="rect">
            <a:avLst/>
          </a:prstGeom>
        </p:spPr>
      </p:pic>
      <p:sp>
        <p:nvSpPr>
          <p:cNvPr id="8" name="TextBox 7">
            <a:extLst>
              <a:ext uri="{FF2B5EF4-FFF2-40B4-BE49-F238E27FC236}">
                <a16:creationId xmlns:a16="http://schemas.microsoft.com/office/drawing/2014/main" id="{0F8E375E-FF76-848D-A7B8-7DF8A01383C6}"/>
              </a:ext>
            </a:extLst>
          </p:cNvPr>
          <p:cNvSpPr txBox="1"/>
          <p:nvPr/>
        </p:nvSpPr>
        <p:spPr>
          <a:xfrm>
            <a:off x="205582" y="1373043"/>
            <a:ext cx="12443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4AA7"/>
                </a:solidFill>
                <a:effectLst/>
                <a:uLnTx/>
                <a:uFillTx/>
                <a:latin typeface="Arial"/>
                <a:ea typeface="+mn-ea"/>
                <a:cs typeface="+mn-cs"/>
              </a:rPr>
              <a:t>SOLO-1</a:t>
            </a:r>
            <a:r>
              <a:rPr kumimoji="0" lang="en-US" sz="1800" b="1" i="0" u="none" strike="noStrike" kern="1200" cap="none" spc="0" normalizeH="0" baseline="30000" noProof="0" dirty="0">
                <a:ln>
                  <a:noFill/>
                </a:ln>
                <a:solidFill>
                  <a:srgbClr val="064AA7"/>
                </a:solidFill>
                <a:effectLst/>
                <a:uLnTx/>
                <a:uFillTx/>
                <a:latin typeface="Arial"/>
                <a:ea typeface="+mn-ea"/>
                <a:cs typeface="+mn-cs"/>
              </a:rPr>
              <a:t>1,2</a:t>
            </a:r>
          </a:p>
        </p:txBody>
      </p:sp>
      <p:sp>
        <p:nvSpPr>
          <p:cNvPr id="9" name="TextBox 8">
            <a:extLst>
              <a:ext uri="{FF2B5EF4-FFF2-40B4-BE49-F238E27FC236}">
                <a16:creationId xmlns:a16="http://schemas.microsoft.com/office/drawing/2014/main" id="{6D9A4B14-62CC-B720-1C11-02DA043E14F3}"/>
              </a:ext>
            </a:extLst>
          </p:cNvPr>
          <p:cNvSpPr txBox="1"/>
          <p:nvPr/>
        </p:nvSpPr>
        <p:spPr>
          <a:xfrm>
            <a:off x="320999" y="4078224"/>
            <a:ext cx="10134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4AA7"/>
                </a:solidFill>
                <a:effectLst/>
                <a:uLnTx/>
                <a:uFillTx/>
                <a:latin typeface="Arial"/>
                <a:ea typeface="+mn-ea"/>
                <a:cs typeface="+mn-cs"/>
              </a:rPr>
              <a:t>PRIMA</a:t>
            </a:r>
            <a:r>
              <a:rPr kumimoji="0" lang="en-US" sz="1800" b="1" i="0" u="none" strike="noStrike" kern="1200" cap="none" spc="0" normalizeH="0" baseline="30000" noProof="0" dirty="0">
                <a:ln>
                  <a:noFill/>
                </a:ln>
                <a:solidFill>
                  <a:srgbClr val="064AA7"/>
                </a:solidFill>
                <a:effectLst/>
                <a:uLnTx/>
                <a:uFillTx/>
                <a:latin typeface="Arial"/>
                <a:ea typeface="+mn-ea"/>
                <a:cs typeface="+mn-cs"/>
              </a:rPr>
              <a:t>4</a:t>
            </a:r>
          </a:p>
        </p:txBody>
      </p:sp>
      <p:sp>
        <p:nvSpPr>
          <p:cNvPr id="10" name="TextBox 9">
            <a:extLst>
              <a:ext uri="{FF2B5EF4-FFF2-40B4-BE49-F238E27FC236}">
                <a16:creationId xmlns:a16="http://schemas.microsoft.com/office/drawing/2014/main" id="{6878F47D-F909-02D0-6EDE-7D03C9A53B37}"/>
              </a:ext>
            </a:extLst>
          </p:cNvPr>
          <p:cNvSpPr txBox="1"/>
          <p:nvPr/>
        </p:nvSpPr>
        <p:spPr>
          <a:xfrm>
            <a:off x="10708678" y="1426464"/>
            <a:ext cx="13088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4AA7"/>
                </a:solidFill>
                <a:effectLst/>
                <a:uLnTx/>
                <a:uFillTx/>
                <a:latin typeface="Arial"/>
                <a:ea typeface="+mn-ea"/>
                <a:cs typeface="+mn-cs"/>
              </a:rPr>
              <a:t>PAOLA-1</a:t>
            </a:r>
            <a:r>
              <a:rPr kumimoji="0" lang="en-US" sz="1800" b="1" i="0" u="none" strike="noStrike" kern="1200" cap="none" spc="0" normalizeH="0" baseline="30000" noProof="0" dirty="0">
                <a:ln>
                  <a:noFill/>
                </a:ln>
                <a:solidFill>
                  <a:srgbClr val="064AA7"/>
                </a:solidFill>
                <a:effectLst/>
                <a:uLnTx/>
                <a:uFillTx/>
                <a:latin typeface="Arial"/>
                <a:ea typeface="+mn-ea"/>
                <a:cs typeface="+mn-cs"/>
              </a:rPr>
              <a:t>3</a:t>
            </a:r>
          </a:p>
        </p:txBody>
      </p:sp>
      <p:sp>
        <p:nvSpPr>
          <p:cNvPr id="11" name="TextBox 10">
            <a:extLst>
              <a:ext uri="{FF2B5EF4-FFF2-40B4-BE49-F238E27FC236}">
                <a16:creationId xmlns:a16="http://schemas.microsoft.com/office/drawing/2014/main" id="{FA774207-957E-5D8E-2910-8659C1FD8B57}"/>
              </a:ext>
            </a:extLst>
          </p:cNvPr>
          <p:cNvSpPr txBox="1"/>
          <p:nvPr/>
        </p:nvSpPr>
        <p:spPr>
          <a:xfrm>
            <a:off x="10734326" y="4078224"/>
            <a:ext cx="1257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4AA7"/>
                </a:solidFill>
                <a:effectLst/>
                <a:uLnTx/>
                <a:uFillTx/>
                <a:latin typeface="Arial"/>
                <a:ea typeface="+mn-ea"/>
                <a:cs typeface="+mn-cs"/>
              </a:rPr>
              <a:t>ATHENA</a:t>
            </a:r>
            <a:r>
              <a:rPr kumimoji="0" lang="en-US" sz="1800" b="1" i="0" u="none" strike="noStrike" kern="1200" cap="none" spc="0" normalizeH="0" baseline="30000" noProof="0" dirty="0">
                <a:ln>
                  <a:noFill/>
                </a:ln>
                <a:solidFill>
                  <a:srgbClr val="064AA7"/>
                </a:solidFill>
                <a:effectLst/>
                <a:uLnTx/>
                <a:uFillTx/>
                <a:latin typeface="Arial"/>
                <a:ea typeface="+mn-ea"/>
                <a:cs typeface="+mn-cs"/>
              </a:rPr>
              <a:t>5</a:t>
            </a:r>
          </a:p>
        </p:txBody>
      </p:sp>
    </p:spTree>
    <p:extLst>
      <p:ext uri="{BB962C8B-B14F-4D97-AF65-F5344CB8AC3E}">
        <p14:creationId xmlns:p14="http://schemas.microsoft.com/office/powerpoint/2010/main" val="3340588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82B49"/>
        </a:solidFill>
        <a:effectLst/>
      </p:bgPr>
    </p:bg>
    <p:spTree>
      <p:nvGrpSpPr>
        <p:cNvPr id="1" name=""/>
        <p:cNvGrpSpPr/>
        <p:nvPr/>
      </p:nvGrpSpPr>
      <p:grpSpPr>
        <a:xfrm>
          <a:off x="0" y="0"/>
          <a:ext cx="0" cy="0"/>
          <a:chOff x="0" y="0"/>
          <a:chExt cx="0" cy="0"/>
        </a:xfrm>
      </p:grpSpPr>
      <p:sp>
        <p:nvSpPr>
          <p:cNvPr id="2" name="Rectangle 1"/>
          <p:cNvSpPr/>
          <p:nvPr/>
        </p:nvSpPr>
        <p:spPr>
          <a:xfrm>
            <a:off x="822960" y="2286000"/>
            <a:ext cx="822960" cy="146304"/>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22960" y="1554480"/>
            <a:ext cx="274320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CD00"/>
                </a:solidFill>
                <a:effectLst/>
                <a:uLnTx/>
                <a:uFillTx/>
                <a:latin typeface="Arial"/>
                <a:ea typeface="+mn-ea"/>
                <a:cs typeface="+mn-cs"/>
              </a:rPr>
              <a:t>SECTION 03</a:t>
            </a:r>
          </a:p>
        </p:txBody>
      </p:sp>
      <p:sp>
        <p:nvSpPr>
          <p:cNvPr id="4" name="TextBox 3"/>
          <p:cNvSpPr txBox="1"/>
          <p:nvPr/>
        </p:nvSpPr>
        <p:spPr>
          <a:xfrm>
            <a:off x="822960" y="2560320"/>
            <a:ext cx="10515600" cy="1645920"/>
          </a:xfrm>
          <a:prstGeom prst="rect">
            <a:avLst/>
          </a:prstGeom>
          <a:noFill/>
        </p:spPr>
        <p:txBody>
          <a:bodyPr wrap="square" lIns="0" tIns="0" rIns="0" bIns="0" anchor="t">
            <a:spAutoFit/>
          </a:bodyPr>
          <a:lstStyle/>
          <a:p>
            <a:pPr marL="0" marR="0" lvl="0" indent="0" algn="l" defTabSz="457200" rtl="0" eaLnBrk="1" fontAlgn="auto" latinLnBrk="0" hangingPunct="1">
              <a:lnSpc>
                <a:spcPct val="103000"/>
              </a:lnSpc>
              <a:spcBef>
                <a:spcPts val="0"/>
              </a:spcBef>
              <a:spcAft>
                <a:spcPts val="0"/>
              </a:spcAft>
              <a:buClrTx/>
              <a:buSzTx/>
              <a:buFontTx/>
              <a:buNone/>
              <a:tabLst/>
              <a:defRPr/>
            </a:pPr>
            <a:r>
              <a:rPr kumimoji="0" sz="4000" b="1" i="0" u="none" strike="noStrike" kern="1200" cap="none" spc="0" normalizeH="0" baseline="0" noProof="0">
                <a:ln>
                  <a:noFill/>
                </a:ln>
                <a:solidFill>
                  <a:srgbClr val="FFFFFF"/>
                </a:solidFill>
                <a:effectLst/>
                <a:uLnTx/>
                <a:uFillTx/>
                <a:latin typeface="Arial"/>
                <a:ea typeface="+mn-ea"/>
                <a:cs typeface="+mn-cs"/>
              </a:rPr>
              <a:t>Selecting up-front maintenance therapy</a:t>
            </a:r>
          </a:p>
        </p:txBody>
      </p:sp>
      <p:sp>
        <p:nvSpPr>
          <p:cNvPr id="5" name="TextBox 4"/>
          <p:cNvSpPr txBox="1"/>
          <p:nvPr/>
        </p:nvSpPr>
        <p:spPr>
          <a:xfrm>
            <a:off x="841248" y="4297680"/>
            <a:ext cx="10332720" cy="91440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700" b="0" i="1" u="none" strike="noStrike" kern="1200" cap="none" spc="0" normalizeH="0" baseline="0" noProof="0">
                <a:ln>
                  <a:noFill/>
                </a:ln>
                <a:solidFill>
                  <a:srgbClr val="CFE0EC"/>
                </a:solidFill>
                <a:effectLst/>
                <a:uLnTx/>
                <a:uFillTx/>
                <a:latin typeface="Arial"/>
                <a:ea typeface="+mn-ea"/>
                <a:cs typeface="+mn-cs"/>
              </a:rPr>
              <a:t>Matching regimen to biology, the chemotherapy backbone, and the patient.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Prof Eskander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84035559"/>
              </p:ext>
            </p:extLst>
          </p:nvPr>
        </p:nvGraphicFramePr>
        <p:xfrm>
          <a:off x="1235459" y="1700808"/>
          <a:ext cx="9721080" cy="2946473"/>
        </p:xfrm>
        <a:graphic>
          <a:graphicData uri="http://schemas.openxmlformats.org/drawingml/2006/table">
            <a:tbl>
              <a:tblPr firstRow="1" bandRow="1">
                <a:tableStyleId>{F2DE63D5-997A-4646-A377-4702673A728D}</a:tableStyleId>
              </a:tblPr>
              <a:tblGrid>
                <a:gridCol w="2532957">
                  <a:extLst>
                    <a:ext uri="{9D8B030D-6E8A-4147-A177-3AD203B41FA5}">
                      <a16:colId xmlns:a16="http://schemas.microsoft.com/office/drawing/2014/main" val="20000"/>
                    </a:ext>
                  </a:extLst>
                </a:gridCol>
                <a:gridCol w="7188123">
                  <a:extLst>
                    <a:ext uri="{9D8B030D-6E8A-4147-A177-3AD203B41FA5}">
                      <a16:colId xmlns:a16="http://schemas.microsoft.com/office/drawing/2014/main" val="20001"/>
                    </a:ext>
                  </a:extLst>
                </a:gridCol>
              </a:tblGrid>
              <a:tr h="1288307">
                <a:tc>
                  <a:txBody>
                    <a:bodyPr/>
                    <a:lstStyle/>
                    <a:p>
                      <a:r>
                        <a:rPr lang="en-US" sz="18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Daiichi Sankyo Inc, Eisai Inc, Foundation Medicine, Gilead Sciences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Merck, MSD, Myriad Genetic Laboratories Inc, Natera Inc,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PMV Pharma, Regeneron Pharmaceuticals Inc, </a:t>
                      </a:r>
                      <a:r>
                        <a:rPr lang="en-US" sz="1800" b="0" kern="1200" dirty="0" err="1">
                          <a:solidFill>
                            <a:schemeClr val="tx1"/>
                          </a:solidFill>
                          <a:effectLst/>
                          <a:latin typeface="+mn-lt"/>
                          <a:ea typeface="+mn-ea"/>
                          <a:cs typeface="+mn-cs"/>
                        </a:rPr>
                        <a:t>Tesaro</a:t>
                      </a:r>
                      <a:r>
                        <a:rPr lang="en-US" sz="1800" b="0" kern="1200" dirty="0">
                          <a:solidFill>
                            <a:schemeClr val="tx1"/>
                          </a:solidFill>
                          <a:effectLst/>
                          <a:latin typeface="+mn-lt"/>
                          <a:ea typeface="+mn-ea"/>
                          <a:cs typeface="+mn-cs"/>
                        </a:rPr>
                        <a:t>, A GSK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31973">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Xencor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566928" y="457200"/>
            <a:ext cx="146304" cy="402336"/>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41248" y="365760"/>
            <a:ext cx="804672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600" b="1" i="0" u="none" strike="noStrike" kern="1200" cap="none" spc="0" normalizeH="0" baseline="0" noProof="0">
                <a:ln>
                  <a:noFill/>
                </a:ln>
                <a:solidFill>
                  <a:srgbClr val="182B49"/>
                </a:solidFill>
                <a:effectLst/>
                <a:uLnTx/>
                <a:uFillTx/>
                <a:latin typeface="Arial"/>
                <a:ea typeface="+mn-ea"/>
                <a:cs typeface="+mn-cs"/>
              </a:rPr>
              <a:t>Biomarker-directed regimen selection</a:t>
            </a:r>
          </a:p>
        </p:txBody>
      </p:sp>
      <p:sp>
        <p:nvSpPr>
          <p:cNvPr id="4" name="TextBox 3"/>
          <p:cNvSpPr txBox="1"/>
          <p:nvPr/>
        </p:nvSpPr>
        <p:spPr>
          <a:xfrm>
            <a:off x="841248" y="969264"/>
            <a:ext cx="98755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dirty="0">
                <a:ln>
                  <a:noFill/>
                </a:ln>
                <a:solidFill>
                  <a:srgbClr val="00629B"/>
                </a:solidFill>
                <a:effectLst/>
                <a:uLnTx/>
                <a:uFillTx/>
                <a:latin typeface="Arial"/>
                <a:ea typeface="+mn-ea"/>
                <a:cs typeface="+mn-cs"/>
              </a:rPr>
              <a:t>SECTION 03 · CHOOSING THERAPY</a:t>
            </a:r>
          </a:p>
        </p:txBody>
      </p:sp>
      <p:sp>
        <p:nvSpPr>
          <p:cNvPr id="5" name="TextBox 4"/>
          <p:cNvSpPr txBox="1"/>
          <p:nvPr/>
        </p:nvSpPr>
        <p:spPr>
          <a:xfrm>
            <a:off x="9052560" y="365760"/>
            <a:ext cx="2587752" cy="548640"/>
          </a:xfrm>
          <a:prstGeom prst="rect">
            <a:avLst/>
          </a:prstGeom>
          <a:noFill/>
        </p:spPr>
        <p:txBody>
          <a:bodyPr wrap="square" lIns="0" tIns="0" rIns="0" bIns="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182B49"/>
                </a:solidFill>
                <a:effectLst/>
                <a:uLnTx/>
                <a:uFillTx/>
                <a:latin typeface="Arial"/>
                <a:ea typeface="+mn-ea"/>
                <a:cs typeface="+mn-cs"/>
              </a:rPr>
              <a:t>UC San Diego Health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55617A"/>
                </a:solidFill>
                <a:effectLst/>
                <a:uLnTx/>
                <a:uFillTx/>
                <a:latin typeface="Arial"/>
                <a:ea typeface="+mn-ea"/>
                <a:cs typeface="+mn-cs"/>
              </a:rPr>
              <a:t>Moores Cancer Center</a:t>
            </a:r>
          </a:p>
        </p:txBody>
      </p:sp>
      <p:sp>
        <p:nvSpPr>
          <p:cNvPr id="6" name="Rectangle 5"/>
          <p:cNvSpPr/>
          <p:nvPr/>
        </p:nvSpPr>
        <p:spPr>
          <a:xfrm>
            <a:off x="566928" y="6455664"/>
            <a:ext cx="11064240" cy="10972"/>
          </a:xfrm>
          <a:prstGeom prst="rect">
            <a:avLst/>
          </a:prstGeom>
          <a:solidFill>
            <a:srgbClr val="C9D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566928" y="6510528"/>
            <a:ext cx="868680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55617A"/>
                </a:solidFill>
                <a:effectLst/>
                <a:uLnTx/>
                <a:uFillTx/>
                <a:latin typeface="Arial"/>
                <a:ea typeface="+mn-ea"/>
                <a:cs typeface="+mn-cs"/>
              </a:rPr>
              <a:t>PARP Inhibitors in Advanced Ovarian Cancer  ·  R. N. Eskander, MD</a:t>
            </a:r>
          </a:p>
        </p:txBody>
      </p:sp>
      <p:sp>
        <p:nvSpPr>
          <p:cNvPr id="9" name="Rounded Rectangle 8"/>
          <p:cNvSpPr/>
          <p:nvPr/>
        </p:nvSpPr>
        <p:spPr>
          <a:xfrm>
            <a:off x="841248" y="1554480"/>
            <a:ext cx="3383280" cy="4160520"/>
          </a:xfrm>
          <a:prstGeom prst="roundRect">
            <a:avLst>
              <a:gd name="adj" fmla="val 5000"/>
            </a:avLst>
          </a:prstGeom>
          <a:solidFill>
            <a:srgbClr val="FFFFFF"/>
          </a:solidFill>
          <a:ln w="19050">
            <a:solidFill>
              <a:srgbClr val="182B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841248" y="1554480"/>
            <a:ext cx="3383280" cy="713232"/>
          </a:xfrm>
          <a:prstGeom prst="roundRect">
            <a:avLst/>
          </a:prstGeom>
          <a:solidFill>
            <a:srgbClr val="182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841248" y="1920240"/>
            <a:ext cx="3383280" cy="347472"/>
          </a:xfrm>
          <a:prstGeom prst="rect">
            <a:avLst/>
          </a:prstGeom>
          <a:solidFill>
            <a:srgbClr val="182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1024128" y="1700784"/>
            <a:ext cx="3017520" cy="457200"/>
          </a:xfrm>
          <a:prstGeom prst="rect">
            <a:avLst/>
          </a:prstGeom>
          <a:noFill/>
        </p:spPr>
        <p:txBody>
          <a:bodyPr wrap="square" lIns="0" tIns="0" rIns="0" bIns="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CD00"/>
                </a:solidFill>
                <a:effectLst/>
                <a:uLnTx/>
                <a:uFillTx/>
                <a:latin typeface="Arial"/>
                <a:ea typeface="+mn-ea"/>
                <a:cs typeface="+mn-cs"/>
              </a:rPr>
              <a:t>BRCA-mutated</a:t>
            </a:r>
          </a:p>
        </p:txBody>
      </p:sp>
      <p:sp>
        <p:nvSpPr>
          <p:cNvPr id="13" name="TextBox 12"/>
          <p:cNvSpPr txBox="1"/>
          <p:nvPr/>
        </p:nvSpPr>
        <p:spPr>
          <a:xfrm>
            <a:off x="1097280" y="2468880"/>
            <a:ext cx="2926080" cy="2337178"/>
          </a:xfrm>
          <a:prstGeom prst="rect">
            <a:avLst/>
          </a:prstGeom>
          <a:noFill/>
        </p:spPr>
        <p:txBody>
          <a:bodyPr wrap="square" lIns="0" tIns="0" rIns="0" bIns="0" anchor="t">
            <a:spAutoFit/>
          </a:bodyPr>
          <a:lstStyle/>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182B49"/>
                </a:solidFill>
                <a:effectLst/>
                <a:uLnTx/>
                <a:uFillTx/>
                <a:latin typeface="Arial"/>
                <a:ea typeface="+mn-ea"/>
                <a:cs typeface="+mn-cs"/>
              </a:rPr>
              <a:t>•  </a:t>
            </a:r>
            <a:r>
              <a:rPr kumimoji="0" sz="1450" b="1" i="0" u="none" strike="noStrike" kern="1200" cap="none" spc="0" normalizeH="0" baseline="0" noProof="0" dirty="0">
                <a:ln>
                  <a:noFill/>
                </a:ln>
                <a:solidFill>
                  <a:srgbClr val="1A2230"/>
                </a:solidFill>
                <a:effectLst/>
                <a:uLnTx/>
                <a:uFillTx/>
                <a:latin typeface="Arial"/>
                <a:ea typeface="+mn-ea"/>
                <a:cs typeface="+mn-cs"/>
              </a:rPr>
              <a:t>Olaparib ×2 y (SOLO-1)</a:t>
            </a:r>
          </a:p>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182B49"/>
                </a:solidFill>
                <a:effectLst/>
                <a:uLnTx/>
                <a:uFillTx/>
                <a:latin typeface="Arial"/>
                <a:ea typeface="+mn-ea"/>
                <a:cs typeface="+mn-cs"/>
              </a:rPr>
              <a:t>•  </a:t>
            </a:r>
            <a:r>
              <a:rPr kumimoji="0" sz="1450" b="1" i="0" u="none" strike="noStrike" kern="1200" cap="none" spc="0" normalizeH="0" baseline="0" noProof="0" dirty="0">
                <a:ln>
                  <a:noFill/>
                </a:ln>
                <a:solidFill>
                  <a:srgbClr val="1A2230"/>
                </a:solidFill>
                <a:effectLst/>
                <a:uLnTx/>
                <a:uFillTx/>
                <a:latin typeface="Arial"/>
                <a:ea typeface="+mn-ea"/>
                <a:cs typeface="+mn-cs"/>
              </a:rPr>
              <a:t>Olaparib + </a:t>
            </a:r>
            <a:r>
              <a:rPr kumimoji="0" sz="1450" b="1" i="0" u="none" strike="noStrike" kern="1200" cap="none" spc="0" normalizeH="0" baseline="0" noProof="0" dirty="0" err="1">
                <a:ln>
                  <a:noFill/>
                </a:ln>
                <a:solidFill>
                  <a:srgbClr val="1A2230"/>
                </a:solidFill>
                <a:effectLst/>
                <a:uLnTx/>
                <a:uFillTx/>
                <a:latin typeface="Arial"/>
                <a:ea typeface="+mn-ea"/>
                <a:cs typeface="+mn-cs"/>
              </a:rPr>
              <a:t>bev</a:t>
            </a:r>
            <a:r>
              <a:rPr kumimoji="0" sz="1450" b="1" i="0" u="none" strike="noStrike" kern="1200" cap="none" spc="0" normalizeH="0" baseline="0" noProof="0" dirty="0">
                <a:ln>
                  <a:noFill/>
                </a:ln>
                <a:solidFill>
                  <a:srgbClr val="1A2230"/>
                </a:solidFill>
                <a:effectLst/>
                <a:uLnTx/>
                <a:uFillTx/>
                <a:latin typeface="Arial"/>
                <a:ea typeface="+mn-ea"/>
                <a:cs typeface="+mn-cs"/>
              </a:rPr>
              <a:t> if </a:t>
            </a:r>
            <a:r>
              <a:rPr kumimoji="0" sz="1450" b="1" i="0" u="none" strike="noStrike" kern="1200" cap="none" spc="0" normalizeH="0" baseline="0" noProof="0" dirty="0" err="1">
                <a:ln>
                  <a:noFill/>
                </a:ln>
                <a:solidFill>
                  <a:srgbClr val="1A2230"/>
                </a:solidFill>
                <a:effectLst/>
                <a:uLnTx/>
                <a:uFillTx/>
                <a:latin typeface="Arial"/>
                <a:ea typeface="+mn-ea"/>
                <a:cs typeface="+mn-cs"/>
              </a:rPr>
              <a:t>bev</a:t>
            </a:r>
            <a:r>
              <a:rPr kumimoji="0" sz="1450" b="1" i="0" u="none" strike="noStrike" kern="1200" cap="none" spc="0" normalizeH="0" baseline="0" noProof="0" dirty="0">
                <a:ln>
                  <a:noFill/>
                </a:ln>
                <a:solidFill>
                  <a:srgbClr val="1A2230"/>
                </a:solidFill>
                <a:effectLst/>
                <a:uLnTx/>
                <a:uFillTx/>
                <a:latin typeface="Arial"/>
                <a:ea typeface="+mn-ea"/>
                <a:cs typeface="+mn-cs"/>
              </a:rPr>
              <a:t> used (PAOLA-1)</a:t>
            </a:r>
          </a:p>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182B49"/>
                </a:solidFill>
                <a:effectLst/>
                <a:uLnTx/>
                <a:uFillTx/>
                <a:latin typeface="Arial"/>
                <a:ea typeface="+mn-ea"/>
                <a:cs typeface="+mn-cs"/>
              </a:rPr>
              <a:t>•  </a:t>
            </a:r>
            <a:r>
              <a:rPr kumimoji="0" sz="1450" b="1" i="0" u="none" strike="noStrike" kern="1200" cap="none" spc="0" normalizeH="0" baseline="0" noProof="0" dirty="0">
                <a:ln>
                  <a:noFill/>
                </a:ln>
                <a:solidFill>
                  <a:srgbClr val="1A2230"/>
                </a:solidFill>
                <a:effectLst/>
                <a:uLnTx/>
                <a:uFillTx/>
                <a:latin typeface="Arial"/>
                <a:ea typeface="+mn-ea"/>
                <a:cs typeface="+mn-cs"/>
              </a:rPr>
              <a:t>Niraparib is an option</a:t>
            </a:r>
            <a:endParaRPr kumimoji="0" lang="en-US" sz="1450" b="1"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900"/>
              </a:spcAft>
              <a:buClrTx/>
              <a:buSzTx/>
              <a:buFontTx/>
              <a:buNone/>
              <a:tabLst/>
              <a:defRPr/>
            </a:pPr>
            <a:endParaRPr kumimoji="0" sz="1450" b="1"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182B49"/>
                </a:solidFill>
                <a:effectLst/>
                <a:uLnTx/>
                <a:uFillTx/>
                <a:latin typeface="Arial"/>
                <a:ea typeface="+mn-ea"/>
                <a:cs typeface="+mn-cs"/>
              </a:rPr>
              <a:t>•  </a:t>
            </a:r>
            <a:r>
              <a:rPr kumimoji="0" sz="1450" b="1" i="0" u="none" strike="noStrike" kern="1200" cap="none" spc="0" normalizeH="0" baseline="0" noProof="0" dirty="0">
                <a:ln>
                  <a:noFill/>
                </a:ln>
                <a:solidFill>
                  <a:srgbClr val="1A2230"/>
                </a:solidFill>
                <a:effectLst/>
                <a:uLnTx/>
                <a:uFillTx/>
                <a:latin typeface="Arial"/>
                <a:ea typeface="+mn-ea"/>
                <a:cs typeface="+mn-cs"/>
              </a:rPr>
              <a:t>Largest, most durable benefit — including </a:t>
            </a:r>
            <a:r>
              <a:rPr kumimoji="0" lang="en-US" sz="1450" b="1" i="0" u="none" strike="noStrike" kern="1200" cap="none" spc="0" normalizeH="0" baseline="0" noProof="0" dirty="0">
                <a:ln>
                  <a:noFill/>
                </a:ln>
                <a:solidFill>
                  <a:srgbClr val="1A2230"/>
                </a:solidFill>
                <a:effectLst/>
                <a:uLnTx/>
                <a:uFillTx/>
                <a:latin typeface="Arial"/>
                <a:ea typeface="+mn-ea"/>
                <a:cs typeface="+mn-cs"/>
              </a:rPr>
              <a:t>provocative directional </a:t>
            </a:r>
            <a:r>
              <a:rPr kumimoji="0" sz="1450" b="1" i="0" u="none" strike="noStrike" kern="1200" cap="none" spc="0" normalizeH="0" baseline="0" noProof="0" dirty="0">
                <a:ln>
                  <a:noFill/>
                </a:ln>
                <a:solidFill>
                  <a:srgbClr val="1A2230"/>
                </a:solidFill>
                <a:effectLst/>
                <a:uLnTx/>
                <a:uFillTx/>
                <a:latin typeface="Arial"/>
                <a:ea typeface="+mn-ea"/>
                <a:cs typeface="+mn-cs"/>
              </a:rPr>
              <a:t>OS</a:t>
            </a:r>
            <a:r>
              <a:rPr kumimoji="0" lang="en-US" sz="1450" b="1" i="0" u="none" strike="noStrike" kern="1200" cap="none" spc="0" normalizeH="0" baseline="0" noProof="0" dirty="0">
                <a:ln>
                  <a:noFill/>
                </a:ln>
                <a:solidFill>
                  <a:srgbClr val="1A2230"/>
                </a:solidFill>
                <a:effectLst/>
                <a:uLnTx/>
                <a:uFillTx/>
                <a:latin typeface="Arial"/>
                <a:ea typeface="+mn-ea"/>
                <a:cs typeface="+mn-cs"/>
              </a:rPr>
              <a:t> benefit</a:t>
            </a:r>
            <a:endParaRPr kumimoji="0" sz="1450" b="1" i="0" u="none" strike="noStrike" kern="1200" cap="none" spc="0" normalizeH="0" baseline="0" noProof="0" dirty="0">
              <a:ln>
                <a:noFill/>
              </a:ln>
              <a:solidFill>
                <a:srgbClr val="1A2230"/>
              </a:solidFill>
              <a:effectLst/>
              <a:uLnTx/>
              <a:uFillTx/>
              <a:latin typeface="Arial"/>
              <a:ea typeface="+mn-ea"/>
              <a:cs typeface="+mn-cs"/>
            </a:endParaRPr>
          </a:p>
        </p:txBody>
      </p:sp>
      <p:sp>
        <p:nvSpPr>
          <p:cNvPr id="14" name="Rounded Rectangle 13"/>
          <p:cNvSpPr/>
          <p:nvPr/>
        </p:nvSpPr>
        <p:spPr>
          <a:xfrm>
            <a:off x="4544568" y="1554480"/>
            <a:ext cx="3383280" cy="4160520"/>
          </a:xfrm>
          <a:prstGeom prst="roundRect">
            <a:avLst>
              <a:gd name="adj" fmla="val 5000"/>
            </a:avLst>
          </a:prstGeom>
          <a:solidFill>
            <a:srgbClr val="FFFFFF"/>
          </a:solidFill>
          <a:ln w="19050">
            <a:solidFill>
              <a:srgbClr val="0062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4"/>
          <p:cNvSpPr/>
          <p:nvPr/>
        </p:nvSpPr>
        <p:spPr>
          <a:xfrm>
            <a:off x="4544568" y="1554480"/>
            <a:ext cx="3383280" cy="713232"/>
          </a:xfrm>
          <a:prstGeom prst="roundRect">
            <a:avLst/>
          </a:prstGeom>
          <a:solidFill>
            <a:srgbClr val="0062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544568" y="1920240"/>
            <a:ext cx="3383280" cy="347472"/>
          </a:xfrm>
          <a:prstGeom prst="rect">
            <a:avLst/>
          </a:prstGeom>
          <a:solidFill>
            <a:srgbClr val="0062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4727448" y="1700784"/>
            <a:ext cx="3017520" cy="457200"/>
          </a:xfrm>
          <a:prstGeom prst="rect">
            <a:avLst/>
          </a:prstGeom>
          <a:noFill/>
        </p:spPr>
        <p:txBody>
          <a:bodyPr wrap="square" lIns="0" tIns="0" rIns="0" bIns="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BRCAwt / HRD+</a:t>
            </a:r>
          </a:p>
        </p:txBody>
      </p:sp>
      <p:sp>
        <p:nvSpPr>
          <p:cNvPr id="18" name="TextBox 17"/>
          <p:cNvSpPr txBox="1"/>
          <p:nvPr/>
        </p:nvSpPr>
        <p:spPr>
          <a:xfrm>
            <a:off x="4800600" y="2468880"/>
            <a:ext cx="2926080" cy="2337178"/>
          </a:xfrm>
          <a:prstGeom prst="rect">
            <a:avLst/>
          </a:prstGeom>
          <a:noFill/>
        </p:spPr>
        <p:txBody>
          <a:bodyPr wrap="square" lIns="0" tIns="0" rIns="0" bIns="0" anchor="t">
            <a:spAutoFit/>
          </a:bodyPr>
          <a:lstStyle/>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00629B"/>
                </a:solidFill>
                <a:effectLst/>
                <a:uLnTx/>
                <a:uFillTx/>
                <a:latin typeface="Arial"/>
                <a:ea typeface="+mn-ea"/>
                <a:cs typeface="+mn-cs"/>
              </a:rPr>
              <a:t>•  </a:t>
            </a:r>
            <a:r>
              <a:rPr kumimoji="0" sz="1450" b="1" i="0" u="none" strike="noStrike" kern="1200" cap="none" spc="0" normalizeH="0" baseline="0" noProof="0" dirty="0">
                <a:ln>
                  <a:noFill/>
                </a:ln>
                <a:solidFill>
                  <a:srgbClr val="1A2230"/>
                </a:solidFill>
                <a:effectLst/>
                <a:uLnTx/>
                <a:uFillTx/>
                <a:latin typeface="Arial"/>
                <a:ea typeface="+mn-ea"/>
                <a:cs typeface="+mn-cs"/>
              </a:rPr>
              <a:t>Olaparib + </a:t>
            </a:r>
            <a:r>
              <a:rPr kumimoji="0" sz="1450" b="1" i="0" u="none" strike="noStrike" kern="1200" cap="none" spc="0" normalizeH="0" baseline="0" noProof="0" dirty="0" err="1">
                <a:ln>
                  <a:noFill/>
                </a:ln>
                <a:solidFill>
                  <a:srgbClr val="1A2230"/>
                </a:solidFill>
                <a:effectLst/>
                <a:uLnTx/>
                <a:uFillTx/>
                <a:latin typeface="Arial"/>
                <a:ea typeface="+mn-ea"/>
                <a:cs typeface="+mn-cs"/>
              </a:rPr>
              <a:t>bev</a:t>
            </a:r>
            <a:r>
              <a:rPr kumimoji="0" sz="1450" b="1" i="0" u="none" strike="noStrike" kern="1200" cap="none" spc="0" normalizeH="0" baseline="0" noProof="0" dirty="0">
                <a:ln>
                  <a:noFill/>
                </a:ln>
                <a:solidFill>
                  <a:srgbClr val="1A2230"/>
                </a:solidFill>
                <a:effectLst/>
                <a:uLnTx/>
                <a:uFillTx/>
                <a:latin typeface="Arial"/>
                <a:ea typeface="+mn-ea"/>
                <a:cs typeface="+mn-cs"/>
              </a:rPr>
              <a:t> (PAOLA-1) — </a:t>
            </a:r>
            <a:r>
              <a:rPr kumimoji="0" lang="en-US" sz="1450" b="1" i="0" u="none" strike="noStrike" kern="1200" cap="none" spc="0" normalizeH="0" baseline="0" noProof="0" dirty="0">
                <a:ln>
                  <a:noFill/>
                </a:ln>
                <a:solidFill>
                  <a:srgbClr val="1A2230"/>
                </a:solidFill>
                <a:effectLst/>
                <a:uLnTx/>
                <a:uFillTx/>
                <a:latin typeface="Arial"/>
                <a:ea typeface="+mn-ea"/>
                <a:cs typeface="+mn-cs"/>
              </a:rPr>
              <a:t>Suggested </a:t>
            </a:r>
            <a:r>
              <a:rPr kumimoji="0" sz="1450" b="1" i="0" u="none" strike="noStrike" kern="1200" cap="none" spc="0" normalizeH="0" baseline="0" noProof="0" dirty="0">
                <a:ln>
                  <a:noFill/>
                </a:ln>
                <a:solidFill>
                  <a:srgbClr val="1A2230"/>
                </a:solidFill>
                <a:effectLst/>
                <a:uLnTx/>
                <a:uFillTx/>
                <a:latin typeface="Arial"/>
                <a:ea typeface="+mn-ea"/>
                <a:cs typeface="+mn-cs"/>
              </a:rPr>
              <a:t>OS benefit</a:t>
            </a:r>
          </a:p>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00629B"/>
                </a:solidFill>
                <a:effectLst/>
                <a:uLnTx/>
                <a:uFillTx/>
                <a:latin typeface="Arial"/>
                <a:ea typeface="+mn-ea"/>
                <a:cs typeface="+mn-cs"/>
              </a:rPr>
              <a:t>•  </a:t>
            </a:r>
            <a:r>
              <a:rPr kumimoji="0" sz="1450" b="1" i="0" u="none" strike="noStrike" kern="1200" cap="none" spc="0" normalizeH="0" baseline="0" noProof="0" dirty="0">
                <a:ln>
                  <a:noFill/>
                </a:ln>
                <a:solidFill>
                  <a:srgbClr val="1A2230"/>
                </a:solidFill>
                <a:effectLst/>
                <a:uLnTx/>
                <a:uFillTx/>
                <a:latin typeface="Arial"/>
                <a:ea typeface="+mn-ea"/>
                <a:cs typeface="+mn-cs"/>
              </a:rPr>
              <a:t>Niraparib (PRIMA) — PFS benefit</a:t>
            </a:r>
          </a:p>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00629B"/>
                </a:solidFill>
                <a:effectLst/>
                <a:uLnTx/>
                <a:uFillTx/>
                <a:latin typeface="Arial"/>
                <a:ea typeface="+mn-ea"/>
                <a:cs typeface="+mn-cs"/>
              </a:rPr>
              <a:t>•  </a:t>
            </a:r>
            <a:r>
              <a:rPr kumimoji="0" sz="1450" b="1" i="0" u="none" strike="noStrike" kern="1200" cap="none" spc="0" normalizeH="0" baseline="0" noProof="0" dirty="0">
                <a:ln>
                  <a:noFill/>
                </a:ln>
                <a:solidFill>
                  <a:srgbClr val="1A2230"/>
                </a:solidFill>
                <a:effectLst/>
                <a:uLnTx/>
                <a:uFillTx/>
                <a:latin typeface="Arial"/>
                <a:ea typeface="+mn-ea"/>
                <a:cs typeface="+mn-cs"/>
              </a:rPr>
              <a:t>Clear PFS gain</a:t>
            </a:r>
            <a:endParaRPr kumimoji="0" lang="en-US" sz="1450" b="1"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900"/>
              </a:spcAft>
              <a:buClrTx/>
              <a:buSzTx/>
              <a:buFontTx/>
              <a:buNone/>
              <a:tabLst/>
              <a:defRPr/>
            </a:pPr>
            <a:endParaRPr kumimoji="0" lang="en-US" sz="1450" b="1"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00629B"/>
                </a:solidFill>
                <a:effectLst/>
                <a:uLnTx/>
                <a:uFillTx/>
                <a:latin typeface="Arial"/>
                <a:ea typeface="+mn-ea"/>
                <a:cs typeface="+mn-cs"/>
              </a:rPr>
              <a:t>•  </a:t>
            </a:r>
            <a:r>
              <a:rPr kumimoji="0" lang="en-US" sz="1450" b="1" i="0" u="none" strike="noStrike" kern="1200" cap="none" spc="0" normalizeH="0" baseline="0" noProof="0" dirty="0">
                <a:ln>
                  <a:noFill/>
                </a:ln>
                <a:solidFill>
                  <a:srgbClr val="00629B"/>
                </a:solidFill>
                <a:effectLst/>
                <a:uLnTx/>
                <a:uFillTx/>
                <a:latin typeface="Arial"/>
                <a:ea typeface="+mn-ea"/>
                <a:cs typeface="+mn-cs"/>
              </a:rPr>
              <a:t>Contribution of Bevacizumab use at the start of treatment?</a:t>
            </a:r>
            <a:endParaRPr kumimoji="0" sz="1450" b="1" i="0" u="none" strike="noStrike" kern="1200" cap="none" spc="0" normalizeH="0" baseline="0" noProof="0" dirty="0">
              <a:ln>
                <a:noFill/>
              </a:ln>
              <a:solidFill>
                <a:srgbClr val="1A2230"/>
              </a:solidFill>
              <a:effectLst/>
              <a:uLnTx/>
              <a:uFillTx/>
              <a:latin typeface="Arial"/>
              <a:ea typeface="+mn-ea"/>
              <a:cs typeface="+mn-cs"/>
            </a:endParaRPr>
          </a:p>
        </p:txBody>
      </p:sp>
      <p:sp>
        <p:nvSpPr>
          <p:cNvPr id="19" name="Rounded Rectangle 18"/>
          <p:cNvSpPr/>
          <p:nvPr/>
        </p:nvSpPr>
        <p:spPr>
          <a:xfrm>
            <a:off x="8247888" y="1554480"/>
            <a:ext cx="3383280" cy="4160520"/>
          </a:xfrm>
          <a:prstGeom prst="roundRect">
            <a:avLst>
              <a:gd name="adj" fmla="val 5000"/>
            </a:avLst>
          </a:prstGeom>
          <a:solidFill>
            <a:srgbClr val="FFFFFF"/>
          </a:solidFill>
          <a:ln w="19050">
            <a:solidFill>
              <a:srgbClr val="8A93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9"/>
          <p:cNvSpPr/>
          <p:nvPr/>
        </p:nvSpPr>
        <p:spPr>
          <a:xfrm>
            <a:off x="8247888" y="1554480"/>
            <a:ext cx="3383280" cy="713232"/>
          </a:xfrm>
          <a:prstGeom prst="roundRect">
            <a:avLst/>
          </a:prstGeom>
          <a:solidFill>
            <a:srgbClr val="8A93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247888" y="1920240"/>
            <a:ext cx="3383280" cy="347472"/>
          </a:xfrm>
          <a:prstGeom prst="rect">
            <a:avLst/>
          </a:prstGeom>
          <a:solidFill>
            <a:srgbClr val="8A93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8430767" y="1700784"/>
            <a:ext cx="3017520" cy="457200"/>
          </a:xfrm>
          <a:prstGeom prst="rect">
            <a:avLst/>
          </a:prstGeom>
          <a:noFill/>
        </p:spPr>
        <p:txBody>
          <a:bodyPr wrap="square" lIns="0" tIns="0" rIns="0" bIns="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FFFFFF"/>
                </a:solidFill>
                <a:effectLst/>
                <a:uLnTx/>
                <a:uFillTx/>
                <a:latin typeface="Arial"/>
                <a:ea typeface="+mn-ea"/>
                <a:cs typeface="+mn-cs"/>
              </a:rPr>
              <a:t>HR-proficient</a:t>
            </a:r>
          </a:p>
        </p:txBody>
      </p:sp>
      <p:sp>
        <p:nvSpPr>
          <p:cNvPr id="23" name="TextBox 22"/>
          <p:cNvSpPr txBox="1"/>
          <p:nvPr/>
        </p:nvSpPr>
        <p:spPr>
          <a:xfrm>
            <a:off x="8503919" y="2436222"/>
            <a:ext cx="2926080" cy="2458302"/>
          </a:xfrm>
          <a:prstGeom prst="rect">
            <a:avLst/>
          </a:prstGeom>
          <a:noFill/>
        </p:spPr>
        <p:txBody>
          <a:bodyPr wrap="square" lIns="0" tIns="0" rIns="0" bIns="0" anchor="t">
            <a:spAutoFit/>
          </a:bodyPr>
          <a:lstStyle/>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8A93A6"/>
                </a:solidFill>
                <a:effectLst/>
                <a:uLnTx/>
                <a:uFillTx/>
                <a:latin typeface="Arial"/>
                <a:ea typeface="+mn-ea"/>
                <a:cs typeface="+mn-cs"/>
              </a:rPr>
              <a:t>•  </a:t>
            </a:r>
            <a:r>
              <a:rPr kumimoji="0" lang="en-US" sz="1450" b="1" i="0" u="none" strike="noStrike" kern="1200" cap="none" spc="0" normalizeH="0" baseline="0" noProof="0" dirty="0">
                <a:ln>
                  <a:noFill/>
                </a:ln>
                <a:solidFill>
                  <a:srgbClr val="1A2230"/>
                </a:solidFill>
                <a:effectLst/>
                <a:uLnTx/>
                <a:uFillTx/>
                <a:latin typeface="Arial"/>
                <a:ea typeface="+mn-ea"/>
                <a:cs typeface="+mn-cs"/>
              </a:rPr>
              <a:t>NO current US FDA approved indication for maintenance PARPi </a:t>
            </a:r>
            <a:r>
              <a:rPr kumimoji="0" lang="en-US" sz="1450" b="0" i="0" u="none" strike="noStrike" kern="1200" cap="none" spc="0" normalizeH="0" baseline="0" noProof="0" dirty="0">
                <a:ln>
                  <a:noFill/>
                </a:ln>
                <a:solidFill>
                  <a:srgbClr val="1A2230"/>
                </a:solidFill>
                <a:effectLst/>
                <a:uLnTx/>
                <a:uFillTx/>
                <a:latin typeface="Arial"/>
                <a:ea typeface="+mn-ea"/>
                <a:cs typeface="+mn-cs"/>
              </a:rPr>
              <a:t>(prior niraparib indication retracted)</a:t>
            </a:r>
            <a:endParaRPr kumimoji="0" sz="145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8A93A6"/>
                </a:solidFill>
                <a:effectLst/>
                <a:uLnTx/>
                <a:uFillTx/>
                <a:latin typeface="Arial"/>
                <a:ea typeface="+mn-ea"/>
                <a:cs typeface="+mn-cs"/>
              </a:rPr>
              <a:t>•  </a:t>
            </a:r>
            <a:r>
              <a:rPr kumimoji="0" sz="1450" b="0" i="0" u="none" strike="noStrike" kern="1200" cap="none" spc="0" normalizeH="0" baseline="0" noProof="0" dirty="0">
                <a:ln>
                  <a:noFill/>
                </a:ln>
                <a:solidFill>
                  <a:srgbClr val="1A2230"/>
                </a:solidFill>
                <a:effectLst/>
                <a:uLnTx/>
                <a:uFillTx/>
                <a:latin typeface="Arial"/>
                <a:ea typeface="+mn-ea"/>
                <a:cs typeface="+mn-cs"/>
              </a:rPr>
              <a:t>Bevacizumab alone is reasonable</a:t>
            </a:r>
            <a:endParaRPr kumimoji="0" lang="en-US" sz="145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900"/>
              </a:spcAft>
              <a:buClrTx/>
              <a:buSzTx/>
              <a:buFontTx/>
              <a:buNone/>
              <a:tabLst/>
              <a:defRPr/>
            </a:pPr>
            <a:endParaRPr kumimoji="0" sz="145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900"/>
              </a:spcAft>
              <a:buClrTx/>
              <a:buSzTx/>
              <a:buFontTx/>
              <a:buNone/>
              <a:tabLst/>
              <a:defRPr/>
            </a:pPr>
            <a:r>
              <a:rPr kumimoji="0" sz="1450" b="1" i="0" u="none" strike="noStrike" kern="1200" cap="none" spc="0" normalizeH="0" baseline="0" noProof="0" dirty="0">
                <a:ln>
                  <a:noFill/>
                </a:ln>
                <a:solidFill>
                  <a:srgbClr val="8A93A6"/>
                </a:solidFill>
                <a:effectLst/>
                <a:uLnTx/>
                <a:uFillTx/>
                <a:latin typeface="Arial"/>
                <a:ea typeface="+mn-ea"/>
                <a:cs typeface="+mn-cs"/>
              </a:rPr>
              <a:t>•  </a:t>
            </a:r>
            <a:r>
              <a:rPr kumimoji="0" lang="en-US" sz="1450" b="1" i="0" u="none" strike="noStrike" kern="1200" cap="none" spc="0" normalizeH="0" baseline="0" noProof="0" dirty="0">
                <a:ln>
                  <a:noFill/>
                </a:ln>
                <a:solidFill>
                  <a:srgbClr val="8A93A6"/>
                </a:solidFill>
                <a:effectLst/>
                <a:uLnTx/>
                <a:uFillTx/>
                <a:latin typeface="Arial"/>
                <a:ea typeface="+mn-ea"/>
                <a:cs typeface="+mn-cs"/>
              </a:rPr>
              <a:t>Is observation an option for some?</a:t>
            </a:r>
            <a:endParaRPr kumimoji="0" sz="1450" b="0" i="0" u="none" strike="noStrike" kern="1200" cap="none" spc="0" normalizeH="0" baseline="0" noProof="0" dirty="0">
              <a:ln>
                <a:noFill/>
              </a:ln>
              <a:solidFill>
                <a:srgbClr val="1A2230"/>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82B49"/>
        </a:solidFill>
        <a:effectLst/>
      </p:bgPr>
    </p:bg>
    <p:spTree>
      <p:nvGrpSpPr>
        <p:cNvPr id="1" name=""/>
        <p:cNvGrpSpPr/>
        <p:nvPr/>
      </p:nvGrpSpPr>
      <p:grpSpPr>
        <a:xfrm>
          <a:off x="0" y="0"/>
          <a:ext cx="0" cy="0"/>
          <a:chOff x="0" y="0"/>
          <a:chExt cx="0" cy="0"/>
        </a:xfrm>
      </p:grpSpPr>
      <p:sp>
        <p:nvSpPr>
          <p:cNvPr id="2" name="Rectangle 1"/>
          <p:cNvSpPr/>
          <p:nvPr/>
        </p:nvSpPr>
        <p:spPr>
          <a:xfrm>
            <a:off x="822960" y="2286000"/>
            <a:ext cx="822960" cy="146304"/>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22960" y="1554480"/>
            <a:ext cx="274320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CD00"/>
                </a:solidFill>
                <a:effectLst/>
                <a:uLnTx/>
                <a:uFillTx/>
                <a:latin typeface="Arial"/>
                <a:ea typeface="+mn-ea"/>
                <a:cs typeface="+mn-cs"/>
              </a:rPr>
              <a:t>SECTION 04</a:t>
            </a:r>
          </a:p>
        </p:txBody>
      </p:sp>
      <p:sp>
        <p:nvSpPr>
          <p:cNvPr id="4" name="TextBox 3"/>
          <p:cNvSpPr txBox="1"/>
          <p:nvPr/>
        </p:nvSpPr>
        <p:spPr>
          <a:xfrm>
            <a:off x="822960" y="2560320"/>
            <a:ext cx="10515600" cy="1645920"/>
          </a:xfrm>
          <a:prstGeom prst="rect">
            <a:avLst/>
          </a:prstGeom>
          <a:noFill/>
        </p:spPr>
        <p:txBody>
          <a:bodyPr wrap="square" lIns="0" tIns="0" rIns="0" bIns="0" anchor="t">
            <a:spAutoFit/>
          </a:bodyPr>
          <a:lstStyle/>
          <a:p>
            <a:pPr marL="0" marR="0" lvl="0" indent="0" algn="l" defTabSz="457200" rtl="0" eaLnBrk="1" fontAlgn="auto" latinLnBrk="0" hangingPunct="1">
              <a:lnSpc>
                <a:spcPct val="103000"/>
              </a:lnSpc>
              <a:spcBef>
                <a:spcPts val="0"/>
              </a:spcBef>
              <a:spcAft>
                <a:spcPts val="0"/>
              </a:spcAft>
              <a:buClrTx/>
              <a:buSzTx/>
              <a:buFontTx/>
              <a:buNone/>
              <a:tabLst/>
              <a:defRPr/>
            </a:pPr>
            <a:r>
              <a:rPr kumimoji="0" sz="4000" b="1" i="0" u="none" strike="noStrike" kern="1200" cap="none" spc="0" normalizeH="0" baseline="0" noProof="0">
                <a:ln>
                  <a:noFill/>
                </a:ln>
                <a:solidFill>
                  <a:srgbClr val="FFFFFF"/>
                </a:solidFill>
                <a:effectLst/>
                <a:uLnTx/>
                <a:uFillTx/>
                <a:latin typeface="Arial"/>
                <a:ea typeface="+mn-ea"/>
                <a:cs typeface="+mn-cs"/>
              </a:rPr>
              <a:t>Ongoing phase III trials</a:t>
            </a:r>
          </a:p>
        </p:txBody>
      </p:sp>
      <p:sp>
        <p:nvSpPr>
          <p:cNvPr id="5" name="TextBox 4"/>
          <p:cNvSpPr txBox="1"/>
          <p:nvPr/>
        </p:nvSpPr>
        <p:spPr>
          <a:xfrm>
            <a:off x="841248" y="4297680"/>
            <a:ext cx="10332720" cy="91440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700" b="0" i="1" u="none" strike="noStrike" kern="1200" cap="none" spc="0" normalizeH="0" baseline="0" noProof="0">
                <a:ln>
                  <a:noFill/>
                </a:ln>
                <a:solidFill>
                  <a:srgbClr val="CFE0EC"/>
                </a:solidFill>
                <a:effectLst/>
                <a:uLnTx/>
                <a:uFillTx/>
                <a:latin typeface="Arial"/>
                <a:ea typeface="+mn-ea"/>
                <a:cs typeface="+mn-cs"/>
              </a:rPr>
              <a:t>Refining the unanswered questions: who benefits, and for how long.</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3B35-2918-27CD-9875-EC05EE25FBEF}"/>
              </a:ext>
            </a:extLst>
          </p:cNvPr>
          <p:cNvSpPr>
            <a:spLocks noGrp="1"/>
          </p:cNvSpPr>
          <p:nvPr>
            <p:ph type="title"/>
          </p:nvPr>
        </p:nvSpPr>
        <p:spPr>
          <a:xfrm>
            <a:off x="166687" y="165100"/>
            <a:ext cx="11806238" cy="1325563"/>
          </a:xfrm>
        </p:spPr>
        <p:txBody>
          <a:bodyPr>
            <a:normAutofit/>
          </a:bodyPr>
          <a:lstStyle/>
          <a:p>
            <a:pPr algn="l"/>
            <a:r>
              <a:rPr lang="en-US" sz="3600" b="1" dirty="0">
                <a:latin typeface="Arial" panose="020B0604020202020204" pitchFamily="34" charset="0"/>
                <a:cs typeface="Arial" panose="020B0604020202020204" pitchFamily="34" charset="0"/>
              </a:rPr>
              <a:t>Is there an opportunity to de-escalate therapy in the HRD+ population? NRG GY036</a:t>
            </a:r>
          </a:p>
        </p:txBody>
      </p:sp>
      <p:pic>
        <p:nvPicPr>
          <p:cNvPr id="4" name="Picture 3">
            <a:extLst>
              <a:ext uri="{FF2B5EF4-FFF2-40B4-BE49-F238E27FC236}">
                <a16:creationId xmlns:a16="http://schemas.microsoft.com/office/drawing/2014/main" id="{3DD7F871-BE1E-6CEA-F899-F2114221D32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40497" y="1490663"/>
            <a:ext cx="11087293" cy="4619532"/>
          </a:xfrm>
          <a:prstGeom prst="rect">
            <a:avLst/>
          </a:prstGeom>
        </p:spPr>
      </p:pic>
      <p:sp>
        <p:nvSpPr>
          <p:cNvPr id="5" name="Title 1">
            <a:extLst>
              <a:ext uri="{FF2B5EF4-FFF2-40B4-BE49-F238E27FC236}">
                <a16:creationId xmlns:a16="http://schemas.microsoft.com/office/drawing/2014/main" id="{D6442A88-C723-71FC-206D-584AC43224C7}"/>
              </a:ext>
            </a:extLst>
          </p:cNvPr>
          <p:cNvSpPr txBox="1">
            <a:spLocks/>
          </p:cNvSpPr>
          <p:nvPr/>
        </p:nvSpPr>
        <p:spPr>
          <a:xfrm>
            <a:off x="-1865555" y="6692900"/>
            <a:ext cx="16517130" cy="165100"/>
          </a:xfrm>
          <a:noFill/>
        </p:spPr>
        <p:txBody>
          <a:bodyPr anchor="b">
            <a:noAutofit/>
          </a:bodyPr>
          <a:lstStyle>
            <a:lvl1pPr algn="ctr" defTabSz="914400" rtl="0" eaLnBrk="1" latinLnBrk="0" hangingPunct="1">
              <a:spcBef>
                <a:spcPct val="0"/>
              </a:spcBef>
              <a:buNone/>
              <a:defRPr sz="9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black">
                    <a:lumMod val="95000"/>
                    <a:lumOff val="5000"/>
                  </a:prstClr>
                </a:solidFill>
                <a:effectLst/>
                <a:uLnTx/>
                <a:uFillTx/>
                <a:latin typeface="Arial Narrow" panose="020B0606020202030204" pitchFamily="34" charset="0"/>
                <a:ea typeface="+mj-ea"/>
                <a:cs typeface="+mj-cs"/>
              </a:rPr>
              <a:t>Do we need two years of </a:t>
            </a:r>
            <a:r>
              <a:rPr kumimoji="0" lang="en-GB" sz="2000" b="1" i="0" u="none" strike="noStrike" kern="1200" cap="none" spc="0" normalizeH="0" baseline="0" noProof="0" dirty="0" err="1">
                <a:ln>
                  <a:noFill/>
                </a:ln>
                <a:solidFill>
                  <a:prstClr val="black">
                    <a:lumMod val="95000"/>
                    <a:lumOff val="5000"/>
                  </a:prstClr>
                </a:solidFill>
                <a:effectLst/>
                <a:uLnTx/>
                <a:uFillTx/>
                <a:latin typeface="Arial Narrow" panose="020B0606020202030204" pitchFamily="34" charset="0"/>
                <a:ea typeface="+mj-ea"/>
                <a:cs typeface="+mj-cs"/>
              </a:rPr>
              <a:t>PARPi</a:t>
            </a:r>
            <a:r>
              <a:rPr kumimoji="0" lang="en-GB" sz="2000" b="1" i="0" u="none" strike="noStrike" kern="1200" cap="none" spc="0" normalizeH="0" baseline="0" noProof="0" dirty="0">
                <a:ln>
                  <a:noFill/>
                </a:ln>
                <a:solidFill>
                  <a:prstClr val="black">
                    <a:lumMod val="95000"/>
                    <a:lumOff val="5000"/>
                  </a:prstClr>
                </a:solidFill>
                <a:effectLst/>
                <a:uLnTx/>
                <a:uFillTx/>
                <a:latin typeface="Arial Narrow" panose="020B0606020202030204" pitchFamily="34" charset="0"/>
                <a:ea typeface="+mj-ea"/>
                <a:cs typeface="+mj-cs"/>
              </a:rPr>
              <a:t> in HRD </a:t>
            </a:r>
            <a:r>
              <a:rPr kumimoji="0" lang="en-GB" sz="2000" b="1" i="0" u="none" strike="noStrike" kern="1200" cap="none" spc="0" normalizeH="0" baseline="0" noProof="0" dirty="0" err="1">
                <a:ln>
                  <a:noFill/>
                </a:ln>
                <a:solidFill>
                  <a:prstClr val="black">
                    <a:lumMod val="95000"/>
                    <a:lumOff val="5000"/>
                  </a:prstClr>
                </a:solidFill>
                <a:effectLst/>
                <a:uLnTx/>
                <a:uFillTx/>
                <a:latin typeface="Arial Narrow" panose="020B0606020202030204" pitchFamily="34" charset="0"/>
                <a:ea typeface="+mj-ea"/>
                <a:cs typeface="+mj-cs"/>
              </a:rPr>
              <a:t>tumors</a:t>
            </a:r>
            <a:r>
              <a:rPr kumimoji="0" lang="en-GB" sz="2000" b="1" i="0" u="none" strike="noStrike" kern="1200" cap="none" spc="0" normalizeH="0" baseline="0" noProof="0" dirty="0">
                <a:ln>
                  <a:noFill/>
                </a:ln>
                <a:solidFill>
                  <a:prstClr val="black">
                    <a:lumMod val="95000"/>
                    <a:lumOff val="5000"/>
                  </a:prstClr>
                </a:solidFill>
                <a:effectLst/>
                <a:uLnTx/>
                <a:uFillTx/>
                <a:latin typeface="Arial Narrow" panose="020B0606020202030204" pitchFamily="34" charset="0"/>
                <a:ea typeface="+mj-ea"/>
                <a:cs typeface="+mj-cs"/>
              </a:rPr>
              <a:t>? Opportunity to de-escalate?</a:t>
            </a:r>
          </a:p>
        </p:txBody>
      </p:sp>
    </p:spTree>
    <p:extLst>
      <p:ext uri="{BB962C8B-B14F-4D97-AF65-F5344CB8AC3E}">
        <p14:creationId xmlns:p14="http://schemas.microsoft.com/office/powerpoint/2010/main" val="531576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566928" y="457200"/>
            <a:ext cx="146304" cy="402336"/>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41248" y="365760"/>
            <a:ext cx="804672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600" b="1" i="0" u="none" strike="noStrike" kern="1200" cap="none" spc="0" normalizeH="0" baseline="0" noProof="0">
                <a:ln>
                  <a:noFill/>
                </a:ln>
                <a:solidFill>
                  <a:srgbClr val="182B49"/>
                </a:solidFill>
                <a:effectLst/>
                <a:uLnTx/>
                <a:uFillTx/>
                <a:latin typeface="Arial"/>
                <a:ea typeface="+mn-ea"/>
                <a:cs typeface="+mn-cs"/>
              </a:rPr>
              <a:t>MONO-OLA1 and NRG-GY036</a:t>
            </a:r>
          </a:p>
        </p:txBody>
      </p:sp>
      <p:sp>
        <p:nvSpPr>
          <p:cNvPr id="4" name="TextBox 3"/>
          <p:cNvSpPr txBox="1"/>
          <p:nvPr/>
        </p:nvSpPr>
        <p:spPr>
          <a:xfrm>
            <a:off x="841248" y="969264"/>
            <a:ext cx="98755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00629B"/>
                </a:solidFill>
                <a:effectLst/>
                <a:uLnTx/>
                <a:uFillTx/>
                <a:latin typeface="Arial"/>
                <a:ea typeface="+mn-ea"/>
                <a:cs typeface="+mn-cs"/>
              </a:rPr>
              <a:t>SECTION 04 · ONGOING TRIALS</a:t>
            </a:r>
          </a:p>
        </p:txBody>
      </p:sp>
      <p:sp>
        <p:nvSpPr>
          <p:cNvPr id="5" name="TextBox 4"/>
          <p:cNvSpPr txBox="1"/>
          <p:nvPr/>
        </p:nvSpPr>
        <p:spPr>
          <a:xfrm>
            <a:off x="9052560" y="365760"/>
            <a:ext cx="2587752" cy="548640"/>
          </a:xfrm>
          <a:prstGeom prst="rect">
            <a:avLst/>
          </a:prstGeom>
          <a:noFill/>
        </p:spPr>
        <p:txBody>
          <a:bodyPr wrap="square" lIns="0" tIns="0" rIns="0" bIns="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182B49"/>
                </a:solidFill>
                <a:effectLst/>
                <a:uLnTx/>
                <a:uFillTx/>
                <a:latin typeface="Arial"/>
                <a:ea typeface="+mn-ea"/>
                <a:cs typeface="+mn-cs"/>
              </a:rPr>
              <a:t>UC San Diego Health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55617A"/>
                </a:solidFill>
                <a:effectLst/>
                <a:uLnTx/>
                <a:uFillTx/>
                <a:latin typeface="Arial"/>
                <a:ea typeface="+mn-ea"/>
                <a:cs typeface="+mn-cs"/>
              </a:rPr>
              <a:t>Moores Cancer Center</a:t>
            </a:r>
          </a:p>
        </p:txBody>
      </p:sp>
      <p:sp>
        <p:nvSpPr>
          <p:cNvPr id="6" name="Rectangle 5"/>
          <p:cNvSpPr/>
          <p:nvPr/>
        </p:nvSpPr>
        <p:spPr>
          <a:xfrm>
            <a:off x="566928" y="6455664"/>
            <a:ext cx="11064240" cy="10972"/>
          </a:xfrm>
          <a:prstGeom prst="rect">
            <a:avLst/>
          </a:prstGeom>
          <a:solidFill>
            <a:srgbClr val="C9D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566928" y="6510528"/>
            <a:ext cx="868680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55617A"/>
                </a:solidFill>
                <a:effectLst/>
                <a:uLnTx/>
                <a:uFillTx/>
                <a:latin typeface="Arial"/>
                <a:ea typeface="+mn-ea"/>
                <a:cs typeface="+mn-cs"/>
              </a:rPr>
              <a:t>PARP Inhibitors in Advanced Ovarian Cancer  ·  R. N. Eskander, MD</a:t>
            </a:r>
          </a:p>
        </p:txBody>
      </p:sp>
      <p:sp>
        <p:nvSpPr>
          <p:cNvPr id="9" name="Rounded Rectangle 8"/>
          <p:cNvSpPr/>
          <p:nvPr/>
        </p:nvSpPr>
        <p:spPr>
          <a:xfrm>
            <a:off x="841248" y="1554480"/>
            <a:ext cx="5166360" cy="4114800"/>
          </a:xfrm>
          <a:prstGeom prst="roundRect">
            <a:avLst>
              <a:gd name="adj" fmla="val 5000"/>
            </a:avLst>
          </a:prstGeom>
          <a:solidFill>
            <a:srgbClr val="FFFFFF"/>
          </a:solidFill>
          <a:ln w="19050">
            <a:solidFill>
              <a:srgbClr val="182B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841248" y="1554480"/>
            <a:ext cx="5166360" cy="731520"/>
          </a:xfrm>
          <a:prstGeom prst="roundRect">
            <a:avLst/>
          </a:prstGeom>
          <a:solidFill>
            <a:srgbClr val="182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841248" y="1920240"/>
            <a:ext cx="5166360" cy="365760"/>
          </a:xfrm>
          <a:prstGeom prst="rect">
            <a:avLst/>
          </a:prstGeom>
          <a:solidFill>
            <a:srgbClr val="182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1097280" y="1673352"/>
            <a:ext cx="470916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100" b="1" i="0" u="none" strike="noStrike" kern="1200" cap="none" spc="0" normalizeH="0" baseline="0" noProof="0" dirty="0">
                <a:ln>
                  <a:noFill/>
                </a:ln>
                <a:solidFill>
                  <a:srgbClr val="FFCD00"/>
                </a:solidFill>
                <a:effectLst/>
                <a:uLnTx/>
                <a:uFillTx/>
                <a:latin typeface="Arial"/>
                <a:ea typeface="+mn-ea"/>
                <a:cs typeface="+mn-cs"/>
              </a:rPr>
              <a:t>MONO-OLA1</a:t>
            </a:r>
          </a:p>
        </p:txBody>
      </p:sp>
      <p:sp>
        <p:nvSpPr>
          <p:cNvPr id="13" name="TextBox 12"/>
          <p:cNvSpPr txBox="1"/>
          <p:nvPr/>
        </p:nvSpPr>
        <p:spPr>
          <a:xfrm>
            <a:off x="1097280" y="2011680"/>
            <a:ext cx="470916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50" b="0" i="0" u="none" strike="noStrike" kern="1200" cap="none" spc="0" normalizeH="0" baseline="0" noProof="0" dirty="0">
                <a:ln>
                  <a:noFill/>
                </a:ln>
                <a:solidFill>
                  <a:srgbClr val="CFE0EC"/>
                </a:solidFill>
                <a:effectLst/>
                <a:uLnTx/>
                <a:uFillTx/>
                <a:latin typeface="Arial"/>
                <a:ea typeface="+mn-ea"/>
                <a:cs typeface="+mn-cs"/>
              </a:rPr>
              <a:t>NCT04884360</a:t>
            </a:r>
          </a:p>
        </p:txBody>
      </p:sp>
      <p:sp>
        <p:nvSpPr>
          <p:cNvPr id="14" name="TextBox 13"/>
          <p:cNvSpPr txBox="1"/>
          <p:nvPr/>
        </p:nvSpPr>
        <p:spPr>
          <a:xfrm>
            <a:off x="1115568" y="2514600"/>
            <a:ext cx="4636008" cy="2971800"/>
          </a:xfrm>
          <a:prstGeom prst="rect">
            <a:avLst/>
          </a:prstGeom>
          <a:noFill/>
        </p:spPr>
        <p:txBody>
          <a:bodyPr wrap="square" lIns="0" tIns="0" rIns="0" bIns="0" anchor="t">
            <a:spAutoFit/>
          </a:bodyPr>
          <a:lstStyle/>
          <a:p>
            <a:pPr marL="0" marR="0" lvl="0" indent="0" algn="l" defTabSz="457200" rtl="0" eaLnBrk="1" fontAlgn="auto" latinLnBrk="0" hangingPunct="1">
              <a:lnSpc>
                <a:spcPct val="108000"/>
              </a:lnSpc>
              <a:spcBef>
                <a:spcPts val="0"/>
              </a:spcBef>
              <a:spcAft>
                <a:spcPts val="900"/>
              </a:spcAft>
              <a:buClrTx/>
              <a:buSzTx/>
              <a:buFontTx/>
              <a:buNone/>
              <a:tabLst/>
              <a:defRPr/>
            </a:pPr>
            <a:r>
              <a:rPr kumimoji="0" sz="1450" b="1" i="0" u="none" strike="noStrike" kern="1200" cap="none" spc="0" normalizeH="0" baseline="0" noProof="0" dirty="0">
                <a:ln>
                  <a:noFill/>
                </a:ln>
                <a:solidFill>
                  <a:srgbClr val="182B49"/>
                </a:solidFill>
                <a:effectLst/>
                <a:uLnTx/>
                <a:uFillTx/>
                <a:latin typeface="Arial"/>
                <a:ea typeface="+mn-ea"/>
                <a:cs typeface="+mn-cs"/>
              </a:rPr>
              <a:t>Question:  </a:t>
            </a:r>
            <a:r>
              <a:rPr kumimoji="0" sz="1450" b="0" i="0" u="none" strike="noStrike" kern="1200" cap="none" spc="0" normalizeH="0" baseline="0" noProof="0" dirty="0">
                <a:ln>
                  <a:noFill/>
                </a:ln>
                <a:solidFill>
                  <a:srgbClr val="1A2230"/>
                </a:solidFill>
                <a:effectLst/>
                <a:uLnTx/>
                <a:uFillTx/>
                <a:latin typeface="Arial"/>
                <a:ea typeface="+mn-ea"/>
                <a:cs typeface="+mn-cs"/>
              </a:rPr>
              <a:t>Does olaparib monotherapy help BRCA-wildtype patients (without bevacizumab)?</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450" b="1" i="0" u="none" strike="noStrike" kern="1200" cap="none" spc="0" normalizeH="0" baseline="0" noProof="0" dirty="0">
                <a:ln>
                  <a:noFill/>
                </a:ln>
                <a:solidFill>
                  <a:srgbClr val="182B49"/>
                </a:solidFill>
                <a:effectLst/>
                <a:uLnTx/>
                <a:uFillTx/>
                <a:latin typeface="Arial"/>
                <a:ea typeface="+mn-ea"/>
                <a:cs typeface="+mn-cs"/>
              </a:rPr>
              <a:t>Design:  </a:t>
            </a:r>
            <a:r>
              <a:rPr kumimoji="0" sz="1450" b="0" i="0" u="none" strike="noStrike" kern="1200" cap="none" spc="0" normalizeH="0" baseline="0" noProof="0" dirty="0">
                <a:ln>
                  <a:noFill/>
                </a:ln>
                <a:solidFill>
                  <a:srgbClr val="1A2230"/>
                </a:solidFill>
                <a:effectLst/>
                <a:uLnTx/>
                <a:uFillTx/>
                <a:latin typeface="Arial"/>
                <a:ea typeface="+mn-ea"/>
                <a:cs typeface="+mn-cs"/>
              </a:rPr>
              <a:t>Phase III, olaparib vs placebo maintenance after 1L platinum response</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450" b="1" i="0" u="none" strike="noStrike" kern="1200" cap="none" spc="0" normalizeH="0" baseline="0" noProof="0" dirty="0">
                <a:ln>
                  <a:noFill/>
                </a:ln>
                <a:solidFill>
                  <a:srgbClr val="182B49"/>
                </a:solidFill>
                <a:effectLst/>
                <a:uLnTx/>
                <a:uFillTx/>
                <a:latin typeface="Arial"/>
                <a:ea typeface="+mn-ea"/>
                <a:cs typeface="+mn-cs"/>
              </a:rPr>
              <a:t>Population:  </a:t>
            </a:r>
            <a:r>
              <a:rPr kumimoji="0" sz="1450" b="0" i="0" u="none" strike="noStrike" kern="1200" cap="none" spc="0" normalizeH="0" baseline="0" noProof="0" dirty="0">
                <a:ln>
                  <a:noFill/>
                </a:ln>
                <a:solidFill>
                  <a:srgbClr val="1A2230"/>
                </a:solidFill>
                <a:effectLst/>
                <a:uLnTx/>
                <a:uFillTx/>
                <a:latin typeface="Arial"/>
                <a:ea typeface="+mn-ea"/>
                <a:cs typeface="+mn-cs"/>
              </a:rPr>
              <a:t>BRCA-wildtype stage III–IV high-grade serous/endometrioid OC</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450" b="1" i="0" u="none" strike="noStrike" kern="1200" cap="none" spc="0" normalizeH="0" baseline="0" noProof="0" dirty="0">
                <a:ln>
                  <a:noFill/>
                </a:ln>
                <a:solidFill>
                  <a:srgbClr val="182B49"/>
                </a:solidFill>
                <a:effectLst/>
                <a:uLnTx/>
                <a:uFillTx/>
                <a:latin typeface="Arial"/>
                <a:ea typeface="+mn-ea"/>
                <a:cs typeface="+mn-cs"/>
              </a:rPr>
              <a:t>Primary:  </a:t>
            </a:r>
            <a:r>
              <a:rPr kumimoji="0" sz="1450" b="0" i="0" u="none" strike="noStrike" kern="1200" cap="none" spc="0" normalizeH="0" baseline="0" noProof="0" dirty="0">
                <a:ln>
                  <a:noFill/>
                </a:ln>
                <a:solidFill>
                  <a:srgbClr val="1A2230"/>
                </a:solidFill>
                <a:effectLst/>
                <a:uLnTx/>
                <a:uFillTx/>
                <a:latin typeface="Arial"/>
                <a:ea typeface="+mn-ea"/>
                <a:cs typeface="+mn-cs"/>
              </a:rPr>
              <a:t>PFS in </a:t>
            </a:r>
            <a:r>
              <a:rPr kumimoji="0" sz="1450" b="0" i="0" u="none" strike="noStrike" kern="1200" cap="none" spc="0" normalizeH="0" baseline="0" noProof="0" dirty="0" err="1">
                <a:ln>
                  <a:noFill/>
                </a:ln>
                <a:solidFill>
                  <a:srgbClr val="1A2230"/>
                </a:solidFill>
                <a:effectLst/>
                <a:uLnTx/>
                <a:uFillTx/>
                <a:latin typeface="Arial"/>
                <a:ea typeface="+mn-ea"/>
                <a:cs typeface="+mn-cs"/>
              </a:rPr>
              <a:t>BRCAwt</a:t>
            </a:r>
            <a:r>
              <a:rPr kumimoji="0" sz="1450" b="0" i="0" u="none" strike="noStrike" kern="1200" cap="none" spc="0" normalizeH="0" baseline="0" noProof="0" dirty="0">
                <a:ln>
                  <a:noFill/>
                </a:ln>
                <a:solidFill>
                  <a:srgbClr val="1A2230"/>
                </a:solidFill>
                <a:effectLst/>
                <a:uLnTx/>
                <a:uFillTx/>
                <a:latin typeface="Arial"/>
                <a:ea typeface="+mn-ea"/>
                <a:cs typeface="+mn-cs"/>
              </a:rPr>
              <a:t>/HRD+ and in the overall </a:t>
            </a:r>
            <a:r>
              <a:rPr kumimoji="0" sz="1450" b="0" i="0" u="none" strike="noStrike" kern="1200" cap="none" spc="0" normalizeH="0" baseline="0" noProof="0" dirty="0" err="1">
                <a:ln>
                  <a:noFill/>
                </a:ln>
                <a:solidFill>
                  <a:srgbClr val="1A2230"/>
                </a:solidFill>
                <a:effectLst/>
                <a:uLnTx/>
                <a:uFillTx/>
                <a:latin typeface="Arial"/>
                <a:ea typeface="+mn-ea"/>
                <a:cs typeface="+mn-cs"/>
              </a:rPr>
              <a:t>BRCAwt</a:t>
            </a:r>
            <a:r>
              <a:rPr kumimoji="0" sz="1450" b="0" i="0" u="none" strike="noStrike" kern="1200" cap="none" spc="0" normalizeH="0" baseline="0" noProof="0" dirty="0">
                <a:ln>
                  <a:noFill/>
                </a:ln>
                <a:solidFill>
                  <a:srgbClr val="1A2230"/>
                </a:solidFill>
                <a:effectLst/>
                <a:uLnTx/>
                <a:uFillTx/>
                <a:latin typeface="Arial"/>
                <a:ea typeface="+mn-ea"/>
                <a:cs typeface="+mn-cs"/>
              </a:rPr>
              <a:t> population</a:t>
            </a:r>
          </a:p>
        </p:txBody>
      </p:sp>
      <p:sp>
        <p:nvSpPr>
          <p:cNvPr id="15" name="Rounded Rectangle 14"/>
          <p:cNvSpPr/>
          <p:nvPr/>
        </p:nvSpPr>
        <p:spPr>
          <a:xfrm>
            <a:off x="6327648" y="1554480"/>
            <a:ext cx="5166360" cy="4114800"/>
          </a:xfrm>
          <a:prstGeom prst="roundRect">
            <a:avLst>
              <a:gd name="adj" fmla="val 5000"/>
            </a:avLst>
          </a:prstGeom>
          <a:solidFill>
            <a:srgbClr val="FFFFFF"/>
          </a:solidFill>
          <a:ln w="19050">
            <a:solidFill>
              <a:srgbClr val="0062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5"/>
          <p:cNvSpPr/>
          <p:nvPr/>
        </p:nvSpPr>
        <p:spPr>
          <a:xfrm>
            <a:off x="6327648" y="1554480"/>
            <a:ext cx="5166360" cy="731520"/>
          </a:xfrm>
          <a:prstGeom prst="roundRect">
            <a:avLst/>
          </a:prstGeom>
          <a:solidFill>
            <a:srgbClr val="0062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327648" y="1920240"/>
            <a:ext cx="5166360" cy="365760"/>
          </a:xfrm>
          <a:prstGeom prst="rect">
            <a:avLst/>
          </a:prstGeom>
          <a:solidFill>
            <a:srgbClr val="0062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6583680" y="1673352"/>
            <a:ext cx="470916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100" b="1" i="0" u="none" strike="noStrike" kern="1200" cap="none" spc="0" normalizeH="0" baseline="0" noProof="0">
                <a:ln>
                  <a:noFill/>
                </a:ln>
                <a:solidFill>
                  <a:srgbClr val="FFFFFF"/>
                </a:solidFill>
                <a:effectLst/>
                <a:uLnTx/>
                <a:uFillTx/>
                <a:latin typeface="Arial"/>
                <a:ea typeface="+mn-ea"/>
                <a:cs typeface="+mn-cs"/>
              </a:rPr>
              <a:t>NRG-GY036</a:t>
            </a:r>
          </a:p>
        </p:txBody>
      </p:sp>
      <p:sp>
        <p:nvSpPr>
          <p:cNvPr id="19" name="TextBox 18"/>
          <p:cNvSpPr txBox="1"/>
          <p:nvPr/>
        </p:nvSpPr>
        <p:spPr>
          <a:xfrm>
            <a:off x="6583680" y="2011680"/>
            <a:ext cx="470916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50" b="0" i="0" u="none" strike="noStrike" kern="1200" cap="none" spc="0" normalizeH="0" baseline="0" noProof="0">
                <a:ln>
                  <a:noFill/>
                </a:ln>
                <a:solidFill>
                  <a:srgbClr val="E4ECF3"/>
                </a:solidFill>
                <a:effectLst/>
                <a:uLnTx/>
                <a:uFillTx/>
                <a:latin typeface="Arial"/>
                <a:ea typeface="+mn-ea"/>
                <a:cs typeface="+mn-cs"/>
              </a:rPr>
              <a:t>NCT06580314</a:t>
            </a:r>
          </a:p>
        </p:txBody>
      </p:sp>
      <p:sp>
        <p:nvSpPr>
          <p:cNvPr id="20" name="TextBox 19"/>
          <p:cNvSpPr txBox="1"/>
          <p:nvPr/>
        </p:nvSpPr>
        <p:spPr>
          <a:xfrm>
            <a:off x="6601968" y="2514600"/>
            <a:ext cx="4636008" cy="2971800"/>
          </a:xfrm>
          <a:prstGeom prst="rect">
            <a:avLst/>
          </a:prstGeom>
          <a:noFill/>
        </p:spPr>
        <p:txBody>
          <a:bodyPr wrap="square" lIns="0" tIns="0" rIns="0" bIns="0" anchor="t">
            <a:spAutoFit/>
          </a:bodyPr>
          <a:lstStyle/>
          <a:p>
            <a:pPr marL="0" marR="0" lvl="0" indent="0" algn="l" defTabSz="457200" rtl="0" eaLnBrk="1" fontAlgn="auto" latinLnBrk="0" hangingPunct="1">
              <a:lnSpc>
                <a:spcPct val="108000"/>
              </a:lnSpc>
              <a:spcBef>
                <a:spcPts val="0"/>
              </a:spcBef>
              <a:spcAft>
                <a:spcPts val="900"/>
              </a:spcAft>
              <a:buClrTx/>
              <a:buSzTx/>
              <a:buFontTx/>
              <a:buNone/>
              <a:tabLst/>
              <a:defRPr/>
            </a:pPr>
            <a:r>
              <a:rPr kumimoji="0" sz="1450" b="1" i="0" u="none" strike="noStrike" kern="1200" cap="none" spc="0" normalizeH="0" baseline="0" noProof="0">
                <a:ln>
                  <a:noFill/>
                </a:ln>
                <a:solidFill>
                  <a:srgbClr val="00629B"/>
                </a:solidFill>
                <a:effectLst/>
                <a:uLnTx/>
                <a:uFillTx/>
                <a:latin typeface="Arial"/>
                <a:ea typeface="+mn-ea"/>
                <a:cs typeface="+mn-cs"/>
              </a:rPr>
              <a:t>Question:  </a:t>
            </a:r>
            <a:r>
              <a:rPr kumimoji="0" sz="1450" b="0" i="0" u="none" strike="noStrike" kern="1200" cap="none" spc="0" normalizeH="0" baseline="0" noProof="0">
                <a:ln>
                  <a:noFill/>
                </a:ln>
                <a:solidFill>
                  <a:srgbClr val="1A2230"/>
                </a:solidFill>
                <a:effectLst/>
                <a:uLnTx/>
                <a:uFillTx/>
                <a:latin typeface="Arial"/>
                <a:ea typeface="+mn-ea"/>
                <a:cs typeface="+mn-cs"/>
              </a:rPr>
              <a:t>Is 1 year of maintenance olaparib as good as 2 years?</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450" b="1" i="0" u="none" strike="noStrike" kern="1200" cap="none" spc="0" normalizeH="0" baseline="0" noProof="0">
                <a:ln>
                  <a:noFill/>
                </a:ln>
                <a:solidFill>
                  <a:srgbClr val="00629B"/>
                </a:solidFill>
                <a:effectLst/>
                <a:uLnTx/>
                <a:uFillTx/>
                <a:latin typeface="Arial"/>
                <a:ea typeface="+mn-ea"/>
                <a:cs typeface="+mn-cs"/>
              </a:rPr>
              <a:t>Design:  </a:t>
            </a:r>
            <a:r>
              <a:rPr kumimoji="0" sz="1450" b="0" i="0" u="none" strike="noStrike" kern="1200" cap="none" spc="0" normalizeH="0" baseline="0" noProof="0">
                <a:ln>
                  <a:noFill/>
                </a:ln>
                <a:solidFill>
                  <a:srgbClr val="1A2230"/>
                </a:solidFill>
                <a:effectLst/>
                <a:uLnTx/>
                <a:uFillTx/>
                <a:latin typeface="Arial"/>
                <a:ea typeface="+mn-ea"/>
                <a:cs typeface="+mn-cs"/>
              </a:rPr>
              <a:t>Phase III, 1 vs 2 y olaparib ± bev; NRG's first pragmatic/streamlined trial</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450" b="1" i="0" u="none" strike="noStrike" kern="1200" cap="none" spc="0" normalizeH="0" baseline="0" noProof="0">
                <a:ln>
                  <a:noFill/>
                </a:ln>
                <a:solidFill>
                  <a:srgbClr val="00629B"/>
                </a:solidFill>
                <a:effectLst/>
                <a:uLnTx/>
                <a:uFillTx/>
                <a:latin typeface="Arial"/>
                <a:ea typeface="+mn-ea"/>
                <a:cs typeface="+mn-cs"/>
              </a:rPr>
              <a:t>Population:  </a:t>
            </a:r>
            <a:r>
              <a:rPr kumimoji="0" sz="1450" b="0" i="0" u="none" strike="noStrike" kern="1200" cap="none" spc="0" normalizeH="0" baseline="0" noProof="0">
                <a:ln>
                  <a:noFill/>
                </a:ln>
                <a:solidFill>
                  <a:srgbClr val="1A2230"/>
                </a:solidFill>
                <a:effectLst/>
                <a:uLnTx/>
                <a:uFillTx/>
                <a:latin typeface="Arial"/>
                <a:ea typeface="+mn-ea"/>
                <a:cs typeface="+mn-cs"/>
              </a:rPr>
              <a:t>BRCA-mutated or HRD-positive OC after 1L platinum response</a:t>
            </a:r>
          </a:p>
          <a:p>
            <a:pPr marL="0" marR="0" lvl="0" indent="0" algn="l" defTabSz="457200" rtl="0" eaLnBrk="1" fontAlgn="auto" latinLnBrk="0" hangingPunct="1">
              <a:lnSpc>
                <a:spcPct val="108000"/>
              </a:lnSpc>
              <a:spcBef>
                <a:spcPts val="0"/>
              </a:spcBef>
              <a:spcAft>
                <a:spcPts val="900"/>
              </a:spcAft>
              <a:buClrTx/>
              <a:buSzTx/>
              <a:buFontTx/>
              <a:buNone/>
              <a:tabLst/>
              <a:defRPr/>
            </a:pPr>
            <a:r>
              <a:rPr kumimoji="0" sz="1450" b="1" i="0" u="none" strike="noStrike" kern="1200" cap="none" spc="0" normalizeH="0" baseline="0" noProof="0">
                <a:ln>
                  <a:noFill/>
                </a:ln>
                <a:solidFill>
                  <a:srgbClr val="00629B"/>
                </a:solidFill>
                <a:effectLst/>
                <a:uLnTx/>
                <a:uFillTx/>
                <a:latin typeface="Arial"/>
                <a:ea typeface="+mn-ea"/>
                <a:cs typeface="+mn-cs"/>
              </a:rPr>
              <a:t>Primary:  </a:t>
            </a:r>
            <a:r>
              <a:rPr kumimoji="0" sz="1450" b="0" i="0" u="none" strike="noStrike" kern="1200" cap="none" spc="0" normalizeH="0" baseline="0" noProof="0">
                <a:ln>
                  <a:noFill/>
                </a:ln>
                <a:solidFill>
                  <a:srgbClr val="1A2230"/>
                </a:solidFill>
                <a:effectLst/>
                <a:uLnTx/>
                <a:uFillTx/>
                <a:latin typeface="Arial"/>
                <a:ea typeface="+mn-ea"/>
                <a:cs typeface="+mn-cs"/>
              </a:rPr>
              <a:t>Non-inferiority of shorter duration (de-escalation)</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82B49"/>
        </a:solidFill>
        <a:effectLst/>
      </p:bgPr>
    </p:bg>
    <p:spTree>
      <p:nvGrpSpPr>
        <p:cNvPr id="1" name=""/>
        <p:cNvGrpSpPr/>
        <p:nvPr/>
      </p:nvGrpSpPr>
      <p:grpSpPr>
        <a:xfrm>
          <a:off x="0" y="0"/>
          <a:ext cx="0" cy="0"/>
          <a:chOff x="0" y="0"/>
          <a:chExt cx="0" cy="0"/>
        </a:xfrm>
      </p:grpSpPr>
      <p:sp>
        <p:nvSpPr>
          <p:cNvPr id="2" name="Rectangle 1"/>
          <p:cNvSpPr/>
          <p:nvPr/>
        </p:nvSpPr>
        <p:spPr>
          <a:xfrm>
            <a:off x="822960" y="2286000"/>
            <a:ext cx="822960" cy="146304"/>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22960" y="1554480"/>
            <a:ext cx="2743200" cy="7315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FFCD00"/>
                </a:solidFill>
                <a:effectLst/>
                <a:uLnTx/>
                <a:uFillTx/>
                <a:latin typeface="Arial"/>
                <a:ea typeface="+mn-ea"/>
                <a:cs typeface="+mn-cs"/>
              </a:rPr>
              <a:t>SECTION 05</a:t>
            </a:r>
          </a:p>
        </p:txBody>
      </p:sp>
      <p:sp>
        <p:nvSpPr>
          <p:cNvPr id="4" name="TextBox 3"/>
          <p:cNvSpPr txBox="1"/>
          <p:nvPr/>
        </p:nvSpPr>
        <p:spPr>
          <a:xfrm>
            <a:off x="822960" y="2560320"/>
            <a:ext cx="10515600" cy="1645920"/>
          </a:xfrm>
          <a:prstGeom prst="rect">
            <a:avLst/>
          </a:prstGeom>
          <a:noFill/>
        </p:spPr>
        <p:txBody>
          <a:bodyPr wrap="square" lIns="0" tIns="0" rIns="0" bIns="0" anchor="t">
            <a:spAutoFit/>
          </a:bodyPr>
          <a:lstStyle/>
          <a:p>
            <a:pPr marL="0" marR="0" lvl="0" indent="0" algn="l" defTabSz="457200" rtl="0" eaLnBrk="1" fontAlgn="auto" latinLnBrk="0" hangingPunct="1">
              <a:lnSpc>
                <a:spcPct val="103000"/>
              </a:lnSpc>
              <a:spcBef>
                <a:spcPts val="0"/>
              </a:spcBef>
              <a:spcAft>
                <a:spcPts val="0"/>
              </a:spcAft>
              <a:buClrTx/>
              <a:buSzTx/>
              <a:buFontTx/>
              <a:buNone/>
              <a:tabLst/>
              <a:defRPr/>
            </a:pPr>
            <a:r>
              <a:rPr kumimoji="0" sz="4000" b="1" i="0" u="none" strike="noStrike" kern="1200" cap="none" spc="0" normalizeH="0" baseline="0" noProof="0">
                <a:ln>
                  <a:noFill/>
                </a:ln>
                <a:solidFill>
                  <a:srgbClr val="FFFFFF"/>
                </a:solidFill>
                <a:effectLst/>
                <a:uLnTx/>
                <a:uFillTx/>
                <a:latin typeface="Arial"/>
                <a:ea typeface="+mn-ea"/>
                <a:cs typeface="+mn-cs"/>
              </a:rPr>
              <a:t>PARP inhibitors in the relapsed / refractory setting</a:t>
            </a:r>
          </a:p>
        </p:txBody>
      </p:sp>
      <p:sp>
        <p:nvSpPr>
          <p:cNvPr id="5" name="TextBox 4"/>
          <p:cNvSpPr txBox="1"/>
          <p:nvPr/>
        </p:nvSpPr>
        <p:spPr>
          <a:xfrm>
            <a:off x="841248" y="4297680"/>
            <a:ext cx="10332720" cy="91440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700" b="0" i="1" u="none" strike="noStrike" kern="1200" cap="none" spc="0" normalizeH="0" baseline="0" noProof="0">
                <a:ln>
                  <a:noFill/>
                </a:ln>
                <a:solidFill>
                  <a:srgbClr val="CFE0EC"/>
                </a:solidFill>
                <a:effectLst/>
                <a:uLnTx/>
                <a:uFillTx/>
                <a:latin typeface="Arial"/>
                <a:ea typeface="+mn-ea"/>
                <a:cs typeface="+mn-cs"/>
              </a:rPr>
              <a:t>Including patients who progress after prior PARP-inhibitor therapy.</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566928" y="457200"/>
            <a:ext cx="146304" cy="402336"/>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841248" y="365760"/>
            <a:ext cx="8046720" cy="54864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600" b="1" i="0" u="none" strike="noStrike" kern="1200" cap="none" spc="0" normalizeH="0" baseline="0" noProof="0">
                <a:ln>
                  <a:noFill/>
                </a:ln>
                <a:solidFill>
                  <a:srgbClr val="182B49"/>
                </a:solidFill>
                <a:effectLst/>
                <a:uLnTx/>
                <a:uFillTx/>
                <a:latin typeface="Arial"/>
                <a:ea typeface="+mn-ea"/>
                <a:cs typeface="+mn-cs"/>
              </a:rPr>
              <a:t>Relapsed disease and PARP rechallenge</a:t>
            </a:r>
          </a:p>
        </p:txBody>
      </p:sp>
      <p:sp>
        <p:nvSpPr>
          <p:cNvPr id="4" name="TextBox 3"/>
          <p:cNvSpPr txBox="1"/>
          <p:nvPr/>
        </p:nvSpPr>
        <p:spPr>
          <a:xfrm>
            <a:off x="841248" y="969264"/>
            <a:ext cx="98755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00629B"/>
                </a:solidFill>
                <a:effectLst/>
                <a:uLnTx/>
                <a:uFillTx/>
                <a:latin typeface="Arial"/>
                <a:ea typeface="+mn-ea"/>
                <a:cs typeface="+mn-cs"/>
              </a:rPr>
              <a:t>SECTION 05 · RELAPSED / POST-PARP</a:t>
            </a:r>
          </a:p>
        </p:txBody>
      </p:sp>
      <p:sp>
        <p:nvSpPr>
          <p:cNvPr id="5" name="TextBox 4"/>
          <p:cNvSpPr txBox="1"/>
          <p:nvPr/>
        </p:nvSpPr>
        <p:spPr>
          <a:xfrm>
            <a:off x="9052560" y="365760"/>
            <a:ext cx="2587752" cy="548640"/>
          </a:xfrm>
          <a:prstGeom prst="rect">
            <a:avLst/>
          </a:prstGeom>
          <a:noFill/>
        </p:spPr>
        <p:txBody>
          <a:bodyPr wrap="square" lIns="0" tIns="0" rIns="0" bIns="0"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250" b="1" i="0" u="none" strike="noStrike" kern="1200" cap="none" spc="0" normalizeH="0" baseline="0" noProof="0">
                <a:ln>
                  <a:noFill/>
                </a:ln>
                <a:solidFill>
                  <a:srgbClr val="182B49"/>
                </a:solidFill>
                <a:effectLst/>
                <a:uLnTx/>
                <a:uFillTx/>
                <a:latin typeface="Arial"/>
                <a:ea typeface="+mn-ea"/>
                <a:cs typeface="+mn-cs"/>
              </a:rPr>
              <a:t>UC San Diego Health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a:ln>
                  <a:noFill/>
                </a:ln>
                <a:solidFill>
                  <a:srgbClr val="55617A"/>
                </a:solidFill>
                <a:effectLst/>
                <a:uLnTx/>
                <a:uFillTx/>
                <a:latin typeface="Arial"/>
                <a:ea typeface="+mn-ea"/>
                <a:cs typeface="+mn-cs"/>
              </a:rPr>
              <a:t>Moores Cancer Center</a:t>
            </a:r>
          </a:p>
        </p:txBody>
      </p:sp>
      <p:sp>
        <p:nvSpPr>
          <p:cNvPr id="6" name="Rectangle 5"/>
          <p:cNvSpPr/>
          <p:nvPr/>
        </p:nvSpPr>
        <p:spPr>
          <a:xfrm>
            <a:off x="566928" y="6455664"/>
            <a:ext cx="11064240" cy="10972"/>
          </a:xfrm>
          <a:prstGeom prst="rect">
            <a:avLst/>
          </a:prstGeom>
          <a:solidFill>
            <a:srgbClr val="C9D2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566928" y="6510528"/>
            <a:ext cx="8686800" cy="274320"/>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55617A"/>
                </a:solidFill>
                <a:effectLst/>
                <a:uLnTx/>
                <a:uFillTx/>
                <a:latin typeface="Arial"/>
                <a:ea typeface="+mn-ea"/>
                <a:cs typeface="+mn-cs"/>
              </a:rPr>
              <a:t>PARP Inhibitors in Advanced Ovarian Cancer  ·  R. N. Eskander, MD</a:t>
            </a:r>
          </a:p>
        </p:txBody>
      </p:sp>
      <p:sp>
        <p:nvSpPr>
          <p:cNvPr id="9" name="TextBox 8"/>
          <p:cNvSpPr txBox="1"/>
          <p:nvPr/>
        </p:nvSpPr>
        <p:spPr>
          <a:xfrm>
            <a:off x="841248" y="6089904"/>
            <a:ext cx="10789920" cy="31089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950" b="0" i="1" u="none" strike="noStrike" kern="1200" cap="none" spc="0" normalizeH="0" baseline="0" noProof="0" dirty="0" err="1">
                <a:ln>
                  <a:noFill/>
                </a:ln>
                <a:solidFill>
                  <a:srgbClr val="55617A"/>
                </a:solidFill>
                <a:effectLst/>
                <a:uLnTx/>
                <a:uFillTx/>
                <a:latin typeface="Arial"/>
                <a:ea typeface="+mn-ea"/>
                <a:cs typeface="+mn-cs"/>
              </a:rPr>
              <a:t>Pujade</a:t>
            </a:r>
            <a:r>
              <a:rPr kumimoji="0" sz="950" b="0" i="1" u="none" strike="noStrike" kern="1200" cap="none" spc="0" normalizeH="0" baseline="0" noProof="0" dirty="0">
                <a:ln>
                  <a:noFill/>
                </a:ln>
                <a:solidFill>
                  <a:srgbClr val="55617A"/>
                </a:solidFill>
                <a:effectLst/>
                <a:uLnTx/>
                <a:uFillTx/>
                <a:latin typeface="Arial"/>
                <a:ea typeface="+mn-ea"/>
                <a:cs typeface="+mn-cs"/>
              </a:rPr>
              <a:t>-Lauraine et al. (</a:t>
            </a:r>
            <a:r>
              <a:rPr kumimoji="0" sz="950" b="0" i="1" u="none" strike="noStrike" kern="1200" cap="none" spc="0" normalizeH="0" baseline="0" noProof="0" dirty="0" err="1">
                <a:ln>
                  <a:noFill/>
                </a:ln>
                <a:solidFill>
                  <a:srgbClr val="55617A"/>
                </a:solidFill>
                <a:effectLst/>
                <a:uLnTx/>
                <a:uFillTx/>
                <a:latin typeface="Arial"/>
                <a:ea typeface="+mn-ea"/>
                <a:cs typeface="+mn-cs"/>
              </a:rPr>
              <a:t>OReO</a:t>
            </a:r>
            <a:r>
              <a:rPr kumimoji="0" sz="950" b="0" i="1" u="none" strike="noStrike" kern="1200" cap="none" spc="0" normalizeH="0" baseline="0" noProof="0" dirty="0">
                <a:ln>
                  <a:noFill/>
                </a:ln>
                <a:solidFill>
                  <a:srgbClr val="55617A"/>
                </a:solidFill>
                <a:effectLst/>
                <a:uLnTx/>
                <a:uFillTx/>
                <a:latin typeface="Arial"/>
                <a:ea typeface="+mn-ea"/>
                <a:cs typeface="+mn-cs"/>
              </a:rPr>
              <a:t>/ENGOT-ov38) Ann Oncol 2023. ARIEL4; FDA label revisions 2022.</a:t>
            </a:r>
          </a:p>
        </p:txBody>
      </p:sp>
      <p:pic>
        <p:nvPicPr>
          <p:cNvPr id="10" name="Picture 9" descr="fig_oreo.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66928" y="1529790"/>
            <a:ext cx="5852160" cy="3846621"/>
          </a:xfrm>
          <a:prstGeom prst="rect">
            <a:avLst/>
          </a:prstGeom>
        </p:spPr>
      </p:pic>
      <p:sp>
        <p:nvSpPr>
          <p:cNvPr id="11" name="TextBox 10"/>
          <p:cNvSpPr txBox="1"/>
          <p:nvPr/>
        </p:nvSpPr>
        <p:spPr>
          <a:xfrm>
            <a:off x="6766560" y="1572768"/>
            <a:ext cx="4846320" cy="3451266"/>
          </a:xfrm>
          <a:prstGeom prst="rect">
            <a:avLst/>
          </a:prstGeom>
          <a:noFill/>
        </p:spPr>
        <p:txBody>
          <a:bodyPr wrap="square" lIns="0" tIns="0" rIns="0" bIns="0" anchor="t">
            <a:spAutoFit/>
          </a:bodyPr>
          <a:lstStyle/>
          <a:p>
            <a:pPr marL="0" marR="0" lvl="0" indent="0" algn="l" defTabSz="457200" rtl="0" eaLnBrk="1" fontAlgn="auto" latinLnBrk="0" hangingPunct="1">
              <a:lnSpc>
                <a:spcPct val="106000"/>
              </a:lnSpc>
              <a:spcBef>
                <a:spcPts val="0"/>
              </a:spcBef>
              <a:spcAft>
                <a:spcPts val="700"/>
              </a:spcAft>
              <a:buClrTx/>
              <a:buSzTx/>
              <a:buFontTx/>
              <a:buNone/>
              <a:tabLst/>
              <a:defRPr/>
            </a:pPr>
            <a:r>
              <a:rPr kumimoji="0" sz="1700" b="1" i="0" u="none" strike="noStrike" kern="1200" cap="none" spc="0" normalizeH="0" baseline="0" noProof="0" dirty="0">
                <a:ln>
                  <a:noFill/>
                </a:ln>
                <a:solidFill>
                  <a:srgbClr val="FFCD00"/>
                </a:solidFill>
                <a:effectLst/>
                <a:uLnTx/>
                <a:uFillTx/>
                <a:latin typeface="Arial"/>
                <a:ea typeface="+mn-ea"/>
                <a:cs typeface="+mn-cs"/>
              </a:rPr>
              <a:t>•  </a:t>
            </a:r>
            <a:r>
              <a:rPr kumimoji="0" sz="1700" b="1" i="0" u="none" strike="noStrike" kern="1200" cap="none" spc="0" normalizeH="0" baseline="0" noProof="0" dirty="0">
                <a:ln>
                  <a:noFill/>
                </a:ln>
                <a:solidFill>
                  <a:srgbClr val="182B49"/>
                </a:solidFill>
                <a:effectLst/>
                <a:uLnTx/>
                <a:uFillTx/>
                <a:latin typeface="Arial"/>
                <a:ea typeface="+mn-ea"/>
                <a:cs typeface="+mn-cs"/>
              </a:rPr>
              <a:t>2L+ maintenance has narrowed</a:t>
            </a:r>
          </a:p>
          <a:p>
            <a:pPr marL="0" marR="0" lvl="0" indent="0" algn="l" defTabSz="457200" rtl="0" eaLnBrk="1" fontAlgn="auto" latinLnBrk="0" hangingPunct="1">
              <a:lnSpc>
                <a:spcPct val="106000"/>
              </a:lnSpc>
              <a:spcBef>
                <a:spcPts val="0"/>
              </a:spcBef>
              <a:spcAft>
                <a:spcPts val="1100"/>
              </a:spcAft>
              <a:buClrTx/>
              <a:buSzTx/>
              <a:buFontTx/>
              <a:buNone/>
              <a:tabLst/>
              <a:defRPr/>
            </a:pPr>
            <a:r>
              <a:rPr kumimoji="0" lang="en-US" sz="1450" b="1" i="0" u="none" strike="noStrike" kern="1200" cap="none" spc="0" normalizeH="0" baseline="0" noProof="0" dirty="0">
                <a:ln>
                  <a:noFill/>
                </a:ln>
                <a:solidFill>
                  <a:srgbClr val="1A2230"/>
                </a:solidFill>
                <a:effectLst/>
                <a:uLnTx/>
                <a:uFillTx/>
                <a:latin typeface="Arial"/>
                <a:ea typeface="+mn-ea"/>
                <a:cs typeface="+mn-cs"/>
              </a:rPr>
              <a:t>M</a:t>
            </a:r>
            <a:r>
              <a:rPr kumimoji="0" sz="1450" b="1" i="0" u="none" strike="noStrike" kern="1200" cap="none" spc="0" normalizeH="0" baseline="0" noProof="0" dirty="0">
                <a:ln>
                  <a:noFill/>
                </a:ln>
                <a:solidFill>
                  <a:srgbClr val="1A2230"/>
                </a:solidFill>
                <a:effectLst/>
                <a:uLnTx/>
                <a:uFillTx/>
                <a:latin typeface="Arial"/>
                <a:ea typeface="+mn-ea"/>
                <a:cs typeface="+mn-cs"/>
              </a:rPr>
              <a:t>ost patients now receive PARP in 1L</a:t>
            </a:r>
            <a:r>
              <a:rPr kumimoji="0" sz="1450" b="0" i="0" u="none" strike="noStrike" kern="1200" cap="none" spc="0" normalizeH="0" baseline="0" noProof="0" dirty="0">
                <a:ln>
                  <a:noFill/>
                </a:ln>
                <a:solidFill>
                  <a:srgbClr val="1A2230"/>
                </a:solidFill>
                <a:effectLst/>
                <a:uLnTx/>
                <a:uFillTx/>
                <a:latin typeface="Arial"/>
                <a:ea typeface="+mn-ea"/>
                <a:cs typeface="+mn-cs"/>
              </a:rPr>
              <a:t>; later-line treatment indications were withdrawn </a:t>
            </a:r>
            <a:r>
              <a:rPr kumimoji="0" lang="en-US" sz="1450" b="0" i="0" u="none" strike="noStrike" kern="1200" cap="none" spc="0" normalizeH="0" baseline="0" noProof="0" dirty="0">
                <a:ln>
                  <a:noFill/>
                </a:ln>
                <a:solidFill>
                  <a:srgbClr val="1A2230"/>
                </a:solidFill>
                <a:effectLst/>
                <a:uLnTx/>
                <a:uFillTx/>
                <a:latin typeface="Arial"/>
                <a:ea typeface="+mn-ea"/>
                <a:cs typeface="+mn-cs"/>
              </a:rPr>
              <a:t>in the US </a:t>
            </a:r>
          </a:p>
          <a:p>
            <a:pPr marL="0" marR="0" lvl="0" indent="0" algn="l" defTabSz="457200" rtl="0" eaLnBrk="1" fontAlgn="auto" latinLnBrk="0" hangingPunct="1">
              <a:lnSpc>
                <a:spcPct val="106000"/>
              </a:lnSpc>
              <a:spcBef>
                <a:spcPts val="0"/>
              </a:spcBef>
              <a:spcAft>
                <a:spcPts val="1100"/>
              </a:spcAft>
              <a:buClrTx/>
              <a:buSzTx/>
              <a:buFontTx/>
              <a:buNone/>
              <a:tabLst/>
              <a:defRPr/>
            </a:pPr>
            <a:r>
              <a:rPr kumimoji="0" sz="1700" b="1" i="0" u="none" strike="noStrike" kern="1200" cap="none" spc="0" normalizeH="0" baseline="0" noProof="0" dirty="0">
                <a:ln>
                  <a:noFill/>
                </a:ln>
                <a:solidFill>
                  <a:srgbClr val="FFCD00"/>
                </a:solidFill>
                <a:effectLst/>
                <a:uLnTx/>
                <a:uFillTx/>
                <a:latin typeface="Arial"/>
                <a:ea typeface="+mn-ea"/>
                <a:cs typeface="+mn-cs"/>
              </a:rPr>
              <a:t>•  </a:t>
            </a:r>
            <a:r>
              <a:rPr kumimoji="0" sz="1700" b="1" i="0" u="none" strike="noStrike" kern="1200" cap="none" spc="0" normalizeH="0" baseline="0" noProof="0" dirty="0" err="1">
                <a:ln>
                  <a:noFill/>
                </a:ln>
                <a:solidFill>
                  <a:srgbClr val="182B49"/>
                </a:solidFill>
                <a:effectLst/>
                <a:uLnTx/>
                <a:uFillTx/>
                <a:latin typeface="Arial"/>
                <a:ea typeface="+mn-ea"/>
                <a:cs typeface="+mn-cs"/>
              </a:rPr>
              <a:t>OReO</a:t>
            </a:r>
            <a:r>
              <a:rPr kumimoji="0" sz="1700" b="1" i="0" u="none" strike="noStrike" kern="1200" cap="none" spc="0" normalizeH="0" baseline="0" noProof="0" dirty="0">
                <a:ln>
                  <a:noFill/>
                </a:ln>
                <a:solidFill>
                  <a:srgbClr val="182B49"/>
                </a:solidFill>
                <a:effectLst/>
                <a:uLnTx/>
                <a:uFillTx/>
                <a:latin typeface="Arial"/>
                <a:ea typeface="+mn-ea"/>
                <a:cs typeface="+mn-cs"/>
              </a:rPr>
              <a:t>: rechallenge is feasible</a:t>
            </a:r>
          </a:p>
          <a:p>
            <a:pPr marL="0" marR="0" lvl="0" indent="0" algn="l" defTabSz="457200" rtl="0" eaLnBrk="1" fontAlgn="auto" latinLnBrk="0" hangingPunct="1">
              <a:lnSpc>
                <a:spcPct val="106000"/>
              </a:lnSpc>
              <a:spcBef>
                <a:spcPts val="0"/>
              </a:spcBef>
              <a:spcAft>
                <a:spcPts val="1100"/>
              </a:spcAft>
              <a:buClrTx/>
              <a:buSzTx/>
              <a:buFontTx/>
              <a:buNone/>
              <a:tabLst/>
              <a:defRPr/>
            </a:pPr>
            <a:r>
              <a:rPr kumimoji="0" lang="en-US" sz="1450" b="0" i="0" u="none" strike="noStrike" kern="1200" cap="none" spc="0" normalizeH="0" baseline="0" noProof="0" dirty="0">
                <a:ln>
                  <a:noFill/>
                </a:ln>
                <a:solidFill>
                  <a:srgbClr val="1A2230"/>
                </a:solidFill>
                <a:effectLst/>
                <a:uLnTx/>
                <a:uFillTx/>
                <a:latin typeface="Arial"/>
                <a:ea typeface="+mn-ea"/>
                <a:cs typeface="+mn-cs"/>
              </a:rPr>
              <a:t>M</a:t>
            </a:r>
            <a:r>
              <a:rPr kumimoji="0" sz="1450" b="0" i="0" u="none" strike="noStrike" kern="1200" cap="none" spc="0" normalizeH="0" baseline="0" noProof="0" dirty="0">
                <a:ln>
                  <a:noFill/>
                </a:ln>
                <a:solidFill>
                  <a:srgbClr val="1A2230"/>
                </a:solidFill>
                <a:effectLst/>
                <a:uLnTx/>
                <a:uFillTx/>
                <a:latin typeface="Arial"/>
                <a:ea typeface="+mn-ea"/>
                <a:cs typeface="+mn-cs"/>
              </a:rPr>
              <a:t>odest PFS gain after prior PARP — </a:t>
            </a:r>
            <a:r>
              <a:rPr kumimoji="0" sz="1450" b="0" i="0" u="none" strike="noStrike" kern="1200" cap="none" spc="0" normalizeH="0" baseline="0" noProof="0" dirty="0" err="1">
                <a:ln>
                  <a:noFill/>
                </a:ln>
                <a:solidFill>
                  <a:srgbClr val="1A2230"/>
                </a:solidFill>
                <a:effectLst/>
                <a:uLnTx/>
                <a:uFillTx/>
                <a:latin typeface="Arial"/>
                <a:ea typeface="+mn-ea"/>
                <a:cs typeface="+mn-cs"/>
              </a:rPr>
              <a:t>BRCAm</a:t>
            </a:r>
            <a:r>
              <a:rPr kumimoji="0" sz="1450" b="0" i="0" u="none" strike="noStrike" kern="1200" cap="none" spc="0" normalizeH="0" baseline="0" noProof="0" dirty="0">
                <a:ln>
                  <a:noFill/>
                </a:ln>
                <a:solidFill>
                  <a:srgbClr val="1A2230"/>
                </a:solidFill>
                <a:effectLst/>
                <a:uLnTx/>
                <a:uFillTx/>
                <a:latin typeface="Arial"/>
                <a:ea typeface="+mn-ea"/>
                <a:cs typeface="+mn-cs"/>
              </a:rPr>
              <a:t> HR 0.57, non-</a:t>
            </a:r>
            <a:r>
              <a:rPr kumimoji="0" sz="1450" b="0" i="0" u="none" strike="noStrike" kern="1200" cap="none" spc="0" normalizeH="0" baseline="0" noProof="0" dirty="0" err="1">
                <a:ln>
                  <a:noFill/>
                </a:ln>
                <a:solidFill>
                  <a:srgbClr val="1A2230"/>
                </a:solidFill>
                <a:effectLst/>
                <a:uLnTx/>
                <a:uFillTx/>
                <a:latin typeface="Arial"/>
                <a:ea typeface="+mn-ea"/>
                <a:cs typeface="+mn-cs"/>
              </a:rPr>
              <a:t>BRCAm</a:t>
            </a:r>
            <a:r>
              <a:rPr kumimoji="0" sz="1450" b="0" i="0" u="none" strike="noStrike" kern="1200" cap="none" spc="0" normalizeH="0" baseline="0" noProof="0" dirty="0">
                <a:ln>
                  <a:noFill/>
                </a:ln>
                <a:solidFill>
                  <a:srgbClr val="1A2230"/>
                </a:solidFill>
                <a:effectLst/>
                <a:uLnTx/>
                <a:uFillTx/>
                <a:latin typeface="Arial"/>
                <a:ea typeface="+mn-ea"/>
                <a:cs typeface="+mn-cs"/>
              </a:rPr>
              <a:t> HR 0.43; 1-yr PFS 14–19% vs 0%</a:t>
            </a:r>
            <a:endParaRPr kumimoji="0" lang="en-US" sz="145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1100"/>
              </a:spcAft>
              <a:buClrTx/>
              <a:buSzTx/>
              <a:buFontTx/>
              <a:buNone/>
              <a:tabLst/>
              <a:defRPr/>
            </a:pPr>
            <a:endParaRPr kumimoji="0" sz="145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700"/>
              </a:spcAft>
              <a:buClrTx/>
              <a:buSzTx/>
              <a:buFontTx/>
              <a:buNone/>
              <a:tabLst/>
              <a:defRPr/>
            </a:pPr>
            <a:r>
              <a:rPr kumimoji="0" sz="1700" b="1" i="0" u="none" strike="noStrike" kern="1200" cap="none" spc="0" normalizeH="0" baseline="0" noProof="0" dirty="0">
                <a:ln>
                  <a:noFill/>
                </a:ln>
                <a:solidFill>
                  <a:srgbClr val="FFCD00"/>
                </a:solidFill>
                <a:effectLst/>
                <a:uLnTx/>
                <a:uFillTx/>
                <a:latin typeface="Arial"/>
                <a:ea typeface="+mn-ea"/>
                <a:cs typeface="+mn-cs"/>
              </a:rPr>
              <a:t>•  </a:t>
            </a:r>
            <a:r>
              <a:rPr kumimoji="0" sz="1700" b="1" i="0" u="none" strike="noStrike" kern="1200" cap="none" spc="0" normalizeH="0" baseline="0" noProof="0" dirty="0">
                <a:ln>
                  <a:noFill/>
                </a:ln>
                <a:solidFill>
                  <a:srgbClr val="182B49"/>
                </a:solidFill>
                <a:effectLst/>
                <a:uLnTx/>
                <a:uFillTx/>
                <a:latin typeface="Arial"/>
                <a:ea typeface="+mn-ea"/>
                <a:cs typeface="+mn-cs"/>
              </a:rPr>
              <a:t>Post-PARP progression = </a:t>
            </a:r>
            <a:r>
              <a:rPr kumimoji="0" lang="en-US" sz="1700" b="1" i="0" u="none" strike="noStrike" kern="1200" cap="none" spc="0" normalizeH="0" baseline="0" noProof="0" dirty="0">
                <a:ln>
                  <a:noFill/>
                </a:ln>
                <a:solidFill>
                  <a:srgbClr val="182B49"/>
                </a:solidFill>
                <a:effectLst/>
                <a:uLnTx/>
                <a:uFillTx/>
                <a:latin typeface="Arial"/>
                <a:ea typeface="+mn-ea"/>
                <a:cs typeface="+mn-cs"/>
              </a:rPr>
              <a:t>? cross-</a:t>
            </a:r>
            <a:r>
              <a:rPr kumimoji="0" sz="1700" b="1" i="0" u="none" strike="noStrike" kern="1200" cap="none" spc="0" normalizeH="0" baseline="0" noProof="0" dirty="0">
                <a:ln>
                  <a:noFill/>
                </a:ln>
                <a:solidFill>
                  <a:srgbClr val="182B49"/>
                </a:solidFill>
                <a:effectLst/>
                <a:uLnTx/>
                <a:uFillTx/>
                <a:latin typeface="Arial"/>
                <a:ea typeface="+mn-ea"/>
                <a:cs typeface="+mn-cs"/>
              </a:rPr>
              <a:t>resistance</a:t>
            </a:r>
          </a:p>
          <a:p>
            <a:pPr marL="0" marR="0" lvl="0" indent="0" algn="l" defTabSz="457200" rtl="0" eaLnBrk="1" fontAlgn="auto" latinLnBrk="0" hangingPunct="1">
              <a:lnSpc>
                <a:spcPct val="10600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1A2230"/>
                </a:solidFill>
                <a:effectLst/>
                <a:uLnTx/>
                <a:uFillTx/>
                <a:latin typeface="Arial"/>
                <a:ea typeface="+mn-ea"/>
                <a:cs typeface="+mn-cs"/>
              </a:rPr>
              <a:t>R</a:t>
            </a:r>
            <a:r>
              <a:rPr kumimoji="0" sz="1450" b="0" i="0" u="none" strike="noStrike" kern="1200" cap="none" spc="0" normalizeH="0" baseline="0" noProof="0" dirty="0">
                <a:ln>
                  <a:noFill/>
                </a:ln>
                <a:solidFill>
                  <a:srgbClr val="1A2230"/>
                </a:solidFill>
                <a:effectLst/>
                <a:uLnTx/>
                <a:uFillTx/>
                <a:latin typeface="Arial"/>
                <a:ea typeface="+mn-ea"/>
                <a:cs typeface="+mn-cs"/>
              </a:rPr>
              <a:t>eversion mutations / restored HR</a:t>
            </a:r>
            <a:endParaRPr kumimoji="0" lang="en-US" sz="1450" b="0" i="0" u="none" strike="noStrike" kern="1200" cap="none" spc="0" normalizeH="0" baseline="0" noProof="0" dirty="0">
              <a:ln>
                <a:noFill/>
              </a:ln>
              <a:solidFill>
                <a:srgbClr val="1A2230"/>
              </a:solidFill>
              <a:effectLst/>
              <a:uLnTx/>
              <a:uFillTx/>
              <a:latin typeface="Arial"/>
              <a:ea typeface="+mn-ea"/>
              <a:cs typeface="+mn-cs"/>
            </a:endParaRPr>
          </a:p>
          <a:p>
            <a:pPr marL="0" marR="0" lvl="0" indent="0" algn="l" defTabSz="457200" rtl="0" eaLnBrk="1" fontAlgn="auto" latinLnBrk="0" hangingPunct="1">
              <a:lnSpc>
                <a:spcPct val="10600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1A2230"/>
                </a:solidFill>
                <a:effectLst/>
                <a:uLnTx/>
                <a:uFillTx/>
                <a:latin typeface="Arial"/>
                <a:ea typeface="+mn-ea"/>
                <a:cs typeface="+mn-cs"/>
              </a:rPr>
              <a:t>Response to subsequent platinum rechallenge may be compromised</a:t>
            </a:r>
            <a:endParaRPr kumimoji="0" sz="1450" b="0" i="0" u="none" strike="noStrike" kern="1200" cap="none" spc="0" normalizeH="0" baseline="0" noProof="0" dirty="0">
              <a:ln>
                <a:noFill/>
              </a:ln>
              <a:solidFill>
                <a:srgbClr val="1A2230"/>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2299BB-517E-80C0-E136-D1B4344CB67D}"/>
              </a:ext>
            </a:extLst>
          </p:cNvPr>
          <p:cNvSpPr>
            <a:spLocks noGrp="1"/>
          </p:cNvSpPr>
          <p:nvPr>
            <p:ph idx="1"/>
          </p:nvPr>
        </p:nvSpPr>
        <p:spPr>
          <a:xfrm>
            <a:off x="567862" y="6439378"/>
            <a:ext cx="3573831" cy="247021"/>
          </a:xfrm>
        </p:spPr>
        <p:txBody>
          <a:bodyPr>
            <a:normAutofit/>
          </a:bodyPr>
          <a:lstStyle/>
          <a:p>
            <a:pPr marL="0" indent="0">
              <a:buNone/>
            </a:pPr>
            <a:r>
              <a:rPr lang="nb-NO" sz="1200" dirty="0"/>
              <a:t>Harter P, et al. Ann Oncol. 2025;36:185-196.</a:t>
            </a:r>
          </a:p>
        </p:txBody>
      </p:sp>
      <p:sp>
        <p:nvSpPr>
          <p:cNvPr id="5" name="Title 4">
            <a:extLst>
              <a:ext uri="{FF2B5EF4-FFF2-40B4-BE49-F238E27FC236}">
                <a16:creationId xmlns:a16="http://schemas.microsoft.com/office/drawing/2014/main" id="{82A525AE-58AD-AC84-816B-C18DA3A696DE}"/>
              </a:ext>
            </a:extLst>
          </p:cNvPr>
          <p:cNvSpPr>
            <a:spLocks noGrp="1"/>
          </p:cNvSpPr>
          <p:nvPr>
            <p:ph type="title"/>
          </p:nvPr>
        </p:nvSpPr>
        <p:spPr>
          <a:xfrm>
            <a:off x="179407" y="0"/>
            <a:ext cx="12003874" cy="1325563"/>
          </a:xfrm>
        </p:spPr>
        <p:txBody>
          <a:bodyPr/>
          <a:lstStyle/>
          <a:p>
            <a:pPr algn="l"/>
            <a:r>
              <a:rPr lang="en-GB" sz="2500" b="1" dirty="0">
                <a:latin typeface="Arial" panose="020B0604020202020204" pitchFamily="34" charset="0"/>
                <a:cs typeface="Arial" panose="020B0604020202020204" pitchFamily="34" charset="0"/>
              </a:rPr>
              <a:t>Efficacy of Platinum-based Chemotherapy Appears To Be Reduced After Progression On </a:t>
            </a:r>
            <a:r>
              <a:rPr lang="en-GB" sz="2500" b="1" dirty="0" err="1">
                <a:latin typeface="Arial" panose="020B0604020202020204" pitchFamily="34" charset="0"/>
                <a:cs typeface="Arial" panose="020B0604020202020204" pitchFamily="34" charset="0"/>
              </a:rPr>
              <a:t>PARPi</a:t>
            </a:r>
            <a:r>
              <a:rPr lang="en-GB" sz="2500" b="1" dirty="0">
                <a:latin typeface="Arial" panose="020B0604020202020204" pitchFamily="34" charset="0"/>
                <a:cs typeface="Arial" panose="020B0604020202020204" pitchFamily="34" charset="0"/>
              </a:rPr>
              <a:t> In The Retrospective Post Hoc Exploratory Analysis </a:t>
            </a:r>
            <a:br>
              <a:rPr lang="en-GB" sz="2500" b="1" dirty="0">
                <a:latin typeface="Arial" panose="020B0604020202020204" pitchFamily="34" charset="0"/>
                <a:cs typeface="Arial" panose="020B0604020202020204" pitchFamily="34" charset="0"/>
              </a:rPr>
            </a:br>
            <a:r>
              <a:rPr lang="en-GB" sz="2500" b="1" dirty="0">
                <a:latin typeface="Arial" panose="020B0604020202020204" pitchFamily="34" charset="0"/>
                <a:cs typeface="Arial" panose="020B0604020202020204" pitchFamily="34" charset="0"/>
              </a:rPr>
              <a:t>Of PAOLA-1</a:t>
            </a:r>
          </a:p>
        </p:txBody>
      </p:sp>
      <p:pic>
        <p:nvPicPr>
          <p:cNvPr id="7" name="Imagen 2">
            <a:extLst>
              <a:ext uri="{FF2B5EF4-FFF2-40B4-BE49-F238E27FC236}">
                <a16:creationId xmlns:a16="http://schemas.microsoft.com/office/drawing/2014/main" id="{43D1CE9C-4F4E-FD74-B4CF-2B04E8BCD8C4}"/>
              </a:ext>
            </a:extLst>
          </p:cNvPr>
          <p:cNvPicPr>
            <a:picLocks noChangeAspect="1"/>
          </p:cNvPicPr>
          <p:nvPr/>
        </p:nvPicPr>
        <p:blipFill>
          <a:blip r:embed="rId3"/>
          <a:stretch>
            <a:fillRect/>
          </a:stretch>
        </p:blipFill>
        <p:spPr>
          <a:xfrm>
            <a:off x="66674" y="1911271"/>
            <a:ext cx="6114670" cy="3442927"/>
          </a:xfrm>
          <a:prstGeom prst="rect">
            <a:avLst/>
          </a:prstGeom>
        </p:spPr>
      </p:pic>
      <p:sp>
        <p:nvSpPr>
          <p:cNvPr id="8" name="TextBox 7">
            <a:extLst>
              <a:ext uri="{FF2B5EF4-FFF2-40B4-BE49-F238E27FC236}">
                <a16:creationId xmlns:a16="http://schemas.microsoft.com/office/drawing/2014/main" id="{91AB9B53-F416-67ED-5A12-8E650C4BD821}"/>
              </a:ext>
            </a:extLst>
          </p:cNvPr>
          <p:cNvSpPr txBox="1"/>
          <p:nvPr/>
        </p:nvSpPr>
        <p:spPr>
          <a:xfrm>
            <a:off x="6480898" y="1182569"/>
            <a:ext cx="5608320" cy="646331"/>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A6C6D">
                    <a:lumMod val="75000"/>
                  </a:srgbClr>
                </a:solidFill>
                <a:effectLst/>
                <a:uLnTx/>
                <a:uFillTx/>
                <a:latin typeface="Arial"/>
                <a:ea typeface="+mn-ea"/>
                <a:cs typeface="+mn-cs"/>
              </a:rPr>
              <a:t>Best response to combination therapy with </a:t>
            </a:r>
            <a:br>
              <a:rPr kumimoji="0" lang="en-GB" sz="1800" b="1" i="0" u="none" strike="noStrike" kern="1200" cap="none" spc="0" normalizeH="0" baseline="0" noProof="0" dirty="0">
                <a:ln>
                  <a:noFill/>
                </a:ln>
                <a:solidFill>
                  <a:srgbClr val="6A6C6D">
                    <a:lumMod val="75000"/>
                  </a:srgbClr>
                </a:solidFill>
                <a:effectLst/>
                <a:uLnTx/>
                <a:uFillTx/>
                <a:latin typeface="Arial"/>
                <a:ea typeface="+mn-ea"/>
                <a:cs typeface="+mn-cs"/>
              </a:rPr>
            </a:br>
            <a:r>
              <a:rPr kumimoji="0" lang="en-GB" sz="1800" b="1" i="0" u="none" strike="noStrike" kern="1200" cap="none" spc="0" normalizeH="0" baseline="0" noProof="0" dirty="0">
                <a:ln>
                  <a:noFill/>
                </a:ln>
                <a:solidFill>
                  <a:srgbClr val="6A6C6D">
                    <a:lumMod val="75000"/>
                  </a:srgbClr>
                </a:solidFill>
                <a:effectLst/>
                <a:uLnTx/>
                <a:uFillTx/>
                <a:latin typeface="Arial"/>
                <a:ea typeface="+mn-ea"/>
                <a:cs typeface="+mn-cs"/>
              </a:rPr>
              <a:t>PBC as FST</a:t>
            </a:r>
            <a:r>
              <a:rPr kumimoji="0" lang="en-GB" sz="1800" b="1" i="0" u="none" strike="noStrike" kern="1200" cap="none" spc="0" normalizeH="0" baseline="30000" noProof="0" dirty="0">
                <a:ln>
                  <a:noFill/>
                </a:ln>
                <a:solidFill>
                  <a:srgbClr val="6A6C6D">
                    <a:lumMod val="75000"/>
                  </a:srgbClr>
                </a:solidFill>
                <a:effectLst/>
                <a:uLnTx/>
                <a:uFillTx/>
                <a:latin typeface="Arial"/>
                <a:ea typeface="+mn-ea"/>
                <a:cs typeface="+mn-cs"/>
              </a:rPr>
              <a:t>1</a:t>
            </a:r>
          </a:p>
        </p:txBody>
      </p:sp>
      <p:pic>
        <p:nvPicPr>
          <p:cNvPr id="9" name="Picture 8">
            <a:extLst>
              <a:ext uri="{FF2B5EF4-FFF2-40B4-BE49-F238E27FC236}">
                <a16:creationId xmlns:a16="http://schemas.microsoft.com/office/drawing/2014/main" id="{99D2E1E6-B794-B305-FB3E-C0977D9A37EF}"/>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498336" y="1911271"/>
            <a:ext cx="5693664" cy="3922916"/>
          </a:xfrm>
          <a:prstGeom prst="rect">
            <a:avLst/>
          </a:prstGeom>
        </p:spPr>
      </p:pic>
      <p:sp>
        <p:nvSpPr>
          <p:cNvPr id="10" name="Rectangle 9">
            <a:extLst>
              <a:ext uri="{FF2B5EF4-FFF2-40B4-BE49-F238E27FC236}">
                <a16:creationId xmlns:a16="http://schemas.microsoft.com/office/drawing/2014/main" id="{4E928980-1477-9DEE-07B2-CD0F4432A1C3}"/>
              </a:ext>
            </a:extLst>
          </p:cNvPr>
          <p:cNvSpPr/>
          <p:nvPr/>
        </p:nvSpPr>
        <p:spPr>
          <a:xfrm>
            <a:off x="6498336" y="4233234"/>
            <a:ext cx="5608320" cy="1600953"/>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C364327-DC18-E52C-73CD-F8246A947BF1}"/>
              </a:ext>
            </a:extLst>
          </p:cNvPr>
          <p:cNvSpPr/>
          <p:nvPr/>
        </p:nvSpPr>
        <p:spPr>
          <a:xfrm>
            <a:off x="6560309" y="4442043"/>
            <a:ext cx="5229355" cy="563087"/>
          </a:xfrm>
          <a:prstGeom prst="rect">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C8730"/>
              </a:solidFill>
              <a:effectLst/>
              <a:highlight>
                <a:srgbClr val="FF0000"/>
              </a:highlight>
              <a:uLnTx/>
              <a:uFillTx/>
              <a:latin typeface="Arial"/>
              <a:ea typeface="+mn-ea"/>
              <a:cs typeface="+mn-cs"/>
            </a:endParaRPr>
          </a:p>
        </p:txBody>
      </p:sp>
      <p:sp>
        <p:nvSpPr>
          <p:cNvPr id="12" name="TextBox 11">
            <a:extLst>
              <a:ext uri="{FF2B5EF4-FFF2-40B4-BE49-F238E27FC236}">
                <a16:creationId xmlns:a16="http://schemas.microsoft.com/office/drawing/2014/main" id="{98D89921-1B0D-970B-DE8F-0B722EBF24A7}"/>
              </a:ext>
            </a:extLst>
          </p:cNvPr>
          <p:cNvSpPr txBox="1"/>
          <p:nvPr/>
        </p:nvSpPr>
        <p:spPr>
          <a:xfrm>
            <a:off x="9160771" y="4540104"/>
            <a:ext cx="7809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C8730"/>
                </a:solidFill>
                <a:effectLst/>
                <a:uLnTx/>
                <a:uFillTx/>
                <a:latin typeface="Arial"/>
                <a:ea typeface="+mn-ea"/>
                <a:cs typeface="+mn-cs"/>
              </a:rPr>
              <a:t>~52%</a:t>
            </a:r>
          </a:p>
        </p:txBody>
      </p:sp>
      <p:sp>
        <p:nvSpPr>
          <p:cNvPr id="13" name="TextBox 12">
            <a:extLst>
              <a:ext uri="{FF2B5EF4-FFF2-40B4-BE49-F238E27FC236}">
                <a16:creationId xmlns:a16="http://schemas.microsoft.com/office/drawing/2014/main" id="{6DCD183C-BCCF-9EA4-3FC5-509741AB1AD6}"/>
              </a:ext>
            </a:extLst>
          </p:cNvPr>
          <p:cNvSpPr txBox="1"/>
          <p:nvPr/>
        </p:nvSpPr>
        <p:spPr>
          <a:xfrm>
            <a:off x="7831274" y="4527991"/>
            <a:ext cx="7809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C8730"/>
                </a:solidFill>
                <a:effectLst/>
                <a:uLnTx/>
                <a:uFillTx/>
                <a:latin typeface="Arial"/>
                <a:ea typeface="+mn-ea"/>
                <a:cs typeface="+mn-cs"/>
              </a:rPr>
              <a:t>~30%</a:t>
            </a:r>
          </a:p>
        </p:txBody>
      </p:sp>
      <p:sp>
        <p:nvSpPr>
          <p:cNvPr id="14" name="TextBox 13">
            <a:extLst>
              <a:ext uri="{FF2B5EF4-FFF2-40B4-BE49-F238E27FC236}">
                <a16:creationId xmlns:a16="http://schemas.microsoft.com/office/drawing/2014/main" id="{5797A016-B7A9-BA37-19EC-B3A440733979}"/>
              </a:ext>
            </a:extLst>
          </p:cNvPr>
          <p:cNvSpPr txBox="1"/>
          <p:nvPr/>
        </p:nvSpPr>
        <p:spPr>
          <a:xfrm>
            <a:off x="10490268" y="4540104"/>
            <a:ext cx="78098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C8730"/>
                </a:solidFill>
                <a:effectLst/>
                <a:uLnTx/>
                <a:uFillTx/>
                <a:latin typeface="Arial"/>
                <a:ea typeface="+mn-ea"/>
                <a:cs typeface="+mn-cs"/>
              </a:rPr>
              <a:t>~64%</a:t>
            </a:r>
          </a:p>
        </p:txBody>
      </p:sp>
    </p:spTree>
    <p:extLst>
      <p:ext uri="{BB962C8B-B14F-4D97-AF65-F5344CB8AC3E}">
        <p14:creationId xmlns:p14="http://schemas.microsoft.com/office/powerpoint/2010/main" val="4054248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8D9D2-D647-D8E9-28EC-EC30D6FFDC36}"/>
              </a:ext>
            </a:extLst>
          </p:cNvPr>
          <p:cNvSpPr>
            <a:spLocks noGrp="1"/>
          </p:cNvSpPr>
          <p:nvPr>
            <p:ph idx="48"/>
          </p:nvPr>
        </p:nvSpPr>
        <p:spPr/>
        <p:txBody>
          <a:bodyPr/>
          <a:lstStyle/>
          <a:p>
            <a:r>
              <a:rPr lang="en-US" dirty="0"/>
              <a:t>Olaparib</a:t>
            </a:r>
          </a:p>
        </p:txBody>
      </p:sp>
      <p:sp>
        <p:nvSpPr>
          <p:cNvPr id="4" name="Content Placeholder 3">
            <a:extLst>
              <a:ext uri="{FF2B5EF4-FFF2-40B4-BE49-F238E27FC236}">
                <a16:creationId xmlns:a16="http://schemas.microsoft.com/office/drawing/2014/main" id="{BFCC63FC-4A10-533D-6251-694643277F68}"/>
              </a:ext>
            </a:extLst>
          </p:cNvPr>
          <p:cNvSpPr>
            <a:spLocks noGrp="1"/>
          </p:cNvSpPr>
          <p:nvPr>
            <p:ph idx="49"/>
          </p:nvPr>
        </p:nvSpPr>
        <p:spPr/>
        <p:txBody>
          <a:bodyPr/>
          <a:lstStyle/>
          <a:p>
            <a:r>
              <a:rPr lang="en-US" dirty="0"/>
              <a:t>Olaparib</a:t>
            </a:r>
          </a:p>
        </p:txBody>
      </p:sp>
      <p:sp>
        <p:nvSpPr>
          <p:cNvPr id="5" name="Content Placeholder 4">
            <a:extLst>
              <a:ext uri="{FF2B5EF4-FFF2-40B4-BE49-F238E27FC236}">
                <a16:creationId xmlns:a16="http://schemas.microsoft.com/office/drawing/2014/main" id="{60A9F31C-FECE-5121-FC0C-138D66196C84}"/>
              </a:ext>
            </a:extLst>
          </p:cNvPr>
          <p:cNvSpPr>
            <a:spLocks noGrp="1"/>
          </p:cNvSpPr>
          <p:nvPr>
            <p:ph idx="50"/>
          </p:nvPr>
        </p:nvSpPr>
        <p:spPr/>
        <p:txBody>
          <a:bodyPr/>
          <a:lstStyle/>
          <a:p>
            <a:r>
              <a:rPr lang="en-US" dirty="0"/>
              <a:t>Olaparib/bevacizumab </a:t>
            </a:r>
          </a:p>
        </p:txBody>
      </p:sp>
      <p:sp>
        <p:nvSpPr>
          <p:cNvPr id="6" name="Content Placeholder 5">
            <a:extLst>
              <a:ext uri="{FF2B5EF4-FFF2-40B4-BE49-F238E27FC236}">
                <a16:creationId xmlns:a16="http://schemas.microsoft.com/office/drawing/2014/main" id="{1B5F373C-F499-549F-32AE-F4AE54ABBFAA}"/>
              </a:ext>
            </a:extLst>
          </p:cNvPr>
          <p:cNvSpPr>
            <a:spLocks noGrp="1"/>
          </p:cNvSpPr>
          <p:nvPr>
            <p:ph idx="58"/>
          </p:nvPr>
        </p:nvSpPr>
        <p:spPr/>
        <p:txBody>
          <a:bodyPr/>
          <a:lstStyle/>
          <a:p>
            <a:r>
              <a:rPr lang="en-US" dirty="0"/>
              <a:t>Germline BRCA</a:t>
            </a:r>
          </a:p>
        </p:txBody>
      </p:sp>
      <p:sp>
        <p:nvSpPr>
          <p:cNvPr id="8" name="Content Placeholder 7">
            <a:extLst>
              <a:ext uri="{FF2B5EF4-FFF2-40B4-BE49-F238E27FC236}">
                <a16:creationId xmlns:a16="http://schemas.microsoft.com/office/drawing/2014/main" id="{B1216053-51D8-1585-AD05-87EF78346F32}"/>
              </a:ext>
            </a:extLst>
          </p:cNvPr>
          <p:cNvSpPr>
            <a:spLocks noGrp="1"/>
          </p:cNvSpPr>
          <p:nvPr>
            <p:ph idx="61"/>
          </p:nvPr>
        </p:nvSpPr>
        <p:spPr/>
        <p:txBody>
          <a:bodyPr/>
          <a:lstStyle/>
          <a:p>
            <a:r>
              <a:rPr lang="en-US" dirty="0"/>
              <a:t>Niraparib</a:t>
            </a:r>
          </a:p>
        </p:txBody>
      </p:sp>
      <p:sp>
        <p:nvSpPr>
          <p:cNvPr id="9" name="Content Placeholder 8">
            <a:extLst>
              <a:ext uri="{FF2B5EF4-FFF2-40B4-BE49-F238E27FC236}">
                <a16:creationId xmlns:a16="http://schemas.microsoft.com/office/drawing/2014/main" id="{6D3E268D-95EA-44C4-E2F1-F30E9560ECCF}"/>
              </a:ext>
            </a:extLst>
          </p:cNvPr>
          <p:cNvSpPr>
            <a:spLocks noGrp="1"/>
          </p:cNvSpPr>
          <p:nvPr>
            <p:ph idx="62"/>
          </p:nvPr>
        </p:nvSpPr>
        <p:spPr/>
        <p:txBody>
          <a:bodyPr/>
          <a:lstStyle/>
          <a:p>
            <a:r>
              <a:rPr lang="en-US" dirty="0"/>
              <a:t>Olaparib/bevacizumab</a:t>
            </a:r>
          </a:p>
        </p:txBody>
      </p:sp>
      <p:sp>
        <p:nvSpPr>
          <p:cNvPr id="10" name="Content Placeholder 9">
            <a:extLst>
              <a:ext uri="{FF2B5EF4-FFF2-40B4-BE49-F238E27FC236}">
                <a16:creationId xmlns:a16="http://schemas.microsoft.com/office/drawing/2014/main" id="{34B0D948-A94E-B752-4508-3CECCF2CF235}"/>
              </a:ext>
            </a:extLst>
          </p:cNvPr>
          <p:cNvSpPr>
            <a:spLocks noGrp="1"/>
          </p:cNvSpPr>
          <p:nvPr>
            <p:ph idx="63"/>
          </p:nvPr>
        </p:nvSpPr>
        <p:spPr/>
        <p:txBody>
          <a:bodyPr/>
          <a:lstStyle/>
          <a:p>
            <a:r>
              <a:rPr lang="en-US" dirty="0"/>
              <a:t>Olaparib/bevacizumab </a:t>
            </a:r>
          </a:p>
        </p:txBody>
      </p:sp>
      <p:sp>
        <p:nvSpPr>
          <p:cNvPr id="11" name="Content Placeholder 10">
            <a:extLst>
              <a:ext uri="{FF2B5EF4-FFF2-40B4-BE49-F238E27FC236}">
                <a16:creationId xmlns:a16="http://schemas.microsoft.com/office/drawing/2014/main" id="{9AA73DA0-3FCC-18C3-9166-40B0A9C36318}"/>
              </a:ext>
            </a:extLst>
          </p:cNvPr>
          <p:cNvSpPr>
            <a:spLocks noGrp="1"/>
          </p:cNvSpPr>
          <p:nvPr>
            <p:ph idx="64"/>
          </p:nvPr>
        </p:nvSpPr>
        <p:spPr/>
        <p:txBody>
          <a:bodyPr/>
          <a:lstStyle/>
          <a:p>
            <a:r>
              <a:rPr lang="en-US" dirty="0"/>
              <a:t>BRCA-negative,      HRD-positive</a:t>
            </a:r>
          </a:p>
        </p:txBody>
      </p:sp>
      <p:sp>
        <p:nvSpPr>
          <p:cNvPr id="14" name="Title 13">
            <a:extLst>
              <a:ext uri="{FF2B5EF4-FFF2-40B4-BE49-F238E27FC236}">
                <a16:creationId xmlns:a16="http://schemas.microsoft.com/office/drawing/2014/main" id="{FF39881D-1ED9-AA37-CB13-511291C8C94E}"/>
              </a:ext>
            </a:extLst>
          </p:cNvPr>
          <p:cNvSpPr>
            <a:spLocks noGrp="1"/>
          </p:cNvSpPr>
          <p:nvPr>
            <p:ph type="title"/>
          </p:nvPr>
        </p:nvSpPr>
        <p:spPr>
          <a:xfrm>
            <a:off x="551384" y="44624"/>
            <a:ext cx="11155680" cy="1152128"/>
          </a:xfrm>
        </p:spPr>
        <p:txBody>
          <a:bodyPr/>
          <a:lstStyle/>
          <a:p>
            <a:r>
              <a:rPr lang="en-US" dirty="0"/>
              <a:t>Regulatory and reimbursement issues aside, what would you most likely recommend as maintenance therapy for a woman with Stage IIIC ovarian cancer (OC) after optimal debulking sur­gery and </a:t>
            </a:r>
            <a:r>
              <a:rPr lang="en-US" u="sng" dirty="0"/>
              <a:t>chemotherapy</a:t>
            </a:r>
            <a:r>
              <a:rPr lang="en-US" dirty="0"/>
              <a:t> with the following biomarker status? </a:t>
            </a:r>
          </a:p>
        </p:txBody>
      </p:sp>
      <p:sp>
        <p:nvSpPr>
          <p:cNvPr id="16" name="Content Placeholder 15">
            <a:extLst>
              <a:ext uri="{FF2B5EF4-FFF2-40B4-BE49-F238E27FC236}">
                <a16:creationId xmlns:a16="http://schemas.microsoft.com/office/drawing/2014/main" id="{BA70F7E0-72B5-B3B3-7B9A-C1798BDEA7E9}"/>
              </a:ext>
            </a:extLst>
          </p:cNvPr>
          <p:cNvSpPr>
            <a:spLocks noGrp="1"/>
          </p:cNvSpPr>
          <p:nvPr>
            <p:ph idx="75"/>
          </p:nvPr>
        </p:nvSpPr>
        <p:spPr/>
        <p:txBody>
          <a:bodyPr/>
          <a:lstStyle/>
          <a:p>
            <a:r>
              <a:rPr lang="en-US" dirty="0"/>
              <a:t>Bevacizumab</a:t>
            </a:r>
          </a:p>
        </p:txBody>
      </p:sp>
      <p:sp>
        <p:nvSpPr>
          <p:cNvPr id="17" name="Content Placeholder 16">
            <a:extLst>
              <a:ext uri="{FF2B5EF4-FFF2-40B4-BE49-F238E27FC236}">
                <a16:creationId xmlns:a16="http://schemas.microsoft.com/office/drawing/2014/main" id="{29FF7B6D-90A1-05A4-1BE4-232FB14195E4}"/>
              </a:ext>
            </a:extLst>
          </p:cNvPr>
          <p:cNvSpPr>
            <a:spLocks noGrp="1"/>
          </p:cNvSpPr>
          <p:nvPr>
            <p:ph idx="76"/>
          </p:nvPr>
        </p:nvSpPr>
        <p:spPr/>
        <p:txBody>
          <a:bodyPr/>
          <a:lstStyle/>
          <a:p>
            <a:r>
              <a:rPr lang="en-US" dirty="0"/>
              <a:t>Bevacizumab</a:t>
            </a:r>
          </a:p>
        </p:txBody>
      </p:sp>
      <p:sp>
        <p:nvSpPr>
          <p:cNvPr id="18" name="Content Placeholder 17">
            <a:extLst>
              <a:ext uri="{FF2B5EF4-FFF2-40B4-BE49-F238E27FC236}">
                <a16:creationId xmlns:a16="http://schemas.microsoft.com/office/drawing/2014/main" id="{F333155B-4303-1C9F-7028-E268B9903235}"/>
              </a:ext>
            </a:extLst>
          </p:cNvPr>
          <p:cNvSpPr>
            <a:spLocks noGrp="1"/>
          </p:cNvSpPr>
          <p:nvPr>
            <p:ph idx="77"/>
          </p:nvPr>
        </p:nvSpPr>
        <p:spPr/>
        <p:txBody>
          <a:bodyPr/>
          <a:lstStyle/>
          <a:p>
            <a:r>
              <a:rPr lang="en-US" dirty="0"/>
              <a:t>Bevacizumab</a:t>
            </a:r>
          </a:p>
        </p:txBody>
      </p:sp>
      <p:sp>
        <p:nvSpPr>
          <p:cNvPr id="19" name="Content Placeholder 18">
            <a:extLst>
              <a:ext uri="{FF2B5EF4-FFF2-40B4-BE49-F238E27FC236}">
                <a16:creationId xmlns:a16="http://schemas.microsoft.com/office/drawing/2014/main" id="{B18BCCE2-6E03-1ACA-951C-6F8B0F5B05A1}"/>
              </a:ext>
            </a:extLst>
          </p:cNvPr>
          <p:cNvSpPr>
            <a:spLocks noGrp="1"/>
          </p:cNvSpPr>
          <p:nvPr>
            <p:ph idx="78"/>
          </p:nvPr>
        </p:nvSpPr>
        <p:spPr/>
        <p:txBody>
          <a:bodyPr/>
          <a:lstStyle/>
          <a:p>
            <a:r>
              <a:rPr lang="en-US" dirty="0"/>
              <a:t>BRCA-negative,      HRD-negative</a:t>
            </a:r>
          </a:p>
        </p:txBody>
      </p:sp>
      <p:sp>
        <p:nvSpPr>
          <p:cNvPr id="23" name="Content Placeholder 22">
            <a:extLst>
              <a:ext uri="{FF2B5EF4-FFF2-40B4-BE49-F238E27FC236}">
                <a16:creationId xmlns:a16="http://schemas.microsoft.com/office/drawing/2014/main" id="{C4417EA7-AB32-8F75-151F-F54F795EF72F}"/>
              </a:ext>
            </a:extLst>
          </p:cNvPr>
          <p:cNvSpPr>
            <a:spLocks noGrp="1"/>
          </p:cNvSpPr>
          <p:nvPr>
            <p:ph idx="82"/>
          </p:nvPr>
        </p:nvSpPr>
        <p:spPr/>
        <p:txBody>
          <a:bodyPr/>
          <a:lstStyle/>
          <a:p>
            <a:r>
              <a:rPr lang="en-US" dirty="0"/>
              <a:t>Observation</a:t>
            </a:r>
          </a:p>
        </p:txBody>
      </p:sp>
      <p:sp>
        <p:nvSpPr>
          <p:cNvPr id="24" name="Content Placeholder 3">
            <a:extLst>
              <a:ext uri="{FF2B5EF4-FFF2-40B4-BE49-F238E27FC236}">
                <a16:creationId xmlns:a16="http://schemas.microsoft.com/office/drawing/2014/main" id="{DEB9AC05-DA90-ED74-76CA-982E1657F50F}"/>
              </a:ext>
            </a:extLst>
          </p:cNvPr>
          <p:cNvSpPr>
            <a:spLocks noGrp="1"/>
          </p:cNvSpPr>
          <p:nvPr>
            <p:ph idx="47"/>
          </p:nvPr>
        </p:nvSpPr>
        <p:spPr/>
        <p:txBody>
          <a:bodyPr/>
          <a:lstStyle/>
          <a:p>
            <a:r>
              <a:rPr lang="en-US" dirty="0"/>
              <a:t>Olaparib</a:t>
            </a:r>
          </a:p>
        </p:txBody>
      </p:sp>
      <p:sp>
        <p:nvSpPr>
          <p:cNvPr id="25" name="Content Placeholder 8">
            <a:extLst>
              <a:ext uri="{FF2B5EF4-FFF2-40B4-BE49-F238E27FC236}">
                <a16:creationId xmlns:a16="http://schemas.microsoft.com/office/drawing/2014/main" id="{684B6312-F906-AAAC-C7DC-B2EDC2AE18D9}"/>
              </a:ext>
            </a:extLst>
          </p:cNvPr>
          <p:cNvSpPr>
            <a:spLocks noGrp="1"/>
          </p:cNvSpPr>
          <p:nvPr>
            <p:ph idx="60"/>
          </p:nvPr>
        </p:nvSpPr>
        <p:spPr/>
        <p:txBody>
          <a:bodyPr/>
          <a:lstStyle/>
          <a:p>
            <a:r>
              <a:rPr lang="en-US" dirty="0"/>
              <a:t>Olaparib/bevacizumab</a:t>
            </a:r>
          </a:p>
        </p:txBody>
      </p:sp>
      <p:sp>
        <p:nvSpPr>
          <p:cNvPr id="26" name="Content Placeholder 16">
            <a:extLst>
              <a:ext uri="{FF2B5EF4-FFF2-40B4-BE49-F238E27FC236}">
                <a16:creationId xmlns:a16="http://schemas.microsoft.com/office/drawing/2014/main" id="{F493D803-7F8A-EC38-9F47-79EE52BEE1FE}"/>
              </a:ext>
            </a:extLst>
          </p:cNvPr>
          <p:cNvSpPr>
            <a:spLocks noGrp="1"/>
          </p:cNvSpPr>
          <p:nvPr>
            <p:ph idx="74"/>
          </p:nvPr>
        </p:nvSpPr>
        <p:spPr/>
        <p:txBody>
          <a:bodyPr/>
          <a:lstStyle/>
          <a:p>
            <a:r>
              <a:rPr lang="en-US" dirty="0"/>
              <a:t>Bevacizumab</a:t>
            </a:r>
          </a:p>
        </p:txBody>
      </p:sp>
      <p:sp>
        <p:nvSpPr>
          <p:cNvPr id="27" name="Content Placeholder 3">
            <a:extLst>
              <a:ext uri="{FF2B5EF4-FFF2-40B4-BE49-F238E27FC236}">
                <a16:creationId xmlns:a16="http://schemas.microsoft.com/office/drawing/2014/main" id="{3EDF494D-3617-34D9-169B-D2C010FB655C}"/>
              </a:ext>
            </a:extLst>
          </p:cNvPr>
          <p:cNvSpPr>
            <a:spLocks noGrp="1"/>
          </p:cNvSpPr>
          <p:nvPr>
            <p:ph idx="80"/>
          </p:nvPr>
        </p:nvSpPr>
        <p:spPr/>
        <p:txBody>
          <a:bodyPr/>
          <a:lstStyle/>
          <a:p>
            <a:r>
              <a:rPr lang="en-US" dirty="0"/>
              <a:t>Olaparib</a:t>
            </a:r>
          </a:p>
        </p:txBody>
      </p:sp>
      <p:sp>
        <p:nvSpPr>
          <p:cNvPr id="28" name="Content Placeholder 8">
            <a:extLst>
              <a:ext uri="{FF2B5EF4-FFF2-40B4-BE49-F238E27FC236}">
                <a16:creationId xmlns:a16="http://schemas.microsoft.com/office/drawing/2014/main" id="{691B602D-41F3-BBE9-1AA4-3A20012EDFA3}"/>
              </a:ext>
            </a:extLst>
          </p:cNvPr>
          <p:cNvSpPr>
            <a:spLocks noGrp="1"/>
          </p:cNvSpPr>
          <p:nvPr>
            <p:ph idx="81"/>
          </p:nvPr>
        </p:nvSpPr>
        <p:spPr/>
        <p:txBody>
          <a:bodyPr/>
          <a:lstStyle/>
          <a:p>
            <a:r>
              <a:rPr lang="en-US" dirty="0"/>
              <a:t>Olaparib/bevacizumab</a:t>
            </a:r>
          </a:p>
        </p:txBody>
      </p:sp>
      <p:sp>
        <p:nvSpPr>
          <p:cNvPr id="29" name="Content Placeholder 3">
            <a:extLst>
              <a:ext uri="{FF2B5EF4-FFF2-40B4-BE49-F238E27FC236}">
                <a16:creationId xmlns:a16="http://schemas.microsoft.com/office/drawing/2014/main" id="{24E07818-04A0-0461-07B7-F832FD5AD17D}"/>
              </a:ext>
            </a:extLst>
          </p:cNvPr>
          <p:cNvSpPr>
            <a:spLocks noGrp="1"/>
          </p:cNvSpPr>
          <p:nvPr>
            <p:ph idx="71"/>
          </p:nvPr>
        </p:nvSpPr>
        <p:spPr/>
        <p:txBody>
          <a:bodyPr/>
          <a:lstStyle/>
          <a:p>
            <a:r>
              <a:rPr lang="en-US" dirty="0"/>
              <a:t>Olaparib</a:t>
            </a:r>
          </a:p>
        </p:txBody>
      </p:sp>
      <p:sp>
        <p:nvSpPr>
          <p:cNvPr id="30" name="Content Placeholder 8">
            <a:extLst>
              <a:ext uri="{FF2B5EF4-FFF2-40B4-BE49-F238E27FC236}">
                <a16:creationId xmlns:a16="http://schemas.microsoft.com/office/drawing/2014/main" id="{7F565264-7F01-73D1-FDB8-A47015992786}"/>
              </a:ext>
            </a:extLst>
          </p:cNvPr>
          <p:cNvSpPr>
            <a:spLocks noGrp="1"/>
          </p:cNvSpPr>
          <p:nvPr>
            <p:ph idx="72"/>
          </p:nvPr>
        </p:nvSpPr>
        <p:spPr/>
        <p:txBody>
          <a:bodyPr/>
          <a:lstStyle/>
          <a:p>
            <a:r>
              <a:rPr lang="en-US" dirty="0"/>
              <a:t>Olaparib/bevacizumab</a:t>
            </a:r>
          </a:p>
        </p:txBody>
      </p:sp>
      <p:sp>
        <p:nvSpPr>
          <p:cNvPr id="31" name="Content Placeholder 16">
            <a:extLst>
              <a:ext uri="{FF2B5EF4-FFF2-40B4-BE49-F238E27FC236}">
                <a16:creationId xmlns:a16="http://schemas.microsoft.com/office/drawing/2014/main" id="{E9CFC7DE-9312-2D00-91BC-A40F483DB00D}"/>
              </a:ext>
            </a:extLst>
          </p:cNvPr>
          <p:cNvSpPr>
            <a:spLocks noGrp="1"/>
          </p:cNvSpPr>
          <p:nvPr>
            <p:ph idx="79"/>
          </p:nvPr>
        </p:nvSpPr>
        <p:spPr/>
        <p:txBody>
          <a:bodyPr/>
          <a:lstStyle/>
          <a:p>
            <a:r>
              <a:rPr lang="en-US" dirty="0"/>
              <a:t>Bevacizumab</a:t>
            </a:r>
          </a:p>
        </p:txBody>
      </p:sp>
      <p:sp>
        <p:nvSpPr>
          <p:cNvPr id="7" name="TextBox 6">
            <a:extLst>
              <a:ext uri="{FF2B5EF4-FFF2-40B4-BE49-F238E27FC236}">
                <a16:creationId xmlns:a16="http://schemas.microsoft.com/office/drawing/2014/main" id="{CEC86ACA-5925-29E6-6352-4706EA86070A}"/>
              </a:ext>
            </a:extLst>
          </p:cNvPr>
          <p:cNvSpPr txBox="1"/>
          <p:nvPr/>
        </p:nvSpPr>
        <p:spPr>
          <a:xfrm>
            <a:off x="407368" y="6452108"/>
            <a:ext cx="609824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HRD = homologous recombination deficiency</a:t>
            </a:r>
          </a:p>
        </p:txBody>
      </p:sp>
    </p:spTree>
    <p:extLst>
      <p:ext uri="{BB962C8B-B14F-4D97-AF65-F5344CB8AC3E}">
        <p14:creationId xmlns:p14="http://schemas.microsoft.com/office/powerpoint/2010/main" val="1841425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11A067-D5DB-802D-79A6-696D395DAF79}"/>
              </a:ext>
            </a:extLst>
          </p:cNvPr>
          <p:cNvSpPr>
            <a:spLocks noGrp="1"/>
          </p:cNvSpPr>
          <p:nvPr>
            <p:ph idx="47"/>
          </p:nvPr>
        </p:nvSpPr>
        <p:spPr/>
        <p:txBody>
          <a:bodyPr/>
          <a:lstStyle/>
          <a:p>
            <a:r>
              <a:rPr lang="en-US" dirty="0"/>
              <a:t>Depends on reason for </a:t>
            </a:r>
            <a:br>
              <a:rPr lang="en-US" dirty="0"/>
            </a:br>
            <a:r>
              <a:rPr lang="en-US" dirty="0"/>
              <a:t>HRD-indeterminant results</a:t>
            </a:r>
          </a:p>
        </p:txBody>
      </p:sp>
      <p:sp>
        <p:nvSpPr>
          <p:cNvPr id="3" name="Content Placeholder 2">
            <a:extLst>
              <a:ext uri="{FF2B5EF4-FFF2-40B4-BE49-F238E27FC236}">
                <a16:creationId xmlns:a16="http://schemas.microsoft.com/office/drawing/2014/main" id="{31B43960-CE6A-FD3C-91D7-15A2BC66798F}"/>
              </a:ext>
            </a:extLst>
          </p:cNvPr>
          <p:cNvSpPr>
            <a:spLocks noGrp="1"/>
          </p:cNvSpPr>
          <p:nvPr>
            <p:ph idx="48"/>
          </p:nvPr>
        </p:nvSpPr>
        <p:spPr/>
        <p:txBody>
          <a:bodyPr/>
          <a:lstStyle/>
          <a:p>
            <a:r>
              <a:rPr lang="en-US" dirty="0"/>
              <a:t>Bevacizumab </a:t>
            </a:r>
          </a:p>
        </p:txBody>
      </p:sp>
      <p:sp>
        <p:nvSpPr>
          <p:cNvPr id="4" name="Content Placeholder 3">
            <a:extLst>
              <a:ext uri="{FF2B5EF4-FFF2-40B4-BE49-F238E27FC236}">
                <a16:creationId xmlns:a16="http://schemas.microsoft.com/office/drawing/2014/main" id="{50F36BF5-0542-390F-B824-6AD103138EA1}"/>
              </a:ext>
            </a:extLst>
          </p:cNvPr>
          <p:cNvSpPr>
            <a:spLocks noGrp="1"/>
          </p:cNvSpPr>
          <p:nvPr>
            <p:ph idx="49"/>
          </p:nvPr>
        </p:nvSpPr>
        <p:spPr/>
        <p:txBody>
          <a:bodyPr/>
          <a:lstStyle/>
          <a:p>
            <a:r>
              <a:rPr lang="en-US" dirty="0"/>
              <a:t>Bevacizumab</a:t>
            </a:r>
          </a:p>
        </p:txBody>
      </p:sp>
      <p:sp>
        <p:nvSpPr>
          <p:cNvPr id="5" name="Content Placeholder 4">
            <a:extLst>
              <a:ext uri="{FF2B5EF4-FFF2-40B4-BE49-F238E27FC236}">
                <a16:creationId xmlns:a16="http://schemas.microsoft.com/office/drawing/2014/main" id="{878C9981-EA0D-ACF8-1BFA-6BD9BD397D72}"/>
              </a:ext>
            </a:extLst>
          </p:cNvPr>
          <p:cNvSpPr>
            <a:spLocks noGrp="1"/>
          </p:cNvSpPr>
          <p:nvPr>
            <p:ph idx="50"/>
          </p:nvPr>
        </p:nvSpPr>
        <p:spPr/>
        <p:txBody>
          <a:bodyPr/>
          <a:lstStyle/>
          <a:p>
            <a:r>
              <a:rPr lang="en-US" dirty="0"/>
              <a:t>Olaparib/bevacizumab</a:t>
            </a:r>
          </a:p>
        </p:txBody>
      </p:sp>
      <p:sp>
        <p:nvSpPr>
          <p:cNvPr id="6" name="Content Placeholder 5">
            <a:extLst>
              <a:ext uri="{FF2B5EF4-FFF2-40B4-BE49-F238E27FC236}">
                <a16:creationId xmlns:a16="http://schemas.microsoft.com/office/drawing/2014/main" id="{7E820158-2E40-1675-3E69-9FEA3B9A380B}"/>
              </a:ext>
            </a:extLst>
          </p:cNvPr>
          <p:cNvSpPr>
            <a:spLocks noGrp="1"/>
          </p:cNvSpPr>
          <p:nvPr>
            <p:ph idx="58"/>
          </p:nvPr>
        </p:nvSpPr>
        <p:spPr/>
        <p:txBody>
          <a:bodyPr/>
          <a:lstStyle/>
          <a:p>
            <a:r>
              <a:rPr lang="en-US" sz="2000" dirty="0"/>
              <a:t>HRD-indeterminate on 3 attempts </a:t>
            </a:r>
          </a:p>
        </p:txBody>
      </p:sp>
      <p:sp>
        <p:nvSpPr>
          <p:cNvPr id="8" name="Title 7">
            <a:extLst>
              <a:ext uri="{FF2B5EF4-FFF2-40B4-BE49-F238E27FC236}">
                <a16:creationId xmlns:a16="http://schemas.microsoft.com/office/drawing/2014/main" id="{82C68D71-3889-B81E-C74B-57AAF35FB115}"/>
              </a:ext>
            </a:extLst>
          </p:cNvPr>
          <p:cNvSpPr>
            <a:spLocks noGrp="1"/>
          </p:cNvSpPr>
          <p:nvPr>
            <p:ph type="title"/>
          </p:nvPr>
        </p:nvSpPr>
        <p:spPr>
          <a:xfrm>
            <a:off x="551384" y="0"/>
            <a:ext cx="10585176" cy="1196752"/>
          </a:xfrm>
        </p:spPr>
        <p:txBody>
          <a:bodyPr/>
          <a:lstStyle/>
          <a:p>
            <a:r>
              <a:rPr lang="en-US" sz="2200" dirty="0"/>
              <a:t>Regulatory and reimbursement issues aside, what would you most likely recommend as maintenance therapy for a woman with </a:t>
            </a:r>
            <a:r>
              <a:rPr lang="en-US" sz="2200" u="sng" dirty="0"/>
              <a:t>BRCA-negative</a:t>
            </a:r>
            <a:r>
              <a:rPr lang="en-US" sz="2200" dirty="0"/>
              <a:t> Stage IIIC ovarian cancer (OC) after optimal debulking sur­gery and </a:t>
            </a:r>
            <a:r>
              <a:rPr lang="en-US" sz="2200" u="sng" dirty="0"/>
              <a:t>chemotherapy</a:t>
            </a:r>
            <a:r>
              <a:rPr lang="en-US" sz="2200" dirty="0"/>
              <a:t> with the following biomarker status? </a:t>
            </a:r>
          </a:p>
        </p:txBody>
      </p:sp>
      <p:sp>
        <p:nvSpPr>
          <p:cNvPr id="9" name="Content Placeholder 8">
            <a:extLst>
              <a:ext uri="{FF2B5EF4-FFF2-40B4-BE49-F238E27FC236}">
                <a16:creationId xmlns:a16="http://schemas.microsoft.com/office/drawing/2014/main" id="{12828DFE-0BF2-D826-A2FA-0ED2E3616862}"/>
              </a:ext>
            </a:extLst>
          </p:cNvPr>
          <p:cNvSpPr>
            <a:spLocks noGrp="1"/>
          </p:cNvSpPr>
          <p:nvPr>
            <p:ph idx="74"/>
          </p:nvPr>
        </p:nvSpPr>
        <p:spPr/>
        <p:txBody>
          <a:bodyPr/>
          <a:lstStyle/>
          <a:p>
            <a:r>
              <a:rPr lang="en-US" dirty="0"/>
              <a:t>Olaparib/bevacizumab</a:t>
            </a:r>
          </a:p>
        </p:txBody>
      </p:sp>
      <p:sp>
        <p:nvSpPr>
          <p:cNvPr id="10" name="Content Placeholder 9">
            <a:extLst>
              <a:ext uri="{FF2B5EF4-FFF2-40B4-BE49-F238E27FC236}">
                <a16:creationId xmlns:a16="http://schemas.microsoft.com/office/drawing/2014/main" id="{AD982178-5B55-C957-1398-007379E94C7A}"/>
              </a:ext>
            </a:extLst>
          </p:cNvPr>
          <p:cNvSpPr>
            <a:spLocks noGrp="1"/>
          </p:cNvSpPr>
          <p:nvPr>
            <p:ph idx="75"/>
          </p:nvPr>
        </p:nvSpPr>
        <p:spPr/>
        <p:txBody>
          <a:bodyPr/>
          <a:lstStyle/>
          <a:p>
            <a:r>
              <a:rPr lang="en-US" dirty="0"/>
              <a:t>Bevacizumab</a:t>
            </a:r>
          </a:p>
        </p:txBody>
      </p:sp>
      <p:sp>
        <p:nvSpPr>
          <p:cNvPr id="11" name="Content Placeholder 10">
            <a:extLst>
              <a:ext uri="{FF2B5EF4-FFF2-40B4-BE49-F238E27FC236}">
                <a16:creationId xmlns:a16="http://schemas.microsoft.com/office/drawing/2014/main" id="{2478FCD7-2BFB-2585-C0B5-F7F660F0F6A1}"/>
              </a:ext>
            </a:extLst>
          </p:cNvPr>
          <p:cNvSpPr>
            <a:spLocks noGrp="1"/>
          </p:cNvSpPr>
          <p:nvPr>
            <p:ph idx="76"/>
          </p:nvPr>
        </p:nvSpPr>
        <p:spPr/>
        <p:txBody>
          <a:bodyPr/>
          <a:lstStyle/>
          <a:p>
            <a:r>
              <a:rPr lang="en-US" dirty="0"/>
              <a:t>Niraparib</a:t>
            </a:r>
          </a:p>
        </p:txBody>
      </p:sp>
      <p:sp>
        <p:nvSpPr>
          <p:cNvPr id="12" name="Content Placeholder 11">
            <a:extLst>
              <a:ext uri="{FF2B5EF4-FFF2-40B4-BE49-F238E27FC236}">
                <a16:creationId xmlns:a16="http://schemas.microsoft.com/office/drawing/2014/main" id="{6E81022A-CB74-8F4F-C967-571D3441656D}"/>
              </a:ext>
            </a:extLst>
          </p:cNvPr>
          <p:cNvSpPr>
            <a:spLocks noGrp="1"/>
          </p:cNvSpPr>
          <p:nvPr>
            <p:ph idx="77"/>
          </p:nvPr>
        </p:nvSpPr>
        <p:spPr/>
        <p:txBody>
          <a:bodyPr/>
          <a:lstStyle/>
          <a:p>
            <a:r>
              <a:rPr lang="en-US" dirty="0"/>
              <a:t>Olaparib/bevacizumab</a:t>
            </a:r>
          </a:p>
        </p:txBody>
      </p:sp>
      <p:sp>
        <p:nvSpPr>
          <p:cNvPr id="13" name="Content Placeholder 12">
            <a:extLst>
              <a:ext uri="{FF2B5EF4-FFF2-40B4-BE49-F238E27FC236}">
                <a16:creationId xmlns:a16="http://schemas.microsoft.com/office/drawing/2014/main" id="{099E8582-C1AC-B6DE-8865-12FA8035DA1B}"/>
              </a:ext>
            </a:extLst>
          </p:cNvPr>
          <p:cNvSpPr>
            <a:spLocks noGrp="1"/>
          </p:cNvSpPr>
          <p:nvPr>
            <p:ph idx="78"/>
          </p:nvPr>
        </p:nvSpPr>
        <p:spPr/>
        <p:txBody>
          <a:bodyPr/>
          <a:lstStyle/>
          <a:p>
            <a:r>
              <a:rPr lang="en-US" sz="2000" dirty="0"/>
              <a:t>HRD-indeterminate on 3 attempts, rapid response to neoadjuvant chemo</a:t>
            </a:r>
          </a:p>
        </p:txBody>
      </p:sp>
      <p:sp>
        <p:nvSpPr>
          <p:cNvPr id="14" name="Content Placeholder 13">
            <a:extLst>
              <a:ext uri="{FF2B5EF4-FFF2-40B4-BE49-F238E27FC236}">
                <a16:creationId xmlns:a16="http://schemas.microsoft.com/office/drawing/2014/main" id="{5FDE284A-3E01-10D0-DF29-98CFED627258}"/>
              </a:ext>
            </a:extLst>
          </p:cNvPr>
          <p:cNvSpPr>
            <a:spLocks noGrp="1"/>
          </p:cNvSpPr>
          <p:nvPr>
            <p:ph idx="79"/>
          </p:nvPr>
        </p:nvSpPr>
        <p:spPr/>
        <p:txBody>
          <a:bodyPr/>
          <a:lstStyle/>
          <a:p>
            <a:r>
              <a:rPr lang="en-US" dirty="0"/>
              <a:t>Niraparib or rucaparib</a:t>
            </a:r>
          </a:p>
        </p:txBody>
      </p:sp>
      <p:sp>
        <p:nvSpPr>
          <p:cNvPr id="15" name="Content Placeholder 14">
            <a:extLst>
              <a:ext uri="{FF2B5EF4-FFF2-40B4-BE49-F238E27FC236}">
                <a16:creationId xmlns:a16="http://schemas.microsoft.com/office/drawing/2014/main" id="{96FAFE1C-E8D6-B2E4-E58D-FC572D89918C}"/>
              </a:ext>
            </a:extLst>
          </p:cNvPr>
          <p:cNvSpPr>
            <a:spLocks noGrp="1"/>
          </p:cNvSpPr>
          <p:nvPr>
            <p:ph idx="80"/>
          </p:nvPr>
        </p:nvSpPr>
        <p:spPr/>
        <p:txBody>
          <a:bodyPr/>
          <a:lstStyle/>
          <a:p>
            <a:r>
              <a:rPr lang="en-US" dirty="0"/>
              <a:t>Observation</a:t>
            </a:r>
          </a:p>
        </p:txBody>
      </p:sp>
      <p:sp>
        <p:nvSpPr>
          <p:cNvPr id="17" name="Content Placeholder 8">
            <a:extLst>
              <a:ext uri="{FF2B5EF4-FFF2-40B4-BE49-F238E27FC236}">
                <a16:creationId xmlns:a16="http://schemas.microsoft.com/office/drawing/2014/main" id="{24D47DB5-1894-9EA5-9087-6E1F979E2BE2}"/>
              </a:ext>
            </a:extLst>
          </p:cNvPr>
          <p:cNvSpPr>
            <a:spLocks noGrp="1"/>
          </p:cNvSpPr>
          <p:nvPr>
            <p:ph idx="81"/>
          </p:nvPr>
        </p:nvSpPr>
        <p:spPr/>
        <p:txBody>
          <a:bodyPr/>
          <a:lstStyle/>
          <a:p>
            <a:r>
              <a:rPr lang="en-US" dirty="0"/>
              <a:t>Olaparib/bevacizumab</a:t>
            </a:r>
          </a:p>
        </p:txBody>
      </p:sp>
      <p:sp>
        <p:nvSpPr>
          <p:cNvPr id="18" name="Content Placeholder 3">
            <a:extLst>
              <a:ext uri="{FF2B5EF4-FFF2-40B4-BE49-F238E27FC236}">
                <a16:creationId xmlns:a16="http://schemas.microsoft.com/office/drawing/2014/main" id="{0988FF14-B382-8D6F-C323-7725E4F0B3A0}"/>
              </a:ext>
            </a:extLst>
          </p:cNvPr>
          <p:cNvSpPr>
            <a:spLocks noGrp="1"/>
          </p:cNvSpPr>
          <p:nvPr>
            <p:ph idx="71"/>
          </p:nvPr>
        </p:nvSpPr>
        <p:spPr/>
        <p:txBody>
          <a:bodyPr/>
          <a:lstStyle/>
          <a:p>
            <a:r>
              <a:rPr lang="en-US" dirty="0"/>
              <a:t>Bevacizumab</a:t>
            </a:r>
          </a:p>
        </p:txBody>
      </p:sp>
    </p:spTree>
    <p:extLst>
      <p:ext uri="{BB962C8B-B14F-4D97-AF65-F5344CB8AC3E}">
        <p14:creationId xmlns:p14="http://schemas.microsoft.com/office/powerpoint/2010/main" val="17485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D7D4D-2E11-B038-C952-BECEAE98AC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4EA251-C374-A2AF-7BDA-C9F0B04EEC21}"/>
              </a:ext>
            </a:extLst>
          </p:cNvPr>
          <p:cNvSpPr>
            <a:spLocks noGrp="1"/>
          </p:cNvSpPr>
          <p:nvPr>
            <p:ph idx="48"/>
          </p:nvPr>
        </p:nvSpPr>
        <p:spPr/>
        <p:txBody>
          <a:bodyPr/>
          <a:lstStyle/>
          <a:p>
            <a:r>
              <a:rPr lang="en-US" dirty="0"/>
              <a:t>Olaparib/bevacizumab</a:t>
            </a:r>
          </a:p>
        </p:txBody>
      </p:sp>
      <p:sp>
        <p:nvSpPr>
          <p:cNvPr id="4" name="Content Placeholder 3">
            <a:extLst>
              <a:ext uri="{FF2B5EF4-FFF2-40B4-BE49-F238E27FC236}">
                <a16:creationId xmlns:a16="http://schemas.microsoft.com/office/drawing/2014/main" id="{1E75B52A-ABBE-6B09-F57D-8763E503CD1C}"/>
              </a:ext>
            </a:extLst>
          </p:cNvPr>
          <p:cNvSpPr>
            <a:spLocks noGrp="1"/>
          </p:cNvSpPr>
          <p:nvPr>
            <p:ph idx="49"/>
          </p:nvPr>
        </p:nvSpPr>
        <p:spPr/>
        <p:txBody>
          <a:bodyPr/>
          <a:lstStyle/>
          <a:p>
            <a:r>
              <a:rPr lang="en-US" dirty="0"/>
              <a:t>Olaparib/bevacizumab</a:t>
            </a:r>
          </a:p>
        </p:txBody>
      </p:sp>
      <p:sp>
        <p:nvSpPr>
          <p:cNvPr id="5" name="Content Placeholder 4">
            <a:extLst>
              <a:ext uri="{FF2B5EF4-FFF2-40B4-BE49-F238E27FC236}">
                <a16:creationId xmlns:a16="http://schemas.microsoft.com/office/drawing/2014/main" id="{93C1706F-0AD2-00F2-6CA7-4831903065E4}"/>
              </a:ext>
            </a:extLst>
          </p:cNvPr>
          <p:cNvSpPr>
            <a:spLocks noGrp="1"/>
          </p:cNvSpPr>
          <p:nvPr>
            <p:ph idx="50"/>
          </p:nvPr>
        </p:nvSpPr>
        <p:spPr/>
        <p:txBody>
          <a:bodyPr/>
          <a:lstStyle/>
          <a:p>
            <a:r>
              <a:rPr lang="en-US" dirty="0"/>
              <a:t>Olaparib/bevacizumab</a:t>
            </a:r>
          </a:p>
        </p:txBody>
      </p:sp>
      <p:sp>
        <p:nvSpPr>
          <p:cNvPr id="6" name="Content Placeholder 5">
            <a:extLst>
              <a:ext uri="{FF2B5EF4-FFF2-40B4-BE49-F238E27FC236}">
                <a16:creationId xmlns:a16="http://schemas.microsoft.com/office/drawing/2014/main" id="{B098CAEF-A188-3849-984D-6988813C4B9A}"/>
              </a:ext>
            </a:extLst>
          </p:cNvPr>
          <p:cNvSpPr>
            <a:spLocks noGrp="1"/>
          </p:cNvSpPr>
          <p:nvPr>
            <p:ph idx="58"/>
          </p:nvPr>
        </p:nvSpPr>
        <p:spPr/>
        <p:txBody>
          <a:bodyPr/>
          <a:lstStyle/>
          <a:p>
            <a:r>
              <a:rPr lang="en-US" dirty="0"/>
              <a:t>Germline BRCA</a:t>
            </a:r>
          </a:p>
        </p:txBody>
      </p:sp>
      <p:sp>
        <p:nvSpPr>
          <p:cNvPr id="8" name="Content Placeholder 7">
            <a:extLst>
              <a:ext uri="{FF2B5EF4-FFF2-40B4-BE49-F238E27FC236}">
                <a16:creationId xmlns:a16="http://schemas.microsoft.com/office/drawing/2014/main" id="{B6A0FF0C-7D4A-2748-7A6E-C8D85BB691F4}"/>
              </a:ext>
            </a:extLst>
          </p:cNvPr>
          <p:cNvSpPr>
            <a:spLocks noGrp="1"/>
          </p:cNvSpPr>
          <p:nvPr>
            <p:ph idx="61"/>
          </p:nvPr>
        </p:nvSpPr>
        <p:spPr/>
        <p:txBody>
          <a:bodyPr/>
          <a:lstStyle/>
          <a:p>
            <a:r>
              <a:rPr lang="en-US" dirty="0"/>
              <a:t>Olaparib/bevacizumab</a:t>
            </a:r>
          </a:p>
        </p:txBody>
      </p:sp>
      <p:sp>
        <p:nvSpPr>
          <p:cNvPr id="9" name="Content Placeholder 8">
            <a:extLst>
              <a:ext uri="{FF2B5EF4-FFF2-40B4-BE49-F238E27FC236}">
                <a16:creationId xmlns:a16="http://schemas.microsoft.com/office/drawing/2014/main" id="{B7E098E4-3734-5389-F8FA-58F7E88D7F2E}"/>
              </a:ext>
            </a:extLst>
          </p:cNvPr>
          <p:cNvSpPr>
            <a:spLocks noGrp="1"/>
          </p:cNvSpPr>
          <p:nvPr>
            <p:ph idx="62"/>
          </p:nvPr>
        </p:nvSpPr>
        <p:spPr/>
        <p:txBody>
          <a:bodyPr/>
          <a:lstStyle/>
          <a:p>
            <a:r>
              <a:rPr lang="en-US" dirty="0"/>
              <a:t>Olaparib/bevacizumab</a:t>
            </a:r>
          </a:p>
        </p:txBody>
      </p:sp>
      <p:sp>
        <p:nvSpPr>
          <p:cNvPr id="10" name="Content Placeholder 9">
            <a:extLst>
              <a:ext uri="{FF2B5EF4-FFF2-40B4-BE49-F238E27FC236}">
                <a16:creationId xmlns:a16="http://schemas.microsoft.com/office/drawing/2014/main" id="{FA265D2B-EC5E-BF38-0204-3C0049E66923}"/>
              </a:ext>
            </a:extLst>
          </p:cNvPr>
          <p:cNvSpPr>
            <a:spLocks noGrp="1"/>
          </p:cNvSpPr>
          <p:nvPr>
            <p:ph idx="63"/>
          </p:nvPr>
        </p:nvSpPr>
        <p:spPr/>
        <p:txBody>
          <a:bodyPr/>
          <a:lstStyle/>
          <a:p>
            <a:r>
              <a:rPr lang="en-US" dirty="0"/>
              <a:t>Olaparib/bevacizumab</a:t>
            </a:r>
          </a:p>
        </p:txBody>
      </p:sp>
      <p:sp>
        <p:nvSpPr>
          <p:cNvPr id="11" name="Content Placeholder 10">
            <a:extLst>
              <a:ext uri="{FF2B5EF4-FFF2-40B4-BE49-F238E27FC236}">
                <a16:creationId xmlns:a16="http://schemas.microsoft.com/office/drawing/2014/main" id="{698C0353-838F-7967-85BF-29E759692863}"/>
              </a:ext>
            </a:extLst>
          </p:cNvPr>
          <p:cNvSpPr>
            <a:spLocks noGrp="1"/>
          </p:cNvSpPr>
          <p:nvPr>
            <p:ph idx="64"/>
          </p:nvPr>
        </p:nvSpPr>
        <p:spPr/>
        <p:txBody>
          <a:bodyPr/>
          <a:lstStyle/>
          <a:p>
            <a:r>
              <a:rPr lang="en-US" dirty="0"/>
              <a:t>BRCA-negative,      HRD-positive</a:t>
            </a:r>
          </a:p>
        </p:txBody>
      </p:sp>
      <p:sp>
        <p:nvSpPr>
          <p:cNvPr id="14" name="Title 13">
            <a:extLst>
              <a:ext uri="{FF2B5EF4-FFF2-40B4-BE49-F238E27FC236}">
                <a16:creationId xmlns:a16="http://schemas.microsoft.com/office/drawing/2014/main" id="{EC9EB2C3-18FF-8834-B94B-8EA02FC8DC65}"/>
              </a:ext>
            </a:extLst>
          </p:cNvPr>
          <p:cNvSpPr>
            <a:spLocks noGrp="1"/>
          </p:cNvSpPr>
          <p:nvPr>
            <p:ph type="title"/>
          </p:nvPr>
        </p:nvSpPr>
        <p:spPr>
          <a:xfrm>
            <a:off x="551384" y="72008"/>
            <a:ext cx="11155680" cy="1196752"/>
          </a:xfrm>
        </p:spPr>
        <p:txBody>
          <a:bodyPr/>
          <a:lstStyle/>
          <a:p>
            <a:r>
              <a:rPr lang="en-US" dirty="0"/>
              <a:t>Regulatory and reimbursement issues aside, what would you most likely recommend as maintenance therapy for a woman with Stage IIIC OC after optimal debulking surgery and </a:t>
            </a:r>
            <a:r>
              <a:rPr lang="en-US" u="sng" dirty="0"/>
              <a:t>chemotherapy/bevacizumab</a:t>
            </a:r>
            <a:r>
              <a:rPr lang="en-US" dirty="0"/>
              <a:t> with the following biomarker status? </a:t>
            </a:r>
          </a:p>
        </p:txBody>
      </p:sp>
      <p:sp>
        <p:nvSpPr>
          <p:cNvPr id="16" name="Content Placeholder 15">
            <a:extLst>
              <a:ext uri="{FF2B5EF4-FFF2-40B4-BE49-F238E27FC236}">
                <a16:creationId xmlns:a16="http://schemas.microsoft.com/office/drawing/2014/main" id="{13F1E6B5-66D2-0885-FE37-E04914AE9C8C}"/>
              </a:ext>
            </a:extLst>
          </p:cNvPr>
          <p:cNvSpPr>
            <a:spLocks noGrp="1"/>
          </p:cNvSpPr>
          <p:nvPr>
            <p:ph idx="75"/>
          </p:nvPr>
        </p:nvSpPr>
        <p:spPr/>
        <p:txBody>
          <a:bodyPr/>
          <a:lstStyle/>
          <a:p>
            <a:r>
              <a:rPr lang="en-US" dirty="0"/>
              <a:t>Bevacizumab</a:t>
            </a:r>
          </a:p>
        </p:txBody>
      </p:sp>
      <p:sp>
        <p:nvSpPr>
          <p:cNvPr id="17" name="Content Placeholder 16">
            <a:extLst>
              <a:ext uri="{FF2B5EF4-FFF2-40B4-BE49-F238E27FC236}">
                <a16:creationId xmlns:a16="http://schemas.microsoft.com/office/drawing/2014/main" id="{A0C4C323-2C91-1CF4-E9FB-B1BA01155BD1}"/>
              </a:ext>
            </a:extLst>
          </p:cNvPr>
          <p:cNvSpPr>
            <a:spLocks noGrp="1"/>
          </p:cNvSpPr>
          <p:nvPr>
            <p:ph idx="76"/>
          </p:nvPr>
        </p:nvSpPr>
        <p:spPr/>
        <p:txBody>
          <a:bodyPr/>
          <a:lstStyle/>
          <a:p>
            <a:r>
              <a:rPr lang="en-US" dirty="0"/>
              <a:t>Bevacizumab</a:t>
            </a:r>
          </a:p>
        </p:txBody>
      </p:sp>
      <p:sp>
        <p:nvSpPr>
          <p:cNvPr id="18" name="Content Placeholder 17">
            <a:extLst>
              <a:ext uri="{FF2B5EF4-FFF2-40B4-BE49-F238E27FC236}">
                <a16:creationId xmlns:a16="http://schemas.microsoft.com/office/drawing/2014/main" id="{F7240926-1735-37A1-DEFE-03007BA177BA}"/>
              </a:ext>
            </a:extLst>
          </p:cNvPr>
          <p:cNvSpPr>
            <a:spLocks noGrp="1"/>
          </p:cNvSpPr>
          <p:nvPr>
            <p:ph idx="77"/>
          </p:nvPr>
        </p:nvSpPr>
        <p:spPr/>
        <p:txBody>
          <a:bodyPr/>
          <a:lstStyle/>
          <a:p>
            <a:r>
              <a:rPr lang="en-US" dirty="0"/>
              <a:t>Bevacizumab</a:t>
            </a:r>
          </a:p>
        </p:txBody>
      </p:sp>
      <p:sp>
        <p:nvSpPr>
          <p:cNvPr id="19" name="Content Placeholder 18">
            <a:extLst>
              <a:ext uri="{FF2B5EF4-FFF2-40B4-BE49-F238E27FC236}">
                <a16:creationId xmlns:a16="http://schemas.microsoft.com/office/drawing/2014/main" id="{9A31E5AC-C30B-E2A7-33B5-327D87F69A46}"/>
              </a:ext>
            </a:extLst>
          </p:cNvPr>
          <p:cNvSpPr>
            <a:spLocks noGrp="1"/>
          </p:cNvSpPr>
          <p:nvPr>
            <p:ph idx="78"/>
          </p:nvPr>
        </p:nvSpPr>
        <p:spPr/>
        <p:txBody>
          <a:bodyPr/>
          <a:lstStyle/>
          <a:p>
            <a:r>
              <a:rPr lang="en-US" dirty="0"/>
              <a:t>BRCA-negative,      HRD-negative</a:t>
            </a:r>
          </a:p>
        </p:txBody>
      </p:sp>
      <p:sp>
        <p:nvSpPr>
          <p:cNvPr id="23" name="Content Placeholder 22">
            <a:extLst>
              <a:ext uri="{FF2B5EF4-FFF2-40B4-BE49-F238E27FC236}">
                <a16:creationId xmlns:a16="http://schemas.microsoft.com/office/drawing/2014/main" id="{16DA3694-2D5A-5FC6-A3FF-62487A65F594}"/>
              </a:ext>
            </a:extLst>
          </p:cNvPr>
          <p:cNvSpPr>
            <a:spLocks noGrp="1"/>
          </p:cNvSpPr>
          <p:nvPr>
            <p:ph idx="82"/>
          </p:nvPr>
        </p:nvSpPr>
        <p:spPr/>
        <p:txBody>
          <a:bodyPr/>
          <a:lstStyle/>
          <a:p>
            <a:r>
              <a:rPr lang="en-US" dirty="0"/>
              <a:t>Observation</a:t>
            </a:r>
          </a:p>
        </p:txBody>
      </p:sp>
      <p:sp>
        <p:nvSpPr>
          <p:cNvPr id="24" name="Content Placeholder 3">
            <a:extLst>
              <a:ext uri="{FF2B5EF4-FFF2-40B4-BE49-F238E27FC236}">
                <a16:creationId xmlns:a16="http://schemas.microsoft.com/office/drawing/2014/main" id="{18BA37DB-35A6-0976-FE6F-2AE3E1466430}"/>
              </a:ext>
            </a:extLst>
          </p:cNvPr>
          <p:cNvSpPr>
            <a:spLocks noGrp="1"/>
          </p:cNvSpPr>
          <p:nvPr>
            <p:ph idx="47"/>
          </p:nvPr>
        </p:nvSpPr>
        <p:spPr/>
        <p:txBody>
          <a:bodyPr/>
          <a:lstStyle/>
          <a:p>
            <a:r>
              <a:rPr lang="en-US" dirty="0"/>
              <a:t>Olaparib/bevacizumab</a:t>
            </a:r>
          </a:p>
        </p:txBody>
      </p:sp>
      <p:sp>
        <p:nvSpPr>
          <p:cNvPr id="25" name="Content Placeholder 3">
            <a:extLst>
              <a:ext uri="{FF2B5EF4-FFF2-40B4-BE49-F238E27FC236}">
                <a16:creationId xmlns:a16="http://schemas.microsoft.com/office/drawing/2014/main" id="{1E4A1FEA-7187-5A9D-F737-A9691FFE13CB}"/>
              </a:ext>
            </a:extLst>
          </p:cNvPr>
          <p:cNvSpPr>
            <a:spLocks noGrp="1"/>
          </p:cNvSpPr>
          <p:nvPr>
            <p:ph idx="60"/>
          </p:nvPr>
        </p:nvSpPr>
        <p:spPr/>
        <p:txBody>
          <a:bodyPr/>
          <a:lstStyle/>
          <a:p>
            <a:r>
              <a:rPr lang="en-US" dirty="0"/>
              <a:t>Olaparib/bevacizumab</a:t>
            </a:r>
          </a:p>
        </p:txBody>
      </p:sp>
      <p:sp>
        <p:nvSpPr>
          <p:cNvPr id="26" name="Content Placeholder 16">
            <a:extLst>
              <a:ext uri="{FF2B5EF4-FFF2-40B4-BE49-F238E27FC236}">
                <a16:creationId xmlns:a16="http://schemas.microsoft.com/office/drawing/2014/main" id="{142798F8-2B94-92AB-3A30-A112EBC5EFA0}"/>
              </a:ext>
            </a:extLst>
          </p:cNvPr>
          <p:cNvSpPr>
            <a:spLocks noGrp="1"/>
          </p:cNvSpPr>
          <p:nvPr>
            <p:ph idx="74"/>
          </p:nvPr>
        </p:nvSpPr>
        <p:spPr/>
        <p:txBody>
          <a:bodyPr/>
          <a:lstStyle/>
          <a:p>
            <a:r>
              <a:rPr lang="en-US" dirty="0"/>
              <a:t>Bevacizumab</a:t>
            </a:r>
          </a:p>
        </p:txBody>
      </p:sp>
      <p:sp>
        <p:nvSpPr>
          <p:cNvPr id="27" name="Content Placeholder 3">
            <a:extLst>
              <a:ext uri="{FF2B5EF4-FFF2-40B4-BE49-F238E27FC236}">
                <a16:creationId xmlns:a16="http://schemas.microsoft.com/office/drawing/2014/main" id="{59998C15-1EAA-535D-61C5-483DABC22ADD}"/>
              </a:ext>
            </a:extLst>
          </p:cNvPr>
          <p:cNvSpPr>
            <a:spLocks noGrp="1"/>
          </p:cNvSpPr>
          <p:nvPr>
            <p:ph idx="80"/>
          </p:nvPr>
        </p:nvSpPr>
        <p:spPr/>
        <p:txBody>
          <a:bodyPr/>
          <a:lstStyle/>
          <a:p>
            <a:r>
              <a:rPr lang="en-US" dirty="0"/>
              <a:t>Olaparib/bevacizumab</a:t>
            </a:r>
          </a:p>
        </p:txBody>
      </p:sp>
      <p:sp>
        <p:nvSpPr>
          <p:cNvPr id="28" name="Content Placeholder 3">
            <a:extLst>
              <a:ext uri="{FF2B5EF4-FFF2-40B4-BE49-F238E27FC236}">
                <a16:creationId xmlns:a16="http://schemas.microsoft.com/office/drawing/2014/main" id="{232CA97F-FCE4-44FD-218C-B0C64DF2E4F3}"/>
              </a:ext>
            </a:extLst>
          </p:cNvPr>
          <p:cNvSpPr>
            <a:spLocks noGrp="1"/>
          </p:cNvSpPr>
          <p:nvPr>
            <p:ph idx="81"/>
          </p:nvPr>
        </p:nvSpPr>
        <p:spPr/>
        <p:txBody>
          <a:bodyPr/>
          <a:lstStyle/>
          <a:p>
            <a:r>
              <a:rPr lang="en-US" dirty="0"/>
              <a:t>Olaparib/bevacizumab</a:t>
            </a:r>
          </a:p>
        </p:txBody>
      </p:sp>
      <p:sp>
        <p:nvSpPr>
          <p:cNvPr id="29" name="Content Placeholder 3">
            <a:extLst>
              <a:ext uri="{FF2B5EF4-FFF2-40B4-BE49-F238E27FC236}">
                <a16:creationId xmlns:a16="http://schemas.microsoft.com/office/drawing/2014/main" id="{454735FB-1168-458A-BE39-7017114649BF}"/>
              </a:ext>
            </a:extLst>
          </p:cNvPr>
          <p:cNvSpPr>
            <a:spLocks noGrp="1"/>
          </p:cNvSpPr>
          <p:nvPr>
            <p:ph idx="71"/>
          </p:nvPr>
        </p:nvSpPr>
        <p:spPr/>
        <p:txBody>
          <a:bodyPr/>
          <a:lstStyle/>
          <a:p>
            <a:r>
              <a:rPr lang="en-US" dirty="0"/>
              <a:t>Olaparib/bevacizumab</a:t>
            </a:r>
          </a:p>
        </p:txBody>
      </p:sp>
      <p:sp>
        <p:nvSpPr>
          <p:cNvPr id="30" name="Content Placeholder 3">
            <a:extLst>
              <a:ext uri="{FF2B5EF4-FFF2-40B4-BE49-F238E27FC236}">
                <a16:creationId xmlns:a16="http://schemas.microsoft.com/office/drawing/2014/main" id="{27614623-7620-2E48-0B66-2966D6806638}"/>
              </a:ext>
            </a:extLst>
          </p:cNvPr>
          <p:cNvSpPr>
            <a:spLocks noGrp="1"/>
          </p:cNvSpPr>
          <p:nvPr>
            <p:ph idx="72"/>
          </p:nvPr>
        </p:nvSpPr>
        <p:spPr/>
        <p:txBody>
          <a:bodyPr/>
          <a:lstStyle/>
          <a:p>
            <a:r>
              <a:rPr lang="en-US" dirty="0"/>
              <a:t>Olaparib/bevacizumab</a:t>
            </a:r>
          </a:p>
        </p:txBody>
      </p:sp>
      <p:sp>
        <p:nvSpPr>
          <p:cNvPr id="31" name="Content Placeholder 16">
            <a:extLst>
              <a:ext uri="{FF2B5EF4-FFF2-40B4-BE49-F238E27FC236}">
                <a16:creationId xmlns:a16="http://schemas.microsoft.com/office/drawing/2014/main" id="{7E4195C5-91E0-CDA9-A476-1534B249CD2C}"/>
              </a:ext>
            </a:extLst>
          </p:cNvPr>
          <p:cNvSpPr>
            <a:spLocks noGrp="1"/>
          </p:cNvSpPr>
          <p:nvPr>
            <p:ph idx="79"/>
          </p:nvPr>
        </p:nvSpPr>
        <p:spPr/>
        <p:txBody>
          <a:bodyPr/>
          <a:lstStyle/>
          <a:p>
            <a:r>
              <a:rPr lang="en-US" dirty="0"/>
              <a:t>Bevacizumab</a:t>
            </a:r>
          </a:p>
        </p:txBody>
      </p:sp>
    </p:spTree>
    <p:extLst>
      <p:ext uri="{BB962C8B-B14F-4D97-AF65-F5344CB8AC3E}">
        <p14:creationId xmlns:p14="http://schemas.microsoft.com/office/powerpoint/2010/main" val="3294077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Matulonis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983432" y="1686500"/>
          <a:ext cx="10225136" cy="2462580"/>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13145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Ascendis</a:t>
                      </a:r>
                      <a:r>
                        <a:rPr lang="en-US" sz="1800" b="0" kern="1200" dirty="0">
                          <a:solidFill>
                            <a:schemeClr val="tx1"/>
                          </a:solidFill>
                          <a:effectLst/>
                          <a:latin typeface="+mn-lt"/>
                          <a:ea typeface="+mn-ea"/>
                          <a:cs typeface="+mn-cs"/>
                        </a:rPr>
                        <a:t> Pharma,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Day One Biopharmaceuticals, GSK, Kaida BioPharma, Merck, </a:t>
                      </a:r>
                      <a:r>
                        <a:rPr lang="en-US" sz="1800" b="0" kern="1200" dirty="0" err="1">
                          <a:solidFill>
                            <a:schemeClr val="tx1"/>
                          </a:solidFill>
                          <a:effectLst/>
                          <a:latin typeface="+mn-lt"/>
                          <a:ea typeface="+mn-ea"/>
                          <a:cs typeface="+mn-cs"/>
                        </a:rPr>
                        <a:t>NextCure</a:t>
                      </a:r>
                      <a:r>
                        <a:rPr lang="en-US" sz="1800" b="0" kern="1200" dirty="0">
                          <a:solidFill>
                            <a:schemeClr val="tx1"/>
                          </a:solidFill>
                          <a:effectLst/>
                          <a:latin typeface="+mn-lt"/>
                          <a:ea typeface="+mn-ea"/>
                          <a:cs typeface="+mn-cs"/>
                        </a:rPr>
                        <a:t>, Whitehawk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31127">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MacroGenics</a:t>
                      </a:r>
                      <a:r>
                        <a:rPr lang="en-US" sz="1800" b="0" kern="1200" dirty="0">
                          <a:solidFill>
                            <a:schemeClr val="tx1"/>
                          </a:solidFill>
                          <a:effectLst/>
                          <a:latin typeface="+mn-lt"/>
                          <a:ea typeface="+mn-ea"/>
                          <a:cs typeface="+mn-cs"/>
                        </a:rPr>
                        <a:t> Inc, Mural Oncology Inc, </a:t>
                      </a:r>
                      <a:r>
                        <a:rPr lang="en-US" sz="1800" b="0" kern="1200" dirty="0" err="1">
                          <a:solidFill>
                            <a:schemeClr val="tx1"/>
                          </a:solidFill>
                          <a:effectLst/>
                          <a:latin typeface="+mn-lt"/>
                          <a:ea typeface="+mn-ea"/>
                          <a:cs typeface="+mn-cs"/>
                        </a:rPr>
                        <a:t>Symphogen</a:t>
                      </a:r>
                      <a:r>
                        <a:rPr lang="en-US" sz="1800" b="0" kern="1200" dirty="0">
                          <a:solidFill>
                            <a:schemeClr val="tx1"/>
                          </a:solidFill>
                          <a:effectLst/>
                          <a:latin typeface="+mn-lt"/>
                          <a:ea typeface="+mn-ea"/>
                          <a:cs typeface="+mn-cs"/>
                        </a:rPr>
                        <a:t> 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bl>
          </a:graphicData>
        </a:graphic>
      </p:graphicFrame>
    </p:spTree>
    <p:custDataLst>
      <p:tags r:id="rId1"/>
    </p:custDataLst>
    <p:extLst>
      <p:ext uri="{BB962C8B-B14F-4D97-AF65-F5344CB8AC3E}">
        <p14:creationId xmlns:p14="http://schemas.microsoft.com/office/powerpoint/2010/main" val="3727731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BD7B2-4B72-B2D2-E3FC-2D277B79C9B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EEB9FE-B527-765E-7367-04F5CEECB59E}"/>
              </a:ext>
            </a:extLst>
          </p:cNvPr>
          <p:cNvSpPr>
            <a:spLocks noGrp="1"/>
          </p:cNvSpPr>
          <p:nvPr>
            <p:ph idx="47"/>
          </p:nvPr>
        </p:nvSpPr>
        <p:spPr/>
        <p:txBody>
          <a:bodyPr/>
          <a:lstStyle/>
          <a:p>
            <a:r>
              <a:rPr lang="en-US" dirty="0"/>
              <a:t>Efficacy is about the same</a:t>
            </a:r>
          </a:p>
        </p:txBody>
      </p:sp>
      <p:sp>
        <p:nvSpPr>
          <p:cNvPr id="3" name="Content Placeholder 2">
            <a:extLst>
              <a:ext uri="{FF2B5EF4-FFF2-40B4-BE49-F238E27FC236}">
                <a16:creationId xmlns:a16="http://schemas.microsoft.com/office/drawing/2014/main" id="{70A9128B-D103-E389-1F56-3B60D8DAC310}"/>
              </a:ext>
            </a:extLst>
          </p:cNvPr>
          <p:cNvSpPr>
            <a:spLocks noGrp="1"/>
          </p:cNvSpPr>
          <p:nvPr>
            <p:ph idx="48"/>
          </p:nvPr>
        </p:nvSpPr>
        <p:spPr/>
        <p:txBody>
          <a:bodyPr/>
          <a:lstStyle/>
          <a:p>
            <a:r>
              <a:rPr lang="en-US" sz="1900" dirty="0"/>
              <a:t>Either olaparib alone or olaparib/bevacizumab in this setting</a:t>
            </a:r>
          </a:p>
        </p:txBody>
      </p:sp>
      <p:sp>
        <p:nvSpPr>
          <p:cNvPr id="4" name="Content Placeholder 3">
            <a:extLst>
              <a:ext uri="{FF2B5EF4-FFF2-40B4-BE49-F238E27FC236}">
                <a16:creationId xmlns:a16="http://schemas.microsoft.com/office/drawing/2014/main" id="{2E34C28A-D2B2-AB4D-77F1-6E4C14BF2C7E}"/>
              </a:ext>
            </a:extLst>
          </p:cNvPr>
          <p:cNvSpPr>
            <a:spLocks noGrp="1"/>
          </p:cNvSpPr>
          <p:nvPr>
            <p:ph idx="49"/>
          </p:nvPr>
        </p:nvSpPr>
        <p:spPr/>
        <p:txBody>
          <a:bodyPr/>
          <a:lstStyle/>
          <a:p>
            <a:r>
              <a:rPr lang="en-US" dirty="0"/>
              <a:t>Olaparib/bevacizumab </a:t>
            </a:r>
            <a:br>
              <a:rPr lang="en-US" dirty="0"/>
            </a:br>
            <a:r>
              <a:rPr lang="en-US" dirty="0"/>
              <a:t>is the most efficacious</a:t>
            </a:r>
          </a:p>
        </p:txBody>
      </p:sp>
      <p:sp>
        <p:nvSpPr>
          <p:cNvPr id="5" name="Content Placeholder 4">
            <a:extLst>
              <a:ext uri="{FF2B5EF4-FFF2-40B4-BE49-F238E27FC236}">
                <a16:creationId xmlns:a16="http://schemas.microsoft.com/office/drawing/2014/main" id="{E65986AA-B05D-C7C9-4168-ABF8DEB74B75}"/>
              </a:ext>
            </a:extLst>
          </p:cNvPr>
          <p:cNvSpPr>
            <a:spLocks noGrp="1"/>
          </p:cNvSpPr>
          <p:nvPr>
            <p:ph idx="50"/>
          </p:nvPr>
        </p:nvSpPr>
        <p:spPr/>
        <p:txBody>
          <a:bodyPr/>
          <a:lstStyle/>
          <a:p>
            <a:r>
              <a:rPr lang="en-US" dirty="0"/>
              <a:t>Efficacy is about the same</a:t>
            </a:r>
          </a:p>
        </p:txBody>
      </p:sp>
      <p:sp>
        <p:nvSpPr>
          <p:cNvPr id="6" name="Content Placeholder 5">
            <a:extLst>
              <a:ext uri="{FF2B5EF4-FFF2-40B4-BE49-F238E27FC236}">
                <a16:creationId xmlns:a16="http://schemas.microsoft.com/office/drawing/2014/main" id="{37442AAC-25C1-951A-8E43-DF5F709FC8EB}"/>
              </a:ext>
            </a:extLst>
          </p:cNvPr>
          <p:cNvSpPr>
            <a:spLocks noGrp="1"/>
          </p:cNvSpPr>
          <p:nvPr>
            <p:ph idx="58"/>
          </p:nvPr>
        </p:nvSpPr>
        <p:spPr/>
        <p:txBody>
          <a:bodyPr/>
          <a:lstStyle/>
          <a:p>
            <a:r>
              <a:rPr lang="en-US" dirty="0"/>
              <a:t>BRCA mutation</a:t>
            </a:r>
          </a:p>
        </p:txBody>
      </p:sp>
      <p:sp>
        <p:nvSpPr>
          <p:cNvPr id="8" name="Title 7">
            <a:extLst>
              <a:ext uri="{FF2B5EF4-FFF2-40B4-BE49-F238E27FC236}">
                <a16:creationId xmlns:a16="http://schemas.microsoft.com/office/drawing/2014/main" id="{7C6D6AB8-4DEE-142B-3011-E5E1BADEC7C9}"/>
              </a:ext>
            </a:extLst>
          </p:cNvPr>
          <p:cNvSpPr>
            <a:spLocks noGrp="1"/>
          </p:cNvSpPr>
          <p:nvPr>
            <p:ph type="title"/>
          </p:nvPr>
        </p:nvSpPr>
        <p:spPr/>
        <p:txBody>
          <a:bodyPr/>
          <a:lstStyle/>
          <a:p>
            <a:r>
              <a:rPr lang="en-US" dirty="0"/>
              <a:t>How would you indirectly compare the global efficacy of </a:t>
            </a:r>
            <a:r>
              <a:rPr lang="en-US" dirty="0" err="1"/>
              <a:t>olaparib</a:t>
            </a:r>
            <a:r>
              <a:rPr lang="en-US" dirty="0"/>
              <a:t>, </a:t>
            </a:r>
            <a:r>
              <a:rPr lang="en-US" dirty="0" err="1"/>
              <a:t>olaparib</a:t>
            </a:r>
            <a:r>
              <a:rPr lang="en-US" dirty="0"/>
              <a:t>/bevacizumab and niraparib when administered as up-front maintenance therapy for patients with advanced OC and the following biomarker status?</a:t>
            </a:r>
          </a:p>
        </p:txBody>
      </p:sp>
      <p:sp>
        <p:nvSpPr>
          <p:cNvPr id="10" name="Content Placeholder 9">
            <a:extLst>
              <a:ext uri="{FF2B5EF4-FFF2-40B4-BE49-F238E27FC236}">
                <a16:creationId xmlns:a16="http://schemas.microsoft.com/office/drawing/2014/main" id="{0EFFB7AE-8E11-8FED-EA73-33BDF02149B7}"/>
              </a:ext>
            </a:extLst>
          </p:cNvPr>
          <p:cNvSpPr>
            <a:spLocks noGrp="1"/>
          </p:cNvSpPr>
          <p:nvPr>
            <p:ph idx="75"/>
          </p:nvPr>
        </p:nvSpPr>
        <p:spPr/>
        <p:txBody>
          <a:bodyPr/>
          <a:lstStyle/>
          <a:p>
            <a:r>
              <a:rPr lang="en-US" dirty="0"/>
              <a:t>Efficacy is about the same</a:t>
            </a:r>
          </a:p>
        </p:txBody>
      </p:sp>
      <p:sp>
        <p:nvSpPr>
          <p:cNvPr id="11" name="Content Placeholder 10">
            <a:extLst>
              <a:ext uri="{FF2B5EF4-FFF2-40B4-BE49-F238E27FC236}">
                <a16:creationId xmlns:a16="http://schemas.microsoft.com/office/drawing/2014/main" id="{910951FF-4B48-D025-46BE-29DE686E591A}"/>
              </a:ext>
            </a:extLst>
          </p:cNvPr>
          <p:cNvSpPr>
            <a:spLocks noGrp="1"/>
          </p:cNvSpPr>
          <p:nvPr>
            <p:ph idx="76"/>
          </p:nvPr>
        </p:nvSpPr>
        <p:spPr/>
        <p:txBody>
          <a:bodyPr/>
          <a:lstStyle/>
          <a:p>
            <a:r>
              <a:rPr lang="en-US" dirty="0"/>
              <a:t>Olaparib/bevacizumab </a:t>
            </a:r>
            <a:br>
              <a:rPr lang="en-US" dirty="0"/>
            </a:br>
            <a:r>
              <a:rPr lang="en-US" dirty="0"/>
              <a:t>is the most efficacious</a:t>
            </a:r>
          </a:p>
        </p:txBody>
      </p:sp>
      <p:sp>
        <p:nvSpPr>
          <p:cNvPr id="12" name="Content Placeholder 11">
            <a:extLst>
              <a:ext uri="{FF2B5EF4-FFF2-40B4-BE49-F238E27FC236}">
                <a16:creationId xmlns:a16="http://schemas.microsoft.com/office/drawing/2014/main" id="{66A2282A-6E22-3C54-F559-2F0C980B62D4}"/>
              </a:ext>
            </a:extLst>
          </p:cNvPr>
          <p:cNvSpPr>
            <a:spLocks noGrp="1"/>
          </p:cNvSpPr>
          <p:nvPr>
            <p:ph idx="77"/>
          </p:nvPr>
        </p:nvSpPr>
        <p:spPr>
          <a:xfrm>
            <a:off x="7299176" y="4995556"/>
            <a:ext cx="4204320" cy="576072"/>
          </a:xfrm>
        </p:spPr>
        <p:txBody>
          <a:bodyPr/>
          <a:lstStyle/>
          <a:p>
            <a:r>
              <a:rPr lang="en-US" dirty="0"/>
              <a:t>Olaparib/bevacizumab</a:t>
            </a:r>
            <a:br>
              <a:rPr lang="en-US" dirty="0"/>
            </a:br>
            <a:r>
              <a:rPr lang="en-US" dirty="0"/>
              <a:t> is the most efficacious</a:t>
            </a:r>
          </a:p>
        </p:txBody>
      </p:sp>
      <p:sp>
        <p:nvSpPr>
          <p:cNvPr id="13" name="Content Placeholder 12">
            <a:extLst>
              <a:ext uri="{FF2B5EF4-FFF2-40B4-BE49-F238E27FC236}">
                <a16:creationId xmlns:a16="http://schemas.microsoft.com/office/drawing/2014/main" id="{B7C0DF30-DFDD-3272-3C7A-A60D2D856A16}"/>
              </a:ext>
            </a:extLst>
          </p:cNvPr>
          <p:cNvSpPr>
            <a:spLocks noGrp="1"/>
          </p:cNvSpPr>
          <p:nvPr>
            <p:ph idx="78"/>
          </p:nvPr>
        </p:nvSpPr>
        <p:spPr/>
        <p:txBody>
          <a:bodyPr/>
          <a:lstStyle/>
          <a:p>
            <a:r>
              <a:rPr lang="en-US" dirty="0"/>
              <a:t>BRCA wild type, HRD-positive</a:t>
            </a:r>
          </a:p>
        </p:txBody>
      </p:sp>
      <p:sp>
        <p:nvSpPr>
          <p:cNvPr id="15" name="Content Placeholder 14">
            <a:extLst>
              <a:ext uri="{FF2B5EF4-FFF2-40B4-BE49-F238E27FC236}">
                <a16:creationId xmlns:a16="http://schemas.microsoft.com/office/drawing/2014/main" id="{F1E82F86-A266-0986-0C67-88B198531322}"/>
              </a:ext>
            </a:extLst>
          </p:cNvPr>
          <p:cNvSpPr>
            <a:spLocks noGrp="1"/>
          </p:cNvSpPr>
          <p:nvPr>
            <p:ph idx="80"/>
          </p:nvPr>
        </p:nvSpPr>
        <p:spPr/>
        <p:txBody>
          <a:bodyPr/>
          <a:lstStyle/>
          <a:p>
            <a:r>
              <a:rPr lang="en-US" dirty="0"/>
              <a:t>Olaparib is most efficacious</a:t>
            </a:r>
          </a:p>
        </p:txBody>
      </p:sp>
      <p:sp>
        <p:nvSpPr>
          <p:cNvPr id="17" name="Content Placeholder 10">
            <a:extLst>
              <a:ext uri="{FF2B5EF4-FFF2-40B4-BE49-F238E27FC236}">
                <a16:creationId xmlns:a16="http://schemas.microsoft.com/office/drawing/2014/main" id="{EC997B3E-93C6-C547-7CED-3AC7B7B16518}"/>
              </a:ext>
            </a:extLst>
          </p:cNvPr>
          <p:cNvSpPr>
            <a:spLocks noGrp="1"/>
          </p:cNvSpPr>
          <p:nvPr>
            <p:ph idx="74"/>
          </p:nvPr>
        </p:nvSpPr>
        <p:spPr/>
        <p:txBody>
          <a:bodyPr/>
          <a:lstStyle/>
          <a:p>
            <a:r>
              <a:rPr lang="en-US" dirty="0"/>
              <a:t>Olaparib/bevacizumab </a:t>
            </a:r>
            <a:br>
              <a:rPr lang="en-US" dirty="0"/>
            </a:br>
            <a:r>
              <a:rPr lang="en-US" dirty="0"/>
              <a:t>is the most efficacious</a:t>
            </a:r>
          </a:p>
        </p:txBody>
      </p:sp>
      <p:sp>
        <p:nvSpPr>
          <p:cNvPr id="18" name="Content Placeholder 10">
            <a:extLst>
              <a:ext uri="{FF2B5EF4-FFF2-40B4-BE49-F238E27FC236}">
                <a16:creationId xmlns:a16="http://schemas.microsoft.com/office/drawing/2014/main" id="{194A451B-E373-F762-CD38-C60D4C3C5FD1}"/>
              </a:ext>
            </a:extLst>
          </p:cNvPr>
          <p:cNvSpPr>
            <a:spLocks noGrp="1"/>
          </p:cNvSpPr>
          <p:nvPr>
            <p:ph idx="81"/>
          </p:nvPr>
        </p:nvSpPr>
        <p:spPr/>
        <p:txBody>
          <a:bodyPr/>
          <a:lstStyle/>
          <a:p>
            <a:r>
              <a:rPr lang="en-US" dirty="0"/>
              <a:t>Olaparib/bevacizumab </a:t>
            </a:r>
            <a:br>
              <a:rPr lang="en-US" dirty="0"/>
            </a:br>
            <a:r>
              <a:rPr lang="en-US" dirty="0"/>
              <a:t>is the most efficacious</a:t>
            </a:r>
          </a:p>
        </p:txBody>
      </p:sp>
      <p:sp>
        <p:nvSpPr>
          <p:cNvPr id="19" name="Content Placeholder 3">
            <a:extLst>
              <a:ext uri="{FF2B5EF4-FFF2-40B4-BE49-F238E27FC236}">
                <a16:creationId xmlns:a16="http://schemas.microsoft.com/office/drawing/2014/main" id="{FBB95D46-72CF-6B0A-335D-CD5F6C534161}"/>
              </a:ext>
            </a:extLst>
          </p:cNvPr>
          <p:cNvSpPr>
            <a:spLocks noGrp="1"/>
          </p:cNvSpPr>
          <p:nvPr>
            <p:ph idx="71"/>
          </p:nvPr>
        </p:nvSpPr>
        <p:spPr/>
        <p:txBody>
          <a:bodyPr/>
          <a:lstStyle/>
          <a:p>
            <a:r>
              <a:rPr lang="en-US" dirty="0"/>
              <a:t>Olaparib/bevacizumab </a:t>
            </a:r>
            <a:br>
              <a:rPr lang="en-US" dirty="0"/>
            </a:br>
            <a:r>
              <a:rPr lang="en-US" dirty="0"/>
              <a:t>is the most efficacious</a:t>
            </a:r>
          </a:p>
        </p:txBody>
      </p:sp>
      <p:sp>
        <p:nvSpPr>
          <p:cNvPr id="20" name="Content Placeholder 3">
            <a:extLst>
              <a:ext uri="{FF2B5EF4-FFF2-40B4-BE49-F238E27FC236}">
                <a16:creationId xmlns:a16="http://schemas.microsoft.com/office/drawing/2014/main" id="{EFDB1239-1821-9471-1541-14F1FC993FDE}"/>
              </a:ext>
            </a:extLst>
          </p:cNvPr>
          <p:cNvSpPr>
            <a:spLocks noGrp="1"/>
          </p:cNvSpPr>
          <p:nvPr>
            <p:ph idx="79"/>
          </p:nvPr>
        </p:nvSpPr>
        <p:spPr/>
        <p:txBody>
          <a:bodyPr/>
          <a:lstStyle/>
          <a:p>
            <a:r>
              <a:rPr lang="en-US" dirty="0"/>
              <a:t>Olaparib/bevacizumab</a:t>
            </a:r>
            <a:br>
              <a:rPr lang="en-US" dirty="0"/>
            </a:br>
            <a:r>
              <a:rPr lang="en-US" dirty="0"/>
              <a:t> is the most efficacious</a:t>
            </a:r>
          </a:p>
        </p:txBody>
      </p:sp>
    </p:spTree>
    <p:extLst>
      <p:ext uri="{BB962C8B-B14F-4D97-AF65-F5344CB8AC3E}">
        <p14:creationId xmlns:p14="http://schemas.microsoft.com/office/powerpoint/2010/main" val="3386177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3749DC-2E8D-75D7-ABAA-558A09E0C7CB}"/>
              </a:ext>
            </a:extLst>
          </p:cNvPr>
          <p:cNvSpPr>
            <a:spLocks noGrp="1"/>
          </p:cNvSpPr>
          <p:nvPr>
            <p:ph idx="47"/>
          </p:nvPr>
        </p:nvSpPr>
        <p:spPr/>
        <p:txBody>
          <a:bodyPr/>
          <a:lstStyle/>
          <a:p>
            <a:r>
              <a:rPr lang="en-US" dirty="0"/>
              <a:t>None</a:t>
            </a:r>
          </a:p>
        </p:txBody>
      </p:sp>
      <p:sp>
        <p:nvSpPr>
          <p:cNvPr id="3" name="Content Placeholder 2">
            <a:extLst>
              <a:ext uri="{FF2B5EF4-FFF2-40B4-BE49-F238E27FC236}">
                <a16:creationId xmlns:a16="http://schemas.microsoft.com/office/drawing/2014/main" id="{59966AE6-B864-B368-BDAC-0C5BA46141FB}"/>
              </a:ext>
            </a:extLst>
          </p:cNvPr>
          <p:cNvSpPr>
            <a:spLocks noGrp="1"/>
          </p:cNvSpPr>
          <p:nvPr>
            <p:ph idx="48"/>
          </p:nvPr>
        </p:nvSpPr>
        <p:spPr/>
        <p:txBody>
          <a:bodyPr/>
          <a:lstStyle/>
          <a:p>
            <a:r>
              <a:rPr lang="en-US" dirty="0"/>
              <a:t>None</a:t>
            </a:r>
          </a:p>
        </p:txBody>
      </p:sp>
      <p:sp>
        <p:nvSpPr>
          <p:cNvPr id="4" name="Content Placeholder 3">
            <a:extLst>
              <a:ext uri="{FF2B5EF4-FFF2-40B4-BE49-F238E27FC236}">
                <a16:creationId xmlns:a16="http://schemas.microsoft.com/office/drawing/2014/main" id="{6CC7CF87-2836-A6CA-9705-18D044D48FE2}"/>
              </a:ext>
            </a:extLst>
          </p:cNvPr>
          <p:cNvSpPr>
            <a:spLocks noGrp="1"/>
          </p:cNvSpPr>
          <p:nvPr>
            <p:ph idx="49"/>
          </p:nvPr>
        </p:nvSpPr>
        <p:spPr/>
        <p:txBody>
          <a:bodyPr/>
          <a:lstStyle/>
          <a:p>
            <a:r>
              <a:rPr lang="en-US" dirty="0"/>
              <a:t>None</a:t>
            </a:r>
          </a:p>
        </p:txBody>
      </p:sp>
      <p:sp>
        <p:nvSpPr>
          <p:cNvPr id="5" name="Content Placeholder 4">
            <a:extLst>
              <a:ext uri="{FF2B5EF4-FFF2-40B4-BE49-F238E27FC236}">
                <a16:creationId xmlns:a16="http://schemas.microsoft.com/office/drawing/2014/main" id="{6980C6ED-134C-A808-9E89-2EA8A476D5B4}"/>
              </a:ext>
            </a:extLst>
          </p:cNvPr>
          <p:cNvSpPr>
            <a:spLocks noGrp="1"/>
          </p:cNvSpPr>
          <p:nvPr>
            <p:ph idx="50"/>
          </p:nvPr>
        </p:nvSpPr>
        <p:spPr/>
        <p:txBody>
          <a:bodyPr/>
          <a:lstStyle/>
          <a:p>
            <a:r>
              <a:rPr lang="en-US" dirty="0"/>
              <a:t>None</a:t>
            </a:r>
          </a:p>
        </p:txBody>
      </p:sp>
      <p:sp>
        <p:nvSpPr>
          <p:cNvPr id="6" name="Content Placeholder 5">
            <a:extLst>
              <a:ext uri="{FF2B5EF4-FFF2-40B4-BE49-F238E27FC236}">
                <a16:creationId xmlns:a16="http://schemas.microsoft.com/office/drawing/2014/main" id="{155C9573-D4CB-5A36-A1AC-8BB942A10F1C}"/>
              </a:ext>
            </a:extLst>
          </p:cNvPr>
          <p:cNvSpPr>
            <a:spLocks noGrp="1"/>
          </p:cNvSpPr>
          <p:nvPr>
            <p:ph idx="51"/>
          </p:nvPr>
        </p:nvSpPr>
        <p:spPr/>
        <p:txBody>
          <a:bodyPr/>
          <a:lstStyle/>
          <a:p>
            <a:r>
              <a:rPr lang="en-US" dirty="0"/>
              <a:t>Only in case of an optimal response to chemotherapy, </a:t>
            </a:r>
            <a:br>
              <a:rPr lang="en-US" dirty="0"/>
            </a:br>
            <a:r>
              <a:rPr lang="en-US" dirty="0"/>
              <a:t>with favorable KELIM score and CRS3</a:t>
            </a:r>
          </a:p>
        </p:txBody>
      </p:sp>
      <p:sp>
        <p:nvSpPr>
          <p:cNvPr id="7" name="Title 6">
            <a:extLst>
              <a:ext uri="{FF2B5EF4-FFF2-40B4-BE49-F238E27FC236}">
                <a16:creationId xmlns:a16="http://schemas.microsoft.com/office/drawing/2014/main" id="{8ABD3162-E7B1-8913-35ED-91BC4F809F09}"/>
              </a:ext>
            </a:extLst>
          </p:cNvPr>
          <p:cNvSpPr>
            <a:spLocks noGrp="1"/>
          </p:cNvSpPr>
          <p:nvPr>
            <p:ph type="title"/>
          </p:nvPr>
        </p:nvSpPr>
        <p:spPr/>
        <p:txBody>
          <a:bodyPr/>
          <a:lstStyle/>
          <a:p>
            <a:r>
              <a:rPr lang="en-US" dirty="0"/>
              <a:t>In which situations, if any, are you currently offering up-front PARP inhibitor maintenance to patients with BRCA wild-type, HRD-negative dis­ease? </a:t>
            </a:r>
          </a:p>
        </p:txBody>
      </p:sp>
      <p:sp>
        <p:nvSpPr>
          <p:cNvPr id="8" name="Content Placeholder 7">
            <a:extLst>
              <a:ext uri="{FF2B5EF4-FFF2-40B4-BE49-F238E27FC236}">
                <a16:creationId xmlns:a16="http://schemas.microsoft.com/office/drawing/2014/main" id="{DA78CC48-5FE1-48AE-CB58-2AFFDA795746}"/>
              </a:ext>
            </a:extLst>
          </p:cNvPr>
          <p:cNvSpPr>
            <a:spLocks noGrp="1"/>
          </p:cNvSpPr>
          <p:nvPr>
            <p:ph idx="52"/>
          </p:nvPr>
        </p:nvSpPr>
        <p:spPr/>
        <p:txBody>
          <a:bodyPr/>
          <a:lstStyle/>
          <a:p>
            <a:r>
              <a:rPr lang="en-US" dirty="0"/>
              <a:t>None</a:t>
            </a:r>
          </a:p>
        </p:txBody>
      </p:sp>
    </p:spTree>
    <p:extLst>
      <p:ext uri="{BB962C8B-B14F-4D97-AF65-F5344CB8AC3E}">
        <p14:creationId xmlns:p14="http://schemas.microsoft.com/office/powerpoint/2010/main" val="1783832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84279-3E14-3213-6916-CA6CB129E5B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5F61C7-09F8-5776-8FA5-096C76D69240}"/>
              </a:ext>
            </a:extLst>
          </p:cNvPr>
          <p:cNvSpPr>
            <a:spLocks noGrp="1"/>
          </p:cNvSpPr>
          <p:nvPr>
            <p:ph idx="47"/>
          </p:nvPr>
        </p:nvSpPr>
        <p:spPr/>
        <p:txBody>
          <a:bodyPr/>
          <a:lstStyle/>
          <a:p>
            <a:r>
              <a:rPr lang="en-US" dirty="0"/>
              <a:t>Patients with a BRCA mutation who completed their </a:t>
            </a:r>
            <a:r>
              <a:rPr lang="en-US" dirty="0" err="1"/>
              <a:t>PARPi</a:t>
            </a:r>
            <a:r>
              <a:rPr lang="en-US" dirty="0"/>
              <a:t> maintenance therapy and then developed a recurrence </a:t>
            </a:r>
          </a:p>
        </p:txBody>
      </p:sp>
      <p:sp>
        <p:nvSpPr>
          <p:cNvPr id="3" name="Content Placeholder 2">
            <a:extLst>
              <a:ext uri="{FF2B5EF4-FFF2-40B4-BE49-F238E27FC236}">
                <a16:creationId xmlns:a16="http://schemas.microsoft.com/office/drawing/2014/main" id="{50125D0B-8A89-0D49-2C71-93ACDBF93C73}"/>
              </a:ext>
            </a:extLst>
          </p:cNvPr>
          <p:cNvSpPr>
            <a:spLocks noGrp="1"/>
          </p:cNvSpPr>
          <p:nvPr>
            <p:ph idx="48"/>
          </p:nvPr>
        </p:nvSpPr>
        <p:spPr/>
        <p:txBody>
          <a:bodyPr/>
          <a:lstStyle/>
          <a:p>
            <a:r>
              <a:rPr lang="en-US" sz="2300" dirty="0"/>
              <a:t>After at least 3-5 years since completion </a:t>
            </a:r>
            <a:br>
              <a:rPr lang="en-US" sz="2300" dirty="0"/>
            </a:br>
            <a:r>
              <a:rPr lang="en-US" sz="2300" dirty="0"/>
              <a:t>of upfront PARPi and recurrence</a:t>
            </a:r>
          </a:p>
        </p:txBody>
      </p:sp>
      <p:sp>
        <p:nvSpPr>
          <p:cNvPr id="4" name="Content Placeholder 3">
            <a:extLst>
              <a:ext uri="{FF2B5EF4-FFF2-40B4-BE49-F238E27FC236}">
                <a16:creationId xmlns:a16="http://schemas.microsoft.com/office/drawing/2014/main" id="{CDB49DDC-6D8C-DA5C-F599-B6617D067020}"/>
              </a:ext>
            </a:extLst>
          </p:cNvPr>
          <p:cNvSpPr>
            <a:spLocks noGrp="1"/>
          </p:cNvSpPr>
          <p:nvPr>
            <p:ph idx="49"/>
          </p:nvPr>
        </p:nvSpPr>
        <p:spPr/>
        <p:txBody>
          <a:bodyPr/>
          <a:lstStyle/>
          <a:p>
            <a:r>
              <a:rPr lang="en-US" dirty="0"/>
              <a:t> Would consider if no reversion mutation in a patient with a BRCA mutation who experiences good response to 2L platinum</a:t>
            </a:r>
          </a:p>
        </p:txBody>
      </p:sp>
      <p:sp>
        <p:nvSpPr>
          <p:cNvPr id="5" name="Content Placeholder 4">
            <a:extLst>
              <a:ext uri="{FF2B5EF4-FFF2-40B4-BE49-F238E27FC236}">
                <a16:creationId xmlns:a16="http://schemas.microsoft.com/office/drawing/2014/main" id="{E88C61B7-063D-FCB9-35A7-02468EC9EC93}"/>
              </a:ext>
            </a:extLst>
          </p:cNvPr>
          <p:cNvSpPr>
            <a:spLocks noGrp="1"/>
          </p:cNvSpPr>
          <p:nvPr>
            <p:ph idx="50"/>
          </p:nvPr>
        </p:nvSpPr>
        <p:spPr/>
        <p:txBody>
          <a:bodyPr/>
          <a:lstStyle/>
          <a:p>
            <a:r>
              <a:rPr lang="en-US" sz="2200" dirty="0"/>
              <a:t>If they did not experience progression on PARPi and </a:t>
            </a:r>
            <a:br>
              <a:rPr lang="en-US" sz="2200" dirty="0"/>
            </a:br>
            <a:r>
              <a:rPr lang="en-US" sz="2200" dirty="0"/>
              <a:t>had a long (2+ years) disease-free interval </a:t>
            </a:r>
          </a:p>
        </p:txBody>
      </p:sp>
      <p:sp>
        <p:nvSpPr>
          <p:cNvPr id="6" name="Content Placeholder 5">
            <a:extLst>
              <a:ext uri="{FF2B5EF4-FFF2-40B4-BE49-F238E27FC236}">
                <a16:creationId xmlns:a16="http://schemas.microsoft.com/office/drawing/2014/main" id="{3CD21EDD-045C-8ACA-7D25-F832DFD3782B}"/>
              </a:ext>
            </a:extLst>
          </p:cNvPr>
          <p:cNvSpPr>
            <a:spLocks noGrp="1"/>
          </p:cNvSpPr>
          <p:nvPr>
            <p:ph idx="51"/>
          </p:nvPr>
        </p:nvSpPr>
        <p:spPr/>
        <p:txBody>
          <a:bodyPr/>
          <a:lstStyle/>
          <a:p>
            <a:r>
              <a:rPr lang="en-US" dirty="0"/>
              <a:t>None, no data to support this option</a:t>
            </a:r>
          </a:p>
        </p:txBody>
      </p:sp>
      <p:sp>
        <p:nvSpPr>
          <p:cNvPr id="7" name="Title 6">
            <a:extLst>
              <a:ext uri="{FF2B5EF4-FFF2-40B4-BE49-F238E27FC236}">
                <a16:creationId xmlns:a16="http://schemas.microsoft.com/office/drawing/2014/main" id="{30668157-4F51-5611-EF94-9CADF87FE72C}"/>
              </a:ext>
            </a:extLst>
          </p:cNvPr>
          <p:cNvSpPr>
            <a:spLocks noGrp="1"/>
          </p:cNvSpPr>
          <p:nvPr>
            <p:ph type="title"/>
          </p:nvPr>
        </p:nvSpPr>
        <p:spPr>
          <a:xfrm>
            <a:off x="551384" y="44624"/>
            <a:ext cx="11155680" cy="1023414"/>
          </a:xfrm>
        </p:spPr>
        <p:txBody>
          <a:bodyPr/>
          <a:lstStyle/>
          <a:p>
            <a:pPr>
              <a:lnSpc>
                <a:spcPts val="2380"/>
              </a:lnSpc>
            </a:pPr>
            <a:r>
              <a:rPr lang="en-US" dirty="0"/>
              <a:t>In which situations, if any, will you rechallenge with a PARP inhibitor for a patient who has received one in the up-front maintenance setting and subsequently experienced disease progression?</a:t>
            </a:r>
          </a:p>
        </p:txBody>
      </p:sp>
      <p:sp>
        <p:nvSpPr>
          <p:cNvPr id="8" name="Content Placeholder 7">
            <a:extLst>
              <a:ext uri="{FF2B5EF4-FFF2-40B4-BE49-F238E27FC236}">
                <a16:creationId xmlns:a16="http://schemas.microsoft.com/office/drawing/2014/main" id="{6A965009-361B-1241-725C-DBB7740C87D8}"/>
              </a:ext>
            </a:extLst>
          </p:cNvPr>
          <p:cNvSpPr>
            <a:spLocks noGrp="1"/>
          </p:cNvSpPr>
          <p:nvPr>
            <p:ph idx="52"/>
          </p:nvPr>
        </p:nvSpPr>
        <p:spPr/>
        <p:txBody>
          <a:bodyPr/>
          <a:lstStyle/>
          <a:p>
            <a:r>
              <a:rPr lang="en-US" dirty="0"/>
              <a:t>Still platinum sensitive with &gt;12 months platinum-free/PARP inhibitor-free/progression-free interval/survival </a:t>
            </a:r>
          </a:p>
        </p:txBody>
      </p:sp>
    </p:spTree>
    <p:extLst>
      <p:ext uri="{BB962C8B-B14F-4D97-AF65-F5344CB8AC3E}">
        <p14:creationId xmlns:p14="http://schemas.microsoft.com/office/powerpoint/2010/main" val="554546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105CC-3CE3-06DF-BD28-9143083C52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00F0E3-49EF-C0FD-A9DB-605718A057EF}"/>
              </a:ext>
            </a:extLst>
          </p:cNvPr>
          <p:cNvSpPr/>
          <p:nvPr/>
        </p:nvSpPr>
        <p:spPr bwMode="auto">
          <a:xfrm>
            <a:off x="740128" y="2348880"/>
            <a:ext cx="11044504"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F66D583-24AF-488E-CD33-096977A06B96}"/>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16D1B93E-0A4D-DC51-5BB2-DBF154D086AD}"/>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Current Role of PARP Inhibitors in the Management of Advanced Ovarian Cancer (OC) — Prof Eskander </a:t>
            </a:r>
          </a:p>
          <a:p>
            <a:pPr marL="98425" indent="0">
              <a:lnSpc>
                <a:spcPct val="100000"/>
              </a:lnSpc>
              <a:spcBef>
                <a:spcPts val="1600"/>
              </a:spcBef>
              <a:spcAft>
                <a:spcPts val="0"/>
              </a:spcAft>
              <a:buNone/>
            </a:pPr>
            <a:r>
              <a:rPr lang="en-US" sz="2500" dirty="0">
                <a:solidFill>
                  <a:schemeClr val="bg1"/>
                </a:solidFill>
              </a:rPr>
              <a:t>Module 2: Strategies Targeting Folate Receptor Alpha in Advanced OC — </a:t>
            </a:r>
            <a:br>
              <a:rPr lang="en-US" sz="2500" dirty="0">
                <a:solidFill>
                  <a:schemeClr val="bg1"/>
                </a:solidFill>
              </a:rPr>
            </a:br>
            <a:r>
              <a:rPr lang="en-US" sz="2500" dirty="0">
                <a:solidFill>
                  <a:schemeClr val="bg1"/>
                </a:solidFill>
              </a:rPr>
              <a:t>Dr Matulonis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Other Approved and Promising Investigational Antibody-Drug Conjugates for Advanced OC — Dr Moore</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Other Novel Agents and Strategies for Advanced OC — </a:t>
            </a:r>
            <a:br>
              <a:rPr lang="en-US" sz="2500" dirty="0">
                <a:solidFill>
                  <a:schemeClr val="tx1"/>
                </a:solidFill>
              </a:rPr>
            </a:br>
            <a:r>
              <a:rPr lang="en-US" sz="2500" dirty="0">
                <a:solidFill>
                  <a:schemeClr val="tx1"/>
                </a:solidFill>
              </a:rPr>
              <a:t>Dr O’Malley</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Diagnosis and Management of Adverse Events Associated with Common Therapies for Advanced OC — Dr </a:t>
            </a:r>
            <a:r>
              <a:rPr lang="en-US" sz="2500" dirty="0" err="1">
                <a:solidFill>
                  <a:schemeClr val="tx1"/>
                </a:solidFill>
              </a:rPr>
              <a:t>Olawaiye</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985534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6B58-5D55-FA36-50FF-115762C634F3}"/>
              </a:ext>
            </a:extLst>
          </p:cNvPr>
          <p:cNvSpPr>
            <a:spLocks noGrp="1"/>
          </p:cNvSpPr>
          <p:nvPr>
            <p:ph type="ctrTitle"/>
          </p:nvPr>
        </p:nvSpPr>
        <p:spPr>
          <a:xfrm>
            <a:off x="806105" y="1412502"/>
            <a:ext cx="10820401" cy="1451877"/>
          </a:xfrm>
        </p:spPr>
        <p:txBody>
          <a:bodyPr/>
          <a:lstStyle/>
          <a:p>
            <a:r>
              <a:rPr lang="en-US" b="1" dirty="0">
                <a:solidFill>
                  <a:schemeClr val="tx1"/>
                </a:solidFill>
              </a:rPr>
              <a:t>Strategies Targeting Folate Receptor Alpha (FRα) in Advanced Ovarian Cancer</a:t>
            </a:r>
            <a:endParaRPr lang="en-US" dirty="0">
              <a:solidFill>
                <a:schemeClr val="tx1"/>
              </a:solidFill>
            </a:endParaRPr>
          </a:p>
        </p:txBody>
      </p:sp>
      <p:sp>
        <p:nvSpPr>
          <p:cNvPr id="3" name="Text Placeholder 2">
            <a:extLst>
              <a:ext uri="{FF2B5EF4-FFF2-40B4-BE49-F238E27FC236}">
                <a16:creationId xmlns:a16="http://schemas.microsoft.com/office/drawing/2014/main" id="{0B386648-9155-25D8-E2A4-2D9C4DC79650}"/>
              </a:ext>
            </a:extLst>
          </p:cNvPr>
          <p:cNvSpPr>
            <a:spLocks noGrp="1"/>
          </p:cNvSpPr>
          <p:nvPr>
            <p:ph type="subTitle" idx="1"/>
          </p:nvPr>
        </p:nvSpPr>
        <p:spPr>
          <a:xfrm>
            <a:off x="685800" y="4966870"/>
            <a:ext cx="10820400" cy="1451877"/>
          </a:xfrm>
        </p:spPr>
        <p:txBody>
          <a:bodyPr>
            <a:noAutofit/>
          </a:bodyPr>
          <a:lstStyle/>
          <a:p>
            <a:pPr>
              <a:lnSpc>
                <a:spcPct val="120000"/>
              </a:lnSpc>
            </a:pPr>
            <a:r>
              <a:rPr lang="en-US" sz="1600" b="1" dirty="0">
                <a:solidFill>
                  <a:schemeClr val="tx1"/>
                </a:solidFill>
              </a:rPr>
              <a:t>Ursula Matulonis, MD</a:t>
            </a:r>
            <a:br>
              <a:rPr lang="en-US" sz="1600" b="1" dirty="0">
                <a:solidFill>
                  <a:schemeClr val="tx1"/>
                </a:solidFill>
              </a:rPr>
            </a:br>
            <a:r>
              <a:rPr lang="en-US" sz="1600" b="1" dirty="0">
                <a:solidFill>
                  <a:schemeClr val="tx1"/>
                </a:solidFill>
              </a:rPr>
              <a:t>Chief, Division of Gynecologic Oncology</a:t>
            </a:r>
            <a:br>
              <a:rPr lang="en-US" sz="1600" b="1" dirty="0">
                <a:solidFill>
                  <a:schemeClr val="tx1"/>
                </a:solidFill>
              </a:rPr>
            </a:br>
            <a:r>
              <a:rPr lang="en-US" sz="1600" b="1" dirty="0">
                <a:solidFill>
                  <a:schemeClr val="tx1"/>
                </a:solidFill>
              </a:rPr>
              <a:t>Dana-Farber Cancer Institute</a:t>
            </a:r>
            <a:br>
              <a:rPr lang="en-US" sz="1600" b="1" dirty="0">
                <a:solidFill>
                  <a:schemeClr val="tx1"/>
                </a:solidFill>
              </a:rPr>
            </a:br>
            <a:r>
              <a:rPr lang="en-US" sz="1600" b="1" dirty="0">
                <a:solidFill>
                  <a:schemeClr val="tx1"/>
                </a:solidFill>
              </a:rPr>
              <a:t>Professor of Medicine</a:t>
            </a:r>
            <a:br>
              <a:rPr lang="en-US" sz="1600" b="1" dirty="0">
                <a:solidFill>
                  <a:schemeClr val="tx1"/>
                </a:solidFill>
              </a:rPr>
            </a:br>
            <a:r>
              <a:rPr lang="en-US" sz="1600" b="1" dirty="0">
                <a:solidFill>
                  <a:schemeClr val="tx1"/>
                </a:solidFill>
              </a:rPr>
              <a:t>Harvard Medical School </a:t>
            </a:r>
            <a:br>
              <a:rPr lang="en-US" sz="1600" b="1" dirty="0">
                <a:solidFill>
                  <a:schemeClr val="tx1"/>
                </a:solidFill>
              </a:rPr>
            </a:br>
            <a:r>
              <a:rPr lang="en-US" sz="1600" b="1" dirty="0">
                <a:solidFill>
                  <a:schemeClr val="tx1"/>
                </a:solidFill>
              </a:rPr>
              <a:t>Boston MA</a:t>
            </a:r>
          </a:p>
        </p:txBody>
      </p:sp>
    </p:spTree>
    <p:extLst>
      <p:ext uri="{BB962C8B-B14F-4D97-AF65-F5344CB8AC3E}">
        <p14:creationId xmlns:p14="http://schemas.microsoft.com/office/powerpoint/2010/main" val="1292947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54D8-BA03-4FFB-9626-2E021850A599}"/>
              </a:ext>
            </a:extLst>
          </p:cNvPr>
          <p:cNvSpPr>
            <a:spLocks noGrp="1"/>
          </p:cNvSpPr>
          <p:nvPr>
            <p:ph type="ctrTitle"/>
          </p:nvPr>
        </p:nvSpPr>
        <p:spPr>
          <a:xfrm>
            <a:off x="574611" y="9623"/>
            <a:ext cx="10820401" cy="988192"/>
          </a:xfrm>
        </p:spPr>
        <p:txBody>
          <a:bodyPr/>
          <a:lstStyle/>
          <a:p>
            <a:r>
              <a:rPr lang="en-US" dirty="0"/>
              <a:t>Folate receptor alpha expression in ovarian cancer </a:t>
            </a:r>
            <a:r>
              <a:rPr lang="en-US" dirty="0" err="1"/>
              <a:t>histologies</a:t>
            </a:r>
            <a:r>
              <a:rPr lang="en-US" dirty="0"/>
              <a:t> and testing</a:t>
            </a:r>
          </a:p>
        </p:txBody>
      </p:sp>
      <p:sp>
        <p:nvSpPr>
          <p:cNvPr id="4" name="TextBox 3">
            <a:extLst>
              <a:ext uri="{FF2B5EF4-FFF2-40B4-BE49-F238E27FC236}">
                <a16:creationId xmlns:a16="http://schemas.microsoft.com/office/drawing/2014/main" id="{A6C06064-7DDC-C47C-B697-7468E89ED65C}"/>
              </a:ext>
            </a:extLst>
          </p:cNvPr>
          <p:cNvSpPr txBox="1"/>
          <p:nvPr/>
        </p:nvSpPr>
        <p:spPr>
          <a:xfrm>
            <a:off x="9251772" y="5399775"/>
            <a:ext cx="294022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Matulonis et al, JCO 2023</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Manning Geist, Gyn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Onc</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2024</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Leung et al, J Gyn Oncology 2025 </a:t>
            </a:r>
          </a:p>
        </p:txBody>
      </p:sp>
      <p:graphicFrame>
        <p:nvGraphicFramePr>
          <p:cNvPr id="5" name="Table 4">
            <a:extLst>
              <a:ext uri="{FF2B5EF4-FFF2-40B4-BE49-F238E27FC236}">
                <a16:creationId xmlns:a16="http://schemas.microsoft.com/office/drawing/2014/main" id="{0E50F546-49B3-5308-7842-1738A92B299D}"/>
              </a:ext>
            </a:extLst>
          </p:cNvPr>
          <p:cNvGraphicFramePr>
            <a:graphicFrameLocks noGrp="1"/>
          </p:cNvGraphicFramePr>
          <p:nvPr/>
        </p:nvGraphicFramePr>
        <p:xfrm>
          <a:off x="1712467" y="2905495"/>
          <a:ext cx="8128000" cy="2494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664950681"/>
                    </a:ext>
                  </a:extLst>
                </a:gridCol>
                <a:gridCol w="4064000">
                  <a:extLst>
                    <a:ext uri="{9D8B030D-6E8A-4147-A177-3AD203B41FA5}">
                      <a16:colId xmlns:a16="http://schemas.microsoft.com/office/drawing/2014/main" val="3769724531"/>
                    </a:ext>
                  </a:extLst>
                </a:gridCol>
              </a:tblGrid>
              <a:tr h="370840">
                <a:tc>
                  <a:txBody>
                    <a:bodyPr/>
                    <a:lstStyle/>
                    <a:p>
                      <a:r>
                        <a:rPr lang="en-US" dirty="0"/>
                        <a:t>Ovarian cancer histology</a:t>
                      </a:r>
                    </a:p>
                  </a:txBody>
                  <a:tcPr/>
                </a:tc>
                <a:tc>
                  <a:txBody>
                    <a:bodyPr/>
                    <a:lstStyle/>
                    <a:p>
                      <a:r>
                        <a:rPr lang="en-US" dirty="0"/>
                        <a:t>Level of high FOLR1 expression:</a:t>
                      </a:r>
                      <a:br>
                        <a:rPr lang="en-US" dirty="0"/>
                      </a:br>
                      <a:endParaRPr lang="en-US" dirty="0"/>
                    </a:p>
                  </a:txBody>
                  <a:tcPr/>
                </a:tc>
                <a:extLst>
                  <a:ext uri="{0D108BD9-81ED-4DB2-BD59-A6C34878D82A}">
                    <a16:rowId xmlns:a16="http://schemas.microsoft.com/office/drawing/2014/main" val="1918361325"/>
                  </a:ext>
                </a:extLst>
              </a:tr>
              <a:tr h="370840">
                <a:tc>
                  <a:txBody>
                    <a:bodyPr/>
                    <a:lstStyle/>
                    <a:p>
                      <a:r>
                        <a:rPr lang="en-US" dirty="0"/>
                        <a:t>High Grade Serous </a:t>
                      </a:r>
                    </a:p>
                  </a:txBody>
                  <a:tcPr/>
                </a:tc>
                <a:tc>
                  <a:txBody>
                    <a:bodyPr/>
                    <a:lstStyle/>
                    <a:p>
                      <a:r>
                        <a:rPr lang="en-US" dirty="0"/>
                        <a:t>~35%</a:t>
                      </a:r>
                    </a:p>
                  </a:txBody>
                  <a:tcPr/>
                </a:tc>
                <a:extLst>
                  <a:ext uri="{0D108BD9-81ED-4DB2-BD59-A6C34878D82A}">
                    <a16:rowId xmlns:a16="http://schemas.microsoft.com/office/drawing/2014/main" val="1308877098"/>
                  </a:ext>
                </a:extLst>
              </a:tr>
              <a:tr h="370840">
                <a:tc>
                  <a:txBody>
                    <a:bodyPr/>
                    <a:lstStyle/>
                    <a:p>
                      <a:r>
                        <a:rPr lang="en-US" dirty="0"/>
                        <a:t>Low Grade Serous</a:t>
                      </a:r>
                    </a:p>
                  </a:txBody>
                  <a:tcPr/>
                </a:tc>
                <a:tc>
                  <a:txBody>
                    <a:bodyPr/>
                    <a:lstStyle/>
                    <a:p>
                      <a:r>
                        <a:rPr lang="en-US" dirty="0"/>
                        <a:t>30-40%</a:t>
                      </a:r>
                    </a:p>
                  </a:txBody>
                  <a:tcPr/>
                </a:tc>
                <a:extLst>
                  <a:ext uri="{0D108BD9-81ED-4DB2-BD59-A6C34878D82A}">
                    <a16:rowId xmlns:a16="http://schemas.microsoft.com/office/drawing/2014/main" val="2989815563"/>
                  </a:ext>
                </a:extLst>
              </a:tr>
              <a:tr h="370840">
                <a:tc>
                  <a:txBody>
                    <a:bodyPr/>
                    <a:lstStyle/>
                    <a:p>
                      <a:r>
                        <a:rPr lang="en-US" dirty="0"/>
                        <a:t>Clear Cell </a:t>
                      </a:r>
                    </a:p>
                  </a:txBody>
                  <a:tcPr/>
                </a:tc>
                <a:tc>
                  <a:txBody>
                    <a:bodyPr/>
                    <a:lstStyle/>
                    <a:p>
                      <a:r>
                        <a:rPr lang="en-US" dirty="0"/>
                        <a:t>8%</a:t>
                      </a:r>
                    </a:p>
                  </a:txBody>
                  <a:tcPr/>
                </a:tc>
                <a:extLst>
                  <a:ext uri="{0D108BD9-81ED-4DB2-BD59-A6C34878D82A}">
                    <a16:rowId xmlns:a16="http://schemas.microsoft.com/office/drawing/2014/main" val="3171079771"/>
                  </a:ext>
                </a:extLst>
              </a:tr>
              <a:tr h="370840">
                <a:tc>
                  <a:txBody>
                    <a:bodyPr/>
                    <a:lstStyle/>
                    <a:p>
                      <a:r>
                        <a:rPr lang="en-US" dirty="0"/>
                        <a:t>Endometrioid</a:t>
                      </a:r>
                    </a:p>
                  </a:txBody>
                  <a:tcPr/>
                </a:tc>
                <a:tc>
                  <a:txBody>
                    <a:bodyPr/>
                    <a:lstStyle/>
                    <a:p>
                      <a:r>
                        <a:rPr lang="en-US" dirty="0"/>
                        <a:t>6%</a:t>
                      </a:r>
                    </a:p>
                  </a:txBody>
                  <a:tcPr/>
                </a:tc>
                <a:extLst>
                  <a:ext uri="{0D108BD9-81ED-4DB2-BD59-A6C34878D82A}">
                    <a16:rowId xmlns:a16="http://schemas.microsoft.com/office/drawing/2014/main" val="2797687860"/>
                  </a:ext>
                </a:extLst>
              </a:tr>
              <a:tr h="370840">
                <a:tc>
                  <a:txBody>
                    <a:bodyPr/>
                    <a:lstStyle/>
                    <a:p>
                      <a:r>
                        <a:rPr lang="en-US" dirty="0"/>
                        <a:t>Mucinous</a:t>
                      </a:r>
                    </a:p>
                  </a:txBody>
                  <a:tcPr/>
                </a:tc>
                <a:tc>
                  <a:txBody>
                    <a:bodyPr/>
                    <a:lstStyle/>
                    <a:p>
                      <a:r>
                        <a:rPr lang="en-US" dirty="0"/>
                        <a:t>0%</a:t>
                      </a:r>
                    </a:p>
                  </a:txBody>
                  <a:tcPr/>
                </a:tc>
                <a:extLst>
                  <a:ext uri="{0D108BD9-81ED-4DB2-BD59-A6C34878D82A}">
                    <a16:rowId xmlns:a16="http://schemas.microsoft.com/office/drawing/2014/main" val="1337432991"/>
                  </a:ext>
                </a:extLst>
              </a:tr>
            </a:tbl>
          </a:graphicData>
        </a:graphic>
      </p:graphicFrame>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1293364-5F86-1597-7DD4-E7D8FA0084A8}"/>
                  </a:ext>
                </a:extLst>
              </p:cNvPr>
              <p:cNvSpPr txBox="1"/>
              <p:nvPr/>
            </p:nvSpPr>
            <p:spPr>
              <a:xfrm>
                <a:off x="714654" y="1212991"/>
                <a:ext cx="1095700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Ventana assay for FOLR1 expression:  FDA approved to select patients who are eligible to receive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mirvetuximab</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soravtansine</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Positive test:  </a:t>
                </a:r>
                <a14:m>
                  <m:oMath xmlns:m="http://schemas.openxmlformats.org/officeDocument/2006/math">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a14:m>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75% of viable tumor cells exhibiting at least 2+ level (moderate and/or strong intensity levels) of membrane staining by IHC</a:t>
                </a:r>
              </a:p>
            </p:txBody>
          </p:sp>
        </mc:Choice>
        <mc:Fallback xmlns="">
          <p:sp>
            <p:nvSpPr>
              <p:cNvPr id="3" name="TextBox 2">
                <a:extLst>
                  <a:ext uri="{FF2B5EF4-FFF2-40B4-BE49-F238E27FC236}">
                    <a16:creationId xmlns:a16="http://schemas.microsoft.com/office/drawing/2014/main" id="{61293364-5F86-1597-7DD4-E7D8FA0084A8}"/>
                  </a:ext>
                </a:extLst>
              </p:cNvPr>
              <p:cNvSpPr txBox="1">
                <a:spLocks noRot="1" noChangeAspect="1" noMove="1" noResize="1" noEditPoints="1" noAdjustHandles="1" noChangeArrowheads="1" noChangeShapeType="1" noTextEdit="1"/>
              </p:cNvSpPr>
              <p:nvPr/>
            </p:nvSpPr>
            <p:spPr>
              <a:xfrm>
                <a:off x="714654" y="1212991"/>
                <a:ext cx="10957004" cy="1477328"/>
              </a:xfrm>
              <a:prstGeom prst="rect">
                <a:avLst/>
              </a:prstGeom>
              <a:blipFill>
                <a:blip r:embed="rId2"/>
                <a:stretch>
                  <a:fillRect l="-463" t="-1709" b="-5983"/>
                </a:stretch>
              </a:blipFill>
            </p:spPr>
            <p:txBody>
              <a:bodyPr/>
              <a:lstStyle/>
              <a:p>
                <a:r>
                  <a:rPr lang="en-US">
                    <a:noFill/>
                  </a:rPr>
                  <a:t> </a:t>
                </a:r>
              </a:p>
            </p:txBody>
          </p:sp>
        </mc:Fallback>
      </mc:AlternateContent>
    </p:spTree>
    <p:extLst>
      <p:ext uri="{BB962C8B-B14F-4D97-AF65-F5344CB8AC3E}">
        <p14:creationId xmlns:p14="http://schemas.microsoft.com/office/powerpoint/2010/main" val="491668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560FA-987C-0796-10DF-9448DCF83DE5}"/>
              </a:ext>
            </a:extLst>
          </p:cNvPr>
          <p:cNvSpPr>
            <a:spLocks noGrp="1"/>
          </p:cNvSpPr>
          <p:nvPr>
            <p:ph type="ctrTitle"/>
          </p:nvPr>
        </p:nvSpPr>
        <p:spPr>
          <a:xfrm>
            <a:off x="712788" y="174171"/>
            <a:ext cx="10820401" cy="697614"/>
          </a:xfrm>
        </p:spPr>
        <p:txBody>
          <a:bodyPr/>
          <a:lstStyle/>
          <a:p>
            <a:r>
              <a:rPr lang="en-US" dirty="0">
                <a:solidFill>
                  <a:schemeClr val="tx1"/>
                </a:solidFill>
              </a:rPr>
              <a:t>Early clinical trial testing of </a:t>
            </a:r>
            <a:r>
              <a:rPr lang="en-US" dirty="0" err="1">
                <a:solidFill>
                  <a:schemeClr val="tx1"/>
                </a:solidFill>
              </a:rPr>
              <a:t>Mirvetuximab</a:t>
            </a:r>
            <a:r>
              <a:rPr lang="en-US" dirty="0">
                <a:solidFill>
                  <a:schemeClr val="tx1"/>
                </a:solidFill>
              </a:rPr>
              <a:t> </a:t>
            </a:r>
            <a:r>
              <a:rPr lang="en-US" dirty="0" err="1">
                <a:solidFill>
                  <a:schemeClr val="tx1"/>
                </a:solidFill>
              </a:rPr>
              <a:t>soravtansine</a:t>
            </a:r>
            <a:endParaRPr lang="en-US" dirty="0">
              <a:solidFill>
                <a:schemeClr val="tx1"/>
              </a:solidFill>
            </a:endParaRP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4E810A0-0E9F-B245-7406-238C44F9E1BA}"/>
                  </a:ext>
                </a:extLst>
              </p:cNvPr>
              <p:cNvSpPr>
                <a:spLocks noGrp="1"/>
              </p:cNvSpPr>
              <p:nvPr>
                <p:ph type="body" sz="quarter" idx="10"/>
              </p:nvPr>
            </p:nvSpPr>
            <p:spPr>
              <a:xfrm>
                <a:off x="712788" y="1238491"/>
                <a:ext cx="10820400" cy="5004654"/>
              </a:xfrm>
            </p:spPr>
            <p:txBody>
              <a:bodyPr>
                <a:normAutofit lnSpcReduction="10000"/>
              </a:bodyPr>
              <a:lstStyle/>
              <a:p>
                <a:r>
                  <a:rPr lang="en-US" sz="2000" dirty="0"/>
                  <a:t>Phase 1:  44 patients enrolled</a:t>
                </a:r>
              </a:p>
              <a:p>
                <a:r>
                  <a:rPr lang="en-US" sz="2000" dirty="0"/>
                  <a:t>Doses started at 0.15 up through 7.0 mg/kg</a:t>
                </a:r>
              </a:p>
              <a:p>
                <a:r>
                  <a:rPr lang="en-US" sz="2000" dirty="0"/>
                  <a:t>Ocular toxicities found to correlate with dose and exposure, so Adjusted Ideal Body weight was used</a:t>
                </a:r>
                <a:br>
                  <a:rPr lang="en-US" sz="2000" dirty="0"/>
                </a:br>
                <a:br>
                  <a:rPr lang="en-US" sz="2000" dirty="0"/>
                </a:br>
                <a:r>
                  <a:rPr lang="en-US" sz="2000" dirty="0"/>
                  <a:t>Dose escalation went to 7 mg/kg (low </a:t>
                </a:r>
                <a:r>
                  <a:rPr lang="en-US" sz="2000" dirty="0" err="1"/>
                  <a:t>phos</a:t>
                </a:r>
                <a:r>
                  <a:rPr lang="en-US" sz="2000" dirty="0"/>
                  <a:t> and eye tox)</a:t>
                </a:r>
                <a:br>
                  <a:rPr lang="en-US" sz="2000" dirty="0"/>
                </a:br>
                <a:br>
                  <a:rPr lang="en-US" sz="2000" dirty="0"/>
                </a:br>
                <a:r>
                  <a:rPr lang="en-US" sz="2000" dirty="0"/>
                  <a:t>Both 5 and 6 mg/kg were then tested (n=7 per group) and no DLTs were observed</a:t>
                </a:r>
                <a:br>
                  <a:rPr lang="en-US" sz="2000" dirty="0"/>
                </a:br>
                <a:br>
                  <a:rPr lang="en-US" sz="2000" dirty="0"/>
                </a:br>
                <a:r>
                  <a:rPr lang="en-US" sz="2000" dirty="0"/>
                  <a:t>6 mg/kg via AIBW was selected as the RP2D</a:t>
                </a:r>
                <a:br>
                  <a:rPr lang="en-US" sz="2000" dirty="0"/>
                </a:br>
                <a:br>
                  <a:rPr lang="en-US" sz="2000" dirty="0"/>
                </a:br>
                <a:r>
                  <a:rPr lang="en-US" sz="2000" u="sng" dirty="0"/>
                  <a:t>Phase I expansion cohort (46 pts):</a:t>
                </a:r>
                <a:br>
                  <a:rPr lang="en-US" sz="2000" dirty="0"/>
                </a:br>
                <a:r>
                  <a:rPr lang="en-US" sz="2000" dirty="0"/>
                  <a:t>ORR for pts who received 1 to 3 prior lines: 39%</a:t>
                </a:r>
                <a:br>
                  <a:rPr lang="en-US" sz="2000" dirty="0"/>
                </a:br>
                <a:r>
                  <a:rPr lang="en-US" sz="2000" dirty="0"/>
                  <a:t>ORR for pts who had received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oMath>
                </a14:m>
                <a:r>
                  <a:rPr lang="en-US" sz="2000" dirty="0"/>
                  <a:t>4 lines was 13%</a:t>
                </a:r>
              </a:p>
              <a:p>
                <a:r>
                  <a:rPr lang="en-US" sz="2000" dirty="0">
                    <a:solidFill>
                      <a:srgbClr val="212121"/>
                    </a:solidFill>
                  </a:rPr>
                  <a:t>G</a:t>
                </a:r>
                <a:r>
                  <a:rPr lang="en-US" sz="2000" b="0" i="0" u="none" strike="noStrike" dirty="0">
                    <a:solidFill>
                      <a:srgbClr val="212121"/>
                    </a:solidFill>
                    <a:effectLst/>
                  </a:rPr>
                  <a:t>ood concordance of FR</a:t>
                </a:r>
                <a:r>
                  <a:rPr lang="el-GR" sz="2000" b="0" i="0" u="none" strike="noStrike" dirty="0">
                    <a:solidFill>
                      <a:srgbClr val="212121"/>
                    </a:solidFill>
                    <a:effectLst/>
                  </a:rPr>
                  <a:t>α </a:t>
                </a:r>
                <a:r>
                  <a:rPr lang="en-US" sz="2000" b="0" i="0" u="none" strike="noStrike" dirty="0">
                    <a:solidFill>
                      <a:srgbClr val="212121"/>
                    </a:solidFill>
                    <a:effectLst/>
                  </a:rPr>
                  <a:t>expression in archival and pre-treatment biopsy tissues,</a:t>
                </a:r>
                <a:br>
                  <a:rPr lang="en-US" sz="2000" b="0" i="0" u="none" strike="noStrike" dirty="0">
                    <a:solidFill>
                      <a:srgbClr val="212121"/>
                    </a:solidFill>
                    <a:effectLst/>
                  </a:rPr>
                </a:br>
                <a:r>
                  <a:rPr lang="en-US" sz="2000" b="0" i="0" u="none" strike="noStrike" dirty="0">
                    <a:solidFill>
                      <a:srgbClr val="212121"/>
                    </a:solidFill>
                    <a:effectLst/>
                  </a:rPr>
                  <a:t>ranging from 71%-86%</a:t>
                </a:r>
                <a:br>
                  <a:rPr lang="en-US" dirty="0"/>
                </a:br>
                <a:endParaRPr lang="en-US" dirty="0"/>
              </a:p>
            </p:txBody>
          </p:sp>
        </mc:Choice>
        <mc:Fallback xmlns="">
          <p:sp>
            <p:nvSpPr>
              <p:cNvPr id="3" name="Text Placeholder 2">
                <a:extLst>
                  <a:ext uri="{FF2B5EF4-FFF2-40B4-BE49-F238E27FC236}">
                    <a16:creationId xmlns:a16="http://schemas.microsoft.com/office/drawing/2014/main" id="{24E810A0-0E9F-B245-7406-238C44F9E1BA}"/>
                  </a:ext>
                </a:extLst>
              </p:cNvPr>
              <p:cNvSpPr>
                <a:spLocks noGrp="1" noRot="1" noChangeAspect="1" noMove="1" noResize="1" noEditPoints="1" noAdjustHandles="1" noChangeArrowheads="1" noChangeShapeType="1" noTextEdit="1"/>
              </p:cNvSpPr>
              <p:nvPr>
                <p:ph type="body" sz="quarter" idx="10"/>
              </p:nvPr>
            </p:nvSpPr>
            <p:spPr>
              <a:xfrm>
                <a:off x="712788" y="1238491"/>
                <a:ext cx="10820400" cy="5004654"/>
              </a:xfrm>
              <a:blipFill>
                <a:blip r:embed="rId2"/>
                <a:stretch>
                  <a:fillRect l="-703" t="-177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43740ED-BDF3-FA06-F183-9C4ED540DDE0}"/>
              </a:ext>
            </a:extLst>
          </p:cNvPr>
          <p:cNvSpPr txBox="1"/>
          <p:nvPr/>
        </p:nvSpPr>
        <p:spPr>
          <a:xfrm>
            <a:off x="2805676" y="6550223"/>
            <a:ext cx="80455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Moore et al, JCO 2016, Cancer 2017 and Martin et al, Gyn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Onc</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2017, Swisher et al,  ASCO 2025</a:t>
            </a:r>
          </a:p>
        </p:txBody>
      </p:sp>
    </p:spTree>
    <p:extLst>
      <p:ext uri="{BB962C8B-B14F-4D97-AF65-F5344CB8AC3E}">
        <p14:creationId xmlns:p14="http://schemas.microsoft.com/office/powerpoint/2010/main" val="894576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FAA9-6924-4760-E90B-0E5A4F2B1936}"/>
              </a:ext>
            </a:extLst>
          </p:cNvPr>
          <p:cNvSpPr>
            <a:spLocks noGrp="1"/>
          </p:cNvSpPr>
          <p:nvPr>
            <p:ph type="ctrTitle"/>
          </p:nvPr>
        </p:nvSpPr>
        <p:spPr>
          <a:xfrm>
            <a:off x="168654" y="166213"/>
            <a:ext cx="10820401" cy="600809"/>
          </a:xfrm>
        </p:spPr>
        <p:txBody>
          <a:bodyPr>
            <a:normAutofit/>
          </a:bodyPr>
          <a:lstStyle/>
          <a:p>
            <a:r>
              <a:rPr lang="en-US" dirty="0"/>
              <a:t>65 </a:t>
            </a:r>
            <a:r>
              <a:rPr lang="en-US" dirty="0" err="1"/>
              <a:t>yo</a:t>
            </a:r>
            <a:r>
              <a:rPr lang="en-US" dirty="0"/>
              <a:t> F</a:t>
            </a:r>
          </a:p>
        </p:txBody>
      </p:sp>
      <p:sp>
        <p:nvSpPr>
          <p:cNvPr id="3" name="Text Placeholder 2">
            <a:extLst>
              <a:ext uri="{FF2B5EF4-FFF2-40B4-BE49-F238E27FC236}">
                <a16:creationId xmlns:a16="http://schemas.microsoft.com/office/drawing/2014/main" id="{1C155201-8195-28A7-6063-84EF0E52CCE2}"/>
              </a:ext>
            </a:extLst>
          </p:cNvPr>
          <p:cNvSpPr>
            <a:spLocks noGrp="1"/>
          </p:cNvSpPr>
          <p:nvPr>
            <p:ph type="body" sz="quarter" idx="10"/>
          </p:nvPr>
        </p:nvSpPr>
        <p:spPr>
          <a:xfrm>
            <a:off x="360040" y="988192"/>
            <a:ext cx="6785039" cy="3430034"/>
          </a:xfrm>
        </p:spPr>
        <p:txBody>
          <a:bodyPr>
            <a:normAutofit fontScale="92500" lnSpcReduction="10000"/>
          </a:bodyPr>
          <a:lstStyle/>
          <a:p>
            <a:r>
              <a:rPr lang="en-US" sz="2200" dirty="0"/>
              <a:t>Diagnosed with advanced high grade serous ovarian cancer via an omental biopsy that showed HGSC</a:t>
            </a:r>
            <a:br>
              <a:rPr lang="en-US" sz="2200" dirty="0"/>
            </a:br>
            <a:br>
              <a:rPr lang="en-US" sz="2200" dirty="0"/>
            </a:br>
            <a:r>
              <a:rPr lang="en-US" sz="2200" dirty="0"/>
              <a:t>Received 3 cycles of neoadjuvant carbo/paclitaxel and underwent cytoreductive surgery</a:t>
            </a:r>
            <a:br>
              <a:rPr lang="en-US" sz="2200" dirty="0"/>
            </a:br>
            <a:br>
              <a:rPr lang="en-US" sz="2200" dirty="0"/>
            </a:br>
            <a:r>
              <a:rPr lang="en-US" sz="2200" dirty="0"/>
              <a:t>Completed 3 additional cycles of carboplatin, paclitaxel, bevacizumab</a:t>
            </a:r>
            <a:br>
              <a:rPr lang="en-US" sz="2200" dirty="0"/>
            </a:br>
            <a:br>
              <a:rPr lang="en-US" sz="2200" dirty="0"/>
            </a:br>
            <a:r>
              <a:rPr lang="en-US" sz="2200" dirty="0"/>
              <a:t>Continued bevacizumab maintenance</a:t>
            </a:r>
            <a:br>
              <a:rPr lang="en-US" sz="2200" dirty="0"/>
            </a:br>
            <a:br>
              <a:rPr lang="en-US" sz="2200" dirty="0"/>
            </a:br>
            <a:r>
              <a:rPr lang="en-US" sz="2200" dirty="0"/>
              <a:t>3 month CT following completion of platinum showed PD</a:t>
            </a:r>
            <a:br>
              <a:rPr lang="en-US" dirty="0"/>
            </a:br>
            <a:endParaRPr lang="en-US" dirty="0"/>
          </a:p>
        </p:txBody>
      </p:sp>
      <p:pic>
        <p:nvPicPr>
          <p:cNvPr id="7" name="Picture 6" descr="An x-ray of a person's body&#10;&#10;AI-generated content may be incorrect.">
            <a:extLst>
              <a:ext uri="{FF2B5EF4-FFF2-40B4-BE49-F238E27FC236}">
                <a16:creationId xmlns:a16="http://schemas.microsoft.com/office/drawing/2014/main" id="{F4E9BE7E-FA38-C7A2-555B-E0C7837E78C0}"/>
              </a:ext>
            </a:extLst>
          </p:cNvPr>
          <p:cNvPicPr>
            <a:picLocks noChangeAspect="1"/>
          </p:cNvPicPr>
          <p:nvPr/>
        </p:nvPicPr>
        <p:blipFill>
          <a:blip r:embed="rId2"/>
          <a:stretch>
            <a:fillRect/>
          </a:stretch>
        </p:blipFill>
        <p:spPr>
          <a:xfrm>
            <a:off x="7430283" y="476285"/>
            <a:ext cx="3558772" cy="2938493"/>
          </a:xfrm>
          <a:prstGeom prst="rect">
            <a:avLst/>
          </a:prstGeom>
        </p:spPr>
      </p:pic>
      <p:graphicFrame>
        <p:nvGraphicFramePr>
          <p:cNvPr id="8" name="Table 7">
            <a:extLst>
              <a:ext uri="{FF2B5EF4-FFF2-40B4-BE49-F238E27FC236}">
                <a16:creationId xmlns:a16="http://schemas.microsoft.com/office/drawing/2014/main" id="{615BE78E-E386-A307-FEAF-CCFC6D7E9AF3}"/>
              </a:ext>
            </a:extLst>
          </p:cNvPr>
          <p:cNvGraphicFramePr>
            <a:graphicFrameLocks noGrp="1"/>
          </p:cNvGraphicFramePr>
          <p:nvPr/>
        </p:nvGraphicFramePr>
        <p:xfrm>
          <a:off x="360040" y="4370778"/>
          <a:ext cx="6654714" cy="1320800"/>
        </p:xfrm>
        <a:graphic>
          <a:graphicData uri="http://schemas.openxmlformats.org/drawingml/2006/table">
            <a:tbl>
              <a:tblPr firstRow="1" bandRow="1">
                <a:tableStyleId>{5C22544A-7EE6-4342-B048-85BDC9FD1C3A}</a:tableStyleId>
              </a:tblPr>
              <a:tblGrid>
                <a:gridCol w="2200280">
                  <a:extLst>
                    <a:ext uri="{9D8B030D-6E8A-4147-A177-3AD203B41FA5}">
                      <a16:colId xmlns:a16="http://schemas.microsoft.com/office/drawing/2014/main" val="3358376258"/>
                    </a:ext>
                  </a:extLst>
                </a:gridCol>
                <a:gridCol w="1463040">
                  <a:extLst>
                    <a:ext uri="{9D8B030D-6E8A-4147-A177-3AD203B41FA5}">
                      <a16:colId xmlns:a16="http://schemas.microsoft.com/office/drawing/2014/main" val="1226419208"/>
                    </a:ext>
                  </a:extLst>
                </a:gridCol>
                <a:gridCol w="1724297">
                  <a:extLst>
                    <a:ext uri="{9D8B030D-6E8A-4147-A177-3AD203B41FA5}">
                      <a16:colId xmlns:a16="http://schemas.microsoft.com/office/drawing/2014/main" val="3877499169"/>
                    </a:ext>
                  </a:extLst>
                </a:gridCol>
                <a:gridCol w="1267097">
                  <a:extLst>
                    <a:ext uri="{9D8B030D-6E8A-4147-A177-3AD203B41FA5}">
                      <a16:colId xmlns:a16="http://schemas.microsoft.com/office/drawing/2014/main" val="1513498352"/>
                    </a:ext>
                  </a:extLst>
                </a:gridCol>
              </a:tblGrid>
              <a:tr h="370840">
                <a:tc>
                  <a:txBody>
                    <a:bodyPr/>
                    <a:lstStyle/>
                    <a:p>
                      <a:r>
                        <a:rPr lang="en-US" sz="1600" dirty="0"/>
                        <a:t>Date of specimen</a:t>
                      </a:r>
                    </a:p>
                  </a:txBody>
                  <a:tcPr/>
                </a:tc>
                <a:tc>
                  <a:txBody>
                    <a:bodyPr/>
                    <a:lstStyle/>
                    <a:p>
                      <a:r>
                        <a:rPr lang="en-US" sz="1600" dirty="0"/>
                        <a:t>Location</a:t>
                      </a:r>
                    </a:p>
                  </a:txBody>
                  <a:tcPr/>
                </a:tc>
                <a:tc>
                  <a:txBody>
                    <a:bodyPr/>
                    <a:lstStyle/>
                    <a:p>
                      <a:r>
                        <a:rPr lang="en-US" sz="1600" dirty="0"/>
                        <a:t>Result of FOLR1</a:t>
                      </a:r>
                    </a:p>
                  </a:txBody>
                  <a:tcPr/>
                </a:tc>
                <a:tc>
                  <a:txBody>
                    <a:bodyPr/>
                    <a:lstStyle/>
                    <a:p>
                      <a:r>
                        <a:rPr lang="en-US" sz="1600" dirty="0"/>
                        <a:t>HER2 IHC</a:t>
                      </a:r>
                    </a:p>
                  </a:txBody>
                  <a:tcPr/>
                </a:tc>
                <a:extLst>
                  <a:ext uri="{0D108BD9-81ED-4DB2-BD59-A6C34878D82A}">
                    <a16:rowId xmlns:a16="http://schemas.microsoft.com/office/drawing/2014/main" val="3157206868"/>
                  </a:ext>
                </a:extLst>
              </a:tr>
              <a:tr h="370840">
                <a:tc>
                  <a:txBody>
                    <a:bodyPr/>
                    <a:lstStyle/>
                    <a:p>
                      <a:r>
                        <a:rPr lang="en-US" sz="1600" dirty="0"/>
                        <a:t>Initial Biopsy</a:t>
                      </a:r>
                    </a:p>
                  </a:txBody>
                  <a:tcPr/>
                </a:tc>
                <a:tc>
                  <a:txBody>
                    <a:bodyPr/>
                    <a:lstStyle/>
                    <a:p>
                      <a:r>
                        <a:rPr lang="en-US" sz="1600" dirty="0" err="1"/>
                        <a:t>Omentum</a:t>
                      </a:r>
                      <a:endParaRPr lang="en-US" sz="1600" dirty="0"/>
                    </a:p>
                  </a:txBody>
                  <a:tcPr/>
                </a:tc>
                <a:tc>
                  <a:txBody>
                    <a:bodyPr/>
                    <a:lstStyle/>
                    <a:p>
                      <a:r>
                        <a:rPr lang="en-US" sz="1600" dirty="0"/>
                        <a:t>85% </a:t>
                      </a:r>
                    </a:p>
                  </a:txBody>
                  <a:tcPr/>
                </a:tc>
                <a:tc>
                  <a:txBody>
                    <a:bodyPr/>
                    <a:lstStyle/>
                    <a:p>
                      <a:r>
                        <a:rPr lang="en-US" sz="1600" dirty="0"/>
                        <a:t>1+</a:t>
                      </a:r>
                    </a:p>
                  </a:txBody>
                  <a:tcPr/>
                </a:tc>
                <a:extLst>
                  <a:ext uri="{0D108BD9-81ED-4DB2-BD59-A6C34878D82A}">
                    <a16:rowId xmlns:a16="http://schemas.microsoft.com/office/drawing/2014/main" val="996371980"/>
                  </a:ext>
                </a:extLst>
              </a:tr>
              <a:tr h="370840">
                <a:tc>
                  <a:txBody>
                    <a:bodyPr/>
                    <a:lstStyle/>
                    <a:p>
                      <a:r>
                        <a:rPr lang="en-US" sz="1600" dirty="0"/>
                        <a:t>Interval surgery</a:t>
                      </a:r>
                    </a:p>
                  </a:txBody>
                  <a:tcPr/>
                </a:tc>
                <a:tc>
                  <a:txBody>
                    <a:bodyPr/>
                    <a:lstStyle/>
                    <a:p>
                      <a:r>
                        <a:rPr lang="en-US" sz="1600" dirty="0" err="1"/>
                        <a:t>Omentum</a:t>
                      </a:r>
                      <a:endParaRPr lang="en-US" sz="1600" dirty="0"/>
                    </a:p>
                  </a:txBody>
                  <a:tcPr/>
                </a:tc>
                <a:tc>
                  <a:txBody>
                    <a:bodyPr/>
                    <a:lstStyle/>
                    <a:p>
                      <a:r>
                        <a:rPr lang="en-US" sz="1600" dirty="0"/>
                        <a:t>15% </a:t>
                      </a:r>
                    </a:p>
                  </a:txBody>
                  <a:tcPr/>
                </a:tc>
                <a:tc>
                  <a:txBody>
                    <a:bodyPr/>
                    <a:lstStyle/>
                    <a:p>
                      <a:r>
                        <a:rPr lang="en-US" sz="1600" dirty="0"/>
                        <a:t>1+</a:t>
                      </a:r>
                    </a:p>
                  </a:txBody>
                  <a:tcPr/>
                </a:tc>
                <a:extLst>
                  <a:ext uri="{0D108BD9-81ED-4DB2-BD59-A6C34878D82A}">
                    <a16:rowId xmlns:a16="http://schemas.microsoft.com/office/drawing/2014/main" val="1005001274"/>
                  </a:ext>
                </a:extLst>
              </a:tr>
            </a:tbl>
          </a:graphicData>
        </a:graphic>
      </p:graphicFrame>
      <p:sp>
        <p:nvSpPr>
          <p:cNvPr id="9" name="TextBox 8">
            <a:extLst>
              <a:ext uri="{FF2B5EF4-FFF2-40B4-BE49-F238E27FC236}">
                <a16:creationId xmlns:a16="http://schemas.microsoft.com/office/drawing/2014/main" id="{F117DF4A-6384-6019-1B48-BC0FDF586652}"/>
              </a:ext>
            </a:extLst>
          </p:cNvPr>
          <p:cNvSpPr txBox="1"/>
          <p:nvPr/>
        </p:nvSpPr>
        <p:spPr>
          <a:xfrm>
            <a:off x="7665032" y="3888725"/>
            <a:ext cx="3983783" cy="24929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Went on to receive </a:t>
            </a:r>
            <a:r>
              <a:rPr kumimoji="0" lang="en-US" sz="2000" b="0" i="0" u="none" strike="noStrike" kern="1200" cap="none" spc="0" normalizeH="0" baseline="0" noProof="0" dirty="0" err="1">
                <a:ln>
                  <a:noFill/>
                </a:ln>
                <a:solidFill>
                  <a:srgbClr val="000000"/>
                </a:solidFill>
                <a:effectLst/>
                <a:uLnTx/>
                <a:uFillTx/>
                <a:latin typeface="Arial" panose="020B0604020202020204"/>
                <a:ea typeface="+mn-ea"/>
                <a:cs typeface="+mn-cs"/>
              </a:rPr>
              <a:t>mirvetuximab</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After 2 cycles, CA125 went down</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transiently but just after cycle #2, </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started to rise</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CT scan showed PD</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1A5987F7-D0A6-09E7-25F3-F2A69E7B989D}"/>
              </a:ext>
            </a:extLst>
          </p:cNvPr>
          <p:cNvSpPr txBox="1"/>
          <p:nvPr/>
        </p:nvSpPr>
        <p:spPr>
          <a:xfrm>
            <a:off x="7506586" y="166214"/>
            <a:ext cx="1326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initial scan </a:t>
            </a:r>
          </a:p>
        </p:txBody>
      </p:sp>
      <p:sp>
        <p:nvSpPr>
          <p:cNvPr id="4" name="Right Arrow 3">
            <a:extLst>
              <a:ext uri="{FF2B5EF4-FFF2-40B4-BE49-F238E27FC236}">
                <a16:creationId xmlns:a16="http://schemas.microsoft.com/office/drawing/2014/main" id="{0EF6A452-1716-9876-98F2-3452A1DDD26E}"/>
              </a:ext>
            </a:extLst>
          </p:cNvPr>
          <p:cNvSpPr/>
          <p:nvPr/>
        </p:nvSpPr>
        <p:spPr>
          <a:xfrm>
            <a:off x="6505303" y="1240970"/>
            <a:ext cx="783771" cy="339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4747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A1CE-C0A5-46C1-B0CE-4399CB4AF2E8}"/>
              </a:ext>
            </a:extLst>
          </p:cNvPr>
          <p:cNvSpPr>
            <a:spLocks noGrp="1"/>
          </p:cNvSpPr>
          <p:nvPr>
            <p:ph type="title"/>
          </p:nvPr>
        </p:nvSpPr>
        <p:spPr>
          <a:xfrm>
            <a:off x="619125" y="211763"/>
            <a:ext cx="10515600" cy="1325563"/>
          </a:xfrm>
        </p:spPr>
        <p:txBody>
          <a:bodyPr anchor="t">
            <a:normAutofit/>
          </a:bodyPr>
          <a:lstStyle/>
          <a:p>
            <a:r>
              <a:rPr lang="en-US" sz="3600" dirty="0" err="1"/>
              <a:t>Mirvetuximab</a:t>
            </a:r>
            <a:r>
              <a:rPr lang="en-US" sz="3600" dirty="0"/>
              <a:t> and SORAYA</a:t>
            </a:r>
          </a:p>
        </p:txBody>
      </p:sp>
      <p:sp>
        <p:nvSpPr>
          <p:cNvPr id="3" name="Content Placeholder 2">
            <a:extLst>
              <a:ext uri="{FF2B5EF4-FFF2-40B4-BE49-F238E27FC236}">
                <a16:creationId xmlns:a16="http://schemas.microsoft.com/office/drawing/2014/main" id="{BFCF1540-6AE4-439B-8C39-17ECE14570C3}"/>
              </a:ext>
            </a:extLst>
          </p:cNvPr>
          <p:cNvSpPr>
            <a:spLocks noGrp="1"/>
          </p:cNvSpPr>
          <p:nvPr>
            <p:ph idx="1"/>
          </p:nvPr>
        </p:nvSpPr>
        <p:spPr>
          <a:xfrm>
            <a:off x="355522" y="978659"/>
            <a:ext cx="11042806" cy="4900682"/>
          </a:xfrm>
        </p:spPr>
        <p:txBody>
          <a:bodyPr>
            <a:noAutofit/>
          </a:bodyPr>
          <a:lstStyle/>
          <a:p>
            <a:r>
              <a:rPr lang="en-US" sz="2000" b="1" dirty="0"/>
              <a:t>SORAYA: </a:t>
            </a:r>
            <a:r>
              <a:rPr lang="en-US" sz="2000" dirty="0"/>
              <a:t>evaluated </a:t>
            </a:r>
            <a:r>
              <a:rPr lang="en-US" sz="2000" dirty="0" err="1"/>
              <a:t>Mirvetuximab</a:t>
            </a:r>
            <a:r>
              <a:rPr lang="en-US" sz="2000" dirty="0"/>
              <a:t> </a:t>
            </a:r>
            <a:r>
              <a:rPr lang="en-US" sz="2000" dirty="0" err="1"/>
              <a:t>soravtansine</a:t>
            </a:r>
            <a:r>
              <a:rPr lang="en-US" sz="2000" dirty="0"/>
              <a:t> for PROC, HGSC with high FR</a:t>
            </a:r>
            <a:r>
              <a:rPr lang="en-US" sz="2000" dirty="0">
                <a:sym typeface="Symbol" panose="05050102010706020507" pitchFamily="18" charset="2"/>
              </a:rPr>
              <a:t> expression</a:t>
            </a:r>
          </a:p>
          <a:p>
            <a:pPr>
              <a:lnSpc>
                <a:spcPct val="96000"/>
              </a:lnSpc>
            </a:pPr>
            <a:r>
              <a:rPr lang="en-US" sz="2000" dirty="0"/>
              <a:t>106 pts enrolled</a:t>
            </a:r>
          </a:p>
          <a:p>
            <a:pPr>
              <a:lnSpc>
                <a:spcPct val="96000"/>
              </a:lnSpc>
            </a:pPr>
            <a:r>
              <a:rPr lang="en-US" sz="2000" dirty="0">
                <a:latin typeface="Arial"/>
                <a:cs typeface="Arial"/>
              </a:rPr>
              <a:t>Primary endpoint:   Investigator assessed </a:t>
            </a:r>
            <a:r>
              <a:rPr lang="en-US" sz="2000" dirty="0" err="1">
                <a:latin typeface="Arial"/>
                <a:cs typeface="Arial"/>
              </a:rPr>
              <a:t>cORR</a:t>
            </a:r>
            <a:r>
              <a:rPr lang="en-US" sz="2000" dirty="0">
                <a:latin typeface="Arial"/>
                <a:cs typeface="Arial"/>
              </a:rPr>
              <a:t>;  Key secondary endpoint: DOR</a:t>
            </a:r>
          </a:p>
          <a:p>
            <a:pPr>
              <a:lnSpc>
                <a:spcPct val="96000"/>
              </a:lnSpc>
            </a:pPr>
            <a:r>
              <a:rPr lang="en-US" sz="2000" dirty="0">
                <a:latin typeface="Arial"/>
                <a:cs typeface="Arial"/>
              </a:rPr>
              <a:t>Additional eligibility: </a:t>
            </a:r>
            <a:br>
              <a:rPr lang="en-US" sz="2000" dirty="0">
                <a:latin typeface="Arial"/>
                <a:cs typeface="Arial"/>
              </a:rPr>
            </a:br>
            <a:r>
              <a:rPr lang="en-US" sz="2000" dirty="0"/>
              <a:t>up to 3 prior therapies, including requirement of prior bevacizumab</a:t>
            </a:r>
            <a:br>
              <a:rPr lang="en-US" sz="2000" dirty="0">
                <a:latin typeface="Arial"/>
                <a:cs typeface="Arial"/>
              </a:rPr>
            </a:br>
            <a:r>
              <a:rPr lang="en-US" sz="2000" b="0" dirty="0">
                <a:latin typeface="Arial"/>
                <a:cs typeface="Arial"/>
              </a:rPr>
              <a:t>Tumor demonstrated FR</a:t>
            </a:r>
            <a:r>
              <a:rPr lang="el-GR" sz="2000" dirty="0">
                <a:latin typeface="Arial"/>
                <a:ea typeface="Calibri" panose="020F0502020204030204" pitchFamily="34" charset="0"/>
                <a:cs typeface="Arial"/>
                <a:sym typeface="Symbol"/>
              </a:rPr>
              <a:t>α</a:t>
            </a:r>
            <a:r>
              <a:rPr lang="en-US" sz="2000" b="0" dirty="0">
                <a:latin typeface="Arial"/>
                <a:cs typeface="Arial"/>
              </a:rPr>
              <a:t>-high membrane staining with IHC PS (Proportion Score) 2+ scoring:  </a:t>
            </a:r>
            <a:r>
              <a:rPr lang="en-US" sz="2000" b="1" dirty="0">
                <a:latin typeface="Arial" panose="020B0604020202020204" pitchFamily="34" charset="0"/>
                <a:cs typeface="Arial" panose="020B0604020202020204" pitchFamily="34" charset="0"/>
              </a:rPr>
              <a:t>≥75%</a:t>
            </a:r>
            <a:r>
              <a:rPr lang="en-US" sz="2000" dirty="0">
                <a:latin typeface="Arial" panose="020B0604020202020204" pitchFamily="34" charset="0"/>
                <a:cs typeface="Arial" panose="020B0604020202020204" pitchFamily="34" charset="0"/>
              </a:rPr>
              <a:t> of cells staining positive with </a:t>
            </a:r>
            <a:r>
              <a:rPr lang="en-US" sz="2000" b="1"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staining intensity </a:t>
            </a:r>
            <a:endParaRPr lang="en-US" sz="2000" dirty="0">
              <a:latin typeface="Arial"/>
              <a:cs typeface="Arial"/>
            </a:endParaRPr>
          </a:p>
          <a:p>
            <a:pPr>
              <a:lnSpc>
                <a:spcPct val="96000"/>
              </a:lnSpc>
            </a:pPr>
            <a:r>
              <a:rPr lang="en-US" sz="2000" b="0" u="sng" dirty="0">
                <a:latin typeface="Arial"/>
                <a:cs typeface="Arial"/>
              </a:rPr>
              <a:t>Results</a:t>
            </a:r>
            <a:r>
              <a:rPr lang="en-US" sz="2000" b="0" dirty="0">
                <a:latin typeface="Arial"/>
                <a:cs typeface="Arial"/>
              </a:rPr>
              <a:t>:</a:t>
            </a:r>
            <a:br>
              <a:rPr lang="en-US" sz="2000" b="0" dirty="0">
                <a:latin typeface="Arial"/>
                <a:cs typeface="Arial"/>
              </a:rPr>
            </a:br>
            <a:r>
              <a:rPr lang="en-US" sz="2000" b="0" dirty="0">
                <a:latin typeface="Arial"/>
                <a:cs typeface="Arial"/>
              </a:rPr>
              <a:t>ORR 32.4%</a:t>
            </a:r>
            <a:br>
              <a:rPr lang="en-US" sz="2000" b="0" dirty="0">
                <a:latin typeface="Arial"/>
                <a:cs typeface="Arial"/>
              </a:rPr>
            </a:br>
            <a:r>
              <a:rPr lang="en-US" sz="2000" b="0" dirty="0" err="1">
                <a:latin typeface="Arial"/>
                <a:cs typeface="Arial"/>
              </a:rPr>
              <a:t>mDOR</a:t>
            </a:r>
            <a:r>
              <a:rPr lang="en-US" sz="2000" b="0" dirty="0">
                <a:latin typeface="Arial"/>
                <a:cs typeface="Arial"/>
              </a:rPr>
              <a:t> 6.9 m</a:t>
            </a:r>
            <a:br>
              <a:rPr lang="en-US" sz="2000" b="0" dirty="0">
                <a:latin typeface="Arial"/>
                <a:cs typeface="Arial"/>
              </a:rPr>
            </a:br>
            <a:br>
              <a:rPr lang="en-US" sz="2000" b="0" dirty="0">
                <a:latin typeface="Arial"/>
                <a:cs typeface="Arial"/>
              </a:rPr>
            </a:br>
            <a:r>
              <a:rPr lang="en-US" sz="2000" b="0" dirty="0">
                <a:latin typeface="Arial"/>
                <a:cs typeface="Arial"/>
              </a:rPr>
              <a:t>N.B.: </a:t>
            </a:r>
            <a:r>
              <a:rPr lang="en-US" sz="2000" dirty="0">
                <a:latin typeface="Arial"/>
                <a:cs typeface="Arial"/>
              </a:rPr>
              <a:t>ORR of 34.8%</a:t>
            </a:r>
            <a:r>
              <a:rPr lang="en-US" sz="2000" b="0" dirty="0">
                <a:latin typeface="Arial"/>
                <a:cs typeface="Arial"/>
              </a:rPr>
              <a:t> for pts whose 1</a:t>
            </a:r>
            <a:r>
              <a:rPr lang="en-US" sz="2000" b="0" baseline="30000" dirty="0">
                <a:latin typeface="Arial"/>
                <a:cs typeface="Arial"/>
              </a:rPr>
              <a:t>st</a:t>
            </a:r>
            <a:r>
              <a:rPr lang="en-US" sz="2000" b="0" dirty="0">
                <a:latin typeface="Arial"/>
                <a:cs typeface="Arial"/>
              </a:rPr>
              <a:t> treatment was </a:t>
            </a:r>
            <a:r>
              <a:rPr lang="en-US" sz="2000" b="0" dirty="0" err="1">
                <a:latin typeface="Arial"/>
                <a:cs typeface="Arial"/>
              </a:rPr>
              <a:t>mirve</a:t>
            </a:r>
            <a:r>
              <a:rPr lang="en-US" sz="2000" b="0" dirty="0">
                <a:latin typeface="Arial"/>
                <a:cs typeface="Arial"/>
              </a:rPr>
              <a:t> versus 28.2% for pts receiving </a:t>
            </a:r>
            <a:r>
              <a:rPr lang="en-US" sz="2000" b="0" dirty="0" err="1">
                <a:latin typeface="Arial"/>
                <a:cs typeface="Arial"/>
              </a:rPr>
              <a:t>mirve</a:t>
            </a:r>
            <a:r>
              <a:rPr lang="en-US" sz="2000" b="0" dirty="0">
                <a:latin typeface="Arial"/>
                <a:cs typeface="Arial"/>
              </a:rPr>
              <a:t> as 2</a:t>
            </a:r>
            <a:r>
              <a:rPr lang="en-US" sz="2000" b="0" baseline="30000" dirty="0">
                <a:latin typeface="Arial"/>
                <a:cs typeface="Arial"/>
              </a:rPr>
              <a:t>nd </a:t>
            </a:r>
            <a:r>
              <a:rPr lang="en-US" sz="2000" b="0" dirty="0">
                <a:latin typeface="Arial"/>
                <a:cs typeface="Arial"/>
              </a:rPr>
              <a:t>line + for PROC</a:t>
            </a:r>
          </a:p>
          <a:p>
            <a:pPr>
              <a:lnSpc>
                <a:spcPct val="96000"/>
              </a:lnSpc>
            </a:pPr>
            <a:r>
              <a:rPr lang="en-US" sz="2000" b="0" dirty="0">
                <a:latin typeface="Arial"/>
                <a:cs typeface="Arial"/>
              </a:rPr>
              <a:t>November 2022:  accelerated FDA approval</a:t>
            </a:r>
            <a:br>
              <a:rPr lang="en-US" sz="2000" b="0" dirty="0">
                <a:latin typeface="Arial"/>
                <a:cs typeface="Arial"/>
              </a:rPr>
            </a:br>
            <a:endParaRPr lang="en-US" sz="2000" b="0" dirty="0">
              <a:latin typeface="Arial" panose="020B0604020202020204" pitchFamily="34" charset="0"/>
              <a:cs typeface="Arial" panose="020B0604020202020204" pitchFamily="34" charset="0"/>
            </a:endParaRPr>
          </a:p>
          <a:p>
            <a:pPr marL="574675">
              <a:lnSpc>
                <a:spcPct val="100000"/>
              </a:lnSpc>
              <a:spcBef>
                <a:spcPts val="0"/>
              </a:spcBef>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6075" indent="0">
              <a:lnSpc>
                <a:spcPct val="100000"/>
              </a:lnSpc>
              <a:spcBef>
                <a:spcPts val="0"/>
              </a:spcBef>
              <a:spcAft>
                <a:spcPts val="600"/>
              </a:spcAft>
              <a:buNone/>
            </a:pPr>
            <a:endParaRPr lang="en-US" sz="2000" dirty="0"/>
          </a:p>
          <a:p>
            <a:endParaRPr lang="en-US" dirty="0">
              <a:sym typeface="Symbol" panose="05050102010706020507" pitchFamily="18" charset="2"/>
            </a:endParaRPr>
          </a:p>
          <a:p>
            <a:endParaRPr lang="en-US" baseline="30000" dirty="0"/>
          </a:p>
        </p:txBody>
      </p:sp>
      <p:sp>
        <p:nvSpPr>
          <p:cNvPr id="4" name="TextBox 3">
            <a:extLst>
              <a:ext uri="{FF2B5EF4-FFF2-40B4-BE49-F238E27FC236}">
                <a16:creationId xmlns:a16="http://schemas.microsoft.com/office/drawing/2014/main" id="{3FE38E83-4DB9-2839-662D-66E721A4D133}"/>
              </a:ext>
            </a:extLst>
          </p:cNvPr>
          <p:cNvSpPr txBox="1"/>
          <p:nvPr/>
        </p:nvSpPr>
        <p:spPr>
          <a:xfrm>
            <a:off x="5254717" y="6550223"/>
            <a:ext cx="6186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Mirvetuximab</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FDA PI, Matulonis et al, JCO 2023, Coleman et al, IJGC 2024</a:t>
            </a:r>
          </a:p>
        </p:txBody>
      </p:sp>
    </p:spTree>
    <p:extLst>
      <p:ext uri="{BB962C8B-B14F-4D97-AF65-F5344CB8AC3E}">
        <p14:creationId xmlns:p14="http://schemas.microsoft.com/office/powerpoint/2010/main" val="1240340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6191AE-668E-C6F9-8A8C-15E97F870A35}"/>
              </a:ext>
            </a:extLst>
          </p:cNvPr>
          <p:cNvSpPr>
            <a:spLocks noGrp="1"/>
          </p:cNvSpPr>
          <p:nvPr>
            <p:ph type="body" sz="quarter" idx="15"/>
          </p:nvPr>
        </p:nvSpPr>
        <p:spPr>
          <a:xfrm>
            <a:off x="2932985" y="6514892"/>
            <a:ext cx="7026227" cy="281355"/>
          </a:xfrm>
        </p:spPr>
        <p:txBody>
          <a:bodyPr>
            <a:noAutofit/>
          </a:bodyPr>
          <a:lstStyle/>
          <a:p>
            <a:r>
              <a:rPr lang="en-US" dirty="0">
                <a:solidFill>
                  <a:schemeClr val="bg1"/>
                </a:solidFill>
              </a:rPr>
              <a:t>Kathleen Moore, Associate Director of Clinical Research, Stephenson Cancer Center University of Oklahoma College of Medicine</a:t>
            </a:r>
          </a:p>
        </p:txBody>
      </p:sp>
      <p:sp>
        <p:nvSpPr>
          <p:cNvPr id="7" name="Title 6">
            <a:extLst>
              <a:ext uri="{FF2B5EF4-FFF2-40B4-BE49-F238E27FC236}">
                <a16:creationId xmlns:a16="http://schemas.microsoft.com/office/drawing/2014/main" id="{CBCA6ACE-1734-487B-95E8-DBC60729A496}"/>
              </a:ext>
            </a:extLst>
          </p:cNvPr>
          <p:cNvSpPr>
            <a:spLocks noGrp="1"/>
          </p:cNvSpPr>
          <p:nvPr>
            <p:ph type="title"/>
          </p:nvPr>
        </p:nvSpPr>
        <p:spPr>
          <a:xfrm>
            <a:off x="640080" y="365124"/>
            <a:ext cx="10972800" cy="1371600"/>
          </a:xfrm>
        </p:spPr>
        <p:txBody>
          <a:bodyPr>
            <a:normAutofit/>
          </a:bodyPr>
          <a:lstStyle/>
          <a:p>
            <a:r>
              <a:rPr lang="en-US" sz="3600" dirty="0"/>
              <a:t>MIRASOL – Study Design</a:t>
            </a:r>
            <a:r>
              <a:rPr lang="en-US" sz="3600" baseline="30000" dirty="0"/>
              <a:t>1,2</a:t>
            </a:r>
          </a:p>
        </p:txBody>
      </p:sp>
      <p:sp>
        <p:nvSpPr>
          <p:cNvPr id="43" name="TextBox 42">
            <a:extLst>
              <a:ext uri="{FF2B5EF4-FFF2-40B4-BE49-F238E27FC236}">
                <a16:creationId xmlns:a16="http://schemas.microsoft.com/office/drawing/2014/main" id="{8346CE86-3A2F-4635-9BC9-072205F90ACE}"/>
              </a:ext>
            </a:extLst>
          </p:cNvPr>
          <p:cNvSpPr txBox="1"/>
          <p:nvPr/>
        </p:nvSpPr>
        <p:spPr>
          <a:xfrm>
            <a:off x="744539" y="1117032"/>
            <a:ext cx="10699751" cy="931225"/>
          </a:xfrm>
          <a:prstGeom prst="roundRect">
            <a:avLst/>
          </a:prstGeom>
          <a:solidFill>
            <a:schemeClr val="accent2"/>
          </a:solidFill>
          <a:ln>
            <a:noFill/>
            <a:headEnd/>
            <a:tailEnd/>
          </a:ln>
        </p:spPr>
        <p:style>
          <a:lnRef idx="2">
            <a:schemeClr val="accent6"/>
          </a:lnRef>
          <a:fillRef idx="1">
            <a:schemeClr val="lt1"/>
          </a:fillRef>
          <a:effectRef idx="0">
            <a:schemeClr val="accent6"/>
          </a:effectRef>
          <a:fontRef idx="minor">
            <a:schemeClr val="dk1"/>
          </a:fontRef>
        </p:style>
        <p:txBody>
          <a:bodyPr vert="horz" wrap="square" lIns="325120" tIns="325120" rIns="325120" bIns="325120" numCol="1" rtlCol="1" anchor="ctr" anchorCtr="0" compatLnSpc="1">
            <a:prstTxWarp prst="textNoShape">
              <a:avLst/>
            </a:prstTxWarp>
          </a:bodyPr>
          <a:lstStyle>
            <a:defPPr>
              <a:defRPr lang="en-US"/>
            </a:defPPr>
            <a:lvl1pPr algn="ctr" defTabSz="685783">
              <a:defRPr sz="1600" spc="67">
                <a:solidFill>
                  <a:schemeClr val="bg1"/>
                </a:solidFill>
                <a:latin typeface="Trebuchet MS" panose="020B0603020202020204"/>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a:ea typeface="+mn-ea"/>
                <a:cs typeface="+mn-cs"/>
              </a:rPr>
              <a:t>An open-label, phase 3 randomized trial of MIRV vs investigator’s choice chemotherapy in patients with FRα-high platinum-resistant </a:t>
            </a:r>
            <a:r>
              <a:rPr kumimoji="0" lang="en-US" sz="2100" b="1" i="0" u="none" strike="noStrike" kern="1200" cap="none" spc="0" normalizeH="0" baseline="0" noProof="0" dirty="0">
                <a:ln>
                  <a:noFill/>
                </a:ln>
                <a:solidFill>
                  <a:srgbClr val="FFFFFF"/>
                </a:solidFill>
                <a:effectLst/>
                <a:uLnTx/>
                <a:uFillTx/>
                <a:latin typeface="Arial" panose="020B0604020202020204"/>
                <a:ea typeface="+mn-ea"/>
                <a:cs typeface="+mn-cs"/>
              </a:rPr>
              <a:t>ovarian cancer </a:t>
            </a:r>
            <a:endParaRPr kumimoji="0" lang="en-US" sz="2133"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 name="Rounded Rectangle 31">
            <a:extLst>
              <a:ext uri="{FF2B5EF4-FFF2-40B4-BE49-F238E27FC236}">
                <a16:creationId xmlns:a16="http://schemas.microsoft.com/office/drawing/2014/main" id="{1882DD86-49C6-3935-9038-977AA8224220}"/>
              </a:ext>
            </a:extLst>
          </p:cNvPr>
          <p:cNvSpPr/>
          <p:nvPr/>
        </p:nvSpPr>
        <p:spPr>
          <a:xfrm>
            <a:off x="744539" y="2188597"/>
            <a:ext cx="3145279" cy="3018399"/>
          </a:xfrm>
          <a:prstGeom prst="roundRect">
            <a:avLst>
              <a:gd name="adj" fmla="val 63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4" rtl="0" eaLnBrk="1" fontAlgn="base" latinLnBrk="0" hangingPunct="1">
              <a:lnSpc>
                <a:spcPct val="100000"/>
              </a:lnSpc>
              <a:spcBef>
                <a:spcPct val="0"/>
              </a:spcBef>
              <a:spcAft>
                <a:spcPts val="0"/>
              </a:spcAft>
              <a:buClr>
                <a:srgbClr val="FFFFFF"/>
              </a:buClr>
              <a:buSzTx/>
              <a:buFontTx/>
              <a:buNone/>
              <a:tabLst/>
              <a:defRPr/>
            </a:pPr>
            <a:r>
              <a:rPr kumimoji="0" lang="en-US" sz="1200" b="1" i="0" u="sng" strike="noStrike" kern="1200" cap="none" spc="0" normalizeH="0" baseline="0" noProof="0">
                <a:ln>
                  <a:noFill/>
                </a:ln>
                <a:solidFill>
                  <a:srgbClr val="000000"/>
                </a:solidFill>
                <a:effectLst/>
                <a:uLnTx/>
                <a:uFillTx/>
                <a:latin typeface="Arial" panose="020B0604020202020204"/>
                <a:ea typeface="+mn-ea"/>
                <a:cs typeface="+mn-cs"/>
              </a:rPr>
              <a:t>Enrollment and Key Eligibility</a:t>
            </a:r>
          </a:p>
          <a:p>
            <a:pPr marL="0" marR="0" lvl="0" indent="0" algn="ctr" defTabSz="914354" rtl="0" eaLnBrk="1" fontAlgn="base" latinLnBrk="0" hangingPunct="1">
              <a:lnSpc>
                <a:spcPct val="100000"/>
              </a:lnSpc>
              <a:spcBef>
                <a:spcPct val="0"/>
              </a:spcBef>
              <a:spcAft>
                <a:spcPts val="400"/>
              </a:spcAft>
              <a:buClr>
                <a:srgbClr val="FFFFFF"/>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Platinum-resistant disease </a:t>
            </a:r>
            <a:b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(PFI ≤6 </a:t>
            </a:r>
            <a:r>
              <a:rPr kumimoji="0" lang="en-US" sz="1200" b="0" i="0" u="none" strike="noStrike" kern="1200" cap="none" spc="0" normalizeH="0" baseline="0" noProof="0" err="1">
                <a:ln>
                  <a:noFill/>
                </a:ln>
                <a:solidFill>
                  <a:srgbClr val="000000"/>
                </a:solidFill>
                <a:effectLst/>
                <a:uLnTx/>
                <a:uFillTx/>
                <a:latin typeface="Arial" panose="020B0604020202020204"/>
                <a:ea typeface="+mn-ea"/>
                <a:cs typeface="+mn-cs"/>
              </a:rPr>
              <a:t>mo</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a:t>
            </a:r>
          </a:p>
          <a:p>
            <a:pPr marL="0" marR="0" lvl="0" indent="0" algn="ctr" defTabSz="914354" rtl="0" eaLnBrk="1" fontAlgn="base" latinLnBrk="0" hangingPunct="1">
              <a:lnSpc>
                <a:spcPct val="100000"/>
              </a:lnSpc>
              <a:spcBef>
                <a:spcPct val="0"/>
              </a:spcBef>
              <a:spcAft>
                <a:spcPts val="400"/>
              </a:spcAft>
              <a:buClr>
                <a:srgbClr val="FFFFFF"/>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FR</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sym typeface="Symbol" panose="05050102010706020507" pitchFamily="18" charset="2"/>
              </a:rPr>
              <a:t></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 detected by IHC with PS2+ intensity among ≥75% of viable tumor cells</a:t>
            </a:r>
          </a:p>
          <a:p>
            <a:pPr marL="0" marR="0" lvl="0" indent="0" algn="ctr" defTabSz="914354" rtl="0" eaLnBrk="1" fontAlgn="base" latinLnBrk="0" hangingPunct="1">
              <a:lnSpc>
                <a:spcPct val="100000"/>
              </a:lnSpc>
              <a:spcBef>
                <a:spcPct val="0"/>
              </a:spcBef>
              <a:spcAft>
                <a:spcPts val="400"/>
              </a:spcAft>
              <a:buClr>
                <a:srgbClr val="FFFFFF"/>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High-grade serous histology</a:t>
            </a:r>
          </a:p>
          <a:p>
            <a:pPr marL="0" marR="0" lvl="0" indent="0" algn="ctr" defTabSz="914354" rtl="0" eaLnBrk="1" fontAlgn="base" latinLnBrk="0" hangingPunct="1">
              <a:lnSpc>
                <a:spcPct val="100000"/>
              </a:lnSpc>
              <a:spcBef>
                <a:spcPct val="0"/>
              </a:spcBef>
              <a:spcAft>
                <a:spcPts val="400"/>
              </a:spcAft>
              <a:buClr>
                <a:srgbClr val="FFFFFF"/>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1⁰ platinum-refractory disease excluded (primary PFI &lt;3 </a:t>
            </a:r>
            <a:r>
              <a:rPr kumimoji="0" lang="en-US" sz="1200" b="0" i="0" u="none" strike="noStrike" kern="1200" cap="none" spc="0" normalizeH="0" baseline="0" noProof="0" err="1">
                <a:ln>
                  <a:noFill/>
                </a:ln>
                <a:solidFill>
                  <a:srgbClr val="000000"/>
                </a:solidFill>
                <a:effectLst/>
                <a:uLnTx/>
                <a:uFillTx/>
                <a:latin typeface="Arial" panose="020B0604020202020204"/>
                <a:ea typeface="+mn-ea"/>
                <a:cs typeface="+mn-cs"/>
              </a:rPr>
              <a:t>mo</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a:t>
            </a:r>
          </a:p>
          <a:p>
            <a:pPr marL="0" marR="0" lvl="0" indent="0" algn="ctr" defTabSz="914354" rtl="0" eaLnBrk="1" fontAlgn="base" latinLnBrk="0" hangingPunct="1">
              <a:lnSpc>
                <a:spcPct val="100000"/>
              </a:lnSpc>
              <a:spcBef>
                <a:spcPct val="0"/>
              </a:spcBef>
              <a:spcAft>
                <a:spcPts val="400"/>
              </a:spcAft>
              <a:buClr>
                <a:srgbClr val="FFFFFF"/>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1-3 prior lines of therapy</a:t>
            </a:r>
          </a:p>
          <a:p>
            <a:pPr marL="0" marR="0" lvl="0" indent="0" algn="ctr" defTabSz="914354" rtl="0" eaLnBrk="1" fontAlgn="base" latinLnBrk="0" hangingPunct="1">
              <a:lnSpc>
                <a:spcPct val="100000"/>
              </a:lnSpc>
              <a:spcBef>
                <a:spcPct val="0"/>
              </a:spcBef>
              <a:spcAft>
                <a:spcPts val="400"/>
              </a:spcAft>
              <a:buClr>
                <a:srgbClr val="FFFFFF"/>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Prior BEV and </a:t>
            </a:r>
            <a:r>
              <a:rPr kumimoji="0" lang="en-US" sz="1200" b="0" i="0" u="none" strike="noStrike" kern="1200" cap="none" spc="0" normalizeH="0" baseline="0" noProof="0" err="1">
                <a:ln>
                  <a:noFill/>
                </a:ln>
                <a:solidFill>
                  <a:srgbClr val="000000"/>
                </a:solidFill>
                <a:effectLst/>
                <a:uLnTx/>
                <a:uFillTx/>
                <a:latin typeface="Arial" panose="020B0604020202020204"/>
                <a:ea typeface="+mn-ea"/>
                <a:cs typeface="+mn-cs"/>
              </a:rPr>
              <a:t>PARPi</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 allowed</a:t>
            </a:r>
          </a:p>
          <a:p>
            <a:pPr marL="0" marR="0" lvl="0" indent="0" algn="ctr" defTabSz="914354" rtl="0" eaLnBrk="1" fontAlgn="base" latinLnBrk="0" hangingPunct="1">
              <a:lnSpc>
                <a:spcPct val="100000"/>
              </a:lnSpc>
              <a:spcBef>
                <a:spcPct val="0"/>
              </a:spcBef>
              <a:spcAft>
                <a:spcPts val="400"/>
              </a:spcAft>
              <a:buClr>
                <a:srgbClr val="FFFFFF"/>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Patients with BRCA mutations allowed</a:t>
            </a:r>
          </a:p>
        </p:txBody>
      </p:sp>
      <p:sp>
        <p:nvSpPr>
          <p:cNvPr id="34" name="Round Same Side Corner Rectangle 33">
            <a:extLst>
              <a:ext uri="{FF2B5EF4-FFF2-40B4-BE49-F238E27FC236}">
                <a16:creationId xmlns:a16="http://schemas.microsoft.com/office/drawing/2014/main" id="{93B5D99A-0B7F-44BB-063E-C23B589B0203}"/>
              </a:ext>
            </a:extLst>
          </p:cNvPr>
          <p:cNvSpPr/>
          <p:nvPr/>
        </p:nvSpPr>
        <p:spPr>
          <a:xfrm>
            <a:off x="694151" y="2240893"/>
            <a:ext cx="3195667" cy="472465"/>
          </a:xfrm>
          <a:prstGeom prst="round2SameRect">
            <a:avLst>
              <a:gd name="adj1" fmla="val 35513"/>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0"/>
              </a:spcBef>
              <a:spcAft>
                <a:spcPts val="0"/>
              </a:spcAft>
              <a:buClr>
                <a:srgbClr val="FF585D"/>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Patient Population</a:t>
            </a:r>
          </a:p>
          <a:p>
            <a:pPr marL="0" marR="0" lvl="0" indent="0" algn="ctr" defTabSz="685783" rtl="0" eaLnBrk="1" fontAlgn="auto" latinLnBrk="0" hangingPunct="1">
              <a:lnSpc>
                <a:spcPct val="90000"/>
              </a:lnSpc>
              <a:spcBef>
                <a:spcPts val="0"/>
              </a:spcBef>
              <a:spcAft>
                <a:spcPts val="0"/>
              </a:spcAft>
              <a:buClr>
                <a:srgbClr val="FF585D"/>
              </a:buClr>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(N=453)</a:t>
            </a:r>
          </a:p>
        </p:txBody>
      </p:sp>
      <p:grpSp>
        <p:nvGrpSpPr>
          <p:cNvPr id="8" name="Group 7">
            <a:extLst>
              <a:ext uri="{FF2B5EF4-FFF2-40B4-BE49-F238E27FC236}">
                <a16:creationId xmlns:a16="http://schemas.microsoft.com/office/drawing/2014/main" id="{04A873E3-4BE6-44E9-68BA-9595AD10B083}"/>
              </a:ext>
            </a:extLst>
          </p:cNvPr>
          <p:cNvGrpSpPr/>
          <p:nvPr/>
        </p:nvGrpSpPr>
        <p:grpSpPr>
          <a:xfrm>
            <a:off x="3889817" y="2226699"/>
            <a:ext cx="4188272" cy="3055986"/>
            <a:chOff x="3889817" y="2226698"/>
            <a:chExt cx="4188272" cy="3055985"/>
          </a:xfrm>
        </p:grpSpPr>
        <p:sp>
          <p:nvSpPr>
            <p:cNvPr id="20" name="TextBox 19">
              <a:extLst>
                <a:ext uri="{FF2B5EF4-FFF2-40B4-BE49-F238E27FC236}">
                  <a16:creationId xmlns:a16="http://schemas.microsoft.com/office/drawing/2014/main" id="{B6C9A2D6-E914-41E2-8A08-FC6284878BE7}"/>
                </a:ext>
              </a:extLst>
            </p:cNvPr>
            <p:cNvSpPr txBox="1"/>
            <p:nvPr/>
          </p:nvSpPr>
          <p:spPr>
            <a:xfrm rot="16200000">
              <a:off x="3617880" y="3264894"/>
              <a:ext cx="1462259" cy="276999"/>
            </a:xfrm>
            <a:prstGeom prst="rect">
              <a:avLst/>
            </a:prstGeom>
            <a:noFill/>
          </p:spPr>
          <p:txBody>
            <a:bodyPr wrap="none" rtlCol="0">
              <a:spAutoFit/>
            </a:bodyPr>
            <a:lstStyle/>
            <a:p>
              <a:pPr marL="0" marR="0" lvl="0" indent="0" algn="ctr" defTabSz="685750" rtl="0" eaLnBrk="1" fontAlgn="base" latinLnBrk="0" hangingPunct="1">
                <a:lnSpc>
                  <a:spcPct val="100000"/>
                </a:lnSpc>
                <a:spcBef>
                  <a:spcPts val="800"/>
                </a:spcBef>
                <a:spcAft>
                  <a:spcPts val="0"/>
                </a:spcAft>
                <a:buClr>
                  <a:srgbClr val="FFFFFF"/>
                </a:buClr>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1:1 Randomization</a:t>
              </a:r>
            </a:p>
          </p:txBody>
        </p:sp>
        <p:sp>
          <p:nvSpPr>
            <p:cNvPr id="2" name="TextBox 1">
              <a:extLst>
                <a:ext uri="{FF2B5EF4-FFF2-40B4-BE49-F238E27FC236}">
                  <a16:creationId xmlns:a16="http://schemas.microsoft.com/office/drawing/2014/main" id="{C338BAFB-BB6B-473D-93E7-55A65F2271A6}"/>
                </a:ext>
              </a:extLst>
            </p:cNvPr>
            <p:cNvSpPr txBox="1"/>
            <p:nvPr/>
          </p:nvSpPr>
          <p:spPr>
            <a:xfrm>
              <a:off x="4814110" y="4636352"/>
              <a:ext cx="3159736" cy="646331"/>
            </a:xfrm>
            <a:prstGeom prst="rect">
              <a:avLst/>
            </a:prstGeom>
            <a:noFill/>
          </p:spPr>
          <p:txBody>
            <a:bodyPr wrap="square" rtlCol="0">
              <a:spAutoFit/>
            </a:bodyPr>
            <a:lstStyle/>
            <a:p>
              <a:pPr marL="0" marR="0" lvl="0" indent="0" algn="ctr" defTabSz="685750" rtl="0" eaLnBrk="1" fontAlgn="base" latinLnBrk="0" hangingPunct="1">
                <a:lnSpc>
                  <a:spcPct val="100000"/>
                </a:lnSpc>
                <a:spcBef>
                  <a:spcPts val="800"/>
                </a:spcBef>
                <a:spcAft>
                  <a:spcPts val="0"/>
                </a:spcAft>
                <a:buClr>
                  <a:srgbClr val="FFFFFF"/>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a:ea typeface="+mn-ea"/>
                  <a:cs typeface="+mn-cs"/>
                </a:rPr>
                <a:t>Stratification Factors</a:t>
              </a:r>
            </a:p>
            <a:p>
              <a:pPr marL="0" marR="0" lvl="0" indent="0" algn="ctr" defTabSz="685750" rtl="0" eaLnBrk="1" fontAlgn="base" latinLnBrk="0" hangingPunct="1">
                <a:lnSpc>
                  <a:spcPct val="100000"/>
                </a:lnSpc>
                <a:spcBef>
                  <a:spcPct val="0"/>
                </a:spcBef>
                <a:spcAft>
                  <a:spcPts val="0"/>
                </a:spcAft>
                <a:buClr>
                  <a:srgbClr val="FFFFFF"/>
                </a:buClr>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IC chemo: paclitaxel, PLD, or topotecan</a:t>
              </a:r>
            </a:p>
            <a:p>
              <a:pPr marL="0" marR="0" lvl="0" indent="0" algn="ctr" defTabSz="685750" rtl="0" eaLnBrk="1" fontAlgn="base" latinLnBrk="0" hangingPunct="1">
                <a:lnSpc>
                  <a:spcPct val="100000"/>
                </a:lnSpc>
                <a:spcBef>
                  <a:spcPct val="0"/>
                </a:spcBef>
                <a:spcAft>
                  <a:spcPts val="0"/>
                </a:spcAft>
                <a:buClr>
                  <a:srgbClr val="FFFFFF"/>
                </a:buClr>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Prior lines of therapy: 1 vs 2 vs 3</a:t>
              </a:r>
            </a:p>
          </p:txBody>
        </p:sp>
        <p:sp>
          <p:nvSpPr>
            <p:cNvPr id="37" name="Rounded Rectangle 11">
              <a:extLst>
                <a:ext uri="{FF2B5EF4-FFF2-40B4-BE49-F238E27FC236}">
                  <a16:creationId xmlns:a16="http://schemas.microsoft.com/office/drawing/2014/main" id="{19BAA926-12D9-4A1E-AE7C-256248AE6711}"/>
                </a:ext>
              </a:extLst>
            </p:cNvPr>
            <p:cNvSpPr/>
            <p:nvPr/>
          </p:nvSpPr>
          <p:spPr>
            <a:xfrm>
              <a:off x="4814113" y="2226698"/>
              <a:ext cx="3159741" cy="98262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0"/>
                </a:spcBef>
                <a:spcAft>
                  <a:spcPts val="0"/>
                </a:spcAft>
                <a:buClr>
                  <a:srgbClr val="FF585D"/>
                </a:buClr>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MIRV </a:t>
              </a:r>
            </a:p>
            <a:p>
              <a:pPr marL="0" marR="0" lvl="0" indent="0" algn="ctr" defTabSz="685783" rtl="0" eaLnBrk="1" fontAlgn="auto" latinLnBrk="0" hangingPunct="1">
                <a:lnSpc>
                  <a:spcPct val="90000"/>
                </a:lnSpc>
                <a:spcBef>
                  <a:spcPts val="0"/>
                </a:spcBef>
                <a:spcAft>
                  <a:spcPts val="0"/>
                </a:spcAft>
                <a:buClr>
                  <a:srgbClr val="FF585D"/>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(6 mg/kg AIBW Q3W)</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Arial"/>
              </a:endParaRPr>
            </a:p>
          </p:txBody>
        </p:sp>
        <p:sp>
          <p:nvSpPr>
            <p:cNvPr id="21" name="Rounded Rectangle 11">
              <a:extLst>
                <a:ext uri="{FF2B5EF4-FFF2-40B4-BE49-F238E27FC236}">
                  <a16:creationId xmlns:a16="http://schemas.microsoft.com/office/drawing/2014/main" id="{680602FD-C059-4E18-A94E-6568A75139F8}"/>
                </a:ext>
              </a:extLst>
            </p:cNvPr>
            <p:cNvSpPr/>
            <p:nvPr/>
          </p:nvSpPr>
          <p:spPr>
            <a:xfrm>
              <a:off x="4814109" y="2269467"/>
              <a:ext cx="3263980" cy="365319"/>
            </a:xfrm>
            <a:prstGeom prst="round2SameRect">
              <a:avLst>
                <a:gd name="adj1" fmla="val 42647"/>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0"/>
                </a:spcBef>
                <a:spcAft>
                  <a:spcPts val="0"/>
                </a:spcAft>
                <a:buClr>
                  <a:srgbClr val="FF585D"/>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Treatment Regimen-Experimental</a:t>
              </a:r>
              <a:endParaRPr kumimoji="0" lang="en-US" sz="1067" b="0" i="1"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Rounded Rectangle 14">
              <a:extLst>
                <a:ext uri="{FF2B5EF4-FFF2-40B4-BE49-F238E27FC236}">
                  <a16:creationId xmlns:a16="http://schemas.microsoft.com/office/drawing/2014/main" id="{7B0A13F3-193C-4C41-8833-79C13D891B09}"/>
                </a:ext>
              </a:extLst>
            </p:cNvPr>
            <p:cNvSpPr/>
            <p:nvPr/>
          </p:nvSpPr>
          <p:spPr>
            <a:xfrm>
              <a:off x="4814116" y="3499539"/>
              <a:ext cx="3159736" cy="1173161"/>
            </a:xfrm>
            <a:prstGeom prst="roundRect">
              <a:avLst>
                <a:gd name="adj" fmla="val 1231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0"/>
                </a:spcBef>
                <a:spcAft>
                  <a:spcPts val="0"/>
                </a:spcAft>
                <a:buClr>
                  <a:srgbClr val="FF585D"/>
                </a:buClr>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mn-cs"/>
                </a:rPr>
                <a:t>Investigator’s Choice Chemotherapy</a:t>
              </a:r>
            </a:p>
            <a:p>
              <a:pPr marL="0" marR="0" lvl="0" indent="0" algn="ctr" defTabSz="685783" rtl="0" eaLnBrk="1" fontAlgn="auto" latinLnBrk="0" hangingPunct="1">
                <a:lnSpc>
                  <a:spcPct val="90000"/>
                </a:lnSpc>
                <a:spcBef>
                  <a:spcPts val="0"/>
                </a:spcBef>
                <a:spcAft>
                  <a:spcPts val="0"/>
                </a:spcAft>
                <a:buClr>
                  <a:srgbClr val="FF585D"/>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(Paclitaxel, PLD, or Topotecan)</a:t>
              </a:r>
            </a:p>
          </p:txBody>
        </p:sp>
        <p:sp>
          <p:nvSpPr>
            <p:cNvPr id="22" name="Rounded Rectangle 11">
              <a:extLst>
                <a:ext uri="{FF2B5EF4-FFF2-40B4-BE49-F238E27FC236}">
                  <a16:creationId xmlns:a16="http://schemas.microsoft.com/office/drawing/2014/main" id="{2B3159A0-7617-403D-9E1A-3AEA7B30C001}"/>
                </a:ext>
              </a:extLst>
            </p:cNvPr>
            <p:cNvSpPr/>
            <p:nvPr/>
          </p:nvSpPr>
          <p:spPr>
            <a:xfrm>
              <a:off x="4814113" y="3535054"/>
              <a:ext cx="3159740" cy="341376"/>
            </a:xfrm>
            <a:prstGeom prst="round2SameRect">
              <a:avLst>
                <a:gd name="adj1" fmla="val 48745"/>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0"/>
                </a:spcBef>
                <a:spcAft>
                  <a:spcPts val="0"/>
                </a:spcAft>
                <a:buClr>
                  <a:srgbClr val="FF585D"/>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Treatment Regimen-Control</a:t>
              </a:r>
              <a:endParaRPr kumimoji="0" lang="en-US" sz="1067" b="0" i="1"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40" name="Straight Connector 39">
              <a:extLst>
                <a:ext uri="{FF2B5EF4-FFF2-40B4-BE49-F238E27FC236}">
                  <a16:creationId xmlns:a16="http://schemas.microsoft.com/office/drawing/2014/main" id="{BCFCE2B8-4D93-906D-A983-9FC3A0A48968}"/>
                </a:ext>
              </a:extLst>
            </p:cNvPr>
            <p:cNvCxnSpPr>
              <a:cxnSpLocks/>
            </p:cNvCxnSpPr>
            <p:nvPr/>
          </p:nvCxnSpPr>
          <p:spPr>
            <a:xfrm>
              <a:off x="3889817" y="3385945"/>
              <a:ext cx="2726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0" name="Left Bracket 69">
              <a:extLst>
                <a:ext uri="{FF2B5EF4-FFF2-40B4-BE49-F238E27FC236}">
                  <a16:creationId xmlns:a16="http://schemas.microsoft.com/office/drawing/2014/main" id="{7E1BE86D-A68C-BB12-AF3D-7AA52FA77136}"/>
                </a:ext>
              </a:extLst>
            </p:cNvPr>
            <p:cNvSpPr/>
            <p:nvPr/>
          </p:nvSpPr>
          <p:spPr>
            <a:xfrm>
              <a:off x="4167187" y="2710979"/>
              <a:ext cx="647701" cy="1371600"/>
            </a:xfrm>
            <a:prstGeom prst="leftBracket">
              <a:avLst>
                <a:gd name="adj" fmla="val 0"/>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97D5E3C9-7F48-1DB7-BC1F-5C8C2821549B}"/>
              </a:ext>
            </a:extLst>
          </p:cNvPr>
          <p:cNvGrpSpPr/>
          <p:nvPr/>
        </p:nvGrpSpPr>
        <p:grpSpPr>
          <a:xfrm>
            <a:off x="7974329" y="2130418"/>
            <a:ext cx="3520471" cy="3001479"/>
            <a:chOff x="7974329" y="2130417"/>
            <a:chExt cx="3520471" cy="3001478"/>
          </a:xfrm>
        </p:grpSpPr>
        <p:sp>
          <p:nvSpPr>
            <p:cNvPr id="17" name="Rounded Rectangle 16">
              <a:extLst>
                <a:ext uri="{FF2B5EF4-FFF2-40B4-BE49-F238E27FC236}">
                  <a16:creationId xmlns:a16="http://schemas.microsoft.com/office/drawing/2014/main" id="{E5F46B6D-3A09-96F3-8E82-862E880C934F}"/>
                </a:ext>
              </a:extLst>
            </p:cNvPr>
            <p:cNvSpPr/>
            <p:nvPr/>
          </p:nvSpPr>
          <p:spPr>
            <a:xfrm>
              <a:off x="8921826" y="2188596"/>
              <a:ext cx="2522463" cy="2943299"/>
            </a:xfrm>
            <a:prstGeom prst="roundRect">
              <a:avLst>
                <a:gd name="adj" fmla="val 686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endParaRPr kumimoji="0" lang="en-US" sz="1333"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333" b="1" i="0" u="none" strike="noStrike" kern="1200" cap="none" spc="0" normalizeH="0" baseline="0" noProof="0">
                  <a:ln>
                    <a:noFill/>
                  </a:ln>
                  <a:solidFill>
                    <a:srgbClr val="000000"/>
                  </a:solidFill>
                  <a:effectLst/>
                  <a:uLnTx/>
                  <a:uFillTx/>
                  <a:latin typeface="Arial" panose="020B0604020202020204"/>
                  <a:ea typeface="+mn-ea"/>
                  <a:cs typeface="+mn-cs"/>
                </a:rPr>
                <a:t>PFS by INV</a:t>
              </a:r>
              <a:endParaRPr kumimoji="0" lang="en-US" sz="1333"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067" b="1" i="0" u="none" strike="noStrike" kern="1200" cap="none" spc="0" normalizeH="0" baseline="0" noProof="0">
                  <a:ln>
                    <a:noFill/>
                  </a:ln>
                  <a:solidFill>
                    <a:srgbClr val="000000"/>
                  </a:solidFill>
                  <a:effectLst/>
                  <a:uLnTx/>
                  <a:uFillTx/>
                  <a:latin typeface="Arial" panose="020B0604020202020204"/>
                  <a:ea typeface="+mn-ea"/>
                  <a:cs typeface="+mn-cs"/>
                </a:rPr>
                <a:t>(BICR sensitivity analysis)</a:t>
              </a:r>
              <a:endParaRPr kumimoji="0" lang="en-US" sz="1067"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endParaRPr kumimoji="0" lang="en-US" sz="8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333" b="1" i="0" u="none" strike="noStrike" kern="1200" cap="none" spc="0" normalizeH="0" baseline="0" noProof="0">
                  <a:ln>
                    <a:noFill/>
                  </a:ln>
                  <a:solidFill>
                    <a:srgbClr val="000000"/>
                  </a:solidFill>
                  <a:effectLst/>
                  <a:uLnTx/>
                  <a:uFillTx/>
                  <a:latin typeface="Arial" panose="020B0604020202020204"/>
                  <a:ea typeface="+mn-ea"/>
                  <a:cs typeface="+mn-cs"/>
                </a:rPr>
                <a:t>1) ORR by INV</a:t>
              </a:r>
              <a:endParaRPr kumimoji="0" lang="en-US" sz="1333"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333" b="1" i="0" u="none" strike="noStrike" kern="1200" cap="none" spc="0" normalizeH="0" baseline="0" noProof="0">
                  <a:ln>
                    <a:noFill/>
                  </a:ln>
                  <a:solidFill>
                    <a:srgbClr val="000000"/>
                  </a:solidFill>
                  <a:effectLst/>
                  <a:uLnTx/>
                  <a:uFillTx/>
                  <a:latin typeface="Arial" panose="020B0604020202020204"/>
                  <a:ea typeface="+mn-ea"/>
                  <a:cs typeface="+mn-cs"/>
                </a:rPr>
                <a:t>2) OS </a:t>
              </a:r>
              <a:endParaRPr kumimoji="0" lang="en-US" sz="1333"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333" b="1" i="0" u="none" strike="noStrike" kern="1200" cap="none" spc="0" normalizeH="0" baseline="0" noProof="0">
                  <a:ln>
                    <a:noFill/>
                  </a:ln>
                  <a:solidFill>
                    <a:srgbClr val="000000"/>
                  </a:solidFill>
                  <a:effectLst/>
                  <a:uLnTx/>
                  <a:uFillTx/>
                  <a:latin typeface="Arial" panose="020B0604020202020204"/>
                  <a:ea typeface="+mn-ea"/>
                  <a:cs typeface="+mn-cs"/>
                </a:rPr>
                <a:t>3) </a:t>
              </a:r>
              <a:r>
                <a:rPr kumimoji="0" lang="en-US" sz="1333" b="1" i="0" u="none" strike="noStrike" kern="1200" cap="none" spc="0" normalizeH="0" baseline="0" noProof="0" err="1">
                  <a:ln>
                    <a:noFill/>
                  </a:ln>
                  <a:solidFill>
                    <a:srgbClr val="000000"/>
                  </a:solidFill>
                  <a:effectLst/>
                  <a:uLnTx/>
                  <a:uFillTx/>
                  <a:latin typeface="Arial" panose="020B0604020202020204"/>
                  <a:ea typeface="+mn-ea"/>
                  <a:cs typeface="+mn-cs"/>
                </a:rPr>
                <a:t>PROs</a:t>
              </a:r>
              <a:r>
                <a:rPr kumimoji="0" lang="en-US" sz="1333" b="1" i="0" u="none" strike="noStrike" kern="1200" cap="none" spc="0" normalizeH="0" baseline="30000" noProof="0" err="1">
                  <a:ln>
                    <a:noFill/>
                  </a:ln>
                  <a:solidFill>
                    <a:srgbClr val="000000"/>
                  </a:solidFill>
                  <a:effectLst/>
                  <a:uLnTx/>
                  <a:uFillTx/>
                  <a:latin typeface="Arial" panose="020B0604020202020204"/>
                  <a:ea typeface="+mn-ea"/>
                  <a:cs typeface="+mn-cs"/>
                </a:rPr>
                <a:t>a</a:t>
              </a:r>
              <a:endParaRPr kumimoji="0" lang="en-US" sz="1333" b="1" i="0" u="none" strike="noStrike" kern="1200" cap="none" spc="0" normalizeH="0" baseline="30000" noProof="0">
                <a:ln>
                  <a:noFill/>
                </a:ln>
                <a:solidFill>
                  <a:srgbClr val="000000"/>
                </a:solidFill>
                <a:effectLst/>
                <a:uLnTx/>
                <a:uFillTx/>
                <a:latin typeface="Arial" panose="020B0604020202020204"/>
                <a:ea typeface="+mn-ea"/>
                <a:cs typeface="+mn-cs"/>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Secondary Endpoints</a:t>
              </a: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Safety and tolerability</a:t>
              </a:r>
              <a:endParaRPr kumimoji="0" lang="en-US" sz="1200"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DOR</a:t>
              </a:r>
              <a:endParaRPr kumimoji="0" lang="en-US" sz="1200"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CA-125 </a:t>
              </a:r>
              <a:r>
                <a:rPr kumimoji="0" lang="en-US" sz="1200" b="1" i="0" u="none" strike="noStrike" kern="1200" cap="none" spc="0" normalizeH="0" baseline="0" noProof="0" err="1">
                  <a:ln>
                    <a:noFill/>
                  </a:ln>
                  <a:solidFill>
                    <a:srgbClr val="000000"/>
                  </a:solidFill>
                  <a:effectLst/>
                  <a:uLnTx/>
                  <a:uFillTx/>
                  <a:latin typeface="Arial" panose="020B0604020202020204"/>
                  <a:ea typeface="+mn-ea"/>
                  <a:cs typeface="+mn-cs"/>
                </a:rPr>
                <a:t>response</a:t>
              </a:r>
              <a:r>
                <a:rPr kumimoji="0" lang="en-US" sz="1200" b="1" i="0" u="none" strike="noStrike" kern="1200" cap="none" spc="0" normalizeH="0" baseline="30000" noProof="0" err="1">
                  <a:ln>
                    <a:noFill/>
                  </a:ln>
                  <a:solidFill>
                    <a:srgbClr val="000000"/>
                  </a:solidFill>
                  <a:effectLst/>
                  <a:uLnTx/>
                  <a:uFillTx/>
                  <a:latin typeface="Arial" panose="020B0604020202020204"/>
                  <a:ea typeface="+mn-ea"/>
                  <a:cs typeface="+mn-cs"/>
                </a:rPr>
                <a:t>b</a:t>
              </a:r>
              <a:endParaRPr kumimoji="0" lang="en-US" sz="1200" b="1" i="0" u="none" strike="noStrike" kern="1200" cap="none" spc="0" normalizeH="0" baseline="30000" noProof="0">
                <a:ln>
                  <a:noFill/>
                </a:ln>
                <a:solidFill>
                  <a:srgbClr val="000000"/>
                </a:solidFill>
                <a:effectLst/>
                <a:uLnTx/>
                <a:uFillTx/>
                <a:latin typeface="Arial" panose="020B0604020202020204"/>
                <a:ea typeface="+mn-ea"/>
                <a:cs typeface="+mn-cs"/>
              </a:endParaRPr>
            </a:p>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PFS2</a:t>
              </a:r>
              <a:endParaRPr kumimoji="0" lang="en-US" sz="1067"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Round Same Side Corner Rectangle 17">
              <a:extLst>
                <a:ext uri="{FF2B5EF4-FFF2-40B4-BE49-F238E27FC236}">
                  <a16:creationId xmlns:a16="http://schemas.microsoft.com/office/drawing/2014/main" id="{48AF9EF5-65CB-65E3-A5BE-0A041835FD0F}"/>
                </a:ext>
              </a:extLst>
            </p:cNvPr>
            <p:cNvSpPr/>
            <p:nvPr/>
          </p:nvSpPr>
          <p:spPr>
            <a:xfrm>
              <a:off x="8913525" y="2130417"/>
              <a:ext cx="2581275" cy="391783"/>
            </a:xfrm>
            <a:prstGeom prst="round2SameRect">
              <a:avLst>
                <a:gd name="adj1" fmla="val 35829"/>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Primary Endpoint</a:t>
              </a:r>
            </a:p>
          </p:txBody>
        </p:sp>
        <p:sp>
          <p:nvSpPr>
            <p:cNvPr id="25" name="Round Same Side Corner Rectangle 24">
              <a:extLst>
                <a:ext uri="{FF2B5EF4-FFF2-40B4-BE49-F238E27FC236}">
                  <a16:creationId xmlns:a16="http://schemas.microsoft.com/office/drawing/2014/main" id="{927EA856-F0CA-D4B5-EA7E-82C19158924F}"/>
                </a:ext>
              </a:extLst>
            </p:cNvPr>
            <p:cNvSpPr/>
            <p:nvPr/>
          </p:nvSpPr>
          <p:spPr>
            <a:xfrm>
              <a:off x="8916192" y="2952554"/>
              <a:ext cx="2578608" cy="342900"/>
            </a:xfrm>
            <a:prstGeom prst="round2SameRect">
              <a:avLst>
                <a:gd name="adj1" fmla="val 37958"/>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
                  <a:srgbClr val="FF585D"/>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Key Secondary Endpoints</a:t>
              </a:r>
            </a:p>
          </p:txBody>
        </p:sp>
        <p:sp>
          <p:nvSpPr>
            <p:cNvPr id="71" name="Left Bracket 70">
              <a:extLst>
                <a:ext uri="{FF2B5EF4-FFF2-40B4-BE49-F238E27FC236}">
                  <a16:creationId xmlns:a16="http://schemas.microsoft.com/office/drawing/2014/main" id="{3485FB5C-4B85-AC99-C4F3-F5DB02DADC94}"/>
                </a:ext>
              </a:extLst>
            </p:cNvPr>
            <p:cNvSpPr/>
            <p:nvPr/>
          </p:nvSpPr>
          <p:spPr>
            <a:xfrm flipH="1">
              <a:off x="7974329" y="2710978"/>
              <a:ext cx="647701" cy="1371600"/>
            </a:xfrm>
            <a:prstGeom prst="leftBracket">
              <a:avLst>
                <a:gd name="adj" fmla="val 0"/>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72" name="Straight Connector 71">
              <a:extLst>
                <a:ext uri="{FF2B5EF4-FFF2-40B4-BE49-F238E27FC236}">
                  <a16:creationId xmlns:a16="http://schemas.microsoft.com/office/drawing/2014/main" id="{D3020523-91BB-45DD-08AB-F0D28142C3FB}"/>
                </a:ext>
              </a:extLst>
            </p:cNvPr>
            <p:cNvCxnSpPr>
              <a:cxnSpLocks/>
              <a:stCxn id="71" idx="1"/>
            </p:cNvCxnSpPr>
            <p:nvPr/>
          </p:nvCxnSpPr>
          <p:spPr>
            <a:xfrm>
              <a:off x="8622029" y="3396778"/>
              <a:ext cx="301752" cy="0"/>
            </a:xfrm>
            <a:prstGeom prst="line">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Footer Placeholder 12">
            <a:extLst>
              <a:ext uri="{FF2B5EF4-FFF2-40B4-BE49-F238E27FC236}">
                <a16:creationId xmlns:a16="http://schemas.microsoft.com/office/drawing/2014/main" id="{3084F7FA-FD8B-0E44-9532-E43A83FF4391}"/>
              </a:ext>
            </a:extLst>
          </p:cNvPr>
          <p:cNvSpPr>
            <a:spLocks noGrp="1"/>
          </p:cNvSpPr>
          <p:nvPr>
            <p:ph type="ftr" sz="quarter" idx="16"/>
          </p:nvPr>
        </p:nvSpPr>
        <p:spPr>
          <a:xfrm>
            <a:off x="2833551" y="5964498"/>
            <a:ext cx="8933907" cy="63664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1. </a:t>
            </a:r>
            <a:r>
              <a:rPr kumimoji="0" lang="en-US" sz="1000" b="0" i="0" u="none" strike="noStrike" kern="1200" cap="none" spc="0" normalizeH="0" baseline="0" noProof="0" dirty="0" err="1">
                <a:ln>
                  <a:noFill/>
                </a:ln>
                <a:solidFill>
                  <a:srgbClr val="FFFFFF"/>
                </a:solidFill>
                <a:effectLst/>
                <a:uLnTx/>
                <a:uFillTx/>
                <a:latin typeface="Arial" panose="020B0604020202020204"/>
                <a:ea typeface="+mn-ea"/>
                <a:cs typeface="+mn-cs"/>
              </a:rPr>
              <a:t>ClinicalTrials.gov</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identifier: NCT04209855. Updated June 16, 2022. Accessed October 5, 2022. https://</a:t>
            </a:r>
            <a:r>
              <a:rPr kumimoji="0" lang="en-US" sz="1000" b="0" i="0" u="none" strike="noStrike" kern="1200" cap="none" spc="0" normalizeH="0" baseline="0" noProof="0" dirty="0" err="1">
                <a:ln>
                  <a:noFill/>
                </a:ln>
                <a:solidFill>
                  <a:srgbClr val="FFFFFF"/>
                </a:solidFill>
                <a:effectLst/>
                <a:uLnTx/>
                <a:uFillTx/>
                <a:latin typeface="Arial" panose="020B0604020202020204"/>
                <a:ea typeface="+mn-ea"/>
                <a:cs typeface="+mn-cs"/>
              </a:rPr>
              <a:t>clinicaltrials.gov</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/ct2/show/NCT04209855 </a:t>
            </a:r>
            <a:b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 </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Moore K, et al. Presented at: 2020 American Society of Clinical Oncology Annual Meeting; May 29-31, 2020; Virtual. Abstract TPS6103, NEJM 2023</a:t>
            </a:r>
          </a:p>
        </p:txBody>
      </p:sp>
    </p:spTree>
    <p:extLst>
      <p:ext uri="{BB962C8B-B14F-4D97-AF65-F5344CB8AC3E}">
        <p14:creationId xmlns:p14="http://schemas.microsoft.com/office/powerpoint/2010/main" val="526302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a:t>
            </a:r>
            <a:r>
              <a:rPr lang="en-US" sz="3200" dirty="0" err="1">
                <a:solidFill>
                  <a:srgbClr val="0432FF"/>
                </a:solidFill>
              </a:rPr>
              <a:t>Olawaiye</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983432" y="1686501"/>
          <a:ext cx="10225136" cy="3003207"/>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022419">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Eisai Inc, GSK, Lilly,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039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990394">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Foundation Medicine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4721492"/>
                  </a:ext>
                </a:extLst>
              </a:tr>
            </a:tbl>
          </a:graphicData>
        </a:graphic>
      </p:graphicFrame>
    </p:spTree>
    <p:custDataLst>
      <p:tags r:id="rId1"/>
    </p:custDataLst>
    <p:extLst>
      <p:ext uri="{BB962C8B-B14F-4D97-AF65-F5344CB8AC3E}">
        <p14:creationId xmlns:p14="http://schemas.microsoft.com/office/powerpoint/2010/main" val="2560631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6E4487E-63C0-E083-FF94-DFCB5C61E32C}"/>
              </a:ext>
            </a:extLst>
          </p:cNvPr>
          <p:cNvSpPr>
            <a:spLocks noGrp="1"/>
          </p:cNvSpPr>
          <p:nvPr>
            <p:ph type="title"/>
          </p:nvPr>
        </p:nvSpPr>
        <p:spPr>
          <a:xfrm>
            <a:off x="639763" y="132901"/>
            <a:ext cx="11176317" cy="600075"/>
          </a:xfrm>
        </p:spPr>
        <p:txBody>
          <a:bodyPr>
            <a:noAutofit/>
          </a:bodyPr>
          <a:lstStyle/>
          <a:p>
            <a:r>
              <a:rPr lang="en-US" sz="3200" dirty="0"/>
              <a:t>Primary Endpoint: Progression-Free Survival by Investigator</a:t>
            </a:r>
          </a:p>
        </p:txBody>
      </p:sp>
      <p:sp>
        <p:nvSpPr>
          <p:cNvPr id="26" name="TextBox 25">
            <a:extLst>
              <a:ext uri="{FF2B5EF4-FFF2-40B4-BE49-F238E27FC236}">
                <a16:creationId xmlns:a16="http://schemas.microsoft.com/office/drawing/2014/main" id="{5662BD3A-D2DF-4727-919A-18A79A35475E}"/>
              </a:ext>
            </a:extLst>
          </p:cNvPr>
          <p:cNvSpPr txBox="1"/>
          <p:nvPr/>
        </p:nvSpPr>
        <p:spPr>
          <a:xfrm>
            <a:off x="1" y="5150592"/>
            <a:ext cx="1688283"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prstClr val="black"/>
                </a:solidFill>
                <a:effectLst/>
                <a:uLnTx/>
                <a:uFillTx/>
                <a:latin typeface="Arial"/>
                <a:ea typeface="+mn-ea"/>
                <a:cs typeface="Arial"/>
                <a:sym typeface="Arial"/>
                <a:rtl val="0"/>
              </a:rPr>
              <a:t>No. Participants at Risk</a:t>
            </a:r>
          </a:p>
        </p:txBody>
      </p:sp>
      <p:grpSp>
        <p:nvGrpSpPr>
          <p:cNvPr id="149" name="Group 148">
            <a:extLst>
              <a:ext uri="{FF2B5EF4-FFF2-40B4-BE49-F238E27FC236}">
                <a16:creationId xmlns:a16="http://schemas.microsoft.com/office/drawing/2014/main" id="{BD12AF41-C997-2A1F-A86B-8F5959BD58E1}"/>
              </a:ext>
            </a:extLst>
          </p:cNvPr>
          <p:cNvGrpSpPr/>
          <p:nvPr/>
        </p:nvGrpSpPr>
        <p:grpSpPr>
          <a:xfrm>
            <a:off x="5118662" y="5130026"/>
            <a:ext cx="2560777" cy="254044"/>
            <a:chOff x="4895464" y="5130028"/>
            <a:chExt cx="2560777" cy="254044"/>
          </a:xfrm>
        </p:grpSpPr>
        <p:sp>
          <p:nvSpPr>
            <p:cNvPr id="17" name="TextBox 16">
              <a:extLst>
                <a:ext uri="{FF2B5EF4-FFF2-40B4-BE49-F238E27FC236}">
                  <a16:creationId xmlns:a16="http://schemas.microsoft.com/office/drawing/2014/main" id="{C0CA9885-762E-E408-0DBE-F990290C80A6}"/>
                </a:ext>
              </a:extLst>
            </p:cNvPr>
            <p:cNvSpPr txBox="1"/>
            <p:nvPr/>
          </p:nvSpPr>
          <p:spPr>
            <a:xfrm>
              <a:off x="5321319" y="5130028"/>
              <a:ext cx="521297"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prstClr val="black"/>
                  </a:solidFill>
                  <a:effectLst/>
                  <a:uLnTx/>
                  <a:uFillTx/>
                  <a:latin typeface="ArialMT"/>
                  <a:ea typeface="+mn-ea"/>
                  <a:cs typeface="+mn-cs"/>
                  <a:sym typeface="ArialMT"/>
                  <a:rtl val="0"/>
                </a:rPr>
                <a:t>MIRV</a:t>
              </a:r>
            </a:p>
          </p:txBody>
        </p:sp>
        <p:sp>
          <p:nvSpPr>
            <p:cNvPr id="77" name="Freeform 76">
              <a:extLst>
                <a:ext uri="{FF2B5EF4-FFF2-40B4-BE49-F238E27FC236}">
                  <a16:creationId xmlns:a16="http://schemas.microsoft.com/office/drawing/2014/main" id="{C5C09343-4F5E-B417-EA30-4F3A25E46E58}"/>
                </a:ext>
              </a:extLst>
            </p:cNvPr>
            <p:cNvSpPr/>
            <p:nvPr/>
          </p:nvSpPr>
          <p:spPr>
            <a:xfrm>
              <a:off x="4895464" y="5253996"/>
              <a:ext cx="435663" cy="9275"/>
            </a:xfrm>
            <a:custGeom>
              <a:avLst/>
              <a:gdLst>
                <a:gd name="connsiteX0" fmla="*/ 435664 w 435663"/>
                <a:gd name="connsiteY0" fmla="*/ 0 h 9275"/>
                <a:gd name="connsiteX1" fmla="*/ 0 w 435663"/>
                <a:gd name="connsiteY1" fmla="*/ 0 h 9275"/>
              </a:gdLst>
              <a:ahLst/>
              <a:cxnLst>
                <a:cxn ang="0">
                  <a:pos x="connsiteX0" y="connsiteY0"/>
                </a:cxn>
                <a:cxn ang="0">
                  <a:pos x="connsiteX1" y="connsiteY1"/>
                </a:cxn>
              </a:cxnLst>
              <a:rect l="l" t="t" r="r" b="b"/>
              <a:pathLst>
                <a:path w="435663" h="9275">
                  <a:moveTo>
                    <a:pt x="435664" y="0"/>
                  </a:moveTo>
                  <a:lnTo>
                    <a:pt x="0" y="0"/>
                  </a:lnTo>
                </a:path>
              </a:pathLst>
            </a:custGeom>
            <a:ln w="19050"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FF42F1DA-F0B5-8DBE-EC9A-2B57B182E5D7}"/>
                </a:ext>
              </a:extLst>
            </p:cNvPr>
            <p:cNvSpPr txBox="1"/>
            <p:nvPr/>
          </p:nvSpPr>
          <p:spPr>
            <a:xfrm>
              <a:off x="6664036" y="5130028"/>
              <a:ext cx="792205"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prstClr val="black"/>
                  </a:solidFill>
                  <a:effectLst/>
                  <a:uLnTx/>
                  <a:uFillTx/>
                  <a:latin typeface="ArialMT"/>
                  <a:ea typeface="+mn-ea"/>
                  <a:cs typeface="+mn-cs"/>
                  <a:sym typeface="ArialMT"/>
                  <a:rtl val="0"/>
                </a:rPr>
                <a:t>IC Chemo</a:t>
              </a:r>
            </a:p>
          </p:txBody>
        </p:sp>
        <p:sp>
          <p:nvSpPr>
            <p:cNvPr id="79" name="Freeform 78">
              <a:extLst>
                <a:ext uri="{FF2B5EF4-FFF2-40B4-BE49-F238E27FC236}">
                  <a16:creationId xmlns:a16="http://schemas.microsoft.com/office/drawing/2014/main" id="{F2EE973C-F000-AD6A-6CAE-C06CD4F7ACAC}"/>
                </a:ext>
              </a:extLst>
            </p:cNvPr>
            <p:cNvSpPr/>
            <p:nvPr/>
          </p:nvSpPr>
          <p:spPr>
            <a:xfrm>
              <a:off x="6273476" y="5253996"/>
              <a:ext cx="435663" cy="9275"/>
            </a:xfrm>
            <a:custGeom>
              <a:avLst/>
              <a:gdLst>
                <a:gd name="connsiteX0" fmla="*/ 435664 w 435663"/>
                <a:gd name="connsiteY0" fmla="*/ 0 h 9275"/>
                <a:gd name="connsiteX1" fmla="*/ 0 w 435663"/>
                <a:gd name="connsiteY1" fmla="*/ 0 h 9275"/>
              </a:gdLst>
              <a:ahLst/>
              <a:cxnLst>
                <a:cxn ang="0">
                  <a:pos x="connsiteX0" y="connsiteY0"/>
                </a:cxn>
                <a:cxn ang="0">
                  <a:pos x="connsiteX1" y="connsiteY1"/>
                </a:cxn>
              </a:cxnLst>
              <a:rect l="l" t="t" r="r" b="b"/>
              <a:pathLst>
                <a:path w="435663" h="9275">
                  <a:moveTo>
                    <a:pt x="435664" y="0"/>
                  </a:moveTo>
                  <a:lnTo>
                    <a:pt x="0" y="0"/>
                  </a:lnTo>
                </a:path>
              </a:pathLst>
            </a:custGeom>
            <a:ln w="19050"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3" name="TextBox 22">
            <a:extLst>
              <a:ext uri="{FF2B5EF4-FFF2-40B4-BE49-F238E27FC236}">
                <a16:creationId xmlns:a16="http://schemas.microsoft.com/office/drawing/2014/main" id="{1E711A17-E238-A1BB-E597-56C4E79B7CDB}"/>
              </a:ext>
            </a:extLst>
          </p:cNvPr>
          <p:cNvSpPr txBox="1"/>
          <p:nvPr/>
        </p:nvSpPr>
        <p:spPr>
          <a:xfrm>
            <a:off x="5777504" y="4894595"/>
            <a:ext cx="124309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Time (months)</a:t>
            </a:r>
          </a:p>
        </p:txBody>
      </p:sp>
      <p:sp>
        <p:nvSpPr>
          <p:cNvPr id="10" name="Freeform 9">
            <a:extLst>
              <a:ext uri="{FF2B5EF4-FFF2-40B4-BE49-F238E27FC236}">
                <a16:creationId xmlns:a16="http://schemas.microsoft.com/office/drawing/2014/main" id="{8EED84EB-995A-5682-7B6D-DA3E0AD68A48}"/>
              </a:ext>
            </a:extLst>
          </p:cNvPr>
          <p:cNvSpPr/>
          <p:nvPr/>
        </p:nvSpPr>
        <p:spPr>
          <a:xfrm>
            <a:off x="1304725" y="1009461"/>
            <a:ext cx="10188651" cy="3549891"/>
          </a:xfrm>
          <a:custGeom>
            <a:avLst/>
            <a:gdLst>
              <a:gd name="connsiteX0" fmla="*/ 0 w 7101891"/>
              <a:gd name="connsiteY0" fmla="*/ 0 h 2507749"/>
              <a:gd name="connsiteX1" fmla="*/ 0 w 7101891"/>
              <a:gd name="connsiteY1" fmla="*/ 2507750 h 2507749"/>
              <a:gd name="connsiteX2" fmla="*/ 7101891 w 7101891"/>
              <a:gd name="connsiteY2" fmla="*/ 2507750 h 2507749"/>
            </a:gdLst>
            <a:ahLst/>
            <a:cxnLst>
              <a:cxn ang="0">
                <a:pos x="connsiteX0" y="connsiteY0"/>
              </a:cxn>
              <a:cxn ang="0">
                <a:pos x="connsiteX1" y="connsiteY1"/>
              </a:cxn>
              <a:cxn ang="0">
                <a:pos x="connsiteX2" y="connsiteY2"/>
              </a:cxn>
            </a:cxnLst>
            <a:rect l="l" t="t" r="r" b="b"/>
            <a:pathLst>
              <a:path w="7101891" h="2507749">
                <a:moveTo>
                  <a:pt x="0" y="0"/>
                </a:moveTo>
                <a:lnTo>
                  <a:pt x="0" y="2507750"/>
                </a:lnTo>
                <a:lnTo>
                  <a:pt x="7101891" y="2507750"/>
                </a:lnTo>
              </a:path>
            </a:pathLst>
          </a:custGeom>
          <a:no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4AE42998-AB99-91AF-4C12-9AD301C0EC9E}"/>
              </a:ext>
            </a:extLst>
          </p:cNvPr>
          <p:cNvSpPr txBox="1"/>
          <p:nvPr/>
        </p:nvSpPr>
        <p:spPr>
          <a:xfrm>
            <a:off x="838456" y="882762"/>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1.0</a:t>
            </a:r>
          </a:p>
        </p:txBody>
      </p:sp>
      <p:sp>
        <p:nvSpPr>
          <p:cNvPr id="12" name="Freeform 11">
            <a:extLst>
              <a:ext uri="{FF2B5EF4-FFF2-40B4-BE49-F238E27FC236}">
                <a16:creationId xmlns:a16="http://schemas.microsoft.com/office/drawing/2014/main" id="{37F7EEB6-2AA8-B8CA-F072-8B8EFC5DE6AB}"/>
              </a:ext>
            </a:extLst>
          </p:cNvPr>
          <p:cNvSpPr/>
          <p:nvPr/>
        </p:nvSpPr>
        <p:spPr>
          <a:xfrm>
            <a:off x="1196148" y="1013564"/>
            <a:ext cx="110333" cy="13472"/>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8621D81E-7F8D-5E78-4A7D-42D36C603D1F}"/>
              </a:ext>
            </a:extLst>
          </p:cNvPr>
          <p:cNvSpPr txBox="1"/>
          <p:nvPr/>
        </p:nvSpPr>
        <p:spPr>
          <a:xfrm>
            <a:off x="838456" y="1565431"/>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0.8</a:t>
            </a:r>
          </a:p>
        </p:txBody>
      </p:sp>
      <p:sp>
        <p:nvSpPr>
          <p:cNvPr id="15" name="TextBox 14">
            <a:extLst>
              <a:ext uri="{FF2B5EF4-FFF2-40B4-BE49-F238E27FC236}">
                <a16:creationId xmlns:a16="http://schemas.microsoft.com/office/drawing/2014/main" id="{C826D650-C94A-91AA-B015-1DAE6293546B}"/>
              </a:ext>
            </a:extLst>
          </p:cNvPr>
          <p:cNvSpPr txBox="1"/>
          <p:nvPr/>
        </p:nvSpPr>
        <p:spPr>
          <a:xfrm>
            <a:off x="1287421" y="4163031"/>
            <a:ext cx="263214"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a:t>
            </a:r>
          </a:p>
        </p:txBody>
      </p:sp>
      <p:sp>
        <p:nvSpPr>
          <p:cNvPr id="16" name="TextBox 15">
            <a:extLst>
              <a:ext uri="{FF2B5EF4-FFF2-40B4-BE49-F238E27FC236}">
                <a16:creationId xmlns:a16="http://schemas.microsoft.com/office/drawing/2014/main" id="{B785D5FB-1CA7-2AB2-D881-D3F3F82FC183}"/>
              </a:ext>
            </a:extLst>
          </p:cNvPr>
          <p:cNvSpPr txBox="1"/>
          <p:nvPr/>
        </p:nvSpPr>
        <p:spPr>
          <a:xfrm>
            <a:off x="1382090" y="4163031"/>
            <a:ext cx="8915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 Censored</a:t>
            </a:r>
          </a:p>
        </p:txBody>
      </p:sp>
      <p:sp>
        <p:nvSpPr>
          <p:cNvPr id="20" name="Freeform 19">
            <a:extLst>
              <a:ext uri="{FF2B5EF4-FFF2-40B4-BE49-F238E27FC236}">
                <a16:creationId xmlns:a16="http://schemas.microsoft.com/office/drawing/2014/main" id="{48BD67C1-03A7-1927-C3B3-9A060C727900}"/>
              </a:ext>
            </a:extLst>
          </p:cNvPr>
          <p:cNvSpPr/>
          <p:nvPr/>
        </p:nvSpPr>
        <p:spPr>
          <a:xfrm>
            <a:off x="1196148" y="1696235"/>
            <a:ext cx="110333" cy="13472"/>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751C778C-8E4A-5435-3D6D-4AA865FDF549}"/>
              </a:ext>
            </a:extLst>
          </p:cNvPr>
          <p:cNvSpPr txBox="1"/>
          <p:nvPr/>
        </p:nvSpPr>
        <p:spPr>
          <a:xfrm>
            <a:off x="838456" y="2248102"/>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0.6</a:t>
            </a:r>
          </a:p>
        </p:txBody>
      </p:sp>
      <p:sp>
        <p:nvSpPr>
          <p:cNvPr id="22" name="TextBox 21">
            <a:extLst>
              <a:ext uri="{FF2B5EF4-FFF2-40B4-BE49-F238E27FC236}">
                <a16:creationId xmlns:a16="http://schemas.microsoft.com/office/drawing/2014/main" id="{054221FD-18F8-47A6-1B59-4300ABAA27C9}"/>
              </a:ext>
            </a:extLst>
          </p:cNvPr>
          <p:cNvSpPr txBox="1"/>
          <p:nvPr/>
        </p:nvSpPr>
        <p:spPr>
          <a:xfrm rot="16200000">
            <a:off x="-823392" y="2645908"/>
            <a:ext cx="293061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Progression Free Survival Probability</a:t>
            </a:r>
          </a:p>
        </p:txBody>
      </p:sp>
      <p:sp>
        <p:nvSpPr>
          <p:cNvPr id="27" name="Freeform 26">
            <a:extLst>
              <a:ext uri="{FF2B5EF4-FFF2-40B4-BE49-F238E27FC236}">
                <a16:creationId xmlns:a16="http://schemas.microsoft.com/office/drawing/2014/main" id="{49604B6E-AB25-F5C6-8D9E-801474173247}"/>
              </a:ext>
            </a:extLst>
          </p:cNvPr>
          <p:cNvSpPr/>
          <p:nvPr/>
        </p:nvSpPr>
        <p:spPr>
          <a:xfrm>
            <a:off x="1196148" y="2378904"/>
            <a:ext cx="110333" cy="13472"/>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601BBF5A-E06E-AD6D-26C6-D0F883A043D1}"/>
              </a:ext>
            </a:extLst>
          </p:cNvPr>
          <p:cNvSpPr txBox="1"/>
          <p:nvPr/>
        </p:nvSpPr>
        <p:spPr>
          <a:xfrm>
            <a:off x="838456" y="2930907"/>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0.4</a:t>
            </a:r>
          </a:p>
        </p:txBody>
      </p:sp>
      <p:sp>
        <p:nvSpPr>
          <p:cNvPr id="29" name="Freeform 28">
            <a:extLst>
              <a:ext uri="{FF2B5EF4-FFF2-40B4-BE49-F238E27FC236}">
                <a16:creationId xmlns:a16="http://schemas.microsoft.com/office/drawing/2014/main" id="{838C59F9-77A3-71FF-0C82-8DBD9BD2F47A}"/>
              </a:ext>
            </a:extLst>
          </p:cNvPr>
          <p:cNvSpPr/>
          <p:nvPr/>
        </p:nvSpPr>
        <p:spPr>
          <a:xfrm>
            <a:off x="1196148" y="3061709"/>
            <a:ext cx="110333" cy="13472"/>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F93C1696-304D-B8CD-5672-A42249EA3ACD}"/>
              </a:ext>
            </a:extLst>
          </p:cNvPr>
          <p:cNvSpPr txBox="1"/>
          <p:nvPr/>
        </p:nvSpPr>
        <p:spPr>
          <a:xfrm>
            <a:off x="838456" y="3613577"/>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0.2</a:t>
            </a:r>
          </a:p>
        </p:txBody>
      </p:sp>
      <p:sp>
        <p:nvSpPr>
          <p:cNvPr id="31" name="Freeform 30">
            <a:extLst>
              <a:ext uri="{FF2B5EF4-FFF2-40B4-BE49-F238E27FC236}">
                <a16:creationId xmlns:a16="http://schemas.microsoft.com/office/drawing/2014/main" id="{05984A83-E519-663E-6425-5E96FEAA3094}"/>
              </a:ext>
            </a:extLst>
          </p:cNvPr>
          <p:cNvSpPr/>
          <p:nvPr/>
        </p:nvSpPr>
        <p:spPr>
          <a:xfrm>
            <a:off x="1196148" y="3744379"/>
            <a:ext cx="110333" cy="13472"/>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E27871C4-31FF-2DA2-AC07-C2B3AA91A736}"/>
              </a:ext>
            </a:extLst>
          </p:cNvPr>
          <p:cNvSpPr txBox="1"/>
          <p:nvPr/>
        </p:nvSpPr>
        <p:spPr>
          <a:xfrm>
            <a:off x="838456" y="4296379"/>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0.0</a:t>
            </a:r>
          </a:p>
        </p:txBody>
      </p:sp>
      <p:sp>
        <p:nvSpPr>
          <p:cNvPr id="33" name="TextBox 32">
            <a:extLst>
              <a:ext uri="{FF2B5EF4-FFF2-40B4-BE49-F238E27FC236}">
                <a16:creationId xmlns:a16="http://schemas.microsoft.com/office/drawing/2014/main" id="{927D3191-18F2-60E3-B8BA-36855EFED786}"/>
              </a:ext>
            </a:extLst>
          </p:cNvPr>
          <p:cNvSpPr txBox="1"/>
          <p:nvPr/>
        </p:nvSpPr>
        <p:spPr>
          <a:xfrm>
            <a:off x="1308695" y="4683583"/>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a:t>
            </a:r>
          </a:p>
        </p:txBody>
      </p:sp>
      <p:sp>
        <p:nvSpPr>
          <p:cNvPr id="34" name="Freeform 33">
            <a:extLst>
              <a:ext uri="{FF2B5EF4-FFF2-40B4-BE49-F238E27FC236}">
                <a16:creationId xmlns:a16="http://schemas.microsoft.com/office/drawing/2014/main" id="{DF5CCCD8-297B-8907-F1FD-5C1A961EBA49}"/>
              </a:ext>
            </a:extLst>
          </p:cNvPr>
          <p:cNvSpPr/>
          <p:nvPr/>
        </p:nvSpPr>
        <p:spPr>
          <a:xfrm>
            <a:off x="1196148" y="4427049"/>
            <a:ext cx="110333" cy="13472"/>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Freeform 34">
            <a:extLst>
              <a:ext uri="{FF2B5EF4-FFF2-40B4-BE49-F238E27FC236}">
                <a16:creationId xmlns:a16="http://schemas.microsoft.com/office/drawing/2014/main" id="{9EFAC7FB-783F-A825-DAFA-B67329498A66}"/>
              </a:ext>
            </a:extLst>
          </p:cNvPr>
          <p:cNvSpPr/>
          <p:nvPr/>
        </p:nvSpPr>
        <p:spPr>
          <a:xfrm>
            <a:off x="1445983"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978588F-D933-A1FA-07A0-537056C74CB8}"/>
              </a:ext>
            </a:extLst>
          </p:cNvPr>
          <p:cNvSpPr txBox="1"/>
          <p:nvPr/>
        </p:nvSpPr>
        <p:spPr>
          <a:xfrm>
            <a:off x="2424719" y="4683583"/>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3</a:t>
            </a:r>
          </a:p>
        </p:txBody>
      </p:sp>
      <p:sp>
        <p:nvSpPr>
          <p:cNvPr id="37" name="Freeform 36">
            <a:extLst>
              <a:ext uri="{FF2B5EF4-FFF2-40B4-BE49-F238E27FC236}">
                <a16:creationId xmlns:a16="http://schemas.microsoft.com/office/drawing/2014/main" id="{BDC6CF4C-9A3E-C292-AA22-97EDEE81A2F9}"/>
              </a:ext>
            </a:extLst>
          </p:cNvPr>
          <p:cNvSpPr/>
          <p:nvPr/>
        </p:nvSpPr>
        <p:spPr>
          <a:xfrm>
            <a:off x="2561871"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1C3B1673-31DE-F4A0-7A5F-EBE80EC907E6}"/>
              </a:ext>
            </a:extLst>
          </p:cNvPr>
          <p:cNvSpPr txBox="1"/>
          <p:nvPr/>
        </p:nvSpPr>
        <p:spPr>
          <a:xfrm>
            <a:off x="3540607" y="4683583"/>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6</a:t>
            </a:r>
          </a:p>
        </p:txBody>
      </p:sp>
      <p:sp>
        <p:nvSpPr>
          <p:cNvPr id="39" name="Freeform 38">
            <a:extLst>
              <a:ext uri="{FF2B5EF4-FFF2-40B4-BE49-F238E27FC236}">
                <a16:creationId xmlns:a16="http://schemas.microsoft.com/office/drawing/2014/main" id="{BDE7CCE2-00C5-E364-754E-99E5F75E18C2}"/>
              </a:ext>
            </a:extLst>
          </p:cNvPr>
          <p:cNvSpPr/>
          <p:nvPr/>
        </p:nvSpPr>
        <p:spPr>
          <a:xfrm>
            <a:off x="3677895"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903DCB6F-9255-3AEC-4B4E-5B80E5D6773A}"/>
              </a:ext>
            </a:extLst>
          </p:cNvPr>
          <p:cNvSpPr txBox="1"/>
          <p:nvPr/>
        </p:nvSpPr>
        <p:spPr>
          <a:xfrm>
            <a:off x="4656631" y="4683583"/>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9</a:t>
            </a:r>
          </a:p>
        </p:txBody>
      </p:sp>
      <p:sp>
        <p:nvSpPr>
          <p:cNvPr id="41" name="Freeform 40">
            <a:extLst>
              <a:ext uri="{FF2B5EF4-FFF2-40B4-BE49-F238E27FC236}">
                <a16:creationId xmlns:a16="http://schemas.microsoft.com/office/drawing/2014/main" id="{F34E8C57-DEA4-A4B0-AAC2-DC9632CC822C}"/>
              </a:ext>
            </a:extLst>
          </p:cNvPr>
          <p:cNvSpPr/>
          <p:nvPr/>
        </p:nvSpPr>
        <p:spPr>
          <a:xfrm>
            <a:off x="4793919"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375A1BF5-EDD0-C2D6-51BF-4B2CC85B0012}"/>
              </a:ext>
            </a:extLst>
          </p:cNvPr>
          <p:cNvSpPr txBox="1"/>
          <p:nvPr/>
        </p:nvSpPr>
        <p:spPr>
          <a:xfrm>
            <a:off x="5737708" y="4683583"/>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12</a:t>
            </a:r>
          </a:p>
        </p:txBody>
      </p:sp>
      <p:sp>
        <p:nvSpPr>
          <p:cNvPr id="43" name="Freeform 42">
            <a:extLst>
              <a:ext uri="{FF2B5EF4-FFF2-40B4-BE49-F238E27FC236}">
                <a16:creationId xmlns:a16="http://schemas.microsoft.com/office/drawing/2014/main" id="{C0F6AEFC-7FCD-94A8-C48E-A0E8371E072A}"/>
              </a:ext>
            </a:extLst>
          </p:cNvPr>
          <p:cNvSpPr/>
          <p:nvPr/>
        </p:nvSpPr>
        <p:spPr>
          <a:xfrm>
            <a:off x="5909807"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8F6935DA-1F51-F446-0724-80BF8131992A}"/>
              </a:ext>
            </a:extLst>
          </p:cNvPr>
          <p:cNvSpPr txBox="1"/>
          <p:nvPr/>
        </p:nvSpPr>
        <p:spPr>
          <a:xfrm>
            <a:off x="6853597" y="4683583"/>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15</a:t>
            </a:r>
          </a:p>
        </p:txBody>
      </p:sp>
      <p:sp>
        <p:nvSpPr>
          <p:cNvPr id="45" name="Freeform 44">
            <a:extLst>
              <a:ext uri="{FF2B5EF4-FFF2-40B4-BE49-F238E27FC236}">
                <a16:creationId xmlns:a16="http://schemas.microsoft.com/office/drawing/2014/main" id="{AF5097A3-94D3-64D9-83A4-BC6D7E3D1483}"/>
              </a:ext>
            </a:extLst>
          </p:cNvPr>
          <p:cNvSpPr/>
          <p:nvPr/>
        </p:nvSpPr>
        <p:spPr>
          <a:xfrm>
            <a:off x="7025828"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386741FA-A888-8FF2-23DC-D5D7BEFEA418}"/>
              </a:ext>
            </a:extLst>
          </p:cNvPr>
          <p:cNvSpPr txBox="1"/>
          <p:nvPr/>
        </p:nvSpPr>
        <p:spPr>
          <a:xfrm>
            <a:off x="7969618" y="4683583"/>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18</a:t>
            </a:r>
          </a:p>
        </p:txBody>
      </p:sp>
      <p:sp>
        <p:nvSpPr>
          <p:cNvPr id="47" name="Freeform 46">
            <a:extLst>
              <a:ext uri="{FF2B5EF4-FFF2-40B4-BE49-F238E27FC236}">
                <a16:creationId xmlns:a16="http://schemas.microsoft.com/office/drawing/2014/main" id="{98CCD9A3-ACF2-6A5E-BBA6-6D25D7006618}"/>
              </a:ext>
            </a:extLst>
          </p:cNvPr>
          <p:cNvSpPr/>
          <p:nvPr/>
        </p:nvSpPr>
        <p:spPr>
          <a:xfrm>
            <a:off x="8141717"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1EDCBDC1-385E-36BA-53F8-59CAEC128AD9}"/>
              </a:ext>
            </a:extLst>
          </p:cNvPr>
          <p:cNvSpPr txBox="1"/>
          <p:nvPr/>
        </p:nvSpPr>
        <p:spPr>
          <a:xfrm>
            <a:off x="9085508" y="4683583"/>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21</a:t>
            </a:r>
          </a:p>
        </p:txBody>
      </p:sp>
      <p:sp>
        <p:nvSpPr>
          <p:cNvPr id="49" name="Freeform 48">
            <a:extLst>
              <a:ext uri="{FF2B5EF4-FFF2-40B4-BE49-F238E27FC236}">
                <a16:creationId xmlns:a16="http://schemas.microsoft.com/office/drawing/2014/main" id="{293CC643-43EA-7283-FA2E-4D5BA87B82DC}"/>
              </a:ext>
            </a:extLst>
          </p:cNvPr>
          <p:cNvSpPr/>
          <p:nvPr/>
        </p:nvSpPr>
        <p:spPr>
          <a:xfrm>
            <a:off x="9257741"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C72B41C4-ABB1-5C32-2068-6A7D249D88BE}"/>
              </a:ext>
            </a:extLst>
          </p:cNvPr>
          <p:cNvSpPr txBox="1"/>
          <p:nvPr/>
        </p:nvSpPr>
        <p:spPr>
          <a:xfrm>
            <a:off x="10201530" y="4683583"/>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24</a:t>
            </a:r>
          </a:p>
        </p:txBody>
      </p:sp>
      <p:sp>
        <p:nvSpPr>
          <p:cNvPr id="51" name="Freeform 50">
            <a:extLst>
              <a:ext uri="{FF2B5EF4-FFF2-40B4-BE49-F238E27FC236}">
                <a16:creationId xmlns:a16="http://schemas.microsoft.com/office/drawing/2014/main" id="{DBF3CBA5-02C3-D0A4-9260-0ADA4194CD35}"/>
              </a:ext>
            </a:extLst>
          </p:cNvPr>
          <p:cNvSpPr/>
          <p:nvPr/>
        </p:nvSpPr>
        <p:spPr>
          <a:xfrm>
            <a:off x="10373629"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9F2AADFF-3C6C-7612-AA3B-D144314B82F6}"/>
              </a:ext>
            </a:extLst>
          </p:cNvPr>
          <p:cNvSpPr txBox="1"/>
          <p:nvPr/>
        </p:nvSpPr>
        <p:spPr>
          <a:xfrm>
            <a:off x="11317554" y="4683583"/>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27</a:t>
            </a:r>
          </a:p>
        </p:txBody>
      </p:sp>
      <p:sp>
        <p:nvSpPr>
          <p:cNvPr id="76" name="Freeform 75">
            <a:extLst>
              <a:ext uri="{FF2B5EF4-FFF2-40B4-BE49-F238E27FC236}">
                <a16:creationId xmlns:a16="http://schemas.microsoft.com/office/drawing/2014/main" id="{11255AE1-E41D-18F0-8115-DEB263A30F37}"/>
              </a:ext>
            </a:extLst>
          </p:cNvPr>
          <p:cNvSpPr/>
          <p:nvPr/>
        </p:nvSpPr>
        <p:spPr>
          <a:xfrm>
            <a:off x="11489655" y="4564068"/>
            <a:ext cx="13504" cy="110072"/>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Table Placeholder 3">
            <a:extLst>
              <a:ext uri="{FF2B5EF4-FFF2-40B4-BE49-F238E27FC236}">
                <a16:creationId xmlns:a16="http://schemas.microsoft.com/office/drawing/2014/main" id="{64CEFF0B-02B9-D07F-55DD-2AD8E44EEAFF}"/>
              </a:ext>
            </a:extLst>
          </p:cNvPr>
          <p:cNvGraphicFramePr>
            <a:graphicFrameLocks/>
          </p:cNvGraphicFramePr>
          <p:nvPr/>
        </p:nvGraphicFramePr>
        <p:xfrm>
          <a:off x="7141651" y="1263473"/>
          <a:ext cx="4538957" cy="1832153"/>
        </p:xfrm>
        <a:graphic>
          <a:graphicData uri="http://schemas.openxmlformats.org/drawingml/2006/table">
            <a:tbl>
              <a:tblPr firstRow="1" bandRow="1">
                <a:tableStyleId>{21E4AEA4-8DFA-4A89-87EB-49C32662AFE0}</a:tableStyleId>
              </a:tblPr>
              <a:tblGrid>
                <a:gridCol w="1654996">
                  <a:extLst>
                    <a:ext uri="{9D8B030D-6E8A-4147-A177-3AD203B41FA5}">
                      <a16:colId xmlns:a16="http://schemas.microsoft.com/office/drawing/2014/main" val="113036632"/>
                    </a:ext>
                  </a:extLst>
                </a:gridCol>
                <a:gridCol w="1488184">
                  <a:extLst>
                    <a:ext uri="{9D8B030D-6E8A-4147-A177-3AD203B41FA5}">
                      <a16:colId xmlns:a16="http://schemas.microsoft.com/office/drawing/2014/main" val="1728142772"/>
                    </a:ext>
                  </a:extLst>
                </a:gridCol>
                <a:gridCol w="1395777">
                  <a:extLst>
                    <a:ext uri="{9D8B030D-6E8A-4147-A177-3AD203B41FA5}">
                      <a16:colId xmlns:a16="http://schemas.microsoft.com/office/drawing/2014/main" val="301420240"/>
                    </a:ext>
                  </a:extLst>
                </a:gridCol>
              </a:tblGrid>
              <a:tr h="527228">
                <a:tc>
                  <a:txBody>
                    <a:bodyPr/>
                    <a:lstStyle/>
                    <a:p>
                      <a:pPr algn="l"/>
                      <a:endParaRPr lang="en-US" sz="1200">
                        <a:solidFill>
                          <a:schemeClr val="tx1"/>
                        </a:solidFill>
                      </a:endParaRP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bg1"/>
                          </a:solidFill>
                        </a:rPr>
                        <a:t>MIRV</a:t>
                      </a:r>
                    </a:p>
                    <a:p>
                      <a:pPr algn="ctr"/>
                      <a:r>
                        <a:rPr lang="en-US" sz="1200">
                          <a:solidFill>
                            <a:schemeClr val="bg1"/>
                          </a:solidFill>
                        </a:rPr>
                        <a:t>(n=227)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bg1"/>
                          </a:solidFill>
                        </a:rPr>
                        <a:t>IC Chemo</a:t>
                      </a:r>
                    </a:p>
                    <a:p>
                      <a:pPr algn="ctr"/>
                      <a:r>
                        <a:rPr lang="en-US" sz="1200">
                          <a:solidFill>
                            <a:schemeClr val="bg1"/>
                          </a:solidFill>
                        </a:rPr>
                        <a:t>(n=226)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087958"/>
                  </a:ext>
                </a:extLst>
              </a:tr>
              <a:tr h="352425">
                <a:tc>
                  <a:txBody>
                    <a:bodyPr/>
                    <a:lstStyle/>
                    <a:p>
                      <a:r>
                        <a:rPr lang="en-US" sz="1200" b="1" err="1">
                          <a:solidFill>
                            <a:schemeClr val="tx1"/>
                          </a:solidFill>
                          <a:latin typeface="+mn-lt"/>
                        </a:rPr>
                        <a:t>mPFS</a:t>
                      </a:r>
                      <a:r>
                        <a:rPr lang="en-US" sz="1200" b="1">
                          <a:solidFill>
                            <a:schemeClr val="tx1"/>
                          </a:solidFill>
                          <a:latin typeface="+mn-lt"/>
                        </a:rPr>
                        <a:t> (95%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bg1"/>
                          </a:solidFill>
                        </a:rPr>
                        <a:t>176 (77.5)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bg1"/>
                          </a:solidFill>
                        </a:rPr>
                        <a:t>166 (73.5)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0819557"/>
                  </a:ext>
                </a:extLst>
              </a:tr>
              <a:tr h="342900">
                <a:tc>
                  <a:txBody>
                    <a:bodyPr/>
                    <a:lstStyle/>
                    <a:p>
                      <a:r>
                        <a:rPr lang="en-US" sz="1200" b="1">
                          <a:solidFill>
                            <a:schemeClr val="tx1"/>
                          </a:solidFill>
                          <a:latin typeface="+mn-lt"/>
                        </a:rPr>
                        <a:t>Events, 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bg1"/>
                          </a:solidFill>
                        </a:rPr>
                        <a:t>5.62 (4.34, 5.95)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bg1"/>
                          </a:solidFill>
                        </a:rPr>
                        <a:t>3.98 (2.86-4.47)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5924750"/>
                  </a:ext>
                </a:extLst>
              </a:tr>
              <a:tr h="304800">
                <a:tc>
                  <a:txBody>
                    <a:bodyPr/>
                    <a:lstStyle/>
                    <a:p>
                      <a:r>
                        <a:rPr lang="en-US" sz="1200" b="1">
                          <a:solidFill>
                            <a:schemeClr val="tx1"/>
                          </a:solidFill>
                          <a:latin typeface="+mn-lt"/>
                        </a:rPr>
                        <a:t>HR (95%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US" sz="1200" b="1">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chemeClr val="tx1"/>
                        </a:solidFill>
                      </a:endParaRPr>
                    </a:p>
                  </a:txBody>
                  <a:tcPr marL="121920" marR="121920" marT="60960" marB="6096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95730155"/>
                  </a:ext>
                </a:extLst>
              </a:tr>
              <a:tr h="304800">
                <a:tc>
                  <a:txBody>
                    <a:bodyPr/>
                    <a:lstStyle/>
                    <a:p>
                      <a:r>
                        <a:rPr lang="en-US" sz="1200" b="1" i="1">
                          <a:solidFill>
                            <a:schemeClr val="tx1"/>
                          </a:solidFill>
                          <a:latin typeface="+mn-lt"/>
                        </a:rPr>
                        <a:t>p</a:t>
                      </a:r>
                      <a:r>
                        <a:rPr lang="en-US" sz="1200" b="1" i="0">
                          <a:solidFill>
                            <a:schemeClr val="tx1"/>
                          </a:solidFill>
                          <a:latin typeface="+mn-lt"/>
                        </a:rPr>
                        <a:t>-value</a:t>
                      </a:r>
                      <a:endParaRPr lang="en-US" sz="1200" b="1" i="1">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US" sz="1200" b="1">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chemeClr val="tx1"/>
                        </a:solidFill>
                      </a:endParaRPr>
                    </a:p>
                  </a:txBody>
                  <a:tcPr marL="121920" marR="121920" marT="60960" marB="6096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72300335"/>
                  </a:ext>
                </a:extLst>
              </a:tr>
            </a:tbl>
          </a:graphicData>
        </a:graphic>
      </p:graphicFrame>
      <p:grpSp>
        <p:nvGrpSpPr>
          <p:cNvPr id="152" name="Group 151">
            <a:extLst>
              <a:ext uri="{FF2B5EF4-FFF2-40B4-BE49-F238E27FC236}">
                <a16:creationId xmlns:a16="http://schemas.microsoft.com/office/drawing/2014/main" id="{2688365B-B6B2-4642-CD69-249D4BE99D27}"/>
              </a:ext>
            </a:extLst>
          </p:cNvPr>
          <p:cNvGrpSpPr/>
          <p:nvPr/>
        </p:nvGrpSpPr>
        <p:grpSpPr>
          <a:xfrm>
            <a:off x="756556" y="1015316"/>
            <a:ext cx="10864094" cy="4604055"/>
            <a:chOff x="756556" y="1015316"/>
            <a:chExt cx="10864093" cy="4604055"/>
          </a:xfrm>
        </p:grpSpPr>
        <p:grpSp>
          <p:nvGrpSpPr>
            <p:cNvPr id="19" name="Group 18">
              <a:extLst>
                <a:ext uri="{FF2B5EF4-FFF2-40B4-BE49-F238E27FC236}">
                  <a16:creationId xmlns:a16="http://schemas.microsoft.com/office/drawing/2014/main" id="{7EA273B3-2352-1268-8346-C3E011D51E78}"/>
                </a:ext>
              </a:extLst>
            </p:cNvPr>
            <p:cNvGrpSpPr/>
            <p:nvPr/>
          </p:nvGrpSpPr>
          <p:grpSpPr>
            <a:xfrm>
              <a:off x="1446388" y="1015316"/>
              <a:ext cx="9237982" cy="3333860"/>
              <a:chOff x="1446388" y="1015316"/>
              <a:chExt cx="9237982" cy="3333860"/>
            </a:xfrm>
          </p:grpSpPr>
          <p:sp>
            <p:nvSpPr>
              <p:cNvPr id="80" name="Freeform 79">
                <a:extLst>
                  <a:ext uri="{FF2B5EF4-FFF2-40B4-BE49-F238E27FC236}">
                    <a16:creationId xmlns:a16="http://schemas.microsoft.com/office/drawing/2014/main" id="{8C155D7B-0F71-EBF8-5FC0-10CF47D3AD7D}"/>
                  </a:ext>
                </a:extLst>
              </p:cNvPr>
              <p:cNvSpPr>
                <a:spLocks noChangeAspect="1"/>
              </p:cNvSpPr>
              <p:nvPr/>
            </p:nvSpPr>
            <p:spPr>
              <a:xfrm>
                <a:off x="1446388" y="1015316"/>
                <a:ext cx="9213269" cy="3308395"/>
              </a:xfrm>
              <a:custGeom>
                <a:avLst/>
                <a:gdLst>
                  <a:gd name="connsiteX0" fmla="*/ 0 w 6342780"/>
                  <a:gd name="connsiteY0" fmla="*/ 0 h 2277630"/>
                  <a:gd name="connsiteX1" fmla="*/ 82280 w 6342780"/>
                  <a:gd name="connsiteY1" fmla="*/ 0 h 2277630"/>
                  <a:gd name="connsiteX2" fmla="*/ 82280 w 6342780"/>
                  <a:gd name="connsiteY2" fmla="*/ 8904 h 2277630"/>
                  <a:gd name="connsiteX3" fmla="*/ 103849 w 6342780"/>
                  <a:gd name="connsiteY3" fmla="*/ 8904 h 2277630"/>
                  <a:gd name="connsiteX4" fmla="*/ 103849 w 6342780"/>
                  <a:gd name="connsiteY4" fmla="*/ 19014 h 2277630"/>
                  <a:gd name="connsiteX5" fmla="*/ 162049 w 6342780"/>
                  <a:gd name="connsiteY5" fmla="*/ 19014 h 2277630"/>
                  <a:gd name="connsiteX6" fmla="*/ 162049 w 6342780"/>
                  <a:gd name="connsiteY6" fmla="*/ 32834 h 2277630"/>
                  <a:gd name="connsiteX7" fmla="*/ 197564 w 6342780"/>
                  <a:gd name="connsiteY7" fmla="*/ 32834 h 2277630"/>
                  <a:gd name="connsiteX8" fmla="*/ 197564 w 6342780"/>
                  <a:gd name="connsiteY8" fmla="*/ 46747 h 2277630"/>
                  <a:gd name="connsiteX9" fmla="*/ 219040 w 6342780"/>
                  <a:gd name="connsiteY9" fmla="*/ 46747 h 2277630"/>
                  <a:gd name="connsiteX10" fmla="*/ 219040 w 6342780"/>
                  <a:gd name="connsiteY10" fmla="*/ 63164 h 2277630"/>
                  <a:gd name="connsiteX11" fmla="*/ 325492 w 6342780"/>
                  <a:gd name="connsiteY11" fmla="*/ 63164 h 2277630"/>
                  <a:gd name="connsiteX12" fmla="*/ 325492 w 6342780"/>
                  <a:gd name="connsiteY12" fmla="*/ 79582 h 2277630"/>
                  <a:gd name="connsiteX13" fmla="*/ 334325 w 6342780"/>
                  <a:gd name="connsiteY13" fmla="*/ 79582 h 2277630"/>
                  <a:gd name="connsiteX14" fmla="*/ 334325 w 6342780"/>
                  <a:gd name="connsiteY14" fmla="*/ 127627 h 2277630"/>
                  <a:gd name="connsiteX15" fmla="*/ 350781 w 6342780"/>
                  <a:gd name="connsiteY15" fmla="*/ 127627 h 2277630"/>
                  <a:gd name="connsiteX16" fmla="*/ 350781 w 6342780"/>
                  <a:gd name="connsiteY16" fmla="*/ 159256 h 2277630"/>
                  <a:gd name="connsiteX17" fmla="*/ 364726 w 6342780"/>
                  <a:gd name="connsiteY17" fmla="*/ 159256 h 2277630"/>
                  <a:gd name="connsiteX18" fmla="*/ 364726 w 6342780"/>
                  <a:gd name="connsiteY18" fmla="*/ 207209 h 2277630"/>
                  <a:gd name="connsiteX19" fmla="*/ 381182 w 6342780"/>
                  <a:gd name="connsiteY19" fmla="*/ 207209 h 2277630"/>
                  <a:gd name="connsiteX20" fmla="*/ 381182 w 6342780"/>
                  <a:gd name="connsiteY20" fmla="*/ 226223 h 2277630"/>
                  <a:gd name="connsiteX21" fmla="*/ 390015 w 6342780"/>
                  <a:gd name="connsiteY21" fmla="*/ 226223 h 2277630"/>
                  <a:gd name="connsiteX22" fmla="*/ 390015 w 6342780"/>
                  <a:gd name="connsiteY22" fmla="*/ 242641 h 2277630"/>
                  <a:gd name="connsiteX23" fmla="*/ 406471 w 6342780"/>
                  <a:gd name="connsiteY23" fmla="*/ 242641 h 2277630"/>
                  <a:gd name="connsiteX24" fmla="*/ 406471 w 6342780"/>
                  <a:gd name="connsiteY24" fmla="*/ 288739 h 2277630"/>
                  <a:gd name="connsiteX25" fmla="*/ 414745 w 6342780"/>
                  <a:gd name="connsiteY25" fmla="*/ 288739 h 2277630"/>
                  <a:gd name="connsiteX26" fmla="*/ 414745 w 6342780"/>
                  <a:gd name="connsiteY26" fmla="*/ 302651 h 2277630"/>
                  <a:gd name="connsiteX27" fmla="*/ 422369 w 6342780"/>
                  <a:gd name="connsiteY27" fmla="*/ 302651 h 2277630"/>
                  <a:gd name="connsiteX28" fmla="*/ 422369 w 6342780"/>
                  <a:gd name="connsiteY28" fmla="*/ 319718 h 2277630"/>
                  <a:gd name="connsiteX29" fmla="*/ 433060 w 6342780"/>
                  <a:gd name="connsiteY29" fmla="*/ 319718 h 2277630"/>
                  <a:gd name="connsiteX30" fmla="*/ 433060 w 6342780"/>
                  <a:gd name="connsiteY30" fmla="*/ 344947 h 2277630"/>
                  <a:gd name="connsiteX31" fmla="*/ 452119 w 6342780"/>
                  <a:gd name="connsiteY31" fmla="*/ 344947 h 2277630"/>
                  <a:gd name="connsiteX32" fmla="*/ 452119 w 6342780"/>
                  <a:gd name="connsiteY32" fmla="*/ 350605 h 2277630"/>
                  <a:gd name="connsiteX33" fmla="*/ 516084 w 6342780"/>
                  <a:gd name="connsiteY33" fmla="*/ 350605 h 2277630"/>
                  <a:gd name="connsiteX34" fmla="*/ 516084 w 6342780"/>
                  <a:gd name="connsiteY34" fmla="*/ 362662 h 2277630"/>
                  <a:gd name="connsiteX35" fmla="*/ 524265 w 6342780"/>
                  <a:gd name="connsiteY35" fmla="*/ 362662 h 2277630"/>
                  <a:gd name="connsiteX36" fmla="*/ 524265 w 6342780"/>
                  <a:gd name="connsiteY36" fmla="*/ 375926 h 2277630"/>
                  <a:gd name="connsiteX37" fmla="*/ 587579 w 6342780"/>
                  <a:gd name="connsiteY37" fmla="*/ 375926 h 2277630"/>
                  <a:gd name="connsiteX38" fmla="*/ 587579 w 6342780"/>
                  <a:gd name="connsiteY38" fmla="*/ 397352 h 2277630"/>
                  <a:gd name="connsiteX39" fmla="*/ 602175 w 6342780"/>
                  <a:gd name="connsiteY39" fmla="*/ 397352 h 2277630"/>
                  <a:gd name="connsiteX40" fmla="*/ 602175 w 6342780"/>
                  <a:gd name="connsiteY40" fmla="*/ 409410 h 2277630"/>
                  <a:gd name="connsiteX41" fmla="*/ 621792 w 6342780"/>
                  <a:gd name="connsiteY41" fmla="*/ 409410 h 2277630"/>
                  <a:gd name="connsiteX42" fmla="*/ 621792 w 6342780"/>
                  <a:gd name="connsiteY42" fmla="*/ 416923 h 2277630"/>
                  <a:gd name="connsiteX43" fmla="*/ 671160 w 6342780"/>
                  <a:gd name="connsiteY43" fmla="*/ 416923 h 2277630"/>
                  <a:gd name="connsiteX44" fmla="*/ 671160 w 6342780"/>
                  <a:gd name="connsiteY44" fmla="*/ 427033 h 2277630"/>
                  <a:gd name="connsiteX45" fmla="*/ 684455 w 6342780"/>
                  <a:gd name="connsiteY45" fmla="*/ 427033 h 2277630"/>
                  <a:gd name="connsiteX46" fmla="*/ 684455 w 6342780"/>
                  <a:gd name="connsiteY46" fmla="*/ 472574 h 2277630"/>
                  <a:gd name="connsiteX47" fmla="*/ 690777 w 6342780"/>
                  <a:gd name="connsiteY47" fmla="*/ 472574 h 2277630"/>
                  <a:gd name="connsiteX48" fmla="*/ 690777 w 6342780"/>
                  <a:gd name="connsiteY48" fmla="*/ 487044 h 2277630"/>
                  <a:gd name="connsiteX49" fmla="*/ 701561 w 6342780"/>
                  <a:gd name="connsiteY49" fmla="*/ 487044 h 2277630"/>
                  <a:gd name="connsiteX50" fmla="*/ 701561 w 6342780"/>
                  <a:gd name="connsiteY50" fmla="*/ 520527 h 2277630"/>
                  <a:gd name="connsiteX51" fmla="*/ 714298 w 6342780"/>
                  <a:gd name="connsiteY51" fmla="*/ 520527 h 2277630"/>
                  <a:gd name="connsiteX52" fmla="*/ 714298 w 6342780"/>
                  <a:gd name="connsiteY52" fmla="*/ 571077 h 2277630"/>
                  <a:gd name="connsiteX53" fmla="*/ 728151 w 6342780"/>
                  <a:gd name="connsiteY53" fmla="*/ 571077 h 2277630"/>
                  <a:gd name="connsiteX54" fmla="*/ 728151 w 6342780"/>
                  <a:gd name="connsiteY54" fmla="*/ 614671 h 2277630"/>
                  <a:gd name="connsiteX55" fmla="*/ 743398 w 6342780"/>
                  <a:gd name="connsiteY55" fmla="*/ 614671 h 2277630"/>
                  <a:gd name="connsiteX56" fmla="*/ 743398 w 6342780"/>
                  <a:gd name="connsiteY56" fmla="*/ 646949 h 2277630"/>
                  <a:gd name="connsiteX57" fmla="*/ 749070 w 6342780"/>
                  <a:gd name="connsiteY57" fmla="*/ 646949 h 2277630"/>
                  <a:gd name="connsiteX58" fmla="*/ 749070 w 6342780"/>
                  <a:gd name="connsiteY58" fmla="*/ 692398 h 2277630"/>
                  <a:gd name="connsiteX59" fmla="*/ 756693 w 6342780"/>
                  <a:gd name="connsiteY59" fmla="*/ 692398 h 2277630"/>
                  <a:gd name="connsiteX60" fmla="*/ 756693 w 6342780"/>
                  <a:gd name="connsiteY60" fmla="*/ 705661 h 2277630"/>
                  <a:gd name="connsiteX61" fmla="*/ 776310 w 6342780"/>
                  <a:gd name="connsiteY61" fmla="*/ 705661 h 2277630"/>
                  <a:gd name="connsiteX62" fmla="*/ 776310 w 6342780"/>
                  <a:gd name="connsiteY62" fmla="*/ 737290 h 2277630"/>
                  <a:gd name="connsiteX63" fmla="*/ 785143 w 6342780"/>
                  <a:gd name="connsiteY63" fmla="*/ 737290 h 2277630"/>
                  <a:gd name="connsiteX64" fmla="*/ 785143 w 6342780"/>
                  <a:gd name="connsiteY64" fmla="*/ 745452 h 2277630"/>
                  <a:gd name="connsiteX65" fmla="*/ 794068 w 6342780"/>
                  <a:gd name="connsiteY65" fmla="*/ 745452 h 2277630"/>
                  <a:gd name="connsiteX66" fmla="*/ 794068 w 6342780"/>
                  <a:gd name="connsiteY66" fmla="*/ 758066 h 2277630"/>
                  <a:gd name="connsiteX67" fmla="*/ 849758 w 6342780"/>
                  <a:gd name="connsiteY67" fmla="*/ 758066 h 2277630"/>
                  <a:gd name="connsiteX68" fmla="*/ 849758 w 6342780"/>
                  <a:gd name="connsiteY68" fmla="*/ 770124 h 2277630"/>
                  <a:gd name="connsiteX69" fmla="*/ 908051 w 6342780"/>
                  <a:gd name="connsiteY69" fmla="*/ 770124 h 2277630"/>
                  <a:gd name="connsiteX70" fmla="*/ 908051 w 6342780"/>
                  <a:gd name="connsiteY70" fmla="*/ 778286 h 2277630"/>
                  <a:gd name="connsiteX71" fmla="*/ 941613 w 6342780"/>
                  <a:gd name="connsiteY71" fmla="*/ 778286 h 2277630"/>
                  <a:gd name="connsiteX72" fmla="*/ 941613 w 6342780"/>
                  <a:gd name="connsiteY72" fmla="*/ 789695 h 2277630"/>
                  <a:gd name="connsiteX73" fmla="*/ 993491 w 6342780"/>
                  <a:gd name="connsiteY73" fmla="*/ 789695 h 2277630"/>
                  <a:gd name="connsiteX74" fmla="*/ 993491 w 6342780"/>
                  <a:gd name="connsiteY74" fmla="*/ 800454 h 2277630"/>
                  <a:gd name="connsiteX75" fmla="*/ 1001115 w 6342780"/>
                  <a:gd name="connsiteY75" fmla="*/ 800454 h 2277630"/>
                  <a:gd name="connsiteX76" fmla="*/ 1001115 w 6342780"/>
                  <a:gd name="connsiteY76" fmla="*/ 813718 h 2277630"/>
                  <a:gd name="connsiteX77" fmla="*/ 1029006 w 6342780"/>
                  <a:gd name="connsiteY77" fmla="*/ 813718 h 2277630"/>
                  <a:gd name="connsiteX78" fmla="*/ 1029006 w 6342780"/>
                  <a:gd name="connsiteY78" fmla="*/ 848407 h 2277630"/>
                  <a:gd name="connsiteX79" fmla="*/ 1035886 w 6342780"/>
                  <a:gd name="connsiteY79" fmla="*/ 848407 h 2277630"/>
                  <a:gd name="connsiteX80" fmla="*/ 1035886 w 6342780"/>
                  <a:gd name="connsiteY80" fmla="*/ 878737 h 2277630"/>
                  <a:gd name="connsiteX81" fmla="*/ 1044811 w 6342780"/>
                  <a:gd name="connsiteY81" fmla="*/ 878737 h 2277630"/>
                  <a:gd name="connsiteX82" fmla="*/ 1044811 w 6342780"/>
                  <a:gd name="connsiteY82" fmla="*/ 894598 h 2277630"/>
                  <a:gd name="connsiteX83" fmla="*/ 1052993 w 6342780"/>
                  <a:gd name="connsiteY83" fmla="*/ 894598 h 2277630"/>
                  <a:gd name="connsiteX84" fmla="*/ 1052993 w 6342780"/>
                  <a:gd name="connsiteY84" fmla="*/ 936893 h 2277630"/>
                  <a:gd name="connsiteX85" fmla="*/ 1064428 w 6342780"/>
                  <a:gd name="connsiteY85" fmla="*/ 936893 h 2277630"/>
                  <a:gd name="connsiteX86" fmla="*/ 1064428 w 6342780"/>
                  <a:gd name="connsiteY86" fmla="*/ 956464 h 2277630"/>
                  <a:gd name="connsiteX87" fmla="*/ 1077723 w 6342780"/>
                  <a:gd name="connsiteY87" fmla="*/ 956464 h 2277630"/>
                  <a:gd name="connsiteX88" fmla="*/ 1077723 w 6342780"/>
                  <a:gd name="connsiteY88" fmla="*/ 968429 h 2277630"/>
                  <a:gd name="connsiteX89" fmla="*/ 1085998 w 6342780"/>
                  <a:gd name="connsiteY89" fmla="*/ 968429 h 2277630"/>
                  <a:gd name="connsiteX90" fmla="*/ 1085998 w 6342780"/>
                  <a:gd name="connsiteY90" fmla="*/ 979188 h 2277630"/>
                  <a:gd name="connsiteX91" fmla="*/ 1104964 w 6342780"/>
                  <a:gd name="connsiteY91" fmla="*/ 979188 h 2277630"/>
                  <a:gd name="connsiteX92" fmla="*/ 1104964 w 6342780"/>
                  <a:gd name="connsiteY92" fmla="*/ 1001356 h 2277630"/>
                  <a:gd name="connsiteX93" fmla="*/ 1113145 w 6342780"/>
                  <a:gd name="connsiteY93" fmla="*/ 1001356 h 2277630"/>
                  <a:gd name="connsiteX94" fmla="*/ 1113145 w 6342780"/>
                  <a:gd name="connsiteY94" fmla="*/ 1066376 h 2277630"/>
                  <a:gd name="connsiteX95" fmla="*/ 1193566 w 6342780"/>
                  <a:gd name="connsiteY95" fmla="*/ 1066376 h 2277630"/>
                  <a:gd name="connsiteX96" fmla="*/ 1193566 w 6342780"/>
                  <a:gd name="connsiteY96" fmla="*/ 1081587 h 2277630"/>
                  <a:gd name="connsiteX97" fmla="*/ 1269616 w 6342780"/>
                  <a:gd name="connsiteY97" fmla="*/ 1081587 h 2277630"/>
                  <a:gd name="connsiteX98" fmla="*/ 1269616 w 6342780"/>
                  <a:gd name="connsiteY98" fmla="*/ 1092903 h 2277630"/>
                  <a:gd name="connsiteX99" fmla="*/ 1381646 w 6342780"/>
                  <a:gd name="connsiteY99" fmla="*/ 1092903 h 2277630"/>
                  <a:gd name="connsiteX100" fmla="*/ 1381646 w 6342780"/>
                  <a:gd name="connsiteY100" fmla="*/ 1101807 h 2277630"/>
                  <a:gd name="connsiteX101" fmla="*/ 1394941 w 6342780"/>
                  <a:gd name="connsiteY101" fmla="*/ 1101807 h 2277630"/>
                  <a:gd name="connsiteX102" fmla="*/ 1394941 w 6342780"/>
                  <a:gd name="connsiteY102" fmla="*/ 1111824 h 2277630"/>
                  <a:gd name="connsiteX103" fmla="*/ 1408236 w 6342780"/>
                  <a:gd name="connsiteY103" fmla="*/ 1111824 h 2277630"/>
                  <a:gd name="connsiteX104" fmla="*/ 1408236 w 6342780"/>
                  <a:gd name="connsiteY104" fmla="*/ 1125181 h 2277630"/>
                  <a:gd name="connsiteX105" fmla="*/ 1414000 w 6342780"/>
                  <a:gd name="connsiteY105" fmla="*/ 1125181 h 2277630"/>
                  <a:gd name="connsiteX106" fmla="*/ 1414000 w 6342780"/>
                  <a:gd name="connsiteY106" fmla="*/ 1151059 h 2277630"/>
                  <a:gd name="connsiteX107" fmla="*/ 1422182 w 6342780"/>
                  <a:gd name="connsiteY107" fmla="*/ 1151059 h 2277630"/>
                  <a:gd name="connsiteX108" fmla="*/ 1422182 w 6342780"/>
                  <a:gd name="connsiteY108" fmla="*/ 1160520 h 2277630"/>
                  <a:gd name="connsiteX109" fmla="*/ 1429155 w 6342780"/>
                  <a:gd name="connsiteY109" fmla="*/ 1160520 h 2277630"/>
                  <a:gd name="connsiteX110" fmla="*/ 1429155 w 6342780"/>
                  <a:gd name="connsiteY110" fmla="*/ 1171279 h 2277630"/>
                  <a:gd name="connsiteX111" fmla="*/ 1443751 w 6342780"/>
                  <a:gd name="connsiteY111" fmla="*/ 1171279 h 2277630"/>
                  <a:gd name="connsiteX112" fmla="*/ 1443751 w 6342780"/>
                  <a:gd name="connsiteY112" fmla="*/ 1183244 h 2277630"/>
                  <a:gd name="connsiteX113" fmla="*/ 1451282 w 6342780"/>
                  <a:gd name="connsiteY113" fmla="*/ 1183244 h 2277630"/>
                  <a:gd name="connsiteX114" fmla="*/ 1451282 w 6342780"/>
                  <a:gd name="connsiteY114" fmla="*/ 1201609 h 2277630"/>
                  <a:gd name="connsiteX115" fmla="*/ 1457046 w 6342780"/>
                  <a:gd name="connsiteY115" fmla="*/ 1201609 h 2277630"/>
                  <a:gd name="connsiteX116" fmla="*/ 1457046 w 6342780"/>
                  <a:gd name="connsiteY116" fmla="*/ 1253365 h 2277630"/>
                  <a:gd name="connsiteX117" fmla="*/ 1465228 w 6342780"/>
                  <a:gd name="connsiteY117" fmla="*/ 1253365 h 2277630"/>
                  <a:gd name="connsiteX118" fmla="*/ 1465228 w 6342780"/>
                  <a:gd name="connsiteY118" fmla="*/ 1262176 h 2277630"/>
                  <a:gd name="connsiteX119" fmla="*/ 1473502 w 6342780"/>
                  <a:gd name="connsiteY119" fmla="*/ 1262176 h 2277630"/>
                  <a:gd name="connsiteX120" fmla="*/ 1473502 w 6342780"/>
                  <a:gd name="connsiteY120" fmla="*/ 1272286 h 2277630"/>
                  <a:gd name="connsiteX121" fmla="*/ 1480475 w 6342780"/>
                  <a:gd name="connsiteY121" fmla="*/ 1272286 h 2277630"/>
                  <a:gd name="connsiteX122" fmla="*/ 1480475 w 6342780"/>
                  <a:gd name="connsiteY122" fmla="*/ 1284993 h 2277630"/>
                  <a:gd name="connsiteX123" fmla="*/ 1491817 w 6342780"/>
                  <a:gd name="connsiteY123" fmla="*/ 1284993 h 2277630"/>
                  <a:gd name="connsiteX124" fmla="*/ 1491817 w 6342780"/>
                  <a:gd name="connsiteY124" fmla="*/ 1298443 h 2277630"/>
                  <a:gd name="connsiteX125" fmla="*/ 1498604 w 6342780"/>
                  <a:gd name="connsiteY125" fmla="*/ 1298443 h 2277630"/>
                  <a:gd name="connsiteX126" fmla="*/ 1498604 w 6342780"/>
                  <a:gd name="connsiteY126" fmla="*/ 1316993 h 2277630"/>
                  <a:gd name="connsiteX127" fmla="*/ 1504926 w 6342780"/>
                  <a:gd name="connsiteY127" fmla="*/ 1316993 h 2277630"/>
                  <a:gd name="connsiteX128" fmla="*/ 1504926 w 6342780"/>
                  <a:gd name="connsiteY128" fmla="*/ 1331277 h 2277630"/>
                  <a:gd name="connsiteX129" fmla="*/ 1523893 w 6342780"/>
                  <a:gd name="connsiteY129" fmla="*/ 1331277 h 2277630"/>
                  <a:gd name="connsiteX130" fmla="*/ 1523893 w 6342780"/>
                  <a:gd name="connsiteY130" fmla="*/ 1341851 h 2277630"/>
                  <a:gd name="connsiteX131" fmla="*/ 1564056 w 6342780"/>
                  <a:gd name="connsiteY131" fmla="*/ 1341851 h 2277630"/>
                  <a:gd name="connsiteX132" fmla="*/ 1564056 w 6342780"/>
                  <a:gd name="connsiteY132" fmla="*/ 1355300 h 2277630"/>
                  <a:gd name="connsiteX133" fmla="*/ 1646801 w 6342780"/>
                  <a:gd name="connsiteY133" fmla="*/ 1355300 h 2277630"/>
                  <a:gd name="connsiteX134" fmla="*/ 1646801 w 6342780"/>
                  <a:gd name="connsiteY134" fmla="*/ 1364575 h 2277630"/>
                  <a:gd name="connsiteX135" fmla="*/ 1690683 w 6342780"/>
                  <a:gd name="connsiteY135" fmla="*/ 1364575 h 2277630"/>
                  <a:gd name="connsiteX136" fmla="*/ 1690683 w 6342780"/>
                  <a:gd name="connsiteY136" fmla="*/ 1388969 h 2277630"/>
                  <a:gd name="connsiteX137" fmla="*/ 1754833 w 6342780"/>
                  <a:gd name="connsiteY137" fmla="*/ 1388969 h 2277630"/>
                  <a:gd name="connsiteX138" fmla="*/ 1754833 w 6342780"/>
                  <a:gd name="connsiteY138" fmla="*/ 1402511 h 2277630"/>
                  <a:gd name="connsiteX139" fmla="*/ 1765432 w 6342780"/>
                  <a:gd name="connsiteY139" fmla="*/ 1402511 h 2277630"/>
                  <a:gd name="connsiteX140" fmla="*/ 1765432 w 6342780"/>
                  <a:gd name="connsiteY140" fmla="*/ 1417630 h 2277630"/>
                  <a:gd name="connsiteX141" fmla="*/ 1773799 w 6342780"/>
                  <a:gd name="connsiteY141" fmla="*/ 1417630 h 2277630"/>
                  <a:gd name="connsiteX142" fmla="*/ 1773799 w 6342780"/>
                  <a:gd name="connsiteY142" fmla="*/ 1434047 h 2277630"/>
                  <a:gd name="connsiteX143" fmla="*/ 1787373 w 6342780"/>
                  <a:gd name="connsiteY143" fmla="*/ 1434047 h 2277630"/>
                  <a:gd name="connsiteX144" fmla="*/ 1787373 w 6342780"/>
                  <a:gd name="connsiteY144" fmla="*/ 1472354 h 2277630"/>
                  <a:gd name="connsiteX145" fmla="*/ 1802992 w 6342780"/>
                  <a:gd name="connsiteY145" fmla="*/ 1472354 h 2277630"/>
                  <a:gd name="connsiteX146" fmla="*/ 1802992 w 6342780"/>
                  <a:gd name="connsiteY146" fmla="*/ 1497211 h 2277630"/>
                  <a:gd name="connsiteX147" fmla="*/ 1813498 w 6342780"/>
                  <a:gd name="connsiteY147" fmla="*/ 1497211 h 2277630"/>
                  <a:gd name="connsiteX148" fmla="*/ 1813498 w 6342780"/>
                  <a:gd name="connsiteY148" fmla="*/ 1523367 h 2277630"/>
                  <a:gd name="connsiteX149" fmla="*/ 1830419 w 6342780"/>
                  <a:gd name="connsiteY149" fmla="*/ 1523367 h 2277630"/>
                  <a:gd name="connsiteX150" fmla="*/ 1830419 w 6342780"/>
                  <a:gd name="connsiteY150" fmla="*/ 1536353 h 2277630"/>
                  <a:gd name="connsiteX151" fmla="*/ 1840925 w 6342780"/>
                  <a:gd name="connsiteY151" fmla="*/ 1536353 h 2277630"/>
                  <a:gd name="connsiteX152" fmla="*/ 1840925 w 6342780"/>
                  <a:gd name="connsiteY152" fmla="*/ 1569280 h 2277630"/>
                  <a:gd name="connsiteX153" fmla="*/ 1853662 w 6342780"/>
                  <a:gd name="connsiteY153" fmla="*/ 1569280 h 2277630"/>
                  <a:gd name="connsiteX154" fmla="*/ 1853662 w 6342780"/>
                  <a:gd name="connsiteY154" fmla="*/ 1583100 h 2277630"/>
                  <a:gd name="connsiteX155" fmla="*/ 1873929 w 6342780"/>
                  <a:gd name="connsiteY155" fmla="*/ 1583100 h 2277630"/>
                  <a:gd name="connsiteX156" fmla="*/ 1873929 w 6342780"/>
                  <a:gd name="connsiteY156" fmla="*/ 1597848 h 2277630"/>
                  <a:gd name="connsiteX157" fmla="*/ 2047786 w 6342780"/>
                  <a:gd name="connsiteY157" fmla="*/ 1597848 h 2277630"/>
                  <a:gd name="connsiteX158" fmla="*/ 2047786 w 6342780"/>
                  <a:gd name="connsiteY158" fmla="*/ 1608792 h 2277630"/>
                  <a:gd name="connsiteX159" fmla="*/ 2079861 w 6342780"/>
                  <a:gd name="connsiteY159" fmla="*/ 1608792 h 2277630"/>
                  <a:gd name="connsiteX160" fmla="*/ 2079861 w 6342780"/>
                  <a:gd name="connsiteY160" fmla="*/ 1619366 h 2277630"/>
                  <a:gd name="connsiteX161" fmla="*/ 2086648 w 6342780"/>
                  <a:gd name="connsiteY161" fmla="*/ 1619366 h 2277630"/>
                  <a:gd name="connsiteX162" fmla="*/ 2086648 w 6342780"/>
                  <a:gd name="connsiteY162" fmla="*/ 1632444 h 2277630"/>
                  <a:gd name="connsiteX163" fmla="*/ 2131367 w 6342780"/>
                  <a:gd name="connsiteY163" fmla="*/ 1632444 h 2277630"/>
                  <a:gd name="connsiteX164" fmla="*/ 2131367 w 6342780"/>
                  <a:gd name="connsiteY164" fmla="*/ 1648027 h 2277630"/>
                  <a:gd name="connsiteX165" fmla="*/ 2141129 w 6342780"/>
                  <a:gd name="connsiteY165" fmla="*/ 1648027 h 2277630"/>
                  <a:gd name="connsiteX166" fmla="*/ 2141129 w 6342780"/>
                  <a:gd name="connsiteY166" fmla="*/ 1662774 h 2277630"/>
                  <a:gd name="connsiteX167" fmla="*/ 2154238 w 6342780"/>
                  <a:gd name="connsiteY167" fmla="*/ 1662774 h 2277630"/>
                  <a:gd name="connsiteX168" fmla="*/ 2154238 w 6342780"/>
                  <a:gd name="connsiteY168" fmla="*/ 1677522 h 2277630"/>
                  <a:gd name="connsiteX169" fmla="*/ 2162234 w 6342780"/>
                  <a:gd name="connsiteY169" fmla="*/ 1677522 h 2277630"/>
                  <a:gd name="connsiteX170" fmla="*/ 2162234 w 6342780"/>
                  <a:gd name="connsiteY170" fmla="*/ 1685499 h 2277630"/>
                  <a:gd name="connsiteX171" fmla="*/ 2171066 w 6342780"/>
                  <a:gd name="connsiteY171" fmla="*/ 1685499 h 2277630"/>
                  <a:gd name="connsiteX172" fmla="*/ 2171066 w 6342780"/>
                  <a:gd name="connsiteY172" fmla="*/ 1711191 h 2277630"/>
                  <a:gd name="connsiteX173" fmla="*/ 2182036 w 6342780"/>
                  <a:gd name="connsiteY173" fmla="*/ 1711191 h 2277630"/>
                  <a:gd name="connsiteX174" fmla="*/ 2182036 w 6342780"/>
                  <a:gd name="connsiteY174" fmla="*/ 1741892 h 2277630"/>
                  <a:gd name="connsiteX175" fmla="*/ 2223037 w 6342780"/>
                  <a:gd name="connsiteY175" fmla="*/ 1741892 h 2277630"/>
                  <a:gd name="connsiteX176" fmla="*/ 2223037 w 6342780"/>
                  <a:gd name="connsiteY176" fmla="*/ 1775190 h 2277630"/>
                  <a:gd name="connsiteX177" fmla="*/ 2363609 w 6342780"/>
                  <a:gd name="connsiteY177" fmla="*/ 1775190 h 2277630"/>
                  <a:gd name="connsiteX178" fmla="*/ 2363609 w 6342780"/>
                  <a:gd name="connsiteY178" fmla="*/ 1788640 h 2277630"/>
                  <a:gd name="connsiteX179" fmla="*/ 2485588 w 6342780"/>
                  <a:gd name="connsiteY179" fmla="*/ 1788640 h 2277630"/>
                  <a:gd name="connsiteX180" fmla="*/ 2485588 w 6342780"/>
                  <a:gd name="connsiteY180" fmla="*/ 1806819 h 2277630"/>
                  <a:gd name="connsiteX181" fmla="*/ 2727871 w 6342780"/>
                  <a:gd name="connsiteY181" fmla="*/ 1806819 h 2277630"/>
                  <a:gd name="connsiteX182" fmla="*/ 2727871 w 6342780"/>
                  <a:gd name="connsiteY182" fmla="*/ 1821938 h 2277630"/>
                  <a:gd name="connsiteX183" fmla="*/ 2763386 w 6342780"/>
                  <a:gd name="connsiteY183" fmla="*/ 1821938 h 2277630"/>
                  <a:gd name="connsiteX184" fmla="*/ 2763386 w 6342780"/>
                  <a:gd name="connsiteY184" fmla="*/ 1840859 h 2277630"/>
                  <a:gd name="connsiteX185" fmla="*/ 2827908 w 6342780"/>
                  <a:gd name="connsiteY185" fmla="*/ 1840859 h 2277630"/>
                  <a:gd name="connsiteX186" fmla="*/ 2827908 w 6342780"/>
                  <a:gd name="connsiteY186" fmla="*/ 1874157 h 2277630"/>
                  <a:gd name="connsiteX187" fmla="*/ 2836833 w 6342780"/>
                  <a:gd name="connsiteY187" fmla="*/ 1874157 h 2277630"/>
                  <a:gd name="connsiteX188" fmla="*/ 2836833 w 6342780"/>
                  <a:gd name="connsiteY188" fmla="*/ 1903653 h 2277630"/>
                  <a:gd name="connsiteX189" fmla="*/ 2877369 w 6342780"/>
                  <a:gd name="connsiteY189" fmla="*/ 1903653 h 2277630"/>
                  <a:gd name="connsiteX190" fmla="*/ 2877369 w 6342780"/>
                  <a:gd name="connsiteY190" fmla="*/ 1926377 h 2277630"/>
                  <a:gd name="connsiteX191" fmla="*/ 2971455 w 6342780"/>
                  <a:gd name="connsiteY191" fmla="*/ 1926377 h 2277630"/>
                  <a:gd name="connsiteX192" fmla="*/ 2971455 w 6342780"/>
                  <a:gd name="connsiteY192" fmla="*/ 1949101 h 2277630"/>
                  <a:gd name="connsiteX193" fmla="*/ 3359889 w 6342780"/>
                  <a:gd name="connsiteY193" fmla="*/ 1949101 h 2277630"/>
                  <a:gd name="connsiteX194" fmla="*/ 3359889 w 6342780"/>
                  <a:gd name="connsiteY194" fmla="*/ 1976464 h 2277630"/>
                  <a:gd name="connsiteX195" fmla="*/ 3397822 w 6342780"/>
                  <a:gd name="connsiteY195" fmla="*/ 1976464 h 2277630"/>
                  <a:gd name="connsiteX196" fmla="*/ 3397822 w 6342780"/>
                  <a:gd name="connsiteY196" fmla="*/ 1994179 h 2277630"/>
                  <a:gd name="connsiteX197" fmla="*/ 3489027 w 6342780"/>
                  <a:gd name="connsiteY197" fmla="*/ 1994179 h 2277630"/>
                  <a:gd name="connsiteX198" fmla="*/ 3489027 w 6342780"/>
                  <a:gd name="connsiteY198" fmla="*/ 2019037 h 2277630"/>
                  <a:gd name="connsiteX199" fmla="*/ 3598361 w 6342780"/>
                  <a:gd name="connsiteY199" fmla="*/ 2019037 h 2277630"/>
                  <a:gd name="connsiteX200" fmla="*/ 3598361 w 6342780"/>
                  <a:gd name="connsiteY200" fmla="*/ 2047697 h 2277630"/>
                  <a:gd name="connsiteX201" fmla="*/ 3670972 w 6342780"/>
                  <a:gd name="connsiteY201" fmla="*/ 2047697 h 2277630"/>
                  <a:gd name="connsiteX202" fmla="*/ 3670972 w 6342780"/>
                  <a:gd name="connsiteY202" fmla="*/ 2071256 h 2277630"/>
                  <a:gd name="connsiteX203" fmla="*/ 3863887 w 6342780"/>
                  <a:gd name="connsiteY203" fmla="*/ 2071256 h 2277630"/>
                  <a:gd name="connsiteX204" fmla="*/ 3863887 w 6342780"/>
                  <a:gd name="connsiteY204" fmla="*/ 2103720 h 2277630"/>
                  <a:gd name="connsiteX205" fmla="*/ 4094828 w 6342780"/>
                  <a:gd name="connsiteY205" fmla="*/ 2103720 h 2277630"/>
                  <a:gd name="connsiteX206" fmla="*/ 4094828 w 6342780"/>
                  <a:gd name="connsiteY206" fmla="*/ 2130247 h 2277630"/>
                  <a:gd name="connsiteX207" fmla="*/ 4121790 w 6342780"/>
                  <a:gd name="connsiteY207" fmla="*/ 2130247 h 2277630"/>
                  <a:gd name="connsiteX208" fmla="*/ 4121790 w 6342780"/>
                  <a:gd name="connsiteY208" fmla="*/ 2162247 h 2277630"/>
                  <a:gd name="connsiteX209" fmla="*/ 4226103 w 6342780"/>
                  <a:gd name="connsiteY209" fmla="*/ 2162247 h 2277630"/>
                  <a:gd name="connsiteX210" fmla="*/ 4226103 w 6342780"/>
                  <a:gd name="connsiteY210" fmla="*/ 2195916 h 2277630"/>
                  <a:gd name="connsiteX211" fmla="*/ 5647913 w 6342780"/>
                  <a:gd name="connsiteY211" fmla="*/ 2195916 h 2277630"/>
                  <a:gd name="connsiteX212" fmla="*/ 5647913 w 6342780"/>
                  <a:gd name="connsiteY212" fmla="*/ 2277631 h 2277630"/>
                  <a:gd name="connsiteX213" fmla="*/ 6342781 w 6342780"/>
                  <a:gd name="connsiteY213" fmla="*/ 2277631 h 227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6342780" h="2277630">
                    <a:moveTo>
                      <a:pt x="0" y="0"/>
                    </a:moveTo>
                    <a:lnTo>
                      <a:pt x="82280" y="0"/>
                    </a:lnTo>
                    <a:lnTo>
                      <a:pt x="82280" y="8904"/>
                    </a:lnTo>
                    <a:lnTo>
                      <a:pt x="103849" y="8904"/>
                    </a:lnTo>
                    <a:lnTo>
                      <a:pt x="103849" y="19014"/>
                    </a:lnTo>
                    <a:lnTo>
                      <a:pt x="162049" y="19014"/>
                    </a:lnTo>
                    <a:lnTo>
                      <a:pt x="162049" y="32834"/>
                    </a:lnTo>
                    <a:lnTo>
                      <a:pt x="197564" y="32834"/>
                    </a:lnTo>
                    <a:lnTo>
                      <a:pt x="197564" y="46747"/>
                    </a:lnTo>
                    <a:lnTo>
                      <a:pt x="219040" y="46747"/>
                    </a:lnTo>
                    <a:lnTo>
                      <a:pt x="219040" y="63164"/>
                    </a:lnTo>
                    <a:lnTo>
                      <a:pt x="325492" y="63164"/>
                    </a:lnTo>
                    <a:lnTo>
                      <a:pt x="325492" y="79582"/>
                    </a:lnTo>
                    <a:lnTo>
                      <a:pt x="334325" y="79582"/>
                    </a:lnTo>
                    <a:lnTo>
                      <a:pt x="334325" y="127627"/>
                    </a:lnTo>
                    <a:lnTo>
                      <a:pt x="350781" y="127627"/>
                    </a:lnTo>
                    <a:lnTo>
                      <a:pt x="350781" y="159256"/>
                    </a:lnTo>
                    <a:lnTo>
                      <a:pt x="364726" y="159256"/>
                    </a:lnTo>
                    <a:lnTo>
                      <a:pt x="364726" y="207209"/>
                    </a:lnTo>
                    <a:lnTo>
                      <a:pt x="381182" y="207209"/>
                    </a:lnTo>
                    <a:lnTo>
                      <a:pt x="381182" y="226223"/>
                    </a:lnTo>
                    <a:lnTo>
                      <a:pt x="390015" y="226223"/>
                    </a:lnTo>
                    <a:lnTo>
                      <a:pt x="390015" y="242641"/>
                    </a:lnTo>
                    <a:lnTo>
                      <a:pt x="406471" y="242641"/>
                    </a:lnTo>
                    <a:lnTo>
                      <a:pt x="406471" y="288739"/>
                    </a:lnTo>
                    <a:lnTo>
                      <a:pt x="414745" y="288739"/>
                    </a:lnTo>
                    <a:lnTo>
                      <a:pt x="414745" y="302651"/>
                    </a:lnTo>
                    <a:lnTo>
                      <a:pt x="422369" y="302651"/>
                    </a:lnTo>
                    <a:lnTo>
                      <a:pt x="422369" y="319718"/>
                    </a:lnTo>
                    <a:lnTo>
                      <a:pt x="433060" y="319718"/>
                    </a:lnTo>
                    <a:lnTo>
                      <a:pt x="433060" y="344947"/>
                    </a:lnTo>
                    <a:lnTo>
                      <a:pt x="452119" y="344947"/>
                    </a:lnTo>
                    <a:lnTo>
                      <a:pt x="452119" y="350605"/>
                    </a:lnTo>
                    <a:lnTo>
                      <a:pt x="516084" y="350605"/>
                    </a:lnTo>
                    <a:lnTo>
                      <a:pt x="516084" y="362662"/>
                    </a:lnTo>
                    <a:lnTo>
                      <a:pt x="524265" y="362662"/>
                    </a:lnTo>
                    <a:lnTo>
                      <a:pt x="524265" y="375926"/>
                    </a:lnTo>
                    <a:lnTo>
                      <a:pt x="587579" y="375926"/>
                    </a:lnTo>
                    <a:lnTo>
                      <a:pt x="587579" y="397352"/>
                    </a:lnTo>
                    <a:lnTo>
                      <a:pt x="602175" y="397352"/>
                    </a:lnTo>
                    <a:lnTo>
                      <a:pt x="602175" y="409410"/>
                    </a:lnTo>
                    <a:lnTo>
                      <a:pt x="621792" y="409410"/>
                    </a:lnTo>
                    <a:lnTo>
                      <a:pt x="621792" y="416923"/>
                    </a:lnTo>
                    <a:lnTo>
                      <a:pt x="671160" y="416923"/>
                    </a:lnTo>
                    <a:lnTo>
                      <a:pt x="671160" y="427033"/>
                    </a:lnTo>
                    <a:lnTo>
                      <a:pt x="684455" y="427033"/>
                    </a:lnTo>
                    <a:lnTo>
                      <a:pt x="684455" y="472574"/>
                    </a:lnTo>
                    <a:lnTo>
                      <a:pt x="690777" y="472574"/>
                    </a:lnTo>
                    <a:lnTo>
                      <a:pt x="690777" y="487044"/>
                    </a:lnTo>
                    <a:lnTo>
                      <a:pt x="701561" y="487044"/>
                    </a:lnTo>
                    <a:lnTo>
                      <a:pt x="701561" y="520527"/>
                    </a:lnTo>
                    <a:lnTo>
                      <a:pt x="714298" y="520527"/>
                    </a:lnTo>
                    <a:lnTo>
                      <a:pt x="714298" y="571077"/>
                    </a:lnTo>
                    <a:lnTo>
                      <a:pt x="728151" y="571077"/>
                    </a:lnTo>
                    <a:lnTo>
                      <a:pt x="728151" y="614671"/>
                    </a:lnTo>
                    <a:lnTo>
                      <a:pt x="743398" y="614671"/>
                    </a:lnTo>
                    <a:lnTo>
                      <a:pt x="743398" y="646949"/>
                    </a:lnTo>
                    <a:lnTo>
                      <a:pt x="749070" y="646949"/>
                    </a:lnTo>
                    <a:lnTo>
                      <a:pt x="749070" y="692398"/>
                    </a:lnTo>
                    <a:lnTo>
                      <a:pt x="756693" y="692398"/>
                    </a:lnTo>
                    <a:lnTo>
                      <a:pt x="756693" y="705661"/>
                    </a:lnTo>
                    <a:lnTo>
                      <a:pt x="776310" y="705661"/>
                    </a:lnTo>
                    <a:lnTo>
                      <a:pt x="776310" y="737290"/>
                    </a:lnTo>
                    <a:lnTo>
                      <a:pt x="785143" y="737290"/>
                    </a:lnTo>
                    <a:lnTo>
                      <a:pt x="785143" y="745452"/>
                    </a:lnTo>
                    <a:lnTo>
                      <a:pt x="794068" y="745452"/>
                    </a:lnTo>
                    <a:lnTo>
                      <a:pt x="794068" y="758066"/>
                    </a:lnTo>
                    <a:lnTo>
                      <a:pt x="849758" y="758066"/>
                    </a:lnTo>
                    <a:lnTo>
                      <a:pt x="849758" y="770124"/>
                    </a:lnTo>
                    <a:lnTo>
                      <a:pt x="908051" y="770124"/>
                    </a:lnTo>
                    <a:lnTo>
                      <a:pt x="908051" y="778286"/>
                    </a:lnTo>
                    <a:lnTo>
                      <a:pt x="941613" y="778286"/>
                    </a:lnTo>
                    <a:lnTo>
                      <a:pt x="941613" y="789695"/>
                    </a:lnTo>
                    <a:lnTo>
                      <a:pt x="993491" y="789695"/>
                    </a:lnTo>
                    <a:lnTo>
                      <a:pt x="993491" y="800454"/>
                    </a:lnTo>
                    <a:lnTo>
                      <a:pt x="1001115" y="800454"/>
                    </a:lnTo>
                    <a:lnTo>
                      <a:pt x="1001115" y="813718"/>
                    </a:lnTo>
                    <a:lnTo>
                      <a:pt x="1029006" y="813718"/>
                    </a:lnTo>
                    <a:lnTo>
                      <a:pt x="1029006" y="848407"/>
                    </a:lnTo>
                    <a:lnTo>
                      <a:pt x="1035886" y="848407"/>
                    </a:lnTo>
                    <a:lnTo>
                      <a:pt x="1035886" y="878737"/>
                    </a:lnTo>
                    <a:lnTo>
                      <a:pt x="1044811" y="878737"/>
                    </a:lnTo>
                    <a:lnTo>
                      <a:pt x="1044811" y="894598"/>
                    </a:lnTo>
                    <a:lnTo>
                      <a:pt x="1052993" y="894598"/>
                    </a:lnTo>
                    <a:lnTo>
                      <a:pt x="1052993" y="936893"/>
                    </a:lnTo>
                    <a:lnTo>
                      <a:pt x="1064428" y="936893"/>
                    </a:lnTo>
                    <a:lnTo>
                      <a:pt x="1064428" y="956464"/>
                    </a:lnTo>
                    <a:lnTo>
                      <a:pt x="1077723" y="956464"/>
                    </a:lnTo>
                    <a:lnTo>
                      <a:pt x="1077723" y="968429"/>
                    </a:lnTo>
                    <a:lnTo>
                      <a:pt x="1085998" y="968429"/>
                    </a:lnTo>
                    <a:lnTo>
                      <a:pt x="1085998" y="979188"/>
                    </a:lnTo>
                    <a:lnTo>
                      <a:pt x="1104964" y="979188"/>
                    </a:lnTo>
                    <a:lnTo>
                      <a:pt x="1104964" y="1001356"/>
                    </a:lnTo>
                    <a:lnTo>
                      <a:pt x="1113145" y="1001356"/>
                    </a:lnTo>
                    <a:lnTo>
                      <a:pt x="1113145" y="1066376"/>
                    </a:lnTo>
                    <a:lnTo>
                      <a:pt x="1193566" y="1066376"/>
                    </a:lnTo>
                    <a:lnTo>
                      <a:pt x="1193566" y="1081587"/>
                    </a:lnTo>
                    <a:lnTo>
                      <a:pt x="1269616" y="1081587"/>
                    </a:lnTo>
                    <a:lnTo>
                      <a:pt x="1269616" y="1092903"/>
                    </a:lnTo>
                    <a:lnTo>
                      <a:pt x="1381646" y="1092903"/>
                    </a:lnTo>
                    <a:lnTo>
                      <a:pt x="1381646" y="1101807"/>
                    </a:lnTo>
                    <a:lnTo>
                      <a:pt x="1394941" y="1101807"/>
                    </a:lnTo>
                    <a:lnTo>
                      <a:pt x="1394941" y="1111824"/>
                    </a:lnTo>
                    <a:lnTo>
                      <a:pt x="1408236" y="1111824"/>
                    </a:lnTo>
                    <a:lnTo>
                      <a:pt x="1408236" y="1125181"/>
                    </a:lnTo>
                    <a:lnTo>
                      <a:pt x="1414000" y="1125181"/>
                    </a:lnTo>
                    <a:lnTo>
                      <a:pt x="1414000" y="1151059"/>
                    </a:lnTo>
                    <a:lnTo>
                      <a:pt x="1422182" y="1151059"/>
                    </a:lnTo>
                    <a:lnTo>
                      <a:pt x="1422182" y="1160520"/>
                    </a:lnTo>
                    <a:lnTo>
                      <a:pt x="1429155" y="1160520"/>
                    </a:lnTo>
                    <a:lnTo>
                      <a:pt x="1429155" y="1171279"/>
                    </a:lnTo>
                    <a:lnTo>
                      <a:pt x="1443751" y="1171279"/>
                    </a:lnTo>
                    <a:lnTo>
                      <a:pt x="1443751" y="1183244"/>
                    </a:lnTo>
                    <a:lnTo>
                      <a:pt x="1451282" y="1183244"/>
                    </a:lnTo>
                    <a:lnTo>
                      <a:pt x="1451282" y="1201609"/>
                    </a:lnTo>
                    <a:lnTo>
                      <a:pt x="1457046" y="1201609"/>
                    </a:lnTo>
                    <a:lnTo>
                      <a:pt x="1457046" y="1253365"/>
                    </a:lnTo>
                    <a:lnTo>
                      <a:pt x="1465228" y="1253365"/>
                    </a:lnTo>
                    <a:lnTo>
                      <a:pt x="1465228" y="1262176"/>
                    </a:lnTo>
                    <a:lnTo>
                      <a:pt x="1473502" y="1262176"/>
                    </a:lnTo>
                    <a:lnTo>
                      <a:pt x="1473502" y="1272286"/>
                    </a:lnTo>
                    <a:lnTo>
                      <a:pt x="1480475" y="1272286"/>
                    </a:lnTo>
                    <a:lnTo>
                      <a:pt x="1480475" y="1284993"/>
                    </a:lnTo>
                    <a:lnTo>
                      <a:pt x="1491817" y="1284993"/>
                    </a:lnTo>
                    <a:lnTo>
                      <a:pt x="1491817" y="1298443"/>
                    </a:lnTo>
                    <a:lnTo>
                      <a:pt x="1498604" y="1298443"/>
                    </a:lnTo>
                    <a:lnTo>
                      <a:pt x="1498604" y="1316993"/>
                    </a:lnTo>
                    <a:lnTo>
                      <a:pt x="1504926" y="1316993"/>
                    </a:lnTo>
                    <a:lnTo>
                      <a:pt x="1504926" y="1331277"/>
                    </a:lnTo>
                    <a:lnTo>
                      <a:pt x="1523893" y="1331277"/>
                    </a:lnTo>
                    <a:lnTo>
                      <a:pt x="1523893" y="1341851"/>
                    </a:lnTo>
                    <a:lnTo>
                      <a:pt x="1564056" y="1341851"/>
                    </a:lnTo>
                    <a:lnTo>
                      <a:pt x="1564056" y="1355300"/>
                    </a:lnTo>
                    <a:lnTo>
                      <a:pt x="1646801" y="1355300"/>
                    </a:lnTo>
                    <a:lnTo>
                      <a:pt x="1646801" y="1364575"/>
                    </a:lnTo>
                    <a:lnTo>
                      <a:pt x="1690683" y="1364575"/>
                    </a:lnTo>
                    <a:lnTo>
                      <a:pt x="1690683" y="1388969"/>
                    </a:lnTo>
                    <a:lnTo>
                      <a:pt x="1754833" y="1388969"/>
                    </a:lnTo>
                    <a:lnTo>
                      <a:pt x="1754833" y="1402511"/>
                    </a:lnTo>
                    <a:lnTo>
                      <a:pt x="1765432" y="1402511"/>
                    </a:lnTo>
                    <a:lnTo>
                      <a:pt x="1765432" y="1417630"/>
                    </a:lnTo>
                    <a:lnTo>
                      <a:pt x="1773799" y="1417630"/>
                    </a:lnTo>
                    <a:lnTo>
                      <a:pt x="1773799" y="1434047"/>
                    </a:lnTo>
                    <a:lnTo>
                      <a:pt x="1787373" y="1434047"/>
                    </a:lnTo>
                    <a:lnTo>
                      <a:pt x="1787373" y="1472354"/>
                    </a:lnTo>
                    <a:lnTo>
                      <a:pt x="1802992" y="1472354"/>
                    </a:lnTo>
                    <a:lnTo>
                      <a:pt x="1802992" y="1497211"/>
                    </a:lnTo>
                    <a:lnTo>
                      <a:pt x="1813498" y="1497211"/>
                    </a:lnTo>
                    <a:lnTo>
                      <a:pt x="1813498" y="1523367"/>
                    </a:lnTo>
                    <a:lnTo>
                      <a:pt x="1830419" y="1523367"/>
                    </a:lnTo>
                    <a:lnTo>
                      <a:pt x="1830419" y="1536353"/>
                    </a:lnTo>
                    <a:lnTo>
                      <a:pt x="1840925" y="1536353"/>
                    </a:lnTo>
                    <a:lnTo>
                      <a:pt x="1840925" y="1569280"/>
                    </a:lnTo>
                    <a:lnTo>
                      <a:pt x="1853662" y="1569280"/>
                    </a:lnTo>
                    <a:lnTo>
                      <a:pt x="1853662" y="1583100"/>
                    </a:lnTo>
                    <a:lnTo>
                      <a:pt x="1873929" y="1583100"/>
                    </a:lnTo>
                    <a:lnTo>
                      <a:pt x="1873929" y="1597848"/>
                    </a:lnTo>
                    <a:lnTo>
                      <a:pt x="2047786" y="1597848"/>
                    </a:lnTo>
                    <a:lnTo>
                      <a:pt x="2047786" y="1608792"/>
                    </a:lnTo>
                    <a:lnTo>
                      <a:pt x="2079861" y="1608792"/>
                    </a:lnTo>
                    <a:lnTo>
                      <a:pt x="2079861" y="1619366"/>
                    </a:lnTo>
                    <a:lnTo>
                      <a:pt x="2086648" y="1619366"/>
                    </a:lnTo>
                    <a:lnTo>
                      <a:pt x="2086648" y="1632444"/>
                    </a:lnTo>
                    <a:lnTo>
                      <a:pt x="2131367" y="1632444"/>
                    </a:lnTo>
                    <a:lnTo>
                      <a:pt x="2131367" y="1648027"/>
                    </a:lnTo>
                    <a:lnTo>
                      <a:pt x="2141129" y="1648027"/>
                    </a:lnTo>
                    <a:lnTo>
                      <a:pt x="2141129" y="1662774"/>
                    </a:lnTo>
                    <a:lnTo>
                      <a:pt x="2154238" y="1662774"/>
                    </a:lnTo>
                    <a:lnTo>
                      <a:pt x="2154238" y="1677522"/>
                    </a:lnTo>
                    <a:lnTo>
                      <a:pt x="2162234" y="1677522"/>
                    </a:lnTo>
                    <a:lnTo>
                      <a:pt x="2162234" y="1685499"/>
                    </a:lnTo>
                    <a:lnTo>
                      <a:pt x="2171066" y="1685499"/>
                    </a:lnTo>
                    <a:lnTo>
                      <a:pt x="2171066" y="1711191"/>
                    </a:lnTo>
                    <a:lnTo>
                      <a:pt x="2182036" y="1711191"/>
                    </a:lnTo>
                    <a:lnTo>
                      <a:pt x="2182036" y="1741892"/>
                    </a:lnTo>
                    <a:lnTo>
                      <a:pt x="2223037" y="1741892"/>
                    </a:lnTo>
                    <a:lnTo>
                      <a:pt x="2223037" y="1775190"/>
                    </a:lnTo>
                    <a:lnTo>
                      <a:pt x="2363609" y="1775190"/>
                    </a:lnTo>
                    <a:lnTo>
                      <a:pt x="2363609" y="1788640"/>
                    </a:lnTo>
                    <a:lnTo>
                      <a:pt x="2485588" y="1788640"/>
                    </a:lnTo>
                    <a:lnTo>
                      <a:pt x="2485588" y="1806819"/>
                    </a:lnTo>
                    <a:lnTo>
                      <a:pt x="2727871" y="1806819"/>
                    </a:lnTo>
                    <a:lnTo>
                      <a:pt x="2727871" y="1821938"/>
                    </a:lnTo>
                    <a:lnTo>
                      <a:pt x="2763386" y="1821938"/>
                    </a:lnTo>
                    <a:lnTo>
                      <a:pt x="2763386" y="1840859"/>
                    </a:lnTo>
                    <a:lnTo>
                      <a:pt x="2827908" y="1840859"/>
                    </a:lnTo>
                    <a:lnTo>
                      <a:pt x="2827908" y="1874157"/>
                    </a:lnTo>
                    <a:lnTo>
                      <a:pt x="2836833" y="1874157"/>
                    </a:lnTo>
                    <a:lnTo>
                      <a:pt x="2836833" y="1903653"/>
                    </a:lnTo>
                    <a:lnTo>
                      <a:pt x="2877369" y="1903653"/>
                    </a:lnTo>
                    <a:lnTo>
                      <a:pt x="2877369" y="1926377"/>
                    </a:lnTo>
                    <a:lnTo>
                      <a:pt x="2971455" y="1926377"/>
                    </a:lnTo>
                    <a:lnTo>
                      <a:pt x="2971455" y="1949101"/>
                    </a:lnTo>
                    <a:lnTo>
                      <a:pt x="3359889" y="1949101"/>
                    </a:lnTo>
                    <a:lnTo>
                      <a:pt x="3359889" y="1976464"/>
                    </a:lnTo>
                    <a:lnTo>
                      <a:pt x="3397822" y="1976464"/>
                    </a:lnTo>
                    <a:lnTo>
                      <a:pt x="3397822" y="1994179"/>
                    </a:lnTo>
                    <a:lnTo>
                      <a:pt x="3489027" y="1994179"/>
                    </a:lnTo>
                    <a:lnTo>
                      <a:pt x="3489027" y="2019037"/>
                    </a:lnTo>
                    <a:lnTo>
                      <a:pt x="3598361" y="2019037"/>
                    </a:lnTo>
                    <a:lnTo>
                      <a:pt x="3598361" y="2047697"/>
                    </a:lnTo>
                    <a:lnTo>
                      <a:pt x="3670972" y="2047697"/>
                    </a:lnTo>
                    <a:lnTo>
                      <a:pt x="3670972" y="2071256"/>
                    </a:lnTo>
                    <a:lnTo>
                      <a:pt x="3863887" y="2071256"/>
                    </a:lnTo>
                    <a:lnTo>
                      <a:pt x="3863887" y="2103720"/>
                    </a:lnTo>
                    <a:lnTo>
                      <a:pt x="4094828" y="2103720"/>
                    </a:lnTo>
                    <a:lnTo>
                      <a:pt x="4094828" y="2130247"/>
                    </a:lnTo>
                    <a:lnTo>
                      <a:pt x="4121790" y="2130247"/>
                    </a:lnTo>
                    <a:lnTo>
                      <a:pt x="4121790" y="2162247"/>
                    </a:lnTo>
                    <a:lnTo>
                      <a:pt x="4226103" y="2162247"/>
                    </a:lnTo>
                    <a:lnTo>
                      <a:pt x="4226103" y="2195916"/>
                    </a:lnTo>
                    <a:lnTo>
                      <a:pt x="5647913" y="2195916"/>
                    </a:lnTo>
                    <a:lnTo>
                      <a:pt x="5647913" y="2277631"/>
                    </a:lnTo>
                    <a:lnTo>
                      <a:pt x="6342781" y="2277631"/>
                    </a:lnTo>
                  </a:path>
                </a:pathLst>
              </a:custGeom>
              <a:noFill/>
              <a:ln w="19050"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Freeform 81">
                <a:extLst>
                  <a:ext uri="{FF2B5EF4-FFF2-40B4-BE49-F238E27FC236}">
                    <a16:creationId xmlns:a16="http://schemas.microsoft.com/office/drawing/2014/main" id="{1792A35F-4C00-D1FF-2C27-AB1446E6E7B2}"/>
                  </a:ext>
                </a:extLst>
              </p:cNvPr>
              <p:cNvSpPr>
                <a:spLocks noChangeAspect="1"/>
              </p:cNvSpPr>
              <p:nvPr/>
            </p:nvSpPr>
            <p:spPr>
              <a:xfrm>
                <a:off x="1920265" y="1170524"/>
                <a:ext cx="55098" cy="54834"/>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Freeform 82">
                <a:extLst>
                  <a:ext uri="{FF2B5EF4-FFF2-40B4-BE49-F238E27FC236}">
                    <a16:creationId xmlns:a16="http://schemas.microsoft.com/office/drawing/2014/main" id="{A0A42B16-D6BC-E3F0-107F-82455647B75D}"/>
                  </a:ext>
                </a:extLst>
              </p:cNvPr>
              <p:cNvSpPr>
                <a:spLocks noChangeAspect="1"/>
              </p:cNvSpPr>
              <p:nvPr/>
            </p:nvSpPr>
            <p:spPr>
              <a:xfrm>
                <a:off x="2471390" y="1817490"/>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Freeform 83">
                <a:extLst>
                  <a:ext uri="{FF2B5EF4-FFF2-40B4-BE49-F238E27FC236}">
                    <a16:creationId xmlns:a16="http://schemas.microsoft.com/office/drawing/2014/main" id="{A767D2BE-F600-073A-BC96-F5395A21DC1F}"/>
                  </a:ext>
                </a:extLst>
              </p:cNvPr>
              <p:cNvSpPr>
                <a:spLocks noChangeAspect="1"/>
              </p:cNvSpPr>
              <p:nvPr/>
            </p:nvSpPr>
            <p:spPr>
              <a:xfrm>
                <a:off x="2946889" y="2344415"/>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Freeform 84">
                <a:extLst>
                  <a:ext uri="{FF2B5EF4-FFF2-40B4-BE49-F238E27FC236}">
                    <a16:creationId xmlns:a16="http://schemas.microsoft.com/office/drawing/2014/main" id="{3679D0CE-FDFD-2873-3FF3-E9265F08C067}"/>
                  </a:ext>
                </a:extLst>
              </p:cNvPr>
              <p:cNvSpPr>
                <a:spLocks noChangeAspect="1"/>
              </p:cNvSpPr>
              <p:nvPr/>
            </p:nvSpPr>
            <p:spPr>
              <a:xfrm>
                <a:off x="3031293" y="2489787"/>
                <a:ext cx="54964" cy="54969"/>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Freeform 85">
                <a:extLst>
                  <a:ext uri="{FF2B5EF4-FFF2-40B4-BE49-F238E27FC236}">
                    <a16:creationId xmlns:a16="http://schemas.microsoft.com/office/drawing/2014/main" id="{1A470927-1817-6DAB-E204-9890884683C6}"/>
                  </a:ext>
                </a:extLst>
              </p:cNvPr>
              <p:cNvSpPr>
                <a:spLocks noChangeAspect="1"/>
              </p:cNvSpPr>
              <p:nvPr/>
            </p:nvSpPr>
            <p:spPr>
              <a:xfrm>
                <a:off x="3111510" y="2553782"/>
                <a:ext cx="54964" cy="54969"/>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Freeform 86">
                <a:extLst>
                  <a:ext uri="{FF2B5EF4-FFF2-40B4-BE49-F238E27FC236}">
                    <a16:creationId xmlns:a16="http://schemas.microsoft.com/office/drawing/2014/main" id="{D697C24D-A1B2-5238-D7C5-8B0EEEB022C1}"/>
                  </a:ext>
                </a:extLst>
              </p:cNvPr>
              <p:cNvSpPr>
                <a:spLocks noChangeAspect="1"/>
              </p:cNvSpPr>
              <p:nvPr/>
            </p:nvSpPr>
            <p:spPr>
              <a:xfrm>
                <a:off x="3149998" y="2553782"/>
                <a:ext cx="54964" cy="54969"/>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Freeform 87">
                <a:extLst>
                  <a:ext uri="{FF2B5EF4-FFF2-40B4-BE49-F238E27FC236}">
                    <a16:creationId xmlns:a16="http://schemas.microsoft.com/office/drawing/2014/main" id="{F6E8915C-1B01-6401-7D8D-D9A8AB66A8D1}"/>
                  </a:ext>
                </a:extLst>
              </p:cNvPr>
              <p:cNvSpPr>
                <a:spLocks noChangeAspect="1"/>
              </p:cNvSpPr>
              <p:nvPr/>
            </p:nvSpPr>
            <p:spPr>
              <a:xfrm>
                <a:off x="3729752" y="2956217"/>
                <a:ext cx="54964" cy="54834"/>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Freeform 88">
                <a:extLst>
                  <a:ext uri="{FF2B5EF4-FFF2-40B4-BE49-F238E27FC236}">
                    <a16:creationId xmlns:a16="http://schemas.microsoft.com/office/drawing/2014/main" id="{EAEE37F9-2F57-8E58-A734-3D7B3D9710F5}"/>
                  </a:ext>
                </a:extLst>
              </p:cNvPr>
              <p:cNvSpPr>
                <a:spLocks noChangeAspect="1"/>
              </p:cNvSpPr>
              <p:nvPr/>
            </p:nvSpPr>
            <p:spPr>
              <a:xfrm>
                <a:off x="3973780" y="3017922"/>
                <a:ext cx="54964" cy="54834"/>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Freeform 89">
                <a:extLst>
                  <a:ext uri="{FF2B5EF4-FFF2-40B4-BE49-F238E27FC236}">
                    <a16:creationId xmlns:a16="http://schemas.microsoft.com/office/drawing/2014/main" id="{69C71B40-DBAA-9A00-3BEF-12825C3C6694}"/>
                  </a:ext>
                </a:extLst>
              </p:cNvPr>
              <p:cNvSpPr/>
              <p:nvPr/>
            </p:nvSpPr>
            <p:spPr>
              <a:xfrm>
                <a:off x="3988231" y="3048776"/>
                <a:ext cx="54964" cy="54834"/>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Freeform 90">
                <a:extLst>
                  <a:ext uri="{FF2B5EF4-FFF2-40B4-BE49-F238E27FC236}">
                    <a16:creationId xmlns:a16="http://schemas.microsoft.com/office/drawing/2014/main" id="{C90FE759-3269-CD39-F9B1-F2B2429C5023}"/>
                  </a:ext>
                </a:extLst>
              </p:cNvPr>
              <p:cNvSpPr/>
              <p:nvPr/>
            </p:nvSpPr>
            <p:spPr>
              <a:xfrm>
                <a:off x="4000789" y="3066964"/>
                <a:ext cx="54964" cy="54969"/>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Freeform 91">
                <a:extLst>
                  <a:ext uri="{FF2B5EF4-FFF2-40B4-BE49-F238E27FC236}">
                    <a16:creationId xmlns:a16="http://schemas.microsoft.com/office/drawing/2014/main" id="{B510034A-CAA7-80C7-7A57-DAE988C118E2}"/>
                  </a:ext>
                </a:extLst>
              </p:cNvPr>
              <p:cNvSpPr>
                <a:spLocks noChangeAspect="1"/>
              </p:cNvSpPr>
              <p:nvPr/>
            </p:nvSpPr>
            <p:spPr>
              <a:xfrm>
                <a:off x="4009704" y="3092697"/>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Freeform 92">
                <a:extLst>
                  <a:ext uri="{FF2B5EF4-FFF2-40B4-BE49-F238E27FC236}">
                    <a16:creationId xmlns:a16="http://schemas.microsoft.com/office/drawing/2014/main" id="{67828D77-D2D7-87C2-8DD0-E90958A0B384}"/>
                  </a:ext>
                </a:extLst>
              </p:cNvPr>
              <p:cNvSpPr>
                <a:spLocks noChangeAspect="1"/>
              </p:cNvSpPr>
              <p:nvPr/>
            </p:nvSpPr>
            <p:spPr>
              <a:xfrm>
                <a:off x="4036578" y="3160870"/>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Freeform 93">
                <a:extLst>
                  <a:ext uri="{FF2B5EF4-FFF2-40B4-BE49-F238E27FC236}">
                    <a16:creationId xmlns:a16="http://schemas.microsoft.com/office/drawing/2014/main" id="{AEB41F03-E95F-2927-CADE-5C5E5D93F72A}"/>
                  </a:ext>
                </a:extLst>
              </p:cNvPr>
              <p:cNvSpPr>
                <a:spLocks noChangeAspect="1"/>
              </p:cNvSpPr>
              <p:nvPr/>
            </p:nvSpPr>
            <p:spPr>
              <a:xfrm>
                <a:off x="4144344" y="3306916"/>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Freeform 94">
                <a:extLst>
                  <a:ext uri="{FF2B5EF4-FFF2-40B4-BE49-F238E27FC236}">
                    <a16:creationId xmlns:a16="http://schemas.microsoft.com/office/drawing/2014/main" id="{C800821F-AEE2-E225-E466-6028D3D0DFD8}"/>
                  </a:ext>
                </a:extLst>
              </p:cNvPr>
              <p:cNvSpPr>
                <a:spLocks noChangeAspect="1"/>
              </p:cNvSpPr>
              <p:nvPr/>
            </p:nvSpPr>
            <p:spPr>
              <a:xfrm>
                <a:off x="4388373" y="3324026"/>
                <a:ext cx="55098" cy="54969"/>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Freeform 95">
                <a:extLst>
                  <a:ext uri="{FF2B5EF4-FFF2-40B4-BE49-F238E27FC236}">
                    <a16:creationId xmlns:a16="http://schemas.microsoft.com/office/drawing/2014/main" id="{61AD379D-1100-2D1F-D7C3-E7C968AEFCFB}"/>
                  </a:ext>
                </a:extLst>
              </p:cNvPr>
              <p:cNvSpPr>
                <a:spLocks noChangeAspect="1"/>
              </p:cNvSpPr>
              <p:nvPr/>
            </p:nvSpPr>
            <p:spPr>
              <a:xfrm>
                <a:off x="4512616" y="3374684"/>
                <a:ext cx="55098" cy="54968"/>
              </a:xfrm>
              <a:custGeom>
                <a:avLst/>
                <a:gdLst>
                  <a:gd name="connsiteX0" fmla="*/ 37932 w 37932"/>
                  <a:gd name="connsiteY0" fmla="*/ 11965 h 37842"/>
                  <a:gd name="connsiteX1" fmla="*/ 25939 w 37932"/>
                  <a:gd name="connsiteY1" fmla="*/ 11965 h 37842"/>
                  <a:gd name="connsiteX2" fmla="*/ 25939 w 37932"/>
                  <a:gd name="connsiteY2" fmla="*/ 0 h 37842"/>
                  <a:gd name="connsiteX3" fmla="*/ 11993 w 37932"/>
                  <a:gd name="connsiteY3" fmla="*/ 0 h 37842"/>
                  <a:gd name="connsiteX4" fmla="*/ 11993 w 37932"/>
                  <a:gd name="connsiteY4" fmla="*/ 11965 h 37842"/>
                  <a:gd name="connsiteX5" fmla="*/ 0 w 37932"/>
                  <a:gd name="connsiteY5" fmla="*/ 11965 h 37842"/>
                  <a:gd name="connsiteX6" fmla="*/ 0 w 37932"/>
                  <a:gd name="connsiteY6" fmla="*/ 25878 h 37842"/>
                  <a:gd name="connsiteX7" fmla="*/ 11993 w 37932"/>
                  <a:gd name="connsiteY7" fmla="*/ 25878 h 37842"/>
                  <a:gd name="connsiteX8" fmla="*/ 11993 w 37932"/>
                  <a:gd name="connsiteY8" fmla="*/ 37843 h 37842"/>
                  <a:gd name="connsiteX9" fmla="*/ 25939 w 37932"/>
                  <a:gd name="connsiteY9" fmla="*/ 37843 h 37842"/>
                  <a:gd name="connsiteX10" fmla="*/ 25939 w 37932"/>
                  <a:gd name="connsiteY10" fmla="*/ 25878 h 37842"/>
                  <a:gd name="connsiteX11" fmla="*/ 37932 w 37932"/>
                  <a:gd name="connsiteY11" fmla="*/ 25878 h 37842"/>
                  <a:gd name="connsiteX12" fmla="*/ 37932 w 37932"/>
                  <a:gd name="connsiteY12" fmla="*/ 11965 h 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2">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Freeform 96">
                <a:extLst>
                  <a:ext uri="{FF2B5EF4-FFF2-40B4-BE49-F238E27FC236}">
                    <a16:creationId xmlns:a16="http://schemas.microsoft.com/office/drawing/2014/main" id="{51AC5C39-0BFA-B183-0C6C-68E894CDA73F}"/>
                  </a:ext>
                </a:extLst>
              </p:cNvPr>
              <p:cNvSpPr/>
              <p:nvPr/>
            </p:nvSpPr>
            <p:spPr>
              <a:xfrm>
                <a:off x="4526391" y="3398801"/>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Freeform 97">
                <a:extLst>
                  <a:ext uri="{FF2B5EF4-FFF2-40B4-BE49-F238E27FC236}">
                    <a16:creationId xmlns:a16="http://schemas.microsoft.com/office/drawing/2014/main" id="{3ADBF13C-B25B-CF55-309E-D286B1A119D9}"/>
                  </a:ext>
                </a:extLst>
              </p:cNvPr>
              <p:cNvSpPr>
                <a:spLocks noChangeAspect="1"/>
              </p:cNvSpPr>
              <p:nvPr/>
            </p:nvSpPr>
            <p:spPr>
              <a:xfrm>
                <a:off x="4542460" y="3415911"/>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Freeform 98">
                <a:extLst>
                  <a:ext uri="{FF2B5EF4-FFF2-40B4-BE49-F238E27FC236}">
                    <a16:creationId xmlns:a16="http://schemas.microsoft.com/office/drawing/2014/main" id="{5DC7B56F-1AA3-BC64-B605-F638ADA9661F}"/>
                  </a:ext>
                </a:extLst>
              </p:cNvPr>
              <p:cNvSpPr>
                <a:spLocks noChangeAspect="1"/>
              </p:cNvSpPr>
              <p:nvPr/>
            </p:nvSpPr>
            <p:spPr>
              <a:xfrm>
                <a:off x="4570551" y="3476943"/>
                <a:ext cx="55098" cy="54969"/>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Freeform 99">
                <a:extLst>
                  <a:ext uri="{FF2B5EF4-FFF2-40B4-BE49-F238E27FC236}">
                    <a16:creationId xmlns:a16="http://schemas.microsoft.com/office/drawing/2014/main" id="{DEB119DE-1394-F747-68A2-AD7B5F290E4F}"/>
                  </a:ext>
                </a:extLst>
              </p:cNvPr>
              <p:cNvSpPr>
                <a:spLocks noChangeAspect="1"/>
              </p:cNvSpPr>
              <p:nvPr/>
            </p:nvSpPr>
            <p:spPr>
              <a:xfrm>
                <a:off x="4600396" y="3516958"/>
                <a:ext cx="54964" cy="54969"/>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Freeform 100">
                <a:extLst>
                  <a:ext uri="{FF2B5EF4-FFF2-40B4-BE49-F238E27FC236}">
                    <a16:creationId xmlns:a16="http://schemas.microsoft.com/office/drawing/2014/main" id="{D6653EDF-2608-A654-47D0-6E36450FBAB2}"/>
                  </a:ext>
                </a:extLst>
              </p:cNvPr>
              <p:cNvSpPr>
                <a:spLocks noChangeAspect="1"/>
              </p:cNvSpPr>
              <p:nvPr/>
            </p:nvSpPr>
            <p:spPr>
              <a:xfrm>
                <a:off x="4635913" y="3519248"/>
                <a:ext cx="54964" cy="54969"/>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Freeform 101">
                <a:extLst>
                  <a:ext uri="{FF2B5EF4-FFF2-40B4-BE49-F238E27FC236}">
                    <a16:creationId xmlns:a16="http://schemas.microsoft.com/office/drawing/2014/main" id="{C0CE9A3F-0CB0-F460-3EE7-65AF86EDC6E0}"/>
                  </a:ext>
                </a:extLst>
              </p:cNvPr>
              <p:cNvSpPr>
                <a:spLocks noChangeAspect="1"/>
              </p:cNvSpPr>
              <p:nvPr/>
            </p:nvSpPr>
            <p:spPr>
              <a:xfrm>
                <a:off x="5102228" y="3611133"/>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Freeform 102">
                <a:extLst>
                  <a:ext uri="{FF2B5EF4-FFF2-40B4-BE49-F238E27FC236}">
                    <a16:creationId xmlns:a16="http://schemas.microsoft.com/office/drawing/2014/main" id="{1F4807CE-AD80-7989-9FF0-F59CCCCEF056}"/>
                  </a:ext>
                </a:extLst>
              </p:cNvPr>
              <p:cNvSpPr>
                <a:spLocks noChangeAspect="1"/>
              </p:cNvSpPr>
              <p:nvPr/>
            </p:nvSpPr>
            <p:spPr>
              <a:xfrm>
                <a:off x="5136666" y="3611133"/>
                <a:ext cx="54964" cy="54834"/>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Freeform 103">
                <a:extLst>
                  <a:ext uri="{FF2B5EF4-FFF2-40B4-BE49-F238E27FC236}">
                    <a16:creationId xmlns:a16="http://schemas.microsoft.com/office/drawing/2014/main" id="{B2336E83-FDB5-47BF-C885-B9427C84AE6C}"/>
                  </a:ext>
                </a:extLst>
              </p:cNvPr>
              <p:cNvSpPr>
                <a:spLocks noChangeAspect="1"/>
              </p:cNvSpPr>
              <p:nvPr/>
            </p:nvSpPr>
            <p:spPr>
              <a:xfrm>
                <a:off x="5400141" y="3634037"/>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Freeform 104">
                <a:extLst>
                  <a:ext uri="{FF2B5EF4-FFF2-40B4-BE49-F238E27FC236}">
                    <a16:creationId xmlns:a16="http://schemas.microsoft.com/office/drawing/2014/main" id="{78AE0C52-3FF4-E5B3-B5ED-83910CD7E419}"/>
                  </a:ext>
                </a:extLst>
              </p:cNvPr>
              <p:cNvSpPr>
                <a:spLocks noChangeAspect="1"/>
              </p:cNvSpPr>
              <p:nvPr/>
            </p:nvSpPr>
            <p:spPr>
              <a:xfrm>
                <a:off x="5521547" y="3702613"/>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Freeform 105">
                <a:extLst>
                  <a:ext uri="{FF2B5EF4-FFF2-40B4-BE49-F238E27FC236}">
                    <a16:creationId xmlns:a16="http://schemas.microsoft.com/office/drawing/2014/main" id="{37684544-D529-27A2-421F-366313B3DC56}"/>
                  </a:ext>
                </a:extLst>
              </p:cNvPr>
              <p:cNvSpPr>
                <a:spLocks noChangeAspect="1"/>
              </p:cNvSpPr>
              <p:nvPr/>
            </p:nvSpPr>
            <p:spPr>
              <a:xfrm>
                <a:off x="5545585" y="3757448"/>
                <a:ext cx="55098" cy="54834"/>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Freeform 106">
                <a:extLst>
                  <a:ext uri="{FF2B5EF4-FFF2-40B4-BE49-F238E27FC236}">
                    <a16:creationId xmlns:a16="http://schemas.microsoft.com/office/drawing/2014/main" id="{3B9CA293-44E8-8871-3F56-D3F6209D6AC6}"/>
                  </a:ext>
                </a:extLst>
              </p:cNvPr>
              <p:cNvSpPr>
                <a:spLocks noChangeAspect="1"/>
              </p:cNvSpPr>
              <p:nvPr/>
            </p:nvSpPr>
            <p:spPr>
              <a:xfrm>
                <a:off x="5583398" y="3757448"/>
                <a:ext cx="55098" cy="54834"/>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Freeform 107">
                <a:extLst>
                  <a:ext uri="{FF2B5EF4-FFF2-40B4-BE49-F238E27FC236}">
                    <a16:creationId xmlns:a16="http://schemas.microsoft.com/office/drawing/2014/main" id="{52C4D0E1-1FC5-AE8B-DA12-D48E3A7947C5}"/>
                  </a:ext>
                </a:extLst>
              </p:cNvPr>
              <p:cNvSpPr/>
              <p:nvPr/>
            </p:nvSpPr>
            <p:spPr>
              <a:xfrm>
                <a:off x="5615539" y="3786011"/>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Freeform 108">
                <a:extLst>
                  <a:ext uri="{FF2B5EF4-FFF2-40B4-BE49-F238E27FC236}">
                    <a16:creationId xmlns:a16="http://schemas.microsoft.com/office/drawing/2014/main" id="{5D818AE1-27C6-E205-2C2D-7DF5059D4F58}"/>
                  </a:ext>
                </a:extLst>
              </p:cNvPr>
              <p:cNvSpPr>
                <a:spLocks noChangeAspect="1"/>
              </p:cNvSpPr>
              <p:nvPr/>
            </p:nvSpPr>
            <p:spPr>
              <a:xfrm>
                <a:off x="5638497" y="3786011"/>
                <a:ext cx="54964" cy="54834"/>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1 w 37839"/>
                  <a:gd name="connsiteY3" fmla="*/ 0 h 37750"/>
                  <a:gd name="connsiteX4" fmla="*/ 11901 w 37839"/>
                  <a:gd name="connsiteY4" fmla="*/ 11965 h 37750"/>
                  <a:gd name="connsiteX5" fmla="*/ 0 w 37839"/>
                  <a:gd name="connsiteY5" fmla="*/ 11965 h 37750"/>
                  <a:gd name="connsiteX6" fmla="*/ 0 w 37839"/>
                  <a:gd name="connsiteY6" fmla="*/ 25878 h 37750"/>
                  <a:gd name="connsiteX7" fmla="*/ 11901 w 37839"/>
                  <a:gd name="connsiteY7" fmla="*/ 25878 h 37750"/>
                  <a:gd name="connsiteX8" fmla="*/ 11901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1" y="0"/>
                    </a:lnTo>
                    <a:lnTo>
                      <a:pt x="11901" y="11965"/>
                    </a:lnTo>
                    <a:lnTo>
                      <a:pt x="0" y="11965"/>
                    </a:lnTo>
                    <a:lnTo>
                      <a:pt x="0" y="25878"/>
                    </a:lnTo>
                    <a:lnTo>
                      <a:pt x="11901" y="25878"/>
                    </a:lnTo>
                    <a:lnTo>
                      <a:pt x="11901"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Freeform 109">
                <a:extLst>
                  <a:ext uri="{FF2B5EF4-FFF2-40B4-BE49-F238E27FC236}">
                    <a16:creationId xmlns:a16="http://schemas.microsoft.com/office/drawing/2014/main" id="{B5969C20-4B36-1043-C232-D26BC65ECB9C}"/>
                  </a:ext>
                </a:extLst>
              </p:cNvPr>
              <p:cNvSpPr>
                <a:spLocks noChangeAspect="1"/>
              </p:cNvSpPr>
              <p:nvPr/>
            </p:nvSpPr>
            <p:spPr>
              <a:xfrm>
                <a:off x="5841202" y="3817942"/>
                <a:ext cx="55098" cy="54969"/>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Freeform 110">
                <a:extLst>
                  <a:ext uri="{FF2B5EF4-FFF2-40B4-BE49-F238E27FC236}">
                    <a16:creationId xmlns:a16="http://schemas.microsoft.com/office/drawing/2014/main" id="{142E3D0E-1844-080D-89E6-626F9BD0DCE2}"/>
                  </a:ext>
                </a:extLst>
              </p:cNvPr>
              <p:cNvSpPr>
                <a:spLocks noChangeAspect="1"/>
              </p:cNvSpPr>
              <p:nvPr/>
            </p:nvSpPr>
            <p:spPr>
              <a:xfrm>
                <a:off x="6510358" y="3920875"/>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Freeform 111">
                <a:extLst>
                  <a:ext uri="{FF2B5EF4-FFF2-40B4-BE49-F238E27FC236}">
                    <a16:creationId xmlns:a16="http://schemas.microsoft.com/office/drawing/2014/main" id="{8D347A4E-878D-CFE3-7C01-D4D657B9E4E6}"/>
                  </a:ext>
                </a:extLst>
              </p:cNvPr>
              <p:cNvSpPr>
                <a:spLocks noChangeAspect="1"/>
              </p:cNvSpPr>
              <p:nvPr/>
            </p:nvSpPr>
            <p:spPr>
              <a:xfrm>
                <a:off x="6564241" y="3920875"/>
                <a:ext cx="54964" cy="54834"/>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Freeform 112">
                <a:extLst>
                  <a:ext uri="{FF2B5EF4-FFF2-40B4-BE49-F238E27FC236}">
                    <a16:creationId xmlns:a16="http://schemas.microsoft.com/office/drawing/2014/main" id="{0D42DC43-EC70-7A01-635E-3A5ED77C5A98}"/>
                  </a:ext>
                </a:extLst>
              </p:cNvPr>
              <p:cNvSpPr>
                <a:spLocks noChangeAspect="1"/>
              </p:cNvSpPr>
              <p:nvPr/>
            </p:nvSpPr>
            <p:spPr>
              <a:xfrm>
                <a:off x="6663904" y="3958599"/>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Freeform 113">
                <a:extLst>
                  <a:ext uri="{FF2B5EF4-FFF2-40B4-BE49-F238E27FC236}">
                    <a16:creationId xmlns:a16="http://schemas.microsoft.com/office/drawing/2014/main" id="{64602B5C-7448-766C-2436-4658A6286273}"/>
                  </a:ext>
                </a:extLst>
              </p:cNvPr>
              <p:cNvSpPr>
                <a:spLocks noChangeAspect="1"/>
              </p:cNvSpPr>
              <p:nvPr/>
            </p:nvSpPr>
            <p:spPr>
              <a:xfrm>
                <a:off x="7453252" y="4126605"/>
                <a:ext cx="55098" cy="54834"/>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4 w 37932"/>
                  <a:gd name="connsiteY3" fmla="*/ 0 h 37750"/>
                  <a:gd name="connsiteX4" fmla="*/ 11994 w 37932"/>
                  <a:gd name="connsiteY4" fmla="*/ 11965 h 37750"/>
                  <a:gd name="connsiteX5" fmla="*/ 0 w 37932"/>
                  <a:gd name="connsiteY5" fmla="*/ 11965 h 37750"/>
                  <a:gd name="connsiteX6" fmla="*/ 0 w 37932"/>
                  <a:gd name="connsiteY6" fmla="*/ 25878 h 37750"/>
                  <a:gd name="connsiteX7" fmla="*/ 11994 w 37932"/>
                  <a:gd name="connsiteY7" fmla="*/ 25878 h 37750"/>
                  <a:gd name="connsiteX8" fmla="*/ 11994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4" y="0"/>
                    </a:lnTo>
                    <a:lnTo>
                      <a:pt x="11994" y="11965"/>
                    </a:lnTo>
                    <a:lnTo>
                      <a:pt x="0" y="11965"/>
                    </a:lnTo>
                    <a:lnTo>
                      <a:pt x="0" y="25878"/>
                    </a:lnTo>
                    <a:lnTo>
                      <a:pt x="11994" y="25878"/>
                    </a:lnTo>
                    <a:lnTo>
                      <a:pt x="11994"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Freeform 114">
                <a:extLst>
                  <a:ext uri="{FF2B5EF4-FFF2-40B4-BE49-F238E27FC236}">
                    <a16:creationId xmlns:a16="http://schemas.microsoft.com/office/drawing/2014/main" id="{AACED11B-1A10-EEE3-5066-1C435C3DBE23}"/>
                  </a:ext>
                </a:extLst>
              </p:cNvPr>
              <p:cNvSpPr>
                <a:spLocks noChangeAspect="1"/>
              </p:cNvSpPr>
              <p:nvPr/>
            </p:nvSpPr>
            <p:spPr>
              <a:xfrm>
                <a:off x="7556562" y="4176588"/>
                <a:ext cx="55097" cy="54969"/>
              </a:xfrm>
              <a:custGeom>
                <a:avLst/>
                <a:gdLst>
                  <a:gd name="connsiteX0" fmla="*/ 37932 w 37931"/>
                  <a:gd name="connsiteY0" fmla="*/ 11965 h 37843"/>
                  <a:gd name="connsiteX1" fmla="*/ 25939 w 37931"/>
                  <a:gd name="connsiteY1" fmla="*/ 11965 h 37843"/>
                  <a:gd name="connsiteX2" fmla="*/ 25939 w 37931"/>
                  <a:gd name="connsiteY2" fmla="*/ 0 h 37843"/>
                  <a:gd name="connsiteX3" fmla="*/ 11993 w 37931"/>
                  <a:gd name="connsiteY3" fmla="*/ 0 h 37843"/>
                  <a:gd name="connsiteX4" fmla="*/ 11993 w 37931"/>
                  <a:gd name="connsiteY4" fmla="*/ 11965 h 37843"/>
                  <a:gd name="connsiteX5" fmla="*/ 0 w 37931"/>
                  <a:gd name="connsiteY5" fmla="*/ 11965 h 37843"/>
                  <a:gd name="connsiteX6" fmla="*/ 0 w 37931"/>
                  <a:gd name="connsiteY6" fmla="*/ 25878 h 37843"/>
                  <a:gd name="connsiteX7" fmla="*/ 11993 w 37931"/>
                  <a:gd name="connsiteY7" fmla="*/ 25878 h 37843"/>
                  <a:gd name="connsiteX8" fmla="*/ 11993 w 37931"/>
                  <a:gd name="connsiteY8" fmla="*/ 37843 h 37843"/>
                  <a:gd name="connsiteX9" fmla="*/ 25939 w 37931"/>
                  <a:gd name="connsiteY9" fmla="*/ 37843 h 37843"/>
                  <a:gd name="connsiteX10" fmla="*/ 25939 w 37931"/>
                  <a:gd name="connsiteY10" fmla="*/ 25878 h 37843"/>
                  <a:gd name="connsiteX11" fmla="*/ 37932 w 37931"/>
                  <a:gd name="connsiteY11" fmla="*/ 25878 h 37843"/>
                  <a:gd name="connsiteX12" fmla="*/ 37932 w 37931"/>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1"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Freeform 115">
                <a:extLst>
                  <a:ext uri="{FF2B5EF4-FFF2-40B4-BE49-F238E27FC236}">
                    <a16:creationId xmlns:a16="http://schemas.microsoft.com/office/drawing/2014/main" id="{BD127E0C-2F7B-AE8E-D9BA-78F4C249702E}"/>
                  </a:ext>
                </a:extLst>
              </p:cNvPr>
              <p:cNvSpPr>
                <a:spLocks noChangeAspect="1"/>
              </p:cNvSpPr>
              <p:nvPr/>
            </p:nvSpPr>
            <p:spPr>
              <a:xfrm>
                <a:off x="7637725" y="4176588"/>
                <a:ext cx="55097" cy="54969"/>
              </a:xfrm>
              <a:custGeom>
                <a:avLst/>
                <a:gdLst>
                  <a:gd name="connsiteX0" fmla="*/ 37932 w 37931"/>
                  <a:gd name="connsiteY0" fmla="*/ 11965 h 37843"/>
                  <a:gd name="connsiteX1" fmla="*/ 25939 w 37931"/>
                  <a:gd name="connsiteY1" fmla="*/ 11965 h 37843"/>
                  <a:gd name="connsiteX2" fmla="*/ 25939 w 37931"/>
                  <a:gd name="connsiteY2" fmla="*/ 0 h 37843"/>
                  <a:gd name="connsiteX3" fmla="*/ 11993 w 37931"/>
                  <a:gd name="connsiteY3" fmla="*/ 0 h 37843"/>
                  <a:gd name="connsiteX4" fmla="*/ 11993 w 37931"/>
                  <a:gd name="connsiteY4" fmla="*/ 11965 h 37843"/>
                  <a:gd name="connsiteX5" fmla="*/ 0 w 37931"/>
                  <a:gd name="connsiteY5" fmla="*/ 11965 h 37843"/>
                  <a:gd name="connsiteX6" fmla="*/ 0 w 37931"/>
                  <a:gd name="connsiteY6" fmla="*/ 25878 h 37843"/>
                  <a:gd name="connsiteX7" fmla="*/ 11993 w 37931"/>
                  <a:gd name="connsiteY7" fmla="*/ 25878 h 37843"/>
                  <a:gd name="connsiteX8" fmla="*/ 11993 w 37931"/>
                  <a:gd name="connsiteY8" fmla="*/ 37843 h 37843"/>
                  <a:gd name="connsiteX9" fmla="*/ 25939 w 37931"/>
                  <a:gd name="connsiteY9" fmla="*/ 37843 h 37843"/>
                  <a:gd name="connsiteX10" fmla="*/ 25939 w 37931"/>
                  <a:gd name="connsiteY10" fmla="*/ 25878 h 37843"/>
                  <a:gd name="connsiteX11" fmla="*/ 37932 w 37931"/>
                  <a:gd name="connsiteY11" fmla="*/ 25878 h 37843"/>
                  <a:gd name="connsiteX12" fmla="*/ 37932 w 37931"/>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1"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 name="Freeform 116">
                <a:extLst>
                  <a:ext uri="{FF2B5EF4-FFF2-40B4-BE49-F238E27FC236}">
                    <a16:creationId xmlns:a16="http://schemas.microsoft.com/office/drawing/2014/main" id="{DAEF9297-AF3A-20E9-C6B5-AD58F6BB964B}"/>
                  </a:ext>
                </a:extLst>
              </p:cNvPr>
              <p:cNvSpPr>
                <a:spLocks noChangeAspect="1"/>
              </p:cNvSpPr>
              <p:nvPr/>
            </p:nvSpPr>
            <p:spPr>
              <a:xfrm>
                <a:off x="9593600" y="4176588"/>
                <a:ext cx="54964" cy="54969"/>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4 w 37839"/>
                  <a:gd name="connsiteY3" fmla="*/ 0 h 37843"/>
                  <a:gd name="connsiteX4" fmla="*/ 11994 w 37839"/>
                  <a:gd name="connsiteY4" fmla="*/ 11965 h 37843"/>
                  <a:gd name="connsiteX5" fmla="*/ 0 w 37839"/>
                  <a:gd name="connsiteY5" fmla="*/ 11965 h 37843"/>
                  <a:gd name="connsiteX6" fmla="*/ 0 w 37839"/>
                  <a:gd name="connsiteY6" fmla="*/ 25878 h 37843"/>
                  <a:gd name="connsiteX7" fmla="*/ 11994 w 37839"/>
                  <a:gd name="connsiteY7" fmla="*/ 25878 h 37843"/>
                  <a:gd name="connsiteX8" fmla="*/ 11994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4" y="0"/>
                    </a:lnTo>
                    <a:lnTo>
                      <a:pt x="11994" y="11965"/>
                    </a:lnTo>
                    <a:lnTo>
                      <a:pt x="0" y="11965"/>
                    </a:lnTo>
                    <a:lnTo>
                      <a:pt x="0" y="25878"/>
                    </a:lnTo>
                    <a:lnTo>
                      <a:pt x="11994" y="25878"/>
                    </a:lnTo>
                    <a:lnTo>
                      <a:pt x="11994"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Freeform 117">
                <a:extLst>
                  <a:ext uri="{FF2B5EF4-FFF2-40B4-BE49-F238E27FC236}">
                    <a16:creationId xmlns:a16="http://schemas.microsoft.com/office/drawing/2014/main" id="{A19CCF68-1A6C-0A3D-868A-A14F9C19341B}"/>
                  </a:ext>
                </a:extLst>
              </p:cNvPr>
              <p:cNvSpPr>
                <a:spLocks noChangeAspect="1"/>
              </p:cNvSpPr>
              <p:nvPr/>
            </p:nvSpPr>
            <p:spPr>
              <a:xfrm>
                <a:off x="10629406" y="4294342"/>
                <a:ext cx="54964" cy="54834"/>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1 w 37839"/>
                  <a:gd name="connsiteY3" fmla="*/ 0 h 37750"/>
                  <a:gd name="connsiteX4" fmla="*/ 11901 w 37839"/>
                  <a:gd name="connsiteY4" fmla="*/ 11965 h 37750"/>
                  <a:gd name="connsiteX5" fmla="*/ 0 w 37839"/>
                  <a:gd name="connsiteY5" fmla="*/ 11965 h 37750"/>
                  <a:gd name="connsiteX6" fmla="*/ 0 w 37839"/>
                  <a:gd name="connsiteY6" fmla="*/ 25878 h 37750"/>
                  <a:gd name="connsiteX7" fmla="*/ 11901 w 37839"/>
                  <a:gd name="connsiteY7" fmla="*/ 25878 h 37750"/>
                  <a:gd name="connsiteX8" fmla="*/ 11901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1" y="0"/>
                    </a:lnTo>
                    <a:lnTo>
                      <a:pt x="11901" y="11965"/>
                    </a:lnTo>
                    <a:lnTo>
                      <a:pt x="0" y="11965"/>
                    </a:lnTo>
                    <a:lnTo>
                      <a:pt x="0" y="25878"/>
                    </a:lnTo>
                    <a:lnTo>
                      <a:pt x="11901" y="25878"/>
                    </a:lnTo>
                    <a:lnTo>
                      <a:pt x="11901"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5" name="Group 54">
              <a:extLst>
                <a:ext uri="{FF2B5EF4-FFF2-40B4-BE49-F238E27FC236}">
                  <a16:creationId xmlns:a16="http://schemas.microsoft.com/office/drawing/2014/main" id="{EEEE8286-1184-AEE7-EE32-76795031228E}"/>
                </a:ext>
              </a:extLst>
            </p:cNvPr>
            <p:cNvGrpSpPr/>
            <p:nvPr/>
          </p:nvGrpSpPr>
          <p:grpSpPr>
            <a:xfrm>
              <a:off x="756556" y="5365327"/>
              <a:ext cx="10864093" cy="254044"/>
              <a:chOff x="756556" y="5365327"/>
              <a:chExt cx="10864093" cy="254044"/>
            </a:xfrm>
          </p:grpSpPr>
          <p:sp>
            <p:nvSpPr>
              <p:cNvPr id="53" name="TextBox 52">
                <a:extLst>
                  <a:ext uri="{FF2B5EF4-FFF2-40B4-BE49-F238E27FC236}">
                    <a16:creationId xmlns:a16="http://schemas.microsoft.com/office/drawing/2014/main" id="{35E9710C-DC95-B091-3768-5CA0A0D4CC4B}"/>
                  </a:ext>
                </a:extLst>
              </p:cNvPr>
              <p:cNvSpPr txBox="1"/>
              <p:nvPr/>
            </p:nvSpPr>
            <p:spPr>
              <a:xfrm>
                <a:off x="1215847" y="5365327"/>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227</a:t>
                </a:r>
              </a:p>
            </p:txBody>
          </p:sp>
          <p:sp>
            <p:nvSpPr>
              <p:cNvPr id="54" name="TextBox 53">
                <a:extLst>
                  <a:ext uri="{FF2B5EF4-FFF2-40B4-BE49-F238E27FC236}">
                    <a16:creationId xmlns:a16="http://schemas.microsoft.com/office/drawing/2014/main" id="{98AB9EEB-C500-5A78-0D2B-CD13A3C98068}"/>
                  </a:ext>
                </a:extLst>
              </p:cNvPr>
              <p:cNvSpPr txBox="1"/>
              <p:nvPr/>
            </p:nvSpPr>
            <p:spPr>
              <a:xfrm>
                <a:off x="756556" y="5365327"/>
                <a:ext cx="521297"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MIRV</a:t>
                </a:r>
              </a:p>
            </p:txBody>
          </p:sp>
          <p:sp>
            <p:nvSpPr>
              <p:cNvPr id="57" name="TextBox 56">
                <a:extLst>
                  <a:ext uri="{FF2B5EF4-FFF2-40B4-BE49-F238E27FC236}">
                    <a16:creationId xmlns:a16="http://schemas.microsoft.com/office/drawing/2014/main" id="{9BBB06C8-D26D-37BE-F062-9A3B1239ECA9}"/>
                  </a:ext>
                </a:extLst>
              </p:cNvPr>
              <p:cNvSpPr txBox="1"/>
              <p:nvPr/>
            </p:nvSpPr>
            <p:spPr>
              <a:xfrm>
                <a:off x="2330092" y="5365327"/>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151</a:t>
                </a:r>
              </a:p>
            </p:txBody>
          </p:sp>
          <p:sp>
            <p:nvSpPr>
              <p:cNvPr id="58" name="TextBox 57">
                <a:extLst>
                  <a:ext uri="{FF2B5EF4-FFF2-40B4-BE49-F238E27FC236}">
                    <a16:creationId xmlns:a16="http://schemas.microsoft.com/office/drawing/2014/main" id="{E10A0025-BC48-746C-EC1C-49C55FB0B48C}"/>
                  </a:ext>
                </a:extLst>
              </p:cNvPr>
              <p:cNvSpPr txBox="1"/>
              <p:nvPr/>
            </p:nvSpPr>
            <p:spPr>
              <a:xfrm>
                <a:off x="3494369" y="5365327"/>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89</a:t>
                </a:r>
              </a:p>
            </p:txBody>
          </p:sp>
          <p:sp>
            <p:nvSpPr>
              <p:cNvPr id="59" name="TextBox 58">
                <a:extLst>
                  <a:ext uri="{FF2B5EF4-FFF2-40B4-BE49-F238E27FC236}">
                    <a16:creationId xmlns:a16="http://schemas.microsoft.com/office/drawing/2014/main" id="{91A5285A-19B9-F7A6-9142-0E58BDB3EFD7}"/>
                  </a:ext>
                </a:extLst>
              </p:cNvPr>
              <p:cNvSpPr txBox="1"/>
              <p:nvPr/>
            </p:nvSpPr>
            <p:spPr>
              <a:xfrm>
                <a:off x="4607794" y="5365327"/>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38</a:t>
                </a:r>
              </a:p>
            </p:txBody>
          </p:sp>
          <p:sp>
            <p:nvSpPr>
              <p:cNvPr id="60" name="TextBox 59">
                <a:extLst>
                  <a:ext uri="{FF2B5EF4-FFF2-40B4-BE49-F238E27FC236}">
                    <a16:creationId xmlns:a16="http://schemas.microsoft.com/office/drawing/2014/main" id="{DAD6E9A8-2130-95D3-0699-A0347E9418B2}"/>
                  </a:ext>
                </a:extLst>
              </p:cNvPr>
              <p:cNvSpPr txBox="1"/>
              <p:nvPr/>
            </p:nvSpPr>
            <p:spPr>
              <a:xfrm>
                <a:off x="5757612" y="5365327"/>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18</a:t>
                </a:r>
              </a:p>
            </p:txBody>
          </p:sp>
          <p:sp>
            <p:nvSpPr>
              <p:cNvPr id="61" name="TextBox 60">
                <a:extLst>
                  <a:ext uri="{FF2B5EF4-FFF2-40B4-BE49-F238E27FC236}">
                    <a16:creationId xmlns:a16="http://schemas.microsoft.com/office/drawing/2014/main" id="{A5FDFDF4-3009-354A-A5E5-B4C12FAF7C41}"/>
                  </a:ext>
                </a:extLst>
              </p:cNvPr>
              <p:cNvSpPr txBox="1"/>
              <p:nvPr/>
            </p:nvSpPr>
            <p:spPr>
              <a:xfrm>
                <a:off x="6859566" y="5365327"/>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10</a:t>
                </a:r>
              </a:p>
            </p:txBody>
          </p:sp>
          <p:sp>
            <p:nvSpPr>
              <p:cNvPr id="62" name="TextBox 61">
                <a:extLst>
                  <a:ext uri="{FF2B5EF4-FFF2-40B4-BE49-F238E27FC236}">
                    <a16:creationId xmlns:a16="http://schemas.microsoft.com/office/drawing/2014/main" id="{176316CF-4D9F-9F94-B5C5-3064346382D4}"/>
                  </a:ext>
                </a:extLst>
              </p:cNvPr>
              <p:cNvSpPr txBox="1"/>
              <p:nvPr/>
            </p:nvSpPr>
            <p:spPr>
              <a:xfrm>
                <a:off x="7999864" y="5365327"/>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3</a:t>
                </a:r>
              </a:p>
            </p:txBody>
          </p:sp>
          <p:sp>
            <p:nvSpPr>
              <p:cNvPr id="63" name="TextBox 62">
                <a:extLst>
                  <a:ext uri="{FF2B5EF4-FFF2-40B4-BE49-F238E27FC236}">
                    <a16:creationId xmlns:a16="http://schemas.microsoft.com/office/drawing/2014/main" id="{49FDE3E8-68F7-19F7-27D9-7C6A5A56ABAD}"/>
                  </a:ext>
                </a:extLst>
              </p:cNvPr>
              <p:cNvSpPr txBox="1"/>
              <p:nvPr/>
            </p:nvSpPr>
            <p:spPr>
              <a:xfrm>
                <a:off x="9110857" y="5365327"/>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3</a:t>
                </a:r>
              </a:p>
            </p:txBody>
          </p:sp>
          <p:sp>
            <p:nvSpPr>
              <p:cNvPr id="64" name="TextBox 63">
                <a:extLst>
                  <a:ext uri="{FF2B5EF4-FFF2-40B4-BE49-F238E27FC236}">
                    <a16:creationId xmlns:a16="http://schemas.microsoft.com/office/drawing/2014/main" id="{83D66862-649F-B1E4-0B52-CE91DC25F5C3}"/>
                  </a:ext>
                </a:extLst>
              </p:cNvPr>
              <p:cNvSpPr txBox="1"/>
              <p:nvPr/>
            </p:nvSpPr>
            <p:spPr>
              <a:xfrm>
                <a:off x="10258593" y="5365327"/>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1</a:t>
                </a:r>
              </a:p>
            </p:txBody>
          </p:sp>
          <p:sp>
            <p:nvSpPr>
              <p:cNvPr id="65" name="TextBox 64">
                <a:extLst>
                  <a:ext uri="{FF2B5EF4-FFF2-40B4-BE49-F238E27FC236}">
                    <a16:creationId xmlns:a16="http://schemas.microsoft.com/office/drawing/2014/main" id="{422001DF-321A-FD0D-D15F-2F5F395AA612}"/>
                  </a:ext>
                </a:extLst>
              </p:cNvPr>
              <p:cNvSpPr txBox="1"/>
              <p:nvPr/>
            </p:nvSpPr>
            <p:spPr>
              <a:xfrm>
                <a:off x="11360641" y="5365327"/>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0</a:t>
                </a:r>
              </a:p>
            </p:txBody>
          </p:sp>
        </p:grpSp>
        <p:graphicFrame>
          <p:nvGraphicFramePr>
            <p:cNvPr id="56" name="Table Placeholder 3">
              <a:extLst>
                <a:ext uri="{FF2B5EF4-FFF2-40B4-BE49-F238E27FC236}">
                  <a16:creationId xmlns:a16="http://schemas.microsoft.com/office/drawing/2014/main" id="{BA9727D4-DCBC-E494-8756-A6457C7B1FF0}"/>
                </a:ext>
              </a:extLst>
            </p:cNvPr>
            <p:cNvGraphicFramePr>
              <a:graphicFrameLocks/>
            </p:cNvGraphicFramePr>
            <p:nvPr/>
          </p:nvGraphicFramePr>
          <p:xfrm>
            <a:off x="8790121" y="1263469"/>
            <a:ext cx="1468472" cy="1232510"/>
          </p:xfrm>
          <a:graphic>
            <a:graphicData uri="http://schemas.openxmlformats.org/drawingml/2006/table">
              <a:tbl>
                <a:tblPr firstRow="1" bandRow="1">
                  <a:tableStyleId>{21E4AEA4-8DFA-4A89-87EB-49C32662AFE0}</a:tableStyleId>
                </a:tblPr>
                <a:tblGrid>
                  <a:gridCol w="1468472">
                    <a:extLst>
                      <a:ext uri="{9D8B030D-6E8A-4147-A177-3AD203B41FA5}">
                        <a16:colId xmlns:a16="http://schemas.microsoft.com/office/drawing/2014/main" val="1728142772"/>
                      </a:ext>
                    </a:extLst>
                  </a:gridCol>
                </a:tblGrid>
                <a:tr h="543754">
                  <a:tc>
                    <a:txBody>
                      <a:bodyPr/>
                      <a:lstStyle/>
                      <a:p>
                        <a:pPr algn="ctr"/>
                        <a:r>
                          <a:rPr lang="en-US" sz="1100" dirty="0">
                            <a:solidFill>
                              <a:schemeClr val="bg1"/>
                            </a:solidFill>
                          </a:rPr>
                          <a:t>MIRV</a:t>
                        </a:r>
                      </a:p>
                      <a:p>
                        <a:pPr algn="ctr"/>
                        <a:r>
                          <a:rPr lang="en-US" sz="1100" dirty="0">
                            <a:solidFill>
                              <a:schemeClr val="bg1"/>
                            </a:solidFill>
                          </a:rPr>
                          <a:t>(n=227)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81087958"/>
                    </a:ext>
                  </a:extLst>
                </a:tr>
                <a:tr h="344378">
                  <a:tc>
                    <a:txBody>
                      <a:bodyPr/>
                      <a:lstStyle/>
                      <a:p>
                        <a:pPr algn="ctr"/>
                        <a:r>
                          <a:rPr lang="en-US" sz="1100" dirty="0">
                            <a:solidFill>
                              <a:schemeClr val="tx1"/>
                            </a:solidFill>
                          </a:rPr>
                          <a:t>5.62 (4.34, 5.95)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90819557"/>
                    </a:ext>
                  </a:extLst>
                </a:tr>
                <a:tr h="344378">
                  <a:tc>
                    <a:txBody>
                      <a:bodyPr/>
                      <a:lstStyle/>
                      <a:p>
                        <a:pPr algn="ctr"/>
                        <a:r>
                          <a:rPr lang="en-US" sz="1100" dirty="0">
                            <a:solidFill>
                              <a:schemeClr val="tx1"/>
                            </a:solidFill>
                          </a:rPr>
                          <a:t>176 (77.5)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75924750"/>
                    </a:ext>
                  </a:extLst>
                </a:tr>
              </a:tbl>
            </a:graphicData>
          </a:graphic>
        </p:graphicFrame>
      </p:grpSp>
      <p:grpSp>
        <p:nvGrpSpPr>
          <p:cNvPr id="151" name="Group 150">
            <a:extLst>
              <a:ext uri="{FF2B5EF4-FFF2-40B4-BE49-F238E27FC236}">
                <a16:creationId xmlns:a16="http://schemas.microsoft.com/office/drawing/2014/main" id="{8767A800-A873-72F5-86B6-020CDA7329AB}"/>
              </a:ext>
            </a:extLst>
          </p:cNvPr>
          <p:cNvGrpSpPr/>
          <p:nvPr/>
        </p:nvGrpSpPr>
        <p:grpSpPr>
          <a:xfrm>
            <a:off x="512787" y="983249"/>
            <a:ext cx="11154941" cy="4878762"/>
            <a:chOff x="512786" y="983250"/>
            <a:chExt cx="11154941" cy="4878761"/>
          </a:xfrm>
        </p:grpSpPr>
        <p:grpSp>
          <p:nvGrpSpPr>
            <p:cNvPr id="150" name="Group 149">
              <a:extLst>
                <a:ext uri="{FF2B5EF4-FFF2-40B4-BE49-F238E27FC236}">
                  <a16:creationId xmlns:a16="http://schemas.microsoft.com/office/drawing/2014/main" id="{99062968-4576-07A6-E3AA-2F3E4356CCDD}"/>
                </a:ext>
              </a:extLst>
            </p:cNvPr>
            <p:cNvGrpSpPr/>
            <p:nvPr/>
          </p:nvGrpSpPr>
          <p:grpSpPr>
            <a:xfrm>
              <a:off x="512786" y="5607967"/>
              <a:ext cx="10005815" cy="254044"/>
              <a:chOff x="512786" y="5607967"/>
              <a:chExt cx="10005815" cy="254044"/>
            </a:xfrm>
          </p:grpSpPr>
          <p:sp>
            <p:nvSpPr>
              <p:cNvPr id="66" name="TextBox 65">
                <a:extLst>
                  <a:ext uri="{FF2B5EF4-FFF2-40B4-BE49-F238E27FC236}">
                    <a16:creationId xmlns:a16="http://schemas.microsoft.com/office/drawing/2014/main" id="{F1374BA1-1E7E-5A6B-5FA2-045FF6A75594}"/>
                  </a:ext>
                </a:extLst>
              </p:cNvPr>
              <p:cNvSpPr txBox="1"/>
              <p:nvPr/>
            </p:nvSpPr>
            <p:spPr>
              <a:xfrm>
                <a:off x="1215847" y="5607967"/>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226</a:t>
                </a:r>
              </a:p>
            </p:txBody>
          </p:sp>
          <p:sp>
            <p:nvSpPr>
              <p:cNvPr id="67" name="TextBox 66">
                <a:extLst>
                  <a:ext uri="{FF2B5EF4-FFF2-40B4-BE49-F238E27FC236}">
                    <a16:creationId xmlns:a16="http://schemas.microsoft.com/office/drawing/2014/main" id="{E66CC074-7C81-FF9F-A43F-D345926E6E26}"/>
                  </a:ext>
                </a:extLst>
              </p:cNvPr>
              <p:cNvSpPr txBox="1"/>
              <p:nvPr/>
            </p:nvSpPr>
            <p:spPr>
              <a:xfrm>
                <a:off x="512786" y="5607967"/>
                <a:ext cx="813043"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IC Chemo</a:t>
                </a:r>
              </a:p>
            </p:txBody>
          </p:sp>
          <p:sp>
            <p:nvSpPr>
              <p:cNvPr id="68" name="TextBox 67">
                <a:extLst>
                  <a:ext uri="{FF2B5EF4-FFF2-40B4-BE49-F238E27FC236}">
                    <a16:creationId xmlns:a16="http://schemas.microsoft.com/office/drawing/2014/main" id="{A49614AD-AB6D-B397-B535-DEF894A560A7}"/>
                  </a:ext>
                </a:extLst>
              </p:cNvPr>
              <p:cNvSpPr txBox="1"/>
              <p:nvPr/>
            </p:nvSpPr>
            <p:spPr>
              <a:xfrm>
                <a:off x="2361145" y="5607967"/>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98</a:t>
                </a:r>
              </a:p>
            </p:txBody>
          </p:sp>
          <p:sp>
            <p:nvSpPr>
              <p:cNvPr id="69" name="TextBox 68">
                <a:extLst>
                  <a:ext uri="{FF2B5EF4-FFF2-40B4-BE49-F238E27FC236}">
                    <a16:creationId xmlns:a16="http://schemas.microsoft.com/office/drawing/2014/main" id="{17AD4D15-EE0E-1F81-27EB-B1C2361F98A4}"/>
                  </a:ext>
                </a:extLst>
              </p:cNvPr>
              <p:cNvSpPr txBox="1"/>
              <p:nvPr/>
            </p:nvSpPr>
            <p:spPr>
              <a:xfrm>
                <a:off x="3494369" y="5607967"/>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48</a:t>
                </a:r>
              </a:p>
            </p:txBody>
          </p:sp>
          <p:sp>
            <p:nvSpPr>
              <p:cNvPr id="70" name="TextBox 69">
                <a:extLst>
                  <a:ext uri="{FF2B5EF4-FFF2-40B4-BE49-F238E27FC236}">
                    <a16:creationId xmlns:a16="http://schemas.microsoft.com/office/drawing/2014/main" id="{1C4BD9AD-993C-C45A-71AF-61AB48ECFC7B}"/>
                  </a:ext>
                </a:extLst>
              </p:cNvPr>
              <p:cNvSpPr txBox="1"/>
              <p:nvPr/>
            </p:nvSpPr>
            <p:spPr>
              <a:xfrm>
                <a:off x="4607794" y="5607967"/>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19</a:t>
                </a:r>
              </a:p>
            </p:txBody>
          </p:sp>
          <p:sp>
            <p:nvSpPr>
              <p:cNvPr id="71" name="TextBox 70">
                <a:extLst>
                  <a:ext uri="{FF2B5EF4-FFF2-40B4-BE49-F238E27FC236}">
                    <a16:creationId xmlns:a16="http://schemas.microsoft.com/office/drawing/2014/main" id="{AA1C0FFB-E006-DEAC-CDD2-4591FF64C1F5}"/>
                  </a:ext>
                </a:extLst>
              </p:cNvPr>
              <p:cNvSpPr txBox="1"/>
              <p:nvPr/>
            </p:nvSpPr>
            <p:spPr>
              <a:xfrm>
                <a:off x="5788573" y="5607967"/>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5</a:t>
                </a:r>
              </a:p>
            </p:txBody>
          </p:sp>
          <p:sp>
            <p:nvSpPr>
              <p:cNvPr id="72" name="TextBox 71">
                <a:extLst>
                  <a:ext uri="{FF2B5EF4-FFF2-40B4-BE49-F238E27FC236}">
                    <a16:creationId xmlns:a16="http://schemas.microsoft.com/office/drawing/2014/main" id="{AC35B85A-590A-782D-0A33-EE56D37A88F0}"/>
                  </a:ext>
                </a:extLst>
              </p:cNvPr>
              <p:cNvSpPr txBox="1"/>
              <p:nvPr/>
            </p:nvSpPr>
            <p:spPr>
              <a:xfrm>
                <a:off x="6890621" y="5607967"/>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3</a:t>
                </a:r>
              </a:p>
            </p:txBody>
          </p:sp>
          <p:sp>
            <p:nvSpPr>
              <p:cNvPr id="73" name="TextBox 72">
                <a:extLst>
                  <a:ext uri="{FF2B5EF4-FFF2-40B4-BE49-F238E27FC236}">
                    <a16:creationId xmlns:a16="http://schemas.microsoft.com/office/drawing/2014/main" id="{6C00710B-A402-A90A-F6C7-BDC04778B20C}"/>
                  </a:ext>
                </a:extLst>
              </p:cNvPr>
              <p:cNvSpPr txBox="1"/>
              <p:nvPr/>
            </p:nvSpPr>
            <p:spPr>
              <a:xfrm>
                <a:off x="7999865" y="5607967"/>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2</a:t>
                </a:r>
              </a:p>
            </p:txBody>
          </p:sp>
          <p:sp>
            <p:nvSpPr>
              <p:cNvPr id="74" name="TextBox 73">
                <a:extLst>
                  <a:ext uri="{FF2B5EF4-FFF2-40B4-BE49-F238E27FC236}">
                    <a16:creationId xmlns:a16="http://schemas.microsoft.com/office/drawing/2014/main" id="{904EAD0B-280F-9C60-0B40-690AB36008CC}"/>
                  </a:ext>
                </a:extLst>
              </p:cNvPr>
              <p:cNvSpPr txBox="1"/>
              <p:nvPr/>
            </p:nvSpPr>
            <p:spPr>
              <a:xfrm>
                <a:off x="9110857" y="5607967"/>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1</a:t>
                </a:r>
              </a:p>
            </p:txBody>
          </p:sp>
          <p:sp>
            <p:nvSpPr>
              <p:cNvPr id="75" name="TextBox 74">
                <a:extLst>
                  <a:ext uri="{FF2B5EF4-FFF2-40B4-BE49-F238E27FC236}">
                    <a16:creationId xmlns:a16="http://schemas.microsoft.com/office/drawing/2014/main" id="{AD6DDFC0-1A78-C97F-B8B8-9FE43E59FD4F}"/>
                  </a:ext>
                </a:extLst>
              </p:cNvPr>
              <p:cNvSpPr txBox="1"/>
              <p:nvPr/>
            </p:nvSpPr>
            <p:spPr>
              <a:xfrm>
                <a:off x="10258593" y="5607967"/>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0</a:t>
                </a:r>
              </a:p>
            </p:txBody>
          </p:sp>
        </p:grpSp>
        <p:grpSp>
          <p:nvGrpSpPr>
            <p:cNvPr id="24" name="Group 23">
              <a:extLst>
                <a:ext uri="{FF2B5EF4-FFF2-40B4-BE49-F238E27FC236}">
                  <a16:creationId xmlns:a16="http://schemas.microsoft.com/office/drawing/2014/main" id="{327F2C39-4455-8461-276F-49D9CB9F2E84}"/>
                </a:ext>
              </a:extLst>
            </p:cNvPr>
            <p:cNvGrpSpPr/>
            <p:nvPr/>
          </p:nvGrpSpPr>
          <p:grpSpPr>
            <a:xfrm>
              <a:off x="1427482" y="983250"/>
              <a:ext cx="8157206" cy="3467646"/>
              <a:chOff x="1427482" y="983250"/>
              <a:chExt cx="8157206" cy="3467646"/>
            </a:xfrm>
          </p:grpSpPr>
          <p:sp>
            <p:nvSpPr>
              <p:cNvPr id="81" name="Freeform 80">
                <a:extLst>
                  <a:ext uri="{FF2B5EF4-FFF2-40B4-BE49-F238E27FC236}">
                    <a16:creationId xmlns:a16="http://schemas.microsoft.com/office/drawing/2014/main" id="{EED3B2BD-9DA9-C9F2-A11B-F2474945248D}"/>
                  </a:ext>
                </a:extLst>
              </p:cNvPr>
              <p:cNvSpPr/>
              <p:nvPr/>
            </p:nvSpPr>
            <p:spPr>
              <a:xfrm>
                <a:off x="1445038" y="1013161"/>
                <a:ext cx="8139650" cy="3437735"/>
              </a:xfrm>
              <a:custGeom>
                <a:avLst/>
                <a:gdLst>
                  <a:gd name="connsiteX0" fmla="*/ 0 w 5603658"/>
                  <a:gd name="connsiteY0" fmla="*/ 0 h 2366673"/>
                  <a:gd name="connsiteX1" fmla="*/ 128672 w 5603658"/>
                  <a:gd name="connsiteY1" fmla="*/ 0 h 2366673"/>
                  <a:gd name="connsiteX2" fmla="*/ 128672 w 5603658"/>
                  <a:gd name="connsiteY2" fmla="*/ 14840 h 2366673"/>
                  <a:gd name="connsiteX3" fmla="*/ 136947 w 5603658"/>
                  <a:gd name="connsiteY3" fmla="*/ 14840 h 2366673"/>
                  <a:gd name="connsiteX4" fmla="*/ 136947 w 5603658"/>
                  <a:gd name="connsiteY4" fmla="*/ 31258 h 2366673"/>
                  <a:gd name="connsiteX5" fmla="*/ 152659 w 5603658"/>
                  <a:gd name="connsiteY5" fmla="*/ 31258 h 2366673"/>
                  <a:gd name="connsiteX6" fmla="*/ 152659 w 5603658"/>
                  <a:gd name="connsiteY6" fmla="*/ 43594 h 2366673"/>
                  <a:gd name="connsiteX7" fmla="*/ 161677 w 5603658"/>
                  <a:gd name="connsiteY7" fmla="*/ 43594 h 2366673"/>
                  <a:gd name="connsiteX8" fmla="*/ 161677 w 5603658"/>
                  <a:gd name="connsiteY8" fmla="*/ 67524 h 2366673"/>
                  <a:gd name="connsiteX9" fmla="*/ 193938 w 5603658"/>
                  <a:gd name="connsiteY9" fmla="*/ 67524 h 2366673"/>
                  <a:gd name="connsiteX10" fmla="*/ 193938 w 5603658"/>
                  <a:gd name="connsiteY10" fmla="*/ 81715 h 2366673"/>
                  <a:gd name="connsiteX11" fmla="*/ 199702 w 5603658"/>
                  <a:gd name="connsiteY11" fmla="*/ 81715 h 2366673"/>
                  <a:gd name="connsiteX12" fmla="*/ 199702 w 5603658"/>
                  <a:gd name="connsiteY12" fmla="*/ 107964 h 2366673"/>
                  <a:gd name="connsiteX13" fmla="*/ 214020 w 5603658"/>
                  <a:gd name="connsiteY13" fmla="*/ 107964 h 2366673"/>
                  <a:gd name="connsiteX14" fmla="*/ 214020 w 5603658"/>
                  <a:gd name="connsiteY14" fmla="*/ 114549 h 2366673"/>
                  <a:gd name="connsiteX15" fmla="*/ 251952 w 5603658"/>
                  <a:gd name="connsiteY15" fmla="*/ 114549 h 2366673"/>
                  <a:gd name="connsiteX16" fmla="*/ 251952 w 5603658"/>
                  <a:gd name="connsiteY16" fmla="*/ 140798 h 2366673"/>
                  <a:gd name="connsiteX17" fmla="*/ 258925 w 5603658"/>
                  <a:gd name="connsiteY17" fmla="*/ 140798 h 2366673"/>
                  <a:gd name="connsiteX18" fmla="*/ 258925 w 5603658"/>
                  <a:gd name="connsiteY18" fmla="*/ 153134 h 2366673"/>
                  <a:gd name="connsiteX19" fmla="*/ 284864 w 5603658"/>
                  <a:gd name="connsiteY19" fmla="*/ 153134 h 2366673"/>
                  <a:gd name="connsiteX20" fmla="*/ 284864 w 5603658"/>
                  <a:gd name="connsiteY20" fmla="*/ 165470 h 2366673"/>
                  <a:gd name="connsiteX21" fmla="*/ 322610 w 5603658"/>
                  <a:gd name="connsiteY21" fmla="*/ 165470 h 2366673"/>
                  <a:gd name="connsiteX22" fmla="*/ 322610 w 5603658"/>
                  <a:gd name="connsiteY22" fmla="*/ 177436 h 2366673"/>
                  <a:gd name="connsiteX23" fmla="*/ 336556 w 5603658"/>
                  <a:gd name="connsiteY23" fmla="*/ 177436 h 2366673"/>
                  <a:gd name="connsiteX24" fmla="*/ 336556 w 5603658"/>
                  <a:gd name="connsiteY24" fmla="*/ 191627 h 2366673"/>
                  <a:gd name="connsiteX25" fmla="*/ 348271 w 5603658"/>
                  <a:gd name="connsiteY25" fmla="*/ 191627 h 2366673"/>
                  <a:gd name="connsiteX26" fmla="*/ 348271 w 5603658"/>
                  <a:gd name="connsiteY26" fmla="*/ 211197 h 2366673"/>
                  <a:gd name="connsiteX27" fmla="*/ 355522 w 5603658"/>
                  <a:gd name="connsiteY27" fmla="*/ 211197 h 2366673"/>
                  <a:gd name="connsiteX28" fmla="*/ 355522 w 5603658"/>
                  <a:gd name="connsiteY28" fmla="*/ 294582 h 2366673"/>
                  <a:gd name="connsiteX29" fmla="*/ 361565 w 5603658"/>
                  <a:gd name="connsiteY29" fmla="*/ 294582 h 2366673"/>
                  <a:gd name="connsiteX30" fmla="*/ 361565 w 5603658"/>
                  <a:gd name="connsiteY30" fmla="*/ 381769 h 2366673"/>
                  <a:gd name="connsiteX31" fmla="*/ 368166 w 5603658"/>
                  <a:gd name="connsiteY31" fmla="*/ 381769 h 2366673"/>
                  <a:gd name="connsiteX32" fmla="*/ 368166 w 5603658"/>
                  <a:gd name="connsiteY32" fmla="*/ 447531 h 2366673"/>
                  <a:gd name="connsiteX33" fmla="*/ 380253 w 5603658"/>
                  <a:gd name="connsiteY33" fmla="*/ 447531 h 2366673"/>
                  <a:gd name="connsiteX34" fmla="*/ 380253 w 5603658"/>
                  <a:gd name="connsiteY34" fmla="*/ 480644 h 2366673"/>
                  <a:gd name="connsiteX35" fmla="*/ 388713 w 5603658"/>
                  <a:gd name="connsiteY35" fmla="*/ 480644 h 2366673"/>
                  <a:gd name="connsiteX36" fmla="*/ 388713 w 5603658"/>
                  <a:gd name="connsiteY36" fmla="*/ 538521 h 2366673"/>
                  <a:gd name="connsiteX37" fmla="*/ 395128 w 5603658"/>
                  <a:gd name="connsiteY37" fmla="*/ 538521 h 2366673"/>
                  <a:gd name="connsiteX38" fmla="*/ 395128 w 5603658"/>
                  <a:gd name="connsiteY38" fmla="*/ 578869 h 2366673"/>
                  <a:gd name="connsiteX39" fmla="*/ 407121 w 5603658"/>
                  <a:gd name="connsiteY39" fmla="*/ 578869 h 2366673"/>
                  <a:gd name="connsiteX40" fmla="*/ 407121 w 5603658"/>
                  <a:gd name="connsiteY40" fmla="*/ 601964 h 2366673"/>
                  <a:gd name="connsiteX41" fmla="*/ 413722 w 5603658"/>
                  <a:gd name="connsiteY41" fmla="*/ 601964 h 2366673"/>
                  <a:gd name="connsiteX42" fmla="*/ 413722 w 5603658"/>
                  <a:gd name="connsiteY42" fmla="*/ 639529 h 2366673"/>
                  <a:gd name="connsiteX43" fmla="*/ 421346 w 5603658"/>
                  <a:gd name="connsiteY43" fmla="*/ 639529 h 2366673"/>
                  <a:gd name="connsiteX44" fmla="*/ 421346 w 5603658"/>
                  <a:gd name="connsiteY44" fmla="*/ 730797 h 2366673"/>
                  <a:gd name="connsiteX45" fmla="*/ 433060 w 5603658"/>
                  <a:gd name="connsiteY45" fmla="*/ 730797 h 2366673"/>
                  <a:gd name="connsiteX46" fmla="*/ 433060 w 5603658"/>
                  <a:gd name="connsiteY46" fmla="*/ 758623 h 2366673"/>
                  <a:gd name="connsiteX47" fmla="*/ 444775 w 5603658"/>
                  <a:gd name="connsiteY47" fmla="*/ 758623 h 2366673"/>
                  <a:gd name="connsiteX48" fmla="*/ 444775 w 5603658"/>
                  <a:gd name="connsiteY48" fmla="*/ 771886 h 2366673"/>
                  <a:gd name="connsiteX49" fmla="*/ 479639 w 5603658"/>
                  <a:gd name="connsiteY49" fmla="*/ 771886 h 2366673"/>
                  <a:gd name="connsiteX50" fmla="*/ 479639 w 5603658"/>
                  <a:gd name="connsiteY50" fmla="*/ 783944 h 2366673"/>
                  <a:gd name="connsiteX51" fmla="*/ 524544 w 5603658"/>
                  <a:gd name="connsiteY51" fmla="*/ 783944 h 2366673"/>
                  <a:gd name="connsiteX52" fmla="*/ 524544 w 5603658"/>
                  <a:gd name="connsiteY52" fmla="*/ 797486 h 2366673"/>
                  <a:gd name="connsiteX53" fmla="*/ 549925 w 5603658"/>
                  <a:gd name="connsiteY53" fmla="*/ 797486 h 2366673"/>
                  <a:gd name="connsiteX54" fmla="*/ 549925 w 5603658"/>
                  <a:gd name="connsiteY54" fmla="*/ 809822 h 2366673"/>
                  <a:gd name="connsiteX55" fmla="*/ 580978 w 5603658"/>
                  <a:gd name="connsiteY55" fmla="*/ 809822 h 2366673"/>
                  <a:gd name="connsiteX56" fmla="*/ 580978 w 5603658"/>
                  <a:gd name="connsiteY56" fmla="*/ 822158 h 2366673"/>
                  <a:gd name="connsiteX57" fmla="*/ 589531 w 5603658"/>
                  <a:gd name="connsiteY57" fmla="*/ 822158 h 2366673"/>
                  <a:gd name="connsiteX58" fmla="*/ 589531 w 5603658"/>
                  <a:gd name="connsiteY58" fmla="*/ 835422 h 2366673"/>
                  <a:gd name="connsiteX59" fmla="*/ 614540 w 5603658"/>
                  <a:gd name="connsiteY59" fmla="*/ 835422 h 2366673"/>
                  <a:gd name="connsiteX60" fmla="*/ 614540 w 5603658"/>
                  <a:gd name="connsiteY60" fmla="*/ 848964 h 2366673"/>
                  <a:gd name="connsiteX61" fmla="*/ 640479 w 5603658"/>
                  <a:gd name="connsiteY61" fmla="*/ 848964 h 2366673"/>
                  <a:gd name="connsiteX62" fmla="*/ 640479 w 5603658"/>
                  <a:gd name="connsiteY62" fmla="*/ 861300 h 2366673"/>
                  <a:gd name="connsiteX63" fmla="*/ 648103 w 5603658"/>
                  <a:gd name="connsiteY63" fmla="*/ 861300 h 2366673"/>
                  <a:gd name="connsiteX64" fmla="*/ 648103 w 5603658"/>
                  <a:gd name="connsiteY64" fmla="*/ 874564 h 2366673"/>
                  <a:gd name="connsiteX65" fmla="*/ 660096 w 5603658"/>
                  <a:gd name="connsiteY65" fmla="*/ 874564 h 2366673"/>
                  <a:gd name="connsiteX66" fmla="*/ 660096 w 5603658"/>
                  <a:gd name="connsiteY66" fmla="*/ 884395 h 2366673"/>
                  <a:gd name="connsiteX67" fmla="*/ 669300 w 5603658"/>
                  <a:gd name="connsiteY67" fmla="*/ 884395 h 2366673"/>
                  <a:gd name="connsiteX68" fmla="*/ 669300 w 5603658"/>
                  <a:gd name="connsiteY68" fmla="*/ 896082 h 2366673"/>
                  <a:gd name="connsiteX69" fmla="*/ 681666 w 5603658"/>
                  <a:gd name="connsiteY69" fmla="*/ 896082 h 2366673"/>
                  <a:gd name="connsiteX70" fmla="*/ 681666 w 5603658"/>
                  <a:gd name="connsiteY70" fmla="*/ 922238 h 2366673"/>
                  <a:gd name="connsiteX71" fmla="*/ 698121 w 5603658"/>
                  <a:gd name="connsiteY71" fmla="*/ 922238 h 2366673"/>
                  <a:gd name="connsiteX72" fmla="*/ 698121 w 5603658"/>
                  <a:gd name="connsiteY72" fmla="*/ 945612 h 2366673"/>
                  <a:gd name="connsiteX73" fmla="*/ 724060 w 5603658"/>
                  <a:gd name="connsiteY73" fmla="*/ 945612 h 2366673"/>
                  <a:gd name="connsiteX74" fmla="*/ 724060 w 5603658"/>
                  <a:gd name="connsiteY74" fmla="*/ 997090 h 2366673"/>
                  <a:gd name="connsiteX75" fmla="*/ 734845 w 5603658"/>
                  <a:gd name="connsiteY75" fmla="*/ 997090 h 2366673"/>
                  <a:gd name="connsiteX76" fmla="*/ 734845 w 5603658"/>
                  <a:gd name="connsiteY76" fmla="*/ 1009426 h 2366673"/>
                  <a:gd name="connsiteX77" fmla="*/ 743956 w 5603658"/>
                  <a:gd name="connsiteY77" fmla="*/ 1009426 h 2366673"/>
                  <a:gd name="connsiteX78" fmla="*/ 743956 w 5603658"/>
                  <a:gd name="connsiteY78" fmla="*/ 1023617 h 2366673"/>
                  <a:gd name="connsiteX79" fmla="*/ 750650 w 5603658"/>
                  <a:gd name="connsiteY79" fmla="*/ 1023617 h 2366673"/>
                  <a:gd name="connsiteX80" fmla="*/ 750650 w 5603658"/>
                  <a:gd name="connsiteY80" fmla="*/ 1062480 h 2366673"/>
                  <a:gd name="connsiteX81" fmla="*/ 775381 w 5603658"/>
                  <a:gd name="connsiteY81" fmla="*/ 1062480 h 2366673"/>
                  <a:gd name="connsiteX82" fmla="*/ 775381 w 5603658"/>
                  <a:gd name="connsiteY82" fmla="*/ 1099117 h 2366673"/>
                  <a:gd name="connsiteX83" fmla="*/ 782260 w 5603658"/>
                  <a:gd name="connsiteY83" fmla="*/ 1099117 h 2366673"/>
                  <a:gd name="connsiteX84" fmla="*/ 782260 w 5603658"/>
                  <a:gd name="connsiteY84" fmla="*/ 1112752 h 2366673"/>
                  <a:gd name="connsiteX85" fmla="*/ 795555 w 5603658"/>
                  <a:gd name="connsiteY85" fmla="*/ 1112752 h 2366673"/>
                  <a:gd name="connsiteX86" fmla="*/ 795555 w 5603658"/>
                  <a:gd name="connsiteY86" fmla="*/ 1130746 h 2366673"/>
                  <a:gd name="connsiteX87" fmla="*/ 993212 w 5603658"/>
                  <a:gd name="connsiteY87" fmla="*/ 1130746 h 2366673"/>
                  <a:gd name="connsiteX88" fmla="*/ 993212 w 5603658"/>
                  <a:gd name="connsiteY88" fmla="*/ 1143082 h 2366673"/>
                  <a:gd name="connsiteX89" fmla="*/ 1000464 w 5603658"/>
                  <a:gd name="connsiteY89" fmla="*/ 1143082 h 2366673"/>
                  <a:gd name="connsiteX90" fmla="*/ 1000464 w 5603658"/>
                  <a:gd name="connsiteY90" fmla="*/ 1157551 h 2366673"/>
                  <a:gd name="connsiteX91" fmla="*/ 1008646 w 5603658"/>
                  <a:gd name="connsiteY91" fmla="*/ 1157551 h 2366673"/>
                  <a:gd name="connsiteX92" fmla="*/ 1008646 w 5603658"/>
                  <a:gd name="connsiteY92" fmla="*/ 1170815 h 2366673"/>
                  <a:gd name="connsiteX93" fmla="*/ 1021662 w 5603658"/>
                  <a:gd name="connsiteY93" fmla="*/ 1170815 h 2366673"/>
                  <a:gd name="connsiteX94" fmla="*/ 1021662 w 5603658"/>
                  <a:gd name="connsiteY94" fmla="*/ 1184079 h 2366673"/>
                  <a:gd name="connsiteX95" fmla="*/ 1034957 w 5603658"/>
                  <a:gd name="connsiteY95" fmla="*/ 1184079 h 2366673"/>
                  <a:gd name="connsiteX96" fmla="*/ 1034957 w 5603658"/>
                  <a:gd name="connsiteY96" fmla="*/ 1209678 h 2366673"/>
                  <a:gd name="connsiteX97" fmla="*/ 1053644 w 5603658"/>
                  <a:gd name="connsiteY97" fmla="*/ 1209678 h 2366673"/>
                  <a:gd name="connsiteX98" fmla="*/ 1053644 w 5603658"/>
                  <a:gd name="connsiteY98" fmla="*/ 1234629 h 2366673"/>
                  <a:gd name="connsiteX99" fmla="*/ 1071029 w 5603658"/>
                  <a:gd name="connsiteY99" fmla="*/ 1234629 h 2366673"/>
                  <a:gd name="connsiteX100" fmla="*/ 1071029 w 5603658"/>
                  <a:gd name="connsiteY100" fmla="*/ 1244739 h 2366673"/>
                  <a:gd name="connsiteX101" fmla="*/ 1086277 w 5603658"/>
                  <a:gd name="connsiteY101" fmla="*/ 1244739 h 2366673"/>
                  <a:gd name="connsiteX102" fmla="*/ 1086277 w 5603658"/>
                  <a:gd name="connsiteY102" fmla="*/ 1277295 h 2366673"/>
                  <a:gd name="connsiteX103" fmla="*/ 1093528 w 5603658"/>
                  <a:gd name="connsiteY103" fmla="*/ 1277295 h 2366673"/>
                  <a:gd name="connsiteX104" fmla="*/ 1093528 w 5603658"/>
                  <a:gd name="connsiteY104" fmla="*/ 1293063 h 2366673"/>
                  <a:gd name="connsiteX105" fmla="*/ 1105894 w 5603658"/>
                  <a:gd name="connsiteY105" fmla="*/ 1293063 h 2366673"/>
                  <a:gd name="connsiteX106" fmla="*/ 1105894 w 5603658"/>
                  <a:gd name="connsiteY106" fmla="*/ 1306048 h 2366673"/>
                  <a:gd name="connsiteX107" fmla="*/ 1112495 w 5603658"/>
                  <a:gd name="connsiteY107" fmla="*/ 1306048 h 2366673"/>
                  <a:gd name="connsiteX108" fmla="*/ 1112495 w 5603658"/>
                  <a:gd name="connsiteY108" fmla="*/ 1319312 h 2366673"/>
                  <a:gd name="connsiteX109" fmla="*/ 1118538 w 5603658"/>
                  <a:gd name="connsiteY109" fmla="*/ 1319312 h 2366673"/>
                  <a:gd name="connsiteX110" fmla="*/ 1118538 w 5603658"/>
                  <a:gd name="connsiteY110" fmla="*/ 1331926 h 2366673"/>
                  <a:gd name="connsiteX111" fmla="*/ 1143268 w 5603658"/>
                  <a:gd name="connsiteY111" fmla="*/ 1331926 h 2366673"/>
                  <a:gd name="connsiteX112" fmla="*/ 1143268 w 5603658"/>
                  <a:gd name="connsiteY112" fmla="*/ 1364761 h 2366673"/>
                  <a:gd name="connsiteX113" fmla="*/ 1153402 w 5603658"/>
                  <a:gd name="connsiteY113" fmla="*/ 1364761 h 2366673"/>
                  <a:gd name="connsiteX114" fmla="*/ 1153402 w 5603658"/>
                  <a:gd name="connsiteY114" fmla="*/ 1379601 h 2366673"/>
                  <a:gd name="connsiteX115" fmla="*/ 1165395 w 5603658"/>
                  <a:gd name="connsiteY115" fmla="*/ 1379601 h 2366673"/>
                  <a:gd name="connsiteX116" fmla="*/ 1165395 w 5603658"/>
                  <a:gd name="connsiteY116" fmla="*/ 1387485 h 2366673"/>
                  <a:gd name="connsiteX117" fmla="*/ 1184361 w 5603658"/>
                  <a:gd name="connsiteY117" fmla="*/ 1387485 h 2366673"/>
                  <a:gd name="connsiteX118" fmla="*/ 1184361 w 5603658"/>
                  <a:gd name="connsiteY118" fmla="*/ 1394812 h 2366673"/>
                  <a:gd name="connsiteX119" fmla="*/ 1194867 w 5603658"/>
                  <a:gd name="connsiteY119" fmla="*/ 1394812 h 2366673"/>
                  <a:gd name="connsiteX120" fmla="*/ 1194867 w 5603658"/>
                  <a:gd name="connsiteY120" fmla="*/ 1403995 h 2366673"/>
                  <a:gd name="connsiteX121" fmla="*/ 1228709 w 5603658"/>
                  <a:gd name="connsiteY121" fmla="*/ 1403995 h 2366673"/>
                  <a:gd name="connsiteX122" fmla="*/ 1228709 w 5603658"/>
                  <a:gd name="connsiteY122" fmla="*/ 1415311 h 2366673"/>
                  <a:gd name="connsiteX123" fmla="*/ 1280029 w 5603658"/>
                  <a:gd name="connsiteY123" fmla="*/ 1415311 h 2366673"/>
                  <a:gd name="connsiteX124" fmla="*/ 1280029 w 5603658"/>
                  <a:gd name="connsiteY124" fmla="*/ 1428574 h 2366673"/>
                  <a:gd name="connsiteX125" fmla="*/ 1355336 w 5603658"/>
                  <a:gd name="connsiteY125" fmla="*/ 1428574 h 2366673"/>
                  <a:gd name="connsiteX126" fmla="*/ 1355336 w 5603658"/>
                  <a:gd name="connsiteY126" fmla="*/ 1448516 h 2366673"/>
                  <a:gd name="connsiteX127" fmla="*/ 1382948 w 5603658"/>
                  <a:gd name="connsiteY127" fmla="*/ 1448516 h 2366673"/>
                  <a:gd name="connsiteX128" fmla="*/ 1382948 w 5603658"/>
                  <a:gd name="connsiteY128" fmla="*/ 1460481 h 2366673"/>
                  <a:gd name="connsiteX129" fmla="*/ 1390479 w 5603658"/>
                  <a:gd name="connsiteY129" fmla="*/ 1460481 h 2366673"/>
                  <a:gd name="connsiteX130" fmla="*/ 1390479 w 5603658"/>
                  <a:gd name="connsiteY130" fmla="*/ 1472539 h 2366673"/>
                  <a:gd name="connsiteX131" fmla="*/ 1413629 w 5603658"/>
                  <a:gd name="connsiteY131" fmla="*/ 1472539 h 2366673"/>
                  <a:gd name="connsiteX132" fmla="*/ 1413629 w 5603658"/>
                  <a:gd name="connsiteY132" fmla="*/ 1499345 h 2366673"/>
                  <a:gd name="connsiteX133" fmla="*/ 1422182 w 5603658"/>
                  <a:gd name="connsiteY133" fmla="*/ 1499345 h 2366673"/>
                  <a:gd name="connsiteX134" fmla="*/ 1422182 w 5603658"/>
                  <a:gd name="connsiteY134" fmla="*/ 1525872 h 2366673"/>
                  <a:gd name="connsiteX135" fmla="*/ 1433246 w 5603658"/>
                  <a:gd name="connsiteY135" fmla="*/ 1525872 h 2366673"/>
                  <a:gd name="connsiteX136" fmla="*/ 1433246 w 5603658"/>
                  <a:gd name="connsiteY136" fmla="*/ 1543216 h 2366673"/>
                  <a:gd name="connsiteX137" fmla="*/ 1446912 w 5603658"/>
                  <a:gd name="connsiteY137" fmla="*/ 1543216 h 2366673"/>
                  <a:gd name="connsiteX138" fmla="*/ 1446912 w 5603658"/>
                  <a:gd name="connsiteY138" fmla="*/ 1589036 h 2366673"/>
                  <a:gd name="connsiteX139" fmla="*/ 1454815 w 5603658"/>
                  <a:gd name="connsiteY139" fmla="*/ 1589036 h 2366673"/>
                  <a:gd name="connsiteX140" fmla="*/ 1454815 w 5603658"/>
                  <a:gd name="connsiteY140" fmla="*/ 1602671 h 2366673"/>
                  <a:gd name="connsiteX141" fmla="*/ 1472479 w 5603658"/>
                  <a:gd name="connsiteY141" fmla="*/ 1602671 h 2366673"/>
                  <a:gd name="connsiteX142" fmla="*/ 1472479 w 5603658"/>
                  <a:gd name="connsiteY142" fmla="*/ 1623447 h 2366673"/>
                  <a:gd name="connsiteX143" fmla="*/ 1496280 w 5603658"/>
                  <a:gd name="connsiteY143" fmla="*/ 1623447 h 2366673"/>
                  <a:gd name="connsiteX144" fmla="*/ 1496280 w 5603658"/>
                  <a:gd name="connsiteY144" fmla="*/ 1647841 h 2366673"/>
                  <a:gd name="connsiteX145" fmla="*/ 1589344 w 5603658"/>
                  <a:gd name="connsiteY145" fmla="*/ 1647841 h 2366673"/>
                  <a:gd name="connsiteX146" fmla="*/ 1589344 w 5603658"/>
                  <a:gd name="connsiteY146" fmla="*/ 1657951 h 2366673"/>
                  <a:gd name="connsiteX147" fmla="*/ 1660560 w 5603658"/>
                  <a:gd name="connsiteY147" fmla="*/ 1657951 h 2366673"/>
                  <a:gd name="connsiteX148" fmla="*/ 1660560 w 5603658"/>
                  <a:gd name="connsiteY148" fmla="*/ 1678728 h 2366673"/>
                  <a:gd name="connsiteX149" fmla="*/ 1777704 w 5603658"/>
                  <a:gd name="connsiteY149" fmla="*/ 1678728 h 2366673"/>
                  <a:gd name="connsiteX150" fmla="*/ 1777704 w 5603658"/>
                  <a:gd name="connsiteY150" fmla="*/ 1725846 h 2366673"/>
                  <a:gd name="connsiteX151" fmla="*/ 1791650 w 5603658"/>
                  <a:gd name="connsiteY151" fmla="*/ 1725846 h 2366673"/>
                  <a:gd name="connsiteX152" fmla="*/ 1791650 w 5603658"/>
                  <a:gd name="connsiteY152" fmla="*/ 1757104 h 2366673"/>
                  <a:gd name="connsiteX153" fmla="*/ 1803085 w 5603658"/>
                  <a:gd name="connsiteY153" fmla="*/ 1757104 h 2366673"/>
                  <a:gd name="connsiteX154" fmla="*/ 1803085 w 5603658"/>
                  <a:gd name="connsiteY154" fmla="*/ 1784559 h 2366673"/>
                  <a:gd name="connsiteX155" fmla="*/ 1817031 w 5603658"/>
                  <a:gd name="connsiteY155" fmla="*/ 1784559 h 2366673"/>
                  <a:gd name="connsiteX156" fmla="*/ 1817031 w 5603658"/>
                  <a:gd name="connsiteY156" fmla="*/ 1803851 h 2366673"/>
                  <a:gd name="connsiteX157" fmla="*/ 1834696 w 5603658"/>
                  <a:gd name="connsiteY157" fmla="*/ 1803851 h 2366673"/>
                  <a:gd name="connsiteX158" fmla="*/ 1834696 w 5603658"/>
                  <a:gd name="connsiteY158" fmla="*/ 1860987 h 2366673"/>
                  <a:gd name="connsiteX159" fmla="*/ 1842970 w 5603658"/>
                  <a:gd name="connsiteY159" fmla="*/ 1860987 h 2366673"/>
                  <a:gd name="connsiteX160" fmla="*/ 1842970 w 5603658"/>
                  <a:gd name="connsiteY160" fmla="*/ 1892893 h 2366673"/>
                  <a:gd name="connsiteX161" fmla="*/ 1856544 w 5603658"/>
                  <a:gd name="connsiteY161" fmla="*/ 1892893 h 2366673"/>
                  <a:gd name="connsiteX162" fmla="*/ 1856544 w 5603658"/>
                  <a:gd name="connsiteY162" fmla="*/ 1915340 h 2366673"/>
                  <a:gd name="connsiteX163" fmla="*/ 1925621 w 5603658"/>
                  <a:gd name="connsiteY163" fmla="*/ 1915340 h 2366673"/>
                  <a:gd name="connsiteX164" fmla="*/ 1925621 w 5603658"/>
                  <a:gd name="connsiteY164" fmla="*/ 1924522 h 2366673"/>
                  <a:gd name="connsiteX165" fmla="*/ 2111750 w 5603658"/>
                  <a:gd name="connsiteY165" fmla="*/ 1924522 h 2366673"/>
                  <a:gd name="connsiteX166" fmla="*/ 2111750 w 5603658"/>
                  <a:gd name="connsiteY166" fmla="*/ 1946319 h 2366673"/>
                  <a:gd name="connsiteX167" fmla="*/ 2175714 w 5603658"/>
                  <a:gd name="connsiteY167" fmla="*/ 1946319 h 2366673"/>
                  <a:gd name="connsiteX168" fmla="*/ 2175714 w 5603658"/>
                  <a:gd name="connsiteY168" fmla="*/ 1955130 h 2366673"/>
                  <a:gd name="connsiteX169" fmla="*/ 2191891 w 5603658"/>
                  <a:gd name="connsiteY169" fmla="*/ 1955130 h 2366673"/>
                  <a:gd name="connsiteX170" fmla="*/ 2191891 w 5603658"/>
                  <a:gd name="connsiteY170" fmla="*/ 1966817 h 2366673"/>
                  <a:gd name="connsiteX171" fmla="*/ 2254833 w 5603658"/>
                  <a:gd name="connsiteY171" fmla="*/ 1966817 h 2366673"/>
                  <a:gd name="connsiteX172" fmla="*/ 2254833 w 5603658"/>
                  <a:gd name="connsiteY172" fmla="*/ 1982307 h 2366673"/>
                  <a:gd name="connsiteX173" fmla="*/ 2274450 w 5603658"/>
                  <a:gd name="connsiteY173" fmla="*/ 1982307 h 2366673"/>
                  <a:gd name="connsiteX174" fmla="*/ 2274450 w 5603658"/>
                  <a:gd name="connsiteY174" fmla="*/ 2001878 h 2366673"/>
                  <a:gd name="connsiteX175" fmla="*/ 2455279 w 5603658"/>
                  <a:gd name="connsiteY175" fmla="*/ 2001878 h 2366673"/>
                  <a:gd name="connsiteX176" fmla="*/ 2455279 w 5603658"/>
                  <a:gd name="connsiteY176" fmla="*/ 2021170 h 2366673"/>
                  <a:gd name="connsiteX177" fmla="*/ 2501486 w 5603658"/>
                  <a:gd name="connsiteY177" fmla="*/ 2021170 h 2366673"/>
                  <a:gd name="connsiteX178" fmla="*/ 2501486 w 5603658"/>
                  <a:gd name="connsiteY178" fmla="*/ 2040092 h 2366673"/>
                  <a:gd name="connsiteX179" fmla="*/ 2551504 w 5603658"/>
                  <a:gd name="connsiteY179" fmla="*/ 2040092 h 2366673"/>
                  <a:gd name="connsiteX180" fmla="*/ 2551504 w 5603658"/>
                  <a:gd name="connsiteY180" fmla="*/ 2060312 h 2366673"/>
                  <a:gd name="connsiteX181" fmla="*/ 2610448 w 5603658"/>
                  <a:gd name="connsiteY181" fmla="*/ 2060312 h 2366673"/>
                  <a:gd name="connsiteX182" fmla="*/ 2610448 w 5603658"/>
                  <a:gd name="connsiteY182" fmla="*/ 2078955 h 2366673"/>
                  <a:gd name="connsiteX183" fmla="*/ 2751950 w 5603658"/>
                  <a:gd name="connsiteY183" fmla="*/ 2078955 h 2366673"/>
                  <a:gd name="connsiteX184" fmla="*/ 2751950 w 5603658"/>
                  <a:gd name="connsiteY184" fmla="*/ 2104833 h 2366673"/>
                  <a:gd name="connsiteX185" fmla="*/ 2784211 w 5603658"/>
                  <a:gd name="connsiteY185" fmla="*/ 2104833 h 2366673"/>
                  <a:gd name="connsiteX186" fmla="*/ 2784211 w 5603658"/>
                  <a:gd name="connsiteY186" fmla="*/ 2125424 h 2366673"/>
                  <a:gd name="connsiteX187" fmla="*/ 2841854 w 5603658"/>
                  <a:gd name="connsiteY187" fmla="*/ 2125424 h 2366673"/>
                  <a:gd name="connsiteX188" fmla="*/ 2841854 w 5603658"/>
                  <a:gd name="connsiteY188" fmla="*/ 2143696 h 2366673"/>
                  <a:gd name="connsiteX189" fmla="*/ 2860820 w 5603658"/>
                  <a:gd name="connsiteY189" fmla="*/ 2143696 h 2366673"/>
                  <a:gd name="connsiteX190" fmla="*/ 2860820 w 5603658"/>
                  <a:gd name="connsiteY190" fmla="*/ 2169945 h 2366673"/>
                  <a:gd name="connsiteX191" fmla="*/ 2869745 w 5603658"/>
                  <a:gd name="connsiteY191" fmla="*/ 2169945 h 2366673"/>
                  <a:gd name="connsiteX192" fmla="*/ 2869745 w 5603658"/>
                  <a:gd name="connsiteY192" fmla="*/ 2189238 h 2366673"/>
                  <a:gd name="connsiteX193" fmla="*/ 2927015 w 5603658"/>
                  <a:gd name="connsiteY193" fmla="*/ 2189238 h 2366673"/>
                  <a:gd name="connsiteX194" fmla="*/ 2927015 w 5603658"/>
                  <a:gd name="connsiteY194" fmla="*/ 2214467 h 2366673"/>
                  <a:gd name="connsiteX195" fmla="*/ 3016268 w 5603658"/>
                  <a:gd name="connsiteY195" fmla="*/ 2214467 h 2366673"/>
                  <a:gd name="connsiteX196" fmla="*/ 3016268 w 5603658"/>
                  <a:gd name="connsiteY196" fmla="*/ 2240994 h 2366673"/>
                  <a:gd name="connsiteX197" fmla="*/ 3599849 w 5603658"/>
                  <a:gd name="connsiteY197" fmla="*/ 2240994 h 2366673"/>
                  <a:gd name="connsiteX198" fmla="*/ 3599849 w 5603658"/>
                  <a:gd name="connsiteY198" fmla="*/ 2273179 h 2366673"/>
                  <a:gd name="connsiteX199" fmla="*/ 4013013 w 5603658"/>
                  <a:gd name="connsiteY199" fmla="*/ 2273179 h 2366673"/>
                  <a:gd name="connsiteX200" fmla="*/ 4013013 w 5603658"/>
                  <a:gd name="connsiteY200" fmla="*/ 2304807 h 2366673"/>
                  <a:gd name="connsiteX201" fmla="*/ 5014779 w 5603658"/>
                  <a:gd name="connsiteY201" fmla="*/ 2304807 h 2366673"/>
                  <a:gd name="connsiteX202" fmla="*/ 5014779 w 5603658"/>
                  <a:gd name="connsiteY202" fmla="*/ 2331335 h 2366673"/>
                  <a:gd name="connsiteX203" fmla="*/ 5603659 w 5603658"/>
                  <a:gd name="connsiteY203" fmla="*/ 2331335 h 2366673"/>
                  <a:gd name="connsiteX204" fmla="*/ 5603659 w 5603658"/>
                  <a:gd name="connsiteY204" fmla="*/ 2366673 h 236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5603658" h="2366673">
                    <a:moveTo>
                      <a:pt x="0" y="0"/>
                    </a:moveTo>
                    <a:lnTo>
                      <a:pt x="128672" y="0"/>
                    </a:lnTo>
                    <a:lnTo>
                      <a:pt x="128672" y="14840"/>
                    </a:lnTo>
                    <a:lnTo>
                      <a:pt x="136947" y="14840"/>
                    </a:lnTo>
                    <a:lnTo>
                      <a:pt x="136947" y="31258"/>
                    </a:lnTo>
                    <a:lnTo>
                      <a:pt x="152659" y="31258"/>
                    </a:lnTo>
                    <a:lnTo>
                      <a:pt x="152659" y="43594"/>
                    </a:lnTo>
                    <a:lnTo>
                      <a:pt x="161677" y="43594"/>
                    </a:lnTo>
                    <a:lnTo>
                      <a:pt x="161677" y="67524"/>
                    </a:lnTo>
                    <a:lnTo>
                      <a:pt x="193938" y="67524"/>
                    </a:lnTo>
                    <a:lnTo>
                      <a:pt x="193938" y="81715"/>
                    </a:lnTo>
                    <a:lnTo>
                      <a:pt x="199702" y="81715"/>
                    </a:lnTo>
                    <a:lnTo>
                      <a:pt x="199702" y="107964"/>
                    </a:lnTo>
                    <a:lnTo>
                      <a:pt x="214020" y="107964"/>
                    </a:lnTo>
                    <a:lnTo>
                      <a:pt x="214020" y="114549"/>
                    </a:lnTo>
                    <a:lnTo>
                      <a:pt x="251952" y="114549"/>
                    </a:lnTo>
                    <a:lnTo>
                      <a:pt x="251952" y="140798"/>
                    </a:lnTo>
                    <a:lnTo>
                      <a:pt x="258925" y="140798"/>
                    </a:lnTo>
                    <a:lnTo>
                      <a:pt x="258925" y="153134"/>
                    </a:lnTo>
                    <a:lnTo>
                      <a:pt x="284864" y="153134"/>
                    </a:lnTo>
                    <a:lnTo>
                      <a:pt x="284864" y="165470"/>
                    </a:lnTo>
                    <a:lnTo>
                      <a:pt x="322610" y="165470"/>
                    </a:lnTo>
                    <a:lnTo>
                      <a:pt x="322610" y="177436"/>
                    </a:lnTo>
                    <a:lnTo>
                      <a:pt x="336556" y="177436"/>
                    </a:lnTo>
                    <a:lnTo>
                      <a:pt x="336556" y="191627"/>
                    </a:lnTo>
                    <a:lnTo>
                      <a:pt x="348271" y="191627"/>
                    </a:lnTo>
                    <a:lnTo>
                      <a:pt x="348271" y="211197"/>
                    </a:lnTo>
                    <a:lnTo>
                      <a:pt x="355522" y="211197"/>
                    </a:lnTo>
                    <a:lnTo>
                      <a:pt x="355522" y="294582"/>
                    </a:lnTo>
                    <a:lnTo>
                      <a:pt x="361565" y="294582"/>
                    </a:lnTo>
                    <a:lnTo>
                      <a:pt x="361565" y="381769"/>
                    </a:lnTo>
                    <a:lnTo>
                      <a:pt x="368166" y="381769"/>
                    </a:lnTo>
                    <a:lnTo>
                      <a:pt x="368166" y="447531"/>
                    </a:lnTo>
                    <a:lnTo>
                      <a:pt x="380253" y="447531"/>
                    </a:lnTo>
                    <a:lnTo>
                      <a:pt x="380253" y="480644"/>
                    </a:lnTo>
                    <a:lnTo>
                      <a:pt x="388713" y="480644"/>
                    </a:lnTo>
                    <a:lnTo>
                      <a:pt x="388713" y="538521"/>
                    </a:lnTo>
                    <a:lnTo>
                      <a:pt x="395128" y="538521"/>
                    </a:lnTo>
                    <a:lnTo>
                      <a:pt x="395128" y="578869"/>
                    </a:lnTo>
                    <a:lnTo>
                      <a:pt x="407121" y="578869"/>
                    </a:lnTo>
                    <a:lnTo>
                      <a:pt x="407121" y="601964"/>
                    </a:lnTo>
                    <a:lnTo>
                      <a:pt x="413722" y="601964"/>
                    </a:lnTo>
                    <a:lnTo>
                      <a:pt x="413722" y="639529"/>
                    </a:lnTo>
                    <a:lnTo>
                      <a:pt x="421346" y="639529"/>
                    </a:lnTo>
                    <a:lnTo>
                      <a:pt x="421346" y="730797"/>
                    </a:lnTo>
                    <a:lnTo>
                      <a:pt x="433060" y="730797"/>
                    </a:lnTo>
                    <a:lnTo>
                      <a:pt x="433060" y="758623"/>
                    </a:lnTo>
                    <a:lnTo>
                      <a:pt x="444775" y="758623"/>
                    </a:lnTo>
                    <a:lnTo>
                      <a:pt x="444775" y="771886"/>
                    </a:lnTo>
                    <a:lnTo>
                      <a:pt x="479639" y="771886"/>
                    </a:lnTo>
                    <a:lnTo>
                      <a:pt x="479639" y="783944"/>
                    </a:lnTo>
                    <a:lnTo>
                      <a:pt x="524544" y="783944"/>
                    </a:lnTo>
                    <a:lnTo>
                      <a:pt x="524544" y="797486"/>
                    </a:lnTo>
                    <a:lnTo>
                      <a:pt x="549925" y="797486"/>
                    </a:lnTo>
                    <a:lnTo>
                      <a:pt x="549925" y="809822"/>
                    </a:lnTo>
                    <a:lnTo>
                      <a:pt x="580978" y="809822"/>
                    </a:lnTo>
                    <a:lnTo>
                      <a:pt x="580978" y="822158"/>
                    </a:lnTo>
                    <a:lnTo>
                      <a:pt x="589531" y="822158"/>
                    </a:lnTo>
                    <a:lnTo>
                      <a:pt x="589531" y="835422"/>
                    </a:lnTo>
                    <a:lnTo>
                      <a:pt x="614540" y="835422"/>
                    </a:lnTo>
                    <a:lnTo>
                      <a:pt x="614540" y="848964"/>
                    </a:lnTo>
                    <a:lnTo>
                      <a:pt x="640479" y="848964"/>
                    </a:lnTo>
                    <a:lnTo>
                      <a:pt x="640479" y="861300"/>
                    </a:lnTo>
                    <a:lnTo>
                      <a:pt x="648103" y="861300"/>
                    </a:lnTo>
                    <a:lnTo>
                      <a:pt x="648103" y="874564"/>
                    </a:lnTo>
                    <a:lnTo>
                      <a:pt x="660096" y="874564"/>
                    </a:lnTo>
                    <a:lnTo>
                      <a:pt x="660096" y="884395"/>
                    </a:lnTo>
                    <a:lnTo>
                      <a:pt x="669300" y="884395"/>
                    </a:lnTo>
                    <a:lnTo>
                      <a:pt x="669300" y="896082"/>
                    </a:lnTo>
                    <a:lnTo>
                      <a:pt x="681666" y="896082"/>
                    </a:lnTo>
                    <a:lnTo>
                      <a:pt x="681666" y="922238"/>
                    </a:lnTo>
                    <a:lnTo>
                      <a:pt x="698121" y="922238"/>
                    </a:lnTo>
                    <a:lnTo>
                      <a:pt x="698121" y="945612"/>
                    </a:lnTo>
                    <a:lnTo>
                      <a:pt x="724060" y="945612"/>
                    </a:lnTo>
                    <a:lnTo>
                      <a:pt x="724060" y="997090"/>
                    </a:lnTo>
                    <a:lnTo>
                      <a:pt x="734845" y="997090"/>
                    </a:lnTo>
                    <a:lnTo>
                      <a:pt x="734845" y="1009426"/>
                    </a:lnTo>
                    <a:lnTo>
                      <a:pt x="743956" y="1009426"/>
                    </a:lnTo>
                    <a:lnTo>
                      <a:pt x="743956" y="1023617"/>
                    </a:lnTo>
                    <a:lnTo>
                      <a:pt x="750650" y="1023617"/>
                    </a:lnTo>
                    <a:lnTo>
                      <a:pt x="750650" y="1062480"/>
                    </a:lnTo>
                    <a:lnTo>
                      <a:pt x="775381" y="1062480"/>
                    </a:lnTo>
                    <a:lnTo>
                      <a:pt x="775381" y="1099117"/>
                    </a:lnTo>
                    <a:lnTo>
                      <a:pt x="782260" y="1099117"/>
                    </a:lnTo>
                    <a:lnTo>
                      <a:pt x="782260" y="1112752"/>
                    </a:lnTo>
                    <a:lnTo>
                      <a:pt x="795555" y="1112752"/>
                    </a:lnTo>
                    <a:lnTo>
                      <a:pt x="795555" y="1130746"/>
                    </a:lnTo>
                    <a:lnTo>
                      <a:pt x="993212" y="1130746"/>
                    </a:lnTo>
                    <a:lnTo>
                      <a:pt x="993212" y="1143082"/>
                    </a:lnTo>
                    <a:lnTo>
                      <a:pt x="1000464" y="1143082"/>
                    </a:lnTo>
                    <a:lnTo>
                      <a:pt x="1000464" y="1157551"/>
                    </a:lnTo>
                    <a:lnTo>
                      <a:pt x="1008646" y="1157551"/>
                    </a:lnTo>
                    <a:lnTo>
                      <a:pt x="1008646" y="1170815"/>
                    </a:lnTo>
                    <a:lnTo>
                      <a:pt x="1021662" y="1170815"/>
                    </a:lnTo>
                    <a:lnTo>
                      <a:pt x="1021662" y="1184079"/>
                    </a:lnTo>
                    <a:lnTo>
                      <a:pt x="1034957" y="1184079"/>
                    </a:lnTo>
                    <a:lnTo>
                      <a:pt x="1034957" y="1209678"/>
                    </a:lnTo>
                    <a:lnTo>
                      <a:pt x="1053644" y="1209678"/>
                    </a:lnTo>
                    <a:lnTo>
                      <a:pt x="1053644" y="1234629"/>
                    </a:lnTo>
                    <a:lnTo>
                      <a:pt x="1071029" y="1234629"/>
                    </a:lnTo>
                    <a:lnTo>
                      <a:pt x="1071029" y="1244739"/>
                    </a:lnTo>
                    <a:lnTo>
                      <a:pt x="1086277" y="1244739"/>
                    </a:lnTo>
                    <a:lnTo>
                      <a:pt x="1086277" y="1277295"/>
                    </a:lnTo>
                    <a:lnTo>
                      <a:pt x="1093528" y="1277295"/>
                    </a:lnTo>
                    <a:lnTo>
                      <a:pt x="1093528" y="1293063"/>
                    </a:lnTo>
                    <a:lnTo>
                      <a:pt x="1105894" y="1293063"/>
                    </a:lnTo>
                    <a:lnTo>
                      <a:pt x="1105894" y="1306048"/>
                    </a:lnTo>
                    <a:lnTo>
                      <a:pt x="1112495" y="1306048"/>
                    </a:lnTo>
                    <a:lnTo>
                      <a:pt x="1112495" y="1319312"/>
                    </a:lnTo>
                    <a:lnTo>
                      <a:pt x="1118538" y="1319312"/>
                    </a:lnTo>
                    <a:lnTo>
                      <a:pt x="1118538" y="1331926"/>
                    </a:lnTo>
                    <a:lnTo>
                      <a:pt x="1143268" y="1331926"/>
                    </a:lnTo>
                    <a:lnTo>
                      <a:pt x="1143268" y="1364761"/>
                    </a:lnTo>
                    <a:lnTo>
                      <a:pt x="1153402" y="1364761"/>
                    </a:lnTo>
                    <a:lnTo>
                      <a:pt x="1153402" y="1379601"/>
                    </a:lnTo>
                    <a:lnTo>
                      <a:pt x="1165395" y="1379601"/>
                    </a:lnTo>
                    <a:lnTo>
                      <a:pt x="1165395" y="1387485"/>
                    </a:lnTo>
                    <a:lnTo>
                      <a:pt x="1184361" y="1387485"/>
                    </a:lnTo>
                    <a:lnTo>
                      <a:pt x="1184361" y="1394812"/>
                    </a:lnTo>
                    <a:lnTo>
                      <a:pt x="1194867" y="1394812"/>
                    </a:lnTo>
                    <a:lnTo>
                      <a:pt x="1194867" y="1403995"/>
                    </a:lnTo>
                    <a:lnTo>
                      <a:pt x="1228709" y="1403995"/>
                    </a:lnTo>
                    <a:lnTo>
                      <a:pt x="1228709" y="1415311"/>
                    </a:lnTo>
                    <a:lnTo>
                      <a:pt x="1280029" y="1415311"/>
                    </a:lnTo>
                    <a:lnTo>
                      <a:pt x="1280029" y="1428574"/>
                    </a:lnTo>
                    <a:lnTo>
                      <a:pt x="1355336" y="1428574"/>
                    </a:lnTo>
                    <a:lnTo>
                      <a:pt x="1355336" y="1448516"/>
                    </a:lnTo>
                    <a:lnTo>
                      <a:pt x="1382948" y="1448516"/>
                    </a:lnTo>
                    <a:lnTo>
                      <a:pt x="1382948" y="1460481"/>
                    </a:lnTo>
                    <a:lnTo>
                      <a:pt x="1390479" y="1460481"/>
                    </a:lnTo>
                    <a:lnTo>
                      <a:pt x="1390479" y="1472539"/>
                    </a:lnTo>
                    <a:lnTo>
                      <a:pt x="1413629" y="1472539"/>
                    </a:lnTo>
                    <a:lnTo>
                      <a:pt x="1413629" y="1499345"/>
                    </a:lnTo>
                    <a:lnTo>
                      <a:pt x="1422182" y="1499345"/>
                    </a:lnTo>
                    <a:lnTo>
                      <a:pt x="1422182" y="1525872"/>
                    </a:lnTo>
                    <a:lnTo>
                      <a:pt x="1433246" y="1525872"/>
                    </a:lnTo>
                    <a:lnTo>
                      <a:pt x="1433246" y="1543216"/>
                    </a:lnTo>
                    <a:lnTo>
                      <a:pt x="1446912" y="1543216"/>
                    </a:lnTo>
                    <a:lnTo>
                      <a:pt x="1446912" y="1589036"/>
                    </a:lnTo>
                    <a:lnTo>
                      <a:pt x="1454815" y="1589036"/>
                    </a:lnTo>
                    <a:lnTo>
                      <a:pt x="1454815" y="1602671"/>
                    </a:lnTo>
                    <a:lnTo>
                      <a:pt x="1472479" y="1602671"/>
                    </a:lnTo>
                    <a:lnTo>
                      <a:pt x="1472479" y="1623447"/>
                    </a:lnTo>
                    <a:lnTo>
                      <a:pt x="1496280" y="1623447"/>
                    </a:lnTo>
                    <a:lnTo>
                      <a:pt x="1496280" y="1647841"/>
                    </a:lnTo>
                    <a:lnTo>
                      <a:pt x="1589344" y="1647841"/>
                    </a:lnTo>
                    <a:lnTo>
                      <a:pt x="1589344" y="1657951"/>
                    </a:lnTo>
                    <a:lnTo>
                      <a:pt x="1660560" y="1657951"/>
                    </a:lnTo>
                    <a:lnTo>
                      <a:pt x="1660560" y="1678728"/>
                    </a:lnTo>
                    <a:lnTo>
                      <a:pt x="1777704" y="1678728"/>
                    </a:lnTo>
                    <a:lnTo>
                      <a:pt x="1777704" y="1725846"/>
                    </a:lnTo>
                    <a:lnTo>
                      <a:pt x="1791650" y="1725846"/>
                    </a:lnTo>
                    <a:lnTo>
                      <a:pt x="1791650" y="1757104"/>
                    </a:lnTo>
                    <a:lnTo>
                      <a:pt x="1803085" y="1757104"/>
                    </a:lnTo>
                    <a:lnTo>
                      <a:pt x="1803085" y="1784559"/>
                    </a:lnTo>
                    <a:lnTo>
                      <a:pt x="1817031" y="1784559"/>
                    </a:lnTo>
                    <a:lnTo>
                      <a:pt x="1817031" y="1803851"/>
                    </a:lnTo>
                    <a:lnTo>
                      <a:pt x="1834696" y="1803851"/>
                    </a:lnTo>
                    <a:lnTo>
                      <a:pt x="1834696" y="1860987"/>
                    </a:lnTo>
                    <a:lnTo>
                      <a:pt x="1842970" y="1860987"/>
                    </a:lnTo>
                    <a:lnTo>
                      <a:pt x="1842970" y="1892893"/>
                    </a:lnTo>
                    <a:lnTo>
                      <a:pt x="1856544" y="1892893"/>
                    </a:lnTo>
                    <a:lnTo>
                      <a:pt x="1856544" y="1915340"/>
                    </a:lnTo>
                    <a:lnTo>
                      <a:pt x="1925621" y="1915340"/>
                    </a:lnTo>
                    <a:lnTo>
                      <a:pt x="1925621" y="1924522"/>
                    </a:lnTo>
                    <a:lnTo>
                      <a:pt x="2111750" y="1924522"/>
                    </a:lnTo>
                    <a:lnTo>
                      <a:pt x="2111750" y="1946319"/>
                    </a:lnTo>
                    <a:lnTo>
                      <a:pt x="2175714" y="1946319"/>
                    </a:lnTo>
                    <a:lnTo>
                      <a:pt x="2175714" y="1955130"/>
                    </a:lnTo>
                    <a:lnTo>
                      <a:pt x="2191891" y="1955130"/>
                    </a:lnTo>
                    <a:lnTo>
                      <a:pt x="2191891" y="1966817"/>
                    </a:lnTo>
                    <a:lnTo>
                      <a:pt x="2254833" y="1966817"/>
                    </a:lnTo>
                    <a:lnTo>
                      <a:pt x="2254833" y="1982307"/>
                    </a:lnTo>
                    <a:lnTo>
                      <a:pt x="2274450" y="1982307"/>
                    </a:lnTo>
                    <a:lnTo>
                      <a:pt x="2274450" y="2001878"/>
                    </a:lnTo>
                    <a:lnTo>
                      <a:pt x="2455279" y="2001878"/>
                    </a:lnTo>
                    <a:lnTo>
                      <a:pt x="2455279" y="2021170"/>
                    </a:lnTo>
                    <a:lnTo>
                      <a:pt x="2501486" y="2021170"/>
                    </a:lnTo>
                    <a:lnTo>
                      <a:pt x="2501486" y="2040092"/>
                    </a:lnTo>
                    <a:lnTo>
                      <a:pt x="2551504" y="2040092"/>
                    </a:lnTo>
                    <a:lnTo>
                      <a:pt x="2551504" y="2060312"/>
                    </a:lnTo>
                    <a:lnTo>
                      <a:pt x="2610448" y="2060312"/>
                    </a:lnTo>
                    <a:lnTo>
                      <a:pt x="2610448" y="2078955"/>
                    </a:lnTo>
                    <a:lnTo>
                      <a:pt x="2751950" y="2078955"/>
                    </a:lnTo>
                    <a:lnTo>
                      <a:pt x="2751950" y="2104833"/>
                    </a:lnTo>
                    <a:lnTo>
                      <a:pt x="2784211" y="2104833"/>
                    </a:lnTo>
                    <a:lnTo>
                      <a:pt x="2784211" y="2125424"/>
                    </a:lnTo>
                    <a:lnTo>
                      <a:pt x="2841854" y="2125424"/>
                    </a:lnTo>
                    <a:lnTo>
                      <a:pt x="2841854" y="2143696"/>
                    </a:lnTo>
                    <a:lnTo>
                      <a:pt x="2860820" y="2143696"/>
                    </a:lnTo>
                    <a:lnTo>
                      <a:pt x="2860820" y="2169945"/>
                    </a:lnTo>
                    <a:lnTo>
                      <a:pt x="2869745" y="2169945"/>
                    </a:lnTo>
                    <a:lnTo>
                      <a:pt x="2869745" y="2189238"/>
                    </a:lnTo>
                    <a:lnTo>
                      <a:pt x="2927015" y="2189238"/>
                    </a:lnTo>
                    <a:lnTo>
                      <a:pt x="2927015" y="2214467"/>
                    </a:lnTo>
                    <a:lnTo>
                      <a:pt x="3016268" y="2214467"/>
                    </a:lnTo>
                    <a:lnTo>
                      <a:pt x="3016268" y="2240994"/>
                    </a:lnTo>
                    <a:lnTo>
                      <a:pt x="3599849" y="2240994"/>
                    </a:lnTo>
                    <a:lnTo>
                      <a:pt x="3599849" y="2273179"/>
                    </a:lnTo>
                    <a:lnTo>
                      <a:pt x="4013013" y="2273179"/>
                    </a:lnTo>
                    <a:lnTo>
                      <a:pt x="4013013" y="2304807"/>
                    </a:lnTo>
                    <a:lnTo>
                      <a:pt x="5014779" y="2304807"/>
                    </a:lnTo>
                    <a:lnTo>
                      <a:pt x="5014779" y="2331335"/>
                    </a:lnTo>
                    <a:lnTo>
                      <a:pt x="5603659" y="2331335"/>
                    </a:lnTo>
                    <a:lnTo>
                      <a:pt x="5603659" y="2366673"/>
                    </a:lnTo>
                  </a:path>
                </a:pathLst>
              </a:custGeom>
              <a:noFill/>
              <a:ln w="19050"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 name="Freeform 118">
                <a:extLst>
                  <a:ext uri="{FF2B5EF4-FFF2-40B4-BE49-F238E27FC236}">
                    <a16:creationId xmlns:a16="http://schemas.microsoft.com/office/drawing/2014/main" id="{C0D0D880-1FE0-62E9-7EE4-0362BC5043A0}"/>
                  </a:ext>
                </a:extLst>
              </p:cNvPr>
              <p:cNvSpPr/>
              <p:nvPr/>
            </p:nvSpPr>
            <p:spPr>
              <a:xfrm>
                <a:off x="1427482" y="983250"/>
                <a:ext cx="54964" cy="54834"/>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Freeform 119">
                <a:extLst>
                  <a:ext uri="{FF2B5EF4-FFF2-40B4-BE49-F238E27FC236}">
                    <a16:creationId xmlns:a16="http://schemas.microsoft.com/office/drawing/2014/main" id="{FF212F23-8ADF-16E5-C208-F2122DC3E976}"/>
                  </a:ext>
                </a:extLst>
              </p:cNvPr>
              <p:cNvSpPr/>
              <p:nvPr/>
            </p:nvSpPr>
            <p:spPr>
              <a:xfrm>
                <a:off x="1943629" y="1543992"/>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26D245DB-E4DD-818B-4FC9-AB1F40281F95}"/>
                  </a:ext>
                </a:extLst>
              </p:cNvPr>
              <p:cNvSpPr/>
              <p:nvPr/>
            </p:nvSpPr>
            <p:spPr>
              <a:xfrm>
                <a:off x="1955107" y="1627388"/>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4E5E3543-3C4C-FA58-B817-3B66F22F5A7E}"/>
                  </a:ext>
                </a:extLst>
              </p:cNvPr>
              <p:cNvSpPr/>
              <p:nvPr/>
            </p:nvSpPr>
            <p:spPr>
              <a:xfrm>
                <a:off x="2008992" y="1852520"/>
                <a:ext cx="54964" cy="54968"/>
              </a:xfrm>
              <a:custGeom>
                <a:avLst/>
                <a:gdLst>
                  <a:gd name="connsiteX0" fmla="*/ 37839 w 37839"/>
                  <a:gd name="connsiteY0" fmla="*/ 11965 h 37842"/>
                  <a:gd name="connsiteX1" fmla="*/ 25846 w 37839"/>
                  <a:gd name="connsiteY1" fmla="*/ 11965 h 37842"/>
                  <a:gd name="connsiteX2" fmla="*/ 25846 w 37839"/>
                  <a:gd name="connsiteY2" fmla="*/ 0 h 37842"/>
                  <a:gd name="connsiteX3" fmla="*/ 11900 w 37839"/>
                  <a:gd name="connsiteY3" fmla="*/ 0 h 37842"/>
                  <a:gd name="connsiteX4" fmla="*/ 11900 w 37839"/>
                  <a:gd name="connsiteY4" fmla="*/ 11965 h 37842"/>
                  <a:gd name="connsiteX5" fmla="*/ 0 w 37839"/>
                  <a:gd name="connsiteY5" fmla="*/ 11965 h 37842"/>
                  <a:gd name="connsiteX6" fmla="*/ 0 w 37839"/>
                  <a:gd name="connsiteY6" fmla="*/ 25878 h 37842"/>
                  <a:gd name="connsiteX7" fmla="*/ 11900 w 37839"/>
                  <a:gd name="connsiteY7" fmla="*/ 25878 h 37842"/>
                  <a:gd name="connsiteX8" fmla="*/ 11900 w 37839"/>
                  <a:gd name="connsiteY8" fmla="*/ 37843 h 37842"/>
                  <a:gd name="connsiteX9" fmla="*/ 25846 w 37839"/>
                  <a:gd name="connsiteY9" fmla="*/ 37843 h 37842"/>
                  <a:gd name="connsiteX10" fmla="*/ 25846 w 37839"/>
                  <a:gd name="connsiteY10" fmla="*/ 25878 h 37842"/>
                  <a:gd name="connsiteX11" fmla="*/ 37839 w 37839"/>
                  <a:gd name="connsiteY11" fmla="*/ 25878 h 37842"/>
                  <a:gd name="connsiteX12" fmla="*/ 37839 w 37839"/>
                  <a:gd name="connsiteY12" fmla="*/ 11965 h 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2">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Freeform 122">
                <a:extLst>
                  <a:ext uri="{FF2B5EF4-FFF2-40B4-BE49-F238E27FC236}">
                    <a16:creationId xmlns:a16="http://schemas.microsoft.com/office/drawing/2014/main" id="{9ACA2A61-A954-7474-87B4-BEFC0A09B2A3}"/>
                  </a:ext>
                </a:extLst>
              </p:cNvPr>
              <p:cNvSpPr/>
              <p:nvPr/>
            </p:nvSpPr>
            <p:spPr>
              <a:xfrm>
                <a:off x="2019255" y="1909779"/>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Freeform 123">
                <a:extLst>
                  <a:ext uri="{FF2B5EF4-FFF2-40B4-BE49-F238E27FC236}">
                    <a16:creationId xmlns:a16="http://schemas.microsoft.com/office/drawing/2014/main" id="{75B12A87-817C-0EDC-69CD-A36EDA2BF301}"/>
                  </a:ext>
                </a:extLst>
              </p:cNvPr>
              <p:cNvSpPr/>
              <p:nvPr/>
            </p:nvSpPr>
            <p:spPr>
              <a:xfrm>
                <a:off x="2396169" y="2282305"/>
                <a:ext cx="55098" cy="54969"/>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Freeform 124">
                <a:extLst>
                  <a:ext uri="{FF2B5EF4-FFF2-40B4-BE49-F238E27FC236}">
                    <a16:creationId xmlns:a16="http://schemas.microsoft.com/office/drawing/2014/main" id="{28B36C62-8A9A-AC7B-B316-014C8310B008}"/>
                  </a:ext>
                </a:extLst>
              </p:cNvPr>
              <p:cNvSpPr/>
              <p:nvPr/>
            </p:nvSpPr>
            <p:spPr>
              <a:xfrm>
                <a:off x="2405758" y="2322722"/>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 name="Freeform 125">
                <a:extLst>
                  <a:ext uri="{FF2B5EF4-FFF2-40B4-BE49-F238E27FC236}">
                    <a16:creationId xmlns:a16="http://schemas.microsoft.com/office/drawing/2014/main" id="{536F5FE8-7A68-DCC7-CE80-C03AAF26CF05}"/>
                  </a:ext>
                </a:extLst>
              </p:cNvPr>
              <p:cNvSpPr/>
              <p:nvPr/>
            </p:nvSpPr>
            <p:spPr>
              <a:xfrm>
                <a:off x="2467338" y="2431449"/>
                <a:ext cx="55098" cy="54834"/>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 name="Freeform 126">
                <a:extLst>
                  <a:ext uri="{FF2B5EF4-FFF2-40B4-BE49-F238E27FC236}">
                    <a16:creationId xmlns:a16="http://schemas.microsoft.com/office/drawing/2014/main" id="{9FDE1136-86EB-577F-4CCC-D67F033FFCD2}"/>
                  </a:ext>
                </a:extLst>
              </p:cNvPr>
              <p:cNvSpPr/>
              <p:nvPr/>
            </p:nvSpPr>
            <p:spPr>
              <a:xfrm>
                <a:off x="2515414" y="2508649"/>
                <a:ext cx="54964" cy="54834"/>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Freeform 127">
                <a:extLst>
                  <a:ext uri="{FF2B5EF4-FFF2-40B4-BE49-F238E27FC236}">
                    <a16:creationId xmlns:a16="http://schemas.microsoft.com/office/drawing/2014/main" id="{D6B5D413-2AF8-8326-8576-C79580477CA9}"/>
                  </a:ext>
                </a:extLst>
              </p:cNvPr>
              <p:cNvSpPr/>
              <p:nvPr/>
            </p:nvSpPr>
            <p:spPr>
              <a:xfrm>
                <a:off x="2604681" y="2625324"/>
                <a:ext cx="55098" cy="54834"/>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A9BC36AD-E709-9C84-5302-BA86AB660500}"/>
                  </a:ext>
                </a:extLst>
              </p:cNvPr>
              <p:cNvSpPr/>
              <p:nvPr/>
            </p:nvSpPr>
            <p:spPr>
              <a:xfrm>
                <a:off x="2971331" y="2778375"/>
                <a:ext cx="55098" cy="54969"/>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6BF73CCE-2F5B-EA4B-86C5-DC34644403EA}"/>
                  </a:ext>
                </a:extLst>
              </p:cNvPr>
              <p:cNvSpPr/>
              <p:nvPr/>
            </p:nvSpPr>
            <p:spPr>
              <a:xfrm>
                <a:off x="2998072" y="2844123"/>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3DC0FF8F-99CC-52DB-46C5-0C2301FC33E3}"/>
                  </a:ext>
                </a:extLst>
              </p:cNvPr>
              <p:cNvSpPr/>
              <p:nvPr/>
            </p:nvSpPr>
            <p:spPr>
              <a:xfrm>
                <a:off x="3089362" y="2970499"/>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286673A1-38C0-5BD2-F2E0-13ECEE9B2E8C}"/>
                  </a:ext>
                </a:extLst>
              </p:cNvPr>
              <p:cNvSpPr/>
              <p:nvPr/>
            </p:nvSpPr>
            <p:spPr>
              <a:xfrm>
                <a:off x="3111915" y="2990573"/>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Freeform 132">
                <a:extLst>
                  <a:ext uri="{FF2B5EF4-FFF2-40B4-BE49-F238E27FC236}">
                    <a16:creationId xmlns:a16="http://schemas.microsoft.com/office/drawing/2014/main" id="{0A2FFD1F-3CA6-3BAC-14C6-81572AEB215A}"/>
                  </a:ext>
                </a:extLst>
              </p:cNvPr>
              <p:cNvSpPr/>
              <p:nvPr/>
            </p:nvSpPr>
            <p:spPr>
              <a:xfrm>
                <a:off x="3132982" y="3000138"/>
                <a:ext cx="54964" cy="54969"/>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Freeform 133">
                <a:extLst>
                  <a:ext uri="{FF2B5EF4-FFF2-40B4-BE49-F238E27FC236}">
                    <a16:creationId xmlns:a16="http://schemas.microsoft.com/office/drawing/2014/main" id="{283B6291-AB58-CA0F-5F43-4BC57C384AA0}"/>
                  </a:ext>
                </a:extLst>
              </p:cNvPr>
              <p:cNvSpPr/>
              <p:nvPr/>
            </p:nvSpPr>
            <p:spPr>
              <a:xfrm>
                <a:off x="3230485" y="3042442"/>
                <a:ext cx="54964" cy="54834"/>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Freeform 134">
                <a:extLst>
                  <a:ext uri="{FF2B5EF4-FFF2-40B4-BE49-F238E27FC236}">
                    <a16:creationId xmlns:a16="http://schemas.microsoft.com/office/drawing/2014/main" id="{99AEEBC0-6FE6-7CF0-8C64-1C6BEEA7B93F}"/>
                  </a:ext>
                </a:extLst>
              </p:cNvPr>
              <p:cNvSpPr/>
              <p:nvPr/>
            </p:nvSpPr>
            <p:spPr>
              <a:xfrm>
                <a:off x="3497473" y="3209238"/>
                <a:ext cx="54964" cy="54968"/>
              </a:xfrm>
              <a:custGeom>
                <a:avLst/>
                <a:gdLst>
                  <a:gd name="connsiteX0" fmla="*/ 37839 w 37839"/>
                  <a:gd name="connsiteY0" fmla="*/ 11965 h 37842"/>
                  <a:gd name="connsiteX1" fmla="*/ 25846 w 37839"/>
                  <a:gd name="connsiteY1" fmla="*/ 11965 h 37842"/>
                  <a:gd name="connsiteX2" fmla="*/ 25846 w 37839"/>
                  <a:gd name="connsiteY2" fmla="*/ 0 h 37842"/>
                  <a:gd name="connsiteX3" fmla="*/ 11900 w 37839"/>
                  <a:gd name="connsiteY3" fmla="*/ 0 h 37842"/>
                  <a:gd name="connsiteX4" fmla="*/ 11900 w 37839"/>
                  <a:gd name="connsiteY4" fmla="*/ 11965 h 37842"/>
                  <a:gd name="connsiteX5" fmla="*/ 0 w 37839"/>
                  <a:gd name="connsiteY5" fmla="*/ 11965 h 37842"/>
                  <a:gd name="connsiteX6" fmla="*/ 0 w 37839"/>
                  <a:gd name="connsiteY6" fmla="*/ 25878 h 37842"/>
                  <a:gd name="connsiteX7" fmla="*/ 11900 w 37839"/>
                  <a:gd name="connsiteY7" fmla="*/ 25878 h 37842"/>
                  <a:gd name="connsiteX8" fmla="*/ 11900 w 37839"/>
                  <a:gd name="connsiteY8" fmla="*/ 37843 h 37842"/>
                  <a:gd name="connsiteX9" fmla="*/ 25846 w 37839"/>
                  <a:gd name="connsiteY9" fmla="*/ 37843 h 37842"/>
                  <a:gd name="connsiteX10" fmla="*/ 25846 w 37839"/>
                  <a:gd name="connsiteY10" fmla="*/ 25878 h 37842"/>
                  <a:gd name="connsiteX11" fmla="*/ 37839 w 37839"/>
                  <a:gd name="connsiteY11" fmla="*/ 25878 h 37842"/>
                  <a:gd name="connsiteX12" fmla="*/ 37839 w 37839"/>
                  <a:gd name="connsiteY12" fmla="*/ 11965 h 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2">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Freeform 135">
                <a:extLst>
                  <a:ext uri="{FF2B5EF4-FFF2-40B4-BE49-F238E27FC236}">
                    <a16:creationId xmlns:a16="http://schemas.microsoft.com/office/drawing/2014/main" id="{0C9490D3-6336-A280-C1C9-0B58A9C9517F}"/>
                  </a:ext>
                </a:extLst>
              </p:cNvPr>
              <p:cNvSpPr/>
              <p:nvPr/>
            </p:nvSpPr>
            <p:spPr>
              <a:xfrm>
                <a:off x="3594841" y="3362424"/>
                <a:ext cx="54964" cy="54834"/>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 name="Freeform 136">
                <a:extLst>
                  <a:ext uri="{FF2B5EF4-FFF2-40B4-BE49-F238E27FC236}">
                    <a16:creationId xmlns:a16="http://schemas.microsoft.com/office/drawing/2014/main" id="{AC8D0658-44C4-2D8D-BEF1-4A421F832818}"/>
                  </a:ext>
                </a:extLst>
              </p:cNvPr>
              <p:cNvSpPr/>
              <p:nvPr/>
            </p:nvSpPr>
            <p:spPr>
              <a:xfrm>
                <a:off x="3754060" y="3400147"/>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Freeform 137">
                <a:extLst>
                  <a:ext uri="{FF2B5EF4-FFF2-40B4-BE49-F238E27FC236}">
                    <a16:creationId xmlns:a16="http://schemas.microsoft.com/office/drawing/2014/main" id="{22F43A23-CF79-144B-11B1-5C66B273F7C0}"/>
                  </a:ext>
                </a:extLst>
              </p:cNvPr>
              <p:cNvSpPr/>
              <p:nvPr/>
            </p:nvSpPr>
            <p:spPr>
              <a:xfrm>
                <a:off x="4061156" y="3597929"/>
                <a:ext cx="54964" cy="54834"/>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Freeform 138">
                <a:extLst>
                  <a:ext uri="{FF2B5EF4-FFF2-40B4-BE49-F238E27FC236}">
                    <a16:creationId xmlns:a16="http://schemas.microsoft.com/office/drawing/2014/main" id="{D66A87C4-30CA-37C2-3056-940FC1DCFFE0}"/>
                  </a:ext>
                </a:extLst>
              </p:cNvPr>
              <p:cNvSpPr/>
              <p:nvPr/>
            </p:nvSpPr>
            <p:spPr>
              <a:xfrm>
                <a:off x="4132190" y="3764858"/>
                <a:ext cx="54964" cy="54834"/>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Freeform 139">
                <a:extLst>
                  <a:ext uri="{FF2B5EF4-FFF2-40B4-BE49-F238E27FC236}">
                    <a16:creationId xmlns:a16="http://schemas.microsoft.com/office/drawing/2014/main" id="{AEFD0C97-A8AF-2444-24B1-9FE57A8327E0}"/>
                  </a:ext>
                </a:extLst>
              </p:cNvPr>
              <p:cNvSpPr/>
              <p:nvPr/>
            </p:nvSpPr>
            <p:spPr>
              <a:xfrm>
                <a:off x="4487362" y="3807163"/>
                <a:ext cx="54964" cy="54834"/>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Freeform 140">
                <a:extLst>
                  <a:ext uri="{FF2B5EF4-FFF2-40B4-BE49-F238E27FC236}">
                    <a16:creationId xmlns:a16="http://schemas.microsoft.com/office/drawing/2014/main" id="{F69C4398-950F-3F70-4533-CCC7A2447994}"/>
                  </a:ext>
                </a:extLst>
              </p:cNvPr>
              <p:cNvSpPr/>
              <p:nvPr/>
            </p:nvSpPr>
            <p:spPr>
              <a:xfrm>
                <a:off x="4535439" y="3808241"/>
                <a:ext cx="54964" cy="54834"/>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Freeform 141">
                <a:extLst>
                  <a:ext uri="{FF2B5EF4-FFF2-40B4-BE49-F238E27FC236}">
                    <a16:creationId xmlns:a16="http://schemas.microsoft.com/office/drawing/2014/main" id="{6E9578BC-CD5F-930D-9CA7-A8A40CCAAF56}"/>
                  </a:ext>
                </a:extLst>
              </p:cNvPr>
              <p:cNvSpPr/>
              <p:nvPr/>
            </p:nvSpPr>
            <p:spPr>
              <a:xfrm>
                <a:off x="4572172" y="3809452"/>
                <a:ext cx="54964" cy="54834"/>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Freeform 142">
                <a:extLst>
                  <a:ext uri="{FF2B5EF4-FFF2-40B4-BE49-F238E27FC236}">
                    <a16:creationId xmlns:a16="http://schemas.microsoft.com/office/drawing/2014/main" id="{DCEB6851-D93C-4551-235E-20BBB40D5F22}"/>
                  </a:ext>
                </a:extLst>
              </p:cNvPr>
              <p:cNvSpPr/>
              <p:nvPr/>
            </p:nvSpPr>
            <p:spPr>
              <a:xfrm>
                <a:off x="4604177" y="3835725"/>
                <a:ext cx="55098" cy="54834"/>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4" name="Freeform 143">
                <a:extLst>
                  <a:ext uri="{FF2B5EF4-FFF2-40B4-BE49-F238E27FC236}">
                    <a16:creationId xmlns:a16="http://schemas.microsoft.com/office/drawing/2014/main" id="{2A30C3E3-A1B8-659C-FF7F-AC61637D51B6}"/>
                  </a:ext>
                </a:extLst>
              </p:cNvPr>
              <p:cNvSpPr/>
              <p:nvPr/>
            </p:nvSpPr>
            <p:spPr>
              <a:xfrm>
                <a:off x="4789866" y="3891639"/>
                <a:ext cx="54964" cy="54969"/>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Freeform 144">
                <a:extLst>
                  <a:ext uri="{FF2B5EF4-FFF2-40B4-BE49-F238E27FC236}">
                    <a16:creationId xmlns:a16="http://schemas.microsoft.com/office/drawing/2014/main" id="{3188096A-882F-3982-3DE0-071F3C735EC4}"/>
                  </a:ext>
                </a:extLst>
              </p:cNvPr>
              <p:cNvSpPr/>
              <p:nvPr/>
            </p:nvSpPr>
            <p:spPr>
              <a:xfrm>
                <a:off x="5402842" y="4006022"/>
                <a:ext cx="54964" cy="54834"/>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Freeform 145">
                <a:extLst>
                  <a:ext uri="{FF2B5EF4-FFF2-40B4-BE49-F238E27FC236}">
                    <a16:creationId xmlns:a16="http://schemas.microsoft.com/office/drawing/2014/main" id="{31B545BF-BF2B-25FF-A60A-D9875B43569D}"/>
                  </a:ext>
                </a:extLst>
              </p:cNvPr>
              <p:cNvSpPr/>
              <p:nvPr/>
            </p:nvSpPr>
            <p:spPr>
              <a:xfrm>
                <a:off x="5610139" y="4167157"/>
                <a:ext cx="55098" cy="54834"/>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Freeform 146">
                <a:extLst>
                  <a:ext uri="{FF2B5EF4-FFF2-40B4-BE49-F238E27FC236}">
                    <a16:creationId xmlns:a16="http://schemas.microsoft.com/office/drawing/2014/main" id="{FFE29550-8850-6FBB-DC12-2971874D5159}"/>
                  </a:ext>
                </a:extLst>
              </p:cNvPr>
              <p:cNvSpPr/>
              <p:nvPr/>
            </p:nvSpPr>
            <p:spPr>
              <a:xfrm>
                <a:off x="6220818" y="4238025"/>
                <a:ext cx="55098" cy="54834"/>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148" name="Table Placeholder 3">
              <a:extLst>
                <a:ext uri="{FF2B5EF4-FFF2-40B4-BE49-F238E27FC236}">
                  <a16:creationId xmlns:a16="http://schemas.microsoft.com/office/drawing/2014/main" id="{06544FAC-2D8D-161C-A6FA-C8091FAC712F}"/>
                </a:ext>
              </a:extLst>
            </p:cNvPr>
            <p:cNvGraphicFramePr>
              <a:graphicFrameLocks/>
            </p:cNvGraphicFramePr>
            <p:nvPr/>
          </p:nvGraphicFramePr>
          <p:xfrm>
            <a:off x="10258593" y="1263473"/>
            <a:ext cx="1409134" cy="1222554"/>
          </p:xfrm>
          <a:graphic>
            <a:graphicData uri="http://schemas.openxmlformats.org/drawingml/2006/table">
              <a:tbl>
                <a:tblPr firstRow="1" bandRow="1">
                  <a:tableStyleId>{21E4AEA4-8DFA-4A89-87EB-49C32662AFE0}</a:tableStyleId>
                </a:tblPr>
                <a:tblGrid>
                  <a:gridCol w="1409134">
                    <a:extLst>
                      <a:ext uri="{9D8B030D-6E8A-4147-A177-3AD203B41FA5}">
                        <a16:colId xmlns:a16="http://schemas.microsoft.com/office/drawing/2014/main" val="301420240"/>
                      </a:ext>
                    </a:extLst>
                  </a:gridCol>
                </a:tblGrid>
                <a:tr h="539362">
                  <a:tc>
                    <a:txBody>
                      <a:bodyPr/>
                      <a:lstStyle/>
                      <a:p>
                        <a:pPr algn="ctr"/>
                        <a:r>
                          <a:rPr lang="en-US" sz="1100" dirty="0">
                            <a:solidFill>
                              <a:schemeClr val="bg1"/>
                            </a:solidFill>
                          </a:rPr>
                          <a:t>IC Chemo</a:t>
                        </a:r>
                      </a:p>
                      <a:p>
                        <a:pPr algn="ctr"/>
                        <a:r>
                          <a:rPr lang="en-US" sz="1100" dirty="0">
                            <a:solidFill>
                              <a:schemeClr val="bg1"/>
                            </a:solidFill>
                          </a:rPr>
                          <a:t>(n=226)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81087958"/>
                    </a:ext>
                  </a:extLst>
                </a:tr>
                <a:tr h="341596">
                  <a:tc>
                    <a:txBody>
                      <a:bodyPr/>
                      <a:lstStyle/>
                      <a:p>
                        <a:pPr algn="ctr"/>
                        <a:r>
                          <a:rPr lang="en-US" sz="1100" dirty="0">
                            <a:solidFill>
                              <a:schemeClr val="tx1"/>
                            </a:solidFill>
                          </a:rPr>
                          <a:t>3.98 (2.86, 4.47)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extLst>
                    <a:ext uri="{0D108BD9-81ED-4DB2-BD59-A6C34878D82A}">
                      <a16:rowId xmlns:a16="http://schemas.microsoft.com/office/drawing/2014/main" val="590819557"/>
                    </a:ext>
                  </a:extLst>
                </a:tr>
                <a:tr h="341596">
                  <a:tc>
                    <a:txBody>
                      <a:bodyPr/>
                      <a:lstStyle/>
                      <a:p>
                        <a:pPr algn="ctr"/>
                        <a:r>
                          <a:rPr lang="en-US" sz="1100" dirty="0">
                            <a:solidFill>
                              <a:schemeClr val="tx1"/>
                            </a:solidFill>
                          </a:rPr>
                          <a:t>166 (73.5)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75924750"/>
                    </a:ext>
                  </a:extLst>
                </a:tr>
              </a:tbl>
            </a:graphicData>
          </a:graphic>
        </p:graphicFrame>
      </p:grpSp>
      <p:graphicFrame>
        <p:nvGraphicFramePr>
          <p:cNvPr id="6" name="Table 6">
            <a:extLst>
              <a:ext uri="{FF2B5EF4-FFF2-40B4-BE49-F238E27FC236}">
                <a16:creationId xmlns:a16="http://schemas.microsoft.com/office/drawing/2014/main" id="{99FC7521-22B4-3434-FA79-219565997D9A}"/>
              </a:ext>
            </a:extLst>
          </p:cNvPr>
          <p:cNvGraphicFramePr>
            <a:graphicFrameLocks noGrp="1"/>
          </p:cNvGraphicFramePr>
          <p:nvPr/>
        </p:nvGraphicFramePr>
        <p:xfrm>
          <a:off x="8794861" y="2495981"/>
          <a:ext cx="2872867" cy="609600"/>
        </p:xfrm>
        <a:graphic>
          <a:graphicData uri="http://schemas.openxmlformats.org/drawingml/2006/table">
            <a:tbl>
              <a:tblPr firstRow="1" bandRow="1">
                <a:tableStyleId>{5C22544A-7EE6-4342-B048-85BDC9FD1C3A}</a:tableStyleId>
              </a:tblPr>
              <a:tblGrid>
                <a:gridCol w="2872867">
                  <a:extLst>
                    <a:ext uri="{9D8B030D-6E8A-4147-A177-3AD203B41FA5}">
                      <a16:colId xmlns:a16="http://schemas.microsoft.com/office/drawing/2014/main" val="1579031358"/>
                    </a:ext>
                  </a:extLst>
                </a:gridCol>
              </a:tblGrid>
              <a:tr h="304800">
                <a:tc>
                  <a:txBody>
                    <a:bodyPr/>
                    <a:lstStyle/>
                    <a:p>
                      <a:pPr algn="ctr"/>
                      <a:r>
                        <a:rPr lang="en-US" sz="1200" b="1">
                          <a:solidFill>
                            <a:schemeClr val="tx1"/>
                          </a:solidFill>
                        </a:rPr>
                        <a:t>0.65 (0.52, 0.81)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659678"/>
                  </a:ext>
                </a:extLst>
              </a:tr>
              <a:tr h="304800">
                <a:tc>
                  <a:txBody>
                    <a:bodyPr/>
                    <a:lstStyle/>
                    <a:p>
                      <a:pPr algn="ctr"/>
                      <a:r>
                        <a:rPr lang="en-US" sz="1200" b="1" dirty="0">
                          <a:solidFill>
                            <a:schemeClr val="tx1"/>
                          </a:solidFill>
                        </a:rPr>
                        <a:t>&lt;0.0001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7585739"/>
                  </a:ext>
                </a:extLst>
              </a:tr>
            </a:tbl>
          </a:graphicData>
        </a:graphic>
      </p:graphicFrame>
      <p:cxnSp>
        <p:nvCxnSpPr>
          <p:cNvPr id="8" name="Straight Arrow Connector 7">
            <a:extLst>
              <a:ext uri="{FF2B5EF4-FFF2-40B4-BE49-F238E27FC236}">
                <a16:creationId xmlns:a16="http://schemas.microsoft.com/office/drawing/2014/main" id="{3819D498-FC01-68D8-32C6-B983A3AA53DA}"/>
              </a:ext>
            </a:extLst>
          </p:cNvPr>
          <p:cNvCxnSpPr>
            <a:cxnSpLocks/>
          </p:cNvCxnSpPr>
          <p:nvPr/>
        </p:nvCxnSpPr>
        <p:spPr>
          <a:xfrm flipV="1">
            <a:off x="2063612" y="2269595"/>
            <a:ext cx="0" cy="7662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9D780A5-D880-4B0F-1679-17B15ED59DC1}"/>
              </a:ext>
            </a:extLst>
          </p:cNvPr>
          <p:cNvSpPr txBox="1"/>
          <p:nvPr/>
        </p:nvSpPr>
        <p:spPr>
          <a:xfrm>
            <a:off x="3675420" y="6477782"/>
            <a:ext cx="64008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ASCO 2023, NEJM 2023, ESMO 2024</a:t>
            </a:r>
          </a:p>
        </p:txBody>
      </p:sp>
    </p:spTree>
    <p:extLst>
      <p:ext uri="{BB962C8B-B14F-4D97-AF65-F5344CB8AC3E}">
        <p14:creationId xmlns:p14="http://schemas.microsoft.com/office/powerpoint/2010/main" val="1004328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5B8F0A1-A233-21BB-D5FD-D54810276F27}"/>
              </a:ext>
            </a:extLst>
          </p:cNvPr>
          <p:cNvSpPr>
            <a:spLocks noGrp="1"/>
          </p:cNvSpPr>
          <p:nvPr>
            <p:ph type="title"/>
          </p:nvPr>
        </p:nvSpPr>
        <p:spPr>
          <a:xfrm>
            <a:off x="606039" y="226151"/>
            <a:ext cx="10972800" cy="1371600"/>
          </a:xfrm>
        </p:spPr>
        <p:txBody>
          <a:bodyPr>
            <a:normAutofit/>
          </a:bodyPr>
          <a:lstStyle/>
          <a:p>
            <a:r>
              <a:rPr lang="en-US" dirty="0"/>
              <a:t>Overall Survival </a:t>
            </a:r>
          </a:p>
        </p:txBody>
      </p:sp>
      <p:sp>
        <p:nvSpPr>
          <p:cNvPr id="28" name="TextBox 27">
            <a:extLst>
              <a:ext uri="{FF2B5EF4-FFF2-40B4-BE49-F238E27FC236}">
                <a16:creationId xmlns:a16="http://schemas.microsoft.com/office/drawing/2014/main" id="{5FFBAF26-2E94-168F-4415-537EAE3C016D}"/>
              </a:ext>
            </a:extLst>
          </p:cNvPr>
          <p:cNvSpPr txBox="1"/>
          <p:nvPr/>
        </p:nvSpPr>
        <p:spPr>
          <a:xfrm>
            <a:off x="39578" y="5227607"/>
            <a:ext cx="1688283"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prstClr val="black"/>
                </a:solidFill>
                <a:effectLst/>
                <a:uLnTx/>
                <a:uFillTx/>
                <a:latin typeface="Arial"/>
                <a:ea typeface="+mn-ea"/>
                <a:cs typeface="Arial"/>
                <a:sym typeface="Arial"/>
                <a:rtl val="0"/>
              </a:rPr>
              <a:t>No. Participants at Risk</a:t>
            </a:r>
          </a:p>
        </p:txBody>
      </p:sp>
      <p:grpSp>
        <p:nvGrpSpPr>
          <p:cNvPr id="20" name="Group 19">
            <a:extLst>
              <a:ext uri="{FF2B5EF4-FFF2-40B4-BE49-F238E27FC236}">
                <a16:creationId xmlns:a16="http://schemas.microsoft.com/office/drawing/2014/main" id="{19EEECCB-0EA7-4334-808A-5E5572BD1B4E}"/>
              </a:ext>
            </a:extLst>
          </p:cNvPr>
          <p:cNvGrpSpPr/>
          <p:nvPr/>
        </p:nvGrpSpPr>
        <p:grpSpPr>
          <a:xfrm>
            <a:off x="5064940" y="5152263"/>
            <a:ext cx="2335293" cy="254044"/>
            <a:chOff x="4883382" y="5152265"/>
            <a:chExt cx="2335293" cy="254044"/>
          </a:xfrm>
        </p:grpSpPr>
        <p:sp>
          <p:nvSpPr>
            <p:cNvPr id="19" name="TextBox 18">
              <a:extLst>
                <a:ext uri="{FF2B5EF4-FFF2-40B4-BE49-F238E27FC236}">
                  <a16:creationId xmlns:a16="http://schemas.microsoft.com/office/drawing/2014/main" id="{37A58A5F-5402-E9CF-43E0-D75F8B8D0ACA}"/>
                </a:ext>
              </a:extLst>
            </p:cNvPr>
            <p:cNvSpPr txBox="1"/>
            <p:nvPr/>
          </p:nvSpPr>
          <p:spPr>
            <a:xfrm>
              <a:off x="5317043" y="5152265"/>
              <a:ext cx="521297"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prstClr val="black"/>
                  </a:solidFill>
                  <a:effectLst/>
                  <a:uLnTx/>
                  <a:uFillTx/>
                  <a:latin typeface="ArialMT"/>
                  <a:ea typeface="+mn-ea"/>
                  <a:cs typeface="+mn-cs"/>
                  <a:sym typeface="ArialMT"/>
                  <a:rtl val="0"/>
                </a:rPr>
                <a:t>MIRV</a:t>
              </a:r>
            </a:p>
          </p:txBody>
        </p:sp>
        <p:sp>
          <p:nvSpPr>
            <p:cNvPr id="84" name="Freeform 83">
              <a:extLst>
                <a:ext uri="{FF2B5EF4-FFF2-40B4-BE49-F238E27FC236}">
                  <a16:creationId xmlns:a16="http://schemas.microsoft.com/office/drawing/2014/main" id="{F6E440E7-AFF1-766F-7B06-38C2A58A1C7B}"/>
                </a:ext>
              </a:extLst>
            </p:cNvPr>
            <p:cNvSpPr/>
            <p:nvPr/>
          </p:nvSpPr>
          <p:spPr>
            <a:xfrm>
              <a:off x="4883382" y="5288084"/>
              <a:ext cx="435663" cy="9275"/>
            </a:xfrm>
            <a:custGeom>
              <a:avLst/>
              <a:gdLst>
                <a:gd name="connsiteX0" fmla="*/ 435664 w 435663"/>
                <a:gd name="connsiteY0" fmla="*/ 0 h 9275"/>
                <a:gd name="connsiteX1" fmla="*/ 0 w 435663"/>
                <a:gd name="connsiteY1" fmla="*/ 0 h 9275"/>
              </a:gdLst>
              <a:ahLst/>
              <a:cxnLst>
                <a:cxn ang="0">
                  <a:pos x="connsiteX0" y="connsiteY0"/>
                </a:cxn>
                <a:cxn ang="0">
                  <a:pos x="connsiteX1" y="connsiteY1"/>
                </a:cxn>
              </a:cxnLst>
              <a:rect l="l" t="t" r="r" b="b"/>
              <a:pathLst>
                <a:path w="435663" h="9275">
                  <a:moveTo>
                    <a:pt x="435664" y="0"/>
                  </a:moveTo>
                  <a:lnTo>
                    <a:pt x="0" y="0"/>
                  </a:lnTo>
                </a:path>
              </a:pathLst>
            </a:custGeom>
            <a:ln w="19050"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TextBox 84">
              <a:extLst>
                <a:ext uri="{FF2B5EF4-FFF2-40B4-BE49-F238E27FC236}">
                  <a16:creationId xmlns:a16="http://schemas.microsoft.com/office/drawing/2014/main" id="{B71FC678-5F81-3150-87FA-228BBE81BAA9}"/>
                </a:ext>
              </a:extLst>
            </p:cNvPr>
            <p:cNvSpPr txBox="1"/>
            <p:nvPr/>
          </p:nvSpPr>
          <p:spPr>
            <a:xfrm>
              <a:off x="6426470" y="5152265"/>
              <a:ext cx="792205"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a:ln/>
                  <a:solidFill>
                    <a:prstClr val="black"/>
                  </a:solidFill>
                  <a:effectLst/>
                  <a:uLnTx/>
                  <a:uFillTx/>
                  <a:latin typeface="ArialMT"/>
                  <a:ea typeface="+mn-ea"/>
                  <a:cs typeface="+mn-cs"/>
                  <a:sym typeface="ArialMT"/>
                  <a:rtl val="0"/>
                </a:rPr>
                <a:t>IC Chemo</a:t>
              </a:r>
            </a:p>
          </p:txBody>
        </p:sp>
        <p:sp>
          <p:nvSpPr>
            <p:cNvPr id="86" name="Freeform 85">
              <a:extLst>
                <a:ext uri="{FF2B5EF4-FFF2-40B4-BE49-F238E27FC236}">
                  <a16:creationId xmlns:a16="http://schemas.microsoft.com/office/drawing/2014/main" id="{D95A2D49-E891-9D76-6F81-D0F1145E7134}"/>
                </a:ext>
              </a:extLst>
            </p:cNvPr>
            <p:cNvSpPr/>
            <p:nvPr/>
          </p:nvSpPr>
          <p:spPr>
            <a:xfrm>
              <a:off x="5992808" y="5288084"/>
              <a:ext cx="435663" cy="9275"/>
            </a:xfrm>
            <a:custGeom>
              <a:avLst/>
              <a:gdLst>
                <a:gd name="connsiteX0" fmla="*/ 435664 w 435663"/>
                <a:gd name="connsiteY0" fmla="*/ 0 h 9275"/>
                <a:gd name="connsiteX1" fmla="*/ 0 w 435663"/>
                <a:gd name="connsiteY1" fmla="*/ 0 h 9275"/>
              </a:gdLst>
              <a:ahLst/>
              <a:cxnLst>
                <a:cxn ang="0">
                  <a:pos x="connsiteX0" y="connsiteY0"/>
                </a:cxn>
                <a:cxn ang="0">
                  <a:pos x="connsiteX1" y="connsiteY1"/>
                </a:cxn>
              </a:cxnLst>
              <a:rect l="l" t="t" r="r" b="b"/>
              <a:pathLst>
                <a:path w="435663" h="9275">
                  <a:moveTo>
                    <a:pt x="435664" y="0"/>
                  </a:moveTo>
                  <a:lnTo>
                    <a:pt x="0" y="0"/>
                  </a:lnTo>
                </a:path>
              </a:pathLst>
            </a:custGeom>
            <a:ln w="19050"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 name="Freeform 11">
            <a:extLst>
              <a:ext uri="{FF2B5EF4-FFF2-40B4-BE49-F238E27FC236}">
                <a16:creationId xmlns:a16="http://schemas.microsoft.com/office/drawing/2014/main" id="{0CABC915-6959-9CDF-F0F1-747F0F5DB99D}"/>
              </a:ext>
            </a:extLst>
          </p:cNvPr>
          <p:cNvSpPr/>
          <p:nvPr/>
        </p:nvSpPr>
        <p:spPr>
          <a:xfrm>
            <a:off x="1236340" y="1100328"/>
            <a:ext cx="9992493" cy="3479795"/>
          </a:xfrm>
          <a:custGeom>
            <a:avLst/>
            <a:gdLst>
              <a:gd name="connsiteX0" fmla="*/ 0 w 7101891"/>
              <a:gd name="connsiteY0" fmla="*/ 0 h 2507749"/>
              <a:gd name="connsiteX1" fmla="*/ 0 w 7101891"/>
              <a:gd name="connsiteY1" fmla="*/ 2507750 h 2507749"/>
              <a:gd name="connsiteX2" fmla="*/ 7101891 w 7101891"/>
              <a:gd name="connsiteY2" fmla="*/ 2507750 h 2507749"/>
            </a:gdLst>
            <a:ahLst/>
            <a:cxnLst>
              <a:cxn ang="0">
                <a:pos x="connsiteX0" y="connsiteY0"/>
              </a:cxn>
              <a:cxn ang="0">
                <a:pos x="connsiteX1" y="connsiteY1"/>
              </a:cxn>
              <a:cxn ang="0">
                <a:pos x="connsiteX2" y="connsiteY2"/>
              </a:cxn>
            </a:cxnLst>
            <a:rect l="l" t="t" r="r" b="b"/>
            <a:pathLst>
              <a:path w="7101891" h="2507749">
                <a:moveTo>
                  <a:pt x="0" y="0"/>
                </a:moveTo>
                <a:lnTo>
                  <a:pt x="0" y="2507750"/>
                </a:lnTo>
                <a:lnTo>
                  <a:pt x="7101891" y="2507750"/>
                </a:lnTo>
              </a:path>
            </a:pathLst>
          </a:custGeom>
          <a:no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89355048-D4C2-5BDC-8549-A2A3D6F1D74F}"/>
              </a:ext>
            </a:extLst>
          </p:cNvPr>
          <p:cNvSpPr txBox="1"/>
          <p:nvPr/>
        </p:nvSpPr>
        <p:spPr>
          <a:xfrm>
            <a:off x="775019" y="967926"/>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1.0</a:t>
            </a:r>
          </a:p>
        </p:txBody>
      </p:sp>
      <p:sp>
        <p:nvSpPr>
          <p:cNvPr id="14" name="Freeform 13">
            <a:extLst>
              <a:ext uri="{FF2B5EF4-FFF2-40B4-BE49-F238E27FC236}">
                <a16:creationId xmlns:a16="http://schemas.microsoft.com/office/drawing/2014/main" id="{FDEF52EA-7CCE-6661-C15A-3CDE0519F53C}"/>
              </a:ext>
            </a:extLst>
          </p:cNvPr>
          <p:cNvSpPr/>
          <p:nvPr/>
        </p:nvSpPr>
        <p:spPr>
          <a:xfrm>
            <a:off x="1129934" y="1105257"/>
            <a:ext cx="108125" cy="13203"/>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9408C1D9-8956-9855-EC7E-8242D5368811}"/>
              </a:ext>
            </a:extLst>
          </p:cNvPr>
          <p:cNvSpPr txBox="1"/>
          <p:nvPr/>
        </p:nvSpPr>
        <p:spPr>
          <a:xfrm>
            <a:off x="775019" y="1636941"/>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0.8</a:t>
            </a:r>
          </a:p>
        </p:txBody>
      </p:sp>
      <p:sp>
        <p:nvSpPr>
          <p:cNvPr id="17" name="TextBox 16">
            <a:extLst>
              <a:ext uri="{FF2B5EF4-FFF2-40B4-BE49-F238E27FC236}">
                <a16:creationId xmlns:a16="http://schemas.microsoft.com/office/drawing/2014/main" id="{927EA29E-EAC2-AA27-DC1B-8B012005B396}"/>
              </a:ext>
            </a:extLst>
          </p:cNvPr>
          <p:cNvSpPr txBox="1"/>
          <p:nvPr/>
        </p:nvSpPr>
        <p:spPr>
          <a:xfrm>
            <a:off x="1233565" y="4180503"/>
            <a:ext cx="263214"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a:t>
            </a:r>
          </a:p>
        </p:txBody>
      </p:sp>
      <p:sp>
        <p:nvSpPr>
          <p:cNvPr id="18" name="TextBox 17">
            <a:extLst>
              <a:ext uri="{FF2B5EF4-FFF2-40B4-BE49-F238E27FC236}">
                <a16:creationId xmlns:a16="http://schemas.microsoft.com/office/drawing/2014/main" id="{C7386161-B44C-B581-9ED7-3BEFEC4DFF00}"/>
              </a:ext>
            </a:extLst>
          </p:cNvPr>
          <p:cNvSpPr txBox="1"/>
          <p:nvPr/>
        </p:nvSpPr>
        <p:spPr>
          <a:xfrm>
            <a:off x="1326341" y="4180503"/>
            <a:ext cx="8915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 Censored</a:t>
            </a:r>
          </a:p>
        </p:txBody>
      </p:sp>
      <p:sp>
        <p:nvSpPr>
          <p:cNvPr id="22" name="Freeform 21">
            <a:extLst>
              <a:ext uri="{FF2B5EF4-FFF2-40B4-BE49-F238E27FC236}">
                <a16:creationId xmlns:a16="http://schemas.microsoft.com/office/drawing/2014/main" id="{A60FAD5E-FA10-C176-A823-6377E12AB430}"/>
              </a:ext>
            </a:extLst>
          </p:cNvPr>
          <p:cNvSpPr/>
          <p:nvPr/>
        </p:nvSpPr>
        <p:spPr>
          <a:xfrm>
            <a:off x="1129934" y="1774273"/>
            <a:ext cx="108125" cy="13203"/>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E566037B-C832-4825-F5B6-E5E1F0A7B621}"/>
              </a:ext>
            </a:extLst>
          </p:cNvPr>
          <p:cNvSpPr txBox="1"/>
          <p:nvPr/>
        </p:nvSpPr>
        <p:spPr>
          <a:xfrm>
            <a:off x="775019" y="2305957"/>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0.6</a:t>
            </a:r>
          </a:p>
        </p:txBody>
      </p:sp>
      <p:sp>
        <p:nvSpPr>
          <p:cNvPr id="24" name="TextBox 23">
            <a:extLst>
              <a:ext uri="{FF2B5EF4-FFF2-40B4-BE49-F238E27FC236}">
                <a16:creationId xmlns:a16="http://schemas.microsoft.com/office/drawing/2014/main" id="{3552EDBA-714C-4E2E-DB41-311C20664A9F}"/>
              </a:ext>
            </a:extLst>
          </p:cNvPr>
          <p:cNvSpPr txBox="1"/>
          <p:nvPr/>
        </p:nvSpPr>
        <p:spPr>
          <a:xfrm rot="16200000">
            <a:off x="-205240" y="2650844"/>
            <a:ext cx="162255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tl val="0"/>
              </a:rPr>
              <a:t>Survival Probability</a:t>
            </a:r>
          </a:p>
        </p:txBody>
      </p:sp>
      <p:sp>
        <p:nvSpPr>
          <p:cNvPr id="29" name="Freeform 28">
            <a:extLst>
              <a:ext uri="{FF2B5EF4-FFF2-40B4-BE49-F238E27FC236}">
                <a16:creationId xmlns:a16="http://schemas.microsoft.com/office/drawing/2014/main" id="{DC2F2463-1680-D622-012A-01362A53A7E1}"/>
              </a:ext>
            </a:extLst>
          </p:cNvPr>
          <p:cNvSpPr/>
          <p:nvPr/>
        </p:nvSpPr>
        <p:spPr>
          <a:xfrm>
            <a:off x="1129934" y="2443288"/>
            <a:ext cx="108125" cy="13203"/>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1C5B128F-E812-8D74-DC55-BF804CCE8EBF}"/>
              </a:ext>
            </a:extLst>
          </p:cNvPr>
          <p:cNvSpPr txBox="1"/>
          <p:nvPr/>
        </p:nvSpPr>
        <p:spPr>
          <a:xfrm>
            <a:off x="775019" y="2975105"/>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0.4</a:t>
            </a:r>
          </a:p>
        </p:txBody>
      </p:sp>
      <p:sp>
        <p:nvSpPr>
          <p:cNvPr id="31" name="Freeform 30">
            <a:extLst>
              <a:ext uri="{FF2B5EF4-FFF2-40B4-BE49-F238E27FC236}">
                <a16:creationId xmlns:a16="http://schemas.microsoft.com/office/drawing/2014/main" id="{E0D33770-F62F-0A47-BFA3-13EA6ED9D71F}"/>
              </a:ext>
            </a:extLst>
          </p:cNvPr>
          <p:cNvSpPr/>
          <p:nvPr/>
        </p:nvSpPr>
        <p:spPr>
          <a:xfrm>
            <a:off x="1129934" y="3112436"/>
            <a:ext cx="108125" cy="13203"/>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06E77FF3-5C08-A9DA-EEEE-18ADF97AA933}"/>
              </a:ext>
            </a:extLst>
          </p:cNvPr>
          <p:cNvSpPr txBox="1"/>
          <p:nvPr/>
        </p:nvSpPr>
        <p:spPr>
          <a:xfrm>
            <a:off x="775019" y="3644119"/>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0.2</a:t>
            </a:r>
          </a:p>
        </p:txBody>
      </p:sp>
      <p:sp>
        <p:nvSpPr>
          <p:cNvPr id="33" name="Freeform 32">
            <a:extLst>
              <a:ext uri="{FF2B5EF4-FFF2-40B4-BE49-F238E27FC236}">
                <a16:creationId xmlns:a16="http://schemas.microsoft.com/office/drawing/2014/main" id="{6A8BCA58-4579-6417-2100-B4716B19985F}"/>
              </a:ext>
            </a:extLst>
          </p:cNvPr>
          <p:cNvSpPr/>
          <p:nvPr/>
        </p:nvSpPr>
        <p:spPr>
          <a:xfrm>
            <a:off x="1129934" y="3781451"/>
            <a:ext cx="108125" cy="13203"/>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85F48C4E-2FB4-C76E-BE45-A53E0897D763}"/>
              </a:ext>
            </a:extLst>
          </p:cNvPr>
          <p:cNvSpPr txBox="1"/>
          <p:nvPr/>
        </p:nvSpPr>
        <p:spPr>
          <a:xfrm>
            <a:off x="775019" y="4313267"/>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0.0</a:t>
            </a:r>
          </a:p>
        </p:txBody>
      </p:sp>
      <p:sp>
        <p:nvSpPr>
          <p:cNvPr id="35" name="Freeform 34">
            <a:extLst>
              <a:ext uri="{FF2B5EF4-FFF2-40B4-BE49-F238E27FC236}">
                <a16:creationId xmlns:a16="http://schemas.microsoft.com/office/drawing/2014/main" id="{0C001C91-BFFB-F9E4-BA0B-0CA5DA7339C6}"/>
              </a:ext>
            </a:extLst>
          </p:cNvPr>
          <p:cNvSpPr/>
          <p:nvPr/>
        </p:nvSpPr>
        <p:spPr>
          <a:xfrm>
            <a:off x="1129934" y="4450467"/>
            <a:ext cx="108125" cy="13203"/>
          </a:xfrm>
          <a:custGeom>
            <a:avLst/>
            <a:gdLst>
              <a:gd name="connsiteX0" fmla="*/ 0 w 75957"/>
              <a:gd name="connsiteY0" fmla="*/ 0 h 9275"/>
              <a:gd name="connsiteX1" fmla="*/ 75958 w 75957"/>
              <a:gd name="connsiteY1" fmla="*/ 0 h 9275"/>
            </a:gdLst>
            <a:ahLst/>
            <a:cxnLst>
              <a:cxn ang="0">
                <a:pos x="connsiteX0" y="connsiteY0"/>
              </a:cxn>
              <a:cxn ang="0">
                <a:pos x="connsiteX1" y="connsiteY1"/>
              </a:cxn>
            </a:cxnLst>
            <a:rect l="l" t="t" r="r" b="b"/>
            <a:pathLst>
              <a:path w="75957" h="9275">
                <a:moveTo>
                  <a:pt x="0" y="0"/>
                </a:moveTo>
                <a:lnTo>
                  <a:pt x="75958"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2CB4F556-D588-9799-D33B-13825B76BB44}"/>
              </a:ext>
            </a:extLst>
          </p:cNvPr>
          <p:cNvSpPr txBox="1"/>
          <p:nvPr/>
        </p:nvSpPr>
        <p:spPr>
          <a:xfrm>
            <a:off x="1241043" y="4701869"/>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0</a:t>
            </a:r>
          </a:p>
        </p:txBody>
      </p:sp>
      <p:sp>
        <p:nvSpPr>
          <p:cNvPr id="37" name="Freeform 36">
            <a:extLst>
              <a:ext uri="{FF2B5EF4-FFF2-40B4-BE49-F238E27FC236}">
                <a16:creationId xmlns:a16="http://schemas.microsoft.com/office/drawing/2014/main" id="{23C2348C-6C2A-BBCD-E0BC-1E966F7C9AD5}"/>
              </a:ext>
            </a:extLst>
          </p:cNvPr>
          <p:cNvSpPr/>
          <p:nvPr/>
        </p:nvSpPr>
        <p:spPr>
          <a:xfrm>
            <a:off x="1374772"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13049B6A-DA12-BDCC-662D-31857F937BEB}"/>
              </a:ext>
            </a:extLst>
          </p:cNvPr>
          <p:cNvSpPr txBox="1"/>
          <p:nvPr/>
        </p:nvSpPr>
        <p:spPr>
          <a:xfrm>
            <a:off x="2226222" y="4701869"/>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3</a:t>
            </a:r>
          </a:p>
        </p:txBody>
      </p:sp>
      <p:sp>
        <p:nvSpPr>
          <p:cNvPr id="39" name="Freeform 38">
            <a:extLst>
              <a:ext uri="{FF2B5EF4-FFF2-40B4-BE49-F238E27FC236}">
                <a16:creationId xmlns:a16="http://schemas.microsoft.com/office/drawing/2014/main" id="{EA432314-D0E0-9DEA-E0DA-91AF0155CC6D}"/>
              </a:ext>
            </a:extLst>
          </p:cNvPr>
          <p:cNvSpPr/>
          <p:nvPr/>
        </p:nvSpPr>
        <p:spPr>
          <a:xfrm>
            <a:off x="2359817"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964B38C7-FB29-ECBD-256D-FA124D592948}"/>
              </a:ext>
            </a:extLst>
          </p:cNvPr>
          <p:cNvSpPr txBox="1"/>
          <p:nvPr/>
        </p:nvSpPr>
        <p:spPr>
          <a:xfrm>
            <a:off x="3211267" y="4701869"/>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6</a:t>
            </a:r>
          </a:p>
        </p:txBody>
      </p:sp>
      <p:sp>
        <p:nvSpPr>
          <p:cNvPr id="41" name="Freeform 40">
            <a:extLst>
              <a:ext uri="{FF2B5EF4-FFF2-40B4-BE49-F238E27FC236}">
                <a16:creationId xmlns:a16="http://schemas.microsoft.com/office/drawing/2014/main" id="{EF135A04-72B3-0E0F-9367-603E0397ADCD}"/>
              </a:ext>
            </a:extLst>
          </p:cNvPr>
          <p:cNvSpPr/>
          <p:nvPr/>
        </p:nvSpPr>
        <p:spPr>
          <a:xfrm>
            <a:off x="3344995"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F33FEAD4-7DBF-1B54-65C1-27ACF96DD518}"/>
              </a:ext>
            </a:extLst>
          </p:cNvPr>
          <p:cNvSpPr txBox="1"/>
          <p:nvPr/>
        </p:nvSpPr>
        <p:spPr>
          <a:xfrm>
            <a:off x="4196444" y="4701869"/>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9</a:t>
            </a:r>
          </a:p>
        </p:txBody>
      </p:sp>
      <p:sp>
        <p:nvSpPr>
          <p:cNvPr id="43" name="Freeform 42">
            <a:extLst>
              <a:ext uri="{FF2B5EF4-FFF2-40B4-BE49-F238E27FC236}">
                <a16:creationId xmlns:a16="http://schemas.microsoft.com/office/drawing/2014/main" id="{D8F0F886-144C-E9F7-C8DE-35FA9A01E805}"/>
              </a:ext>
            </a:extLst>
          </p:cNvPr>
          <p:cNvSpPr/>
          <p:nvPr/>
        </p:nvSpPr>
        <p:spPr>
          <a:xfrm>
            <a:off x="4330173"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30DEB4BE-AAF2-6713-D664-EC1CCD7455D3}"/>
              </a:ext>
            </a:extLst>
          </p:cNvPr>
          <p:cNvSpPr txBox="1"/>
          <p:nvPr/>
        </p:nvSpPr>
        <p:spPr>
          <a:xfrm>
            <a:off x="5137419" y="4701869"/>
            <a:ext cx="3545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12</a:t>
            </a:r>
          </a:p>
        </p:txBody>
      </p:sp>
      <p:sp>
        <p:nvSpPr>
          <p:cNvPr id="45" name="Freeform 44">
            <a:extLst>
              <a:ext uri="{FF2B5EF4-FFF2-40B4-BE49-F238E27FC236}">
                <a16:creationId xmlns:a16="http://schemas.microsoft.com/office/drawing/2014/main" id="{55BBF9D6-1FA5-F135-5811-A6263BFEABAA}"/>
              </a:ext>
            </a:extLst>
          </p:cNvPr>
          <p:cNvSpPr/>
          <p:nvPr/>
        </p:nvSpPr>
        <p:spPr>
          <a:xfrm>
            <a:off x="5315219"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8DE53C13-99EC-FB8F-7BEC-CC90BDF48C8E}"/>
              </a:ext>
            </a:extLst>
          </p:cNvPr>
          <p:cNvSpPr txBox="1"/>
          <p:nvPr/>
        </p:nvSpPr>
        <p:spPr>
          <a:xfrm>
            <a:off x="6122464" y="4701869"/>
            <a:ext cx="3545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15</a:t>
            </a:r>
          </a:p>
        </p:txBody>
      </p:sp>
      <p:sp>
        <p:nvSpPr>
          <p:cNvPr id="47" name="Freeform 46">
            <a:extLst>
              <a:ext uri="{FF2B5EF4-FFF2-40B4-BE49-F238E27FC236}">
                <a16:creationId xmlns:a16="http://schemas.microsoft.com/office/drawing/2014/main" id="{C15DE680-5486-F175-C796-26A6CBC166B4}"/>
              </a:ext>
            </a:extLst>
          </p:cNvPr>
          <p:cNvSpPr/>
          <p:nvPr/>
        </p:nvSpPr>
        <p:spPr>
          <a:xfrm>
            <a:off x="6300396"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8500535D-83AE-66AE-B931-5F1E32116A95}"/>
              </a:ext>
            </a:extLst>
          </p:cNvPr>
          <p:cNvSpPr txBox="1"/>
          <p:nvPr/>
        </p:nvSpPr>
        <p:spPr>
          <a:xfrm>
            <a:off x="7107643" y="4701869"/>
            <a:ext cx="3545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18</a:t>
            </a:r>
          </a:p>
        </p:txBody>
      </p:sp>
      <p:sp>
        <p:nvSpPr>
          <p:cNvPr id="49" name="Freeform 48">
            <a:extLst>
              <a:ext uri="{FF2B5EF4-FFF2-40B4-BE49-F238E27FC236}">
                <a16:creationId xmlns:a16="http://schemas.microsoft.com/office/drawing/2014/main" id="{FB4DEC2D-8309-52CE-D99F-6FD2DB26B539}"/>
              </a:ext>
            </a:extLst>
          </p:cNvPr>
          <p:cNvSpPr/>
          <p:nvPr/>
        </p:nvSpPr>
        <p:spPr>
          <a:xfrm>
            <a:off x="7285443"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65ABE0CD-8E96-2BD8-2E63-3598C4C866FF}"/>
              </a:ext>
            </a:extLst>
          </p:cNvPr>
          <p:cNvSpPr txBox="1"/>
          <p:nvPr/>
        </p:nvSpPr>
        <p:spPr>
          <a:xfrm>
            <a:off x="8092820" y="4701869"/>
            <a:ext cx="3545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21</a:t>
            </a:r>
          </a:p>
        </p:txBody>
      </p:sp>
      <p:sp>
        <p:nvSpPr>
          <p:cNvPr id="51" name="Freeform 50">
            <a:extLst>
              <a:ext uri="{FF2B5EF4-FFF2-40B4-BE49-F238E27FC236}">
                <a16:creationId xmlns:a16="http://schemas.microsoft.com/office/drawing/2014/main" id="{774154C3-7A1C-4081-46BB-2188B52E803D}"/>
              </a:ext>
            </a:extLst>
          </p:cNvPr>
          <p:cNvSpPr/>
          <p:nvPr/>
        </p:nvSpPr>
        <p:spPr>
          <a:xfrm>
            <a:off x="8270620"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3E64706A-7E99-CC8C-3950-D0AC15F4326A}"/>
              </a:ext>
            </a:extLst>
          </p:cNvPr>
          <p:cNvSpPr txBox="1"/>
          <p:nvPr/>
        </p:nvSpPr>
        <p:spPr>
          <a:xfrm>
            <a:off x="9077865" y="4701869"/>
            <a:ext cx="3545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24</a:t>
            </a:r>
          </a:p>
        </p:txBody>
      </p:sp>
      <p:sp>
        <p:nvSpPr>
          <p:cNvPr id="53" name="Freeform 52">
            <a:extLst>
              <a:ext uri="{FF2B5EF4-FFF2-40B4-BE49-F238E27FC236}">
                <a16:creationId xmlns:a16="http://schemas.microsoft.com/office/drawing/2014/main" id="{82AA03F9-AC80-4DEF-6E7E-B674BD6B804B}"/>
              </a:ext>
            </a:extLst>
          </p:cNvPr>
          <p:cNvSpPr/>
          <p:nvPr/>
        </p:nvSpPr>
        <p:spPr>
          <a:xfrm>
            <a:off x="9255797"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DB72DF19-A942-2B35-2983-CE0BEBB52C9D}"/>
              </a:ext>
            </a:extLst>
          </p:cNvPr>
          <p:cNvSpPr txBox="1"/>
          <p:nvPr/>
        </p:nvSpPr>
        <p:spPr>
          <a:xfrm>
            <a:off x="10063044" y="4701869"/>
            <a:ext cx="3545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27</a:t>
            </a:r>
          </a:p>
        </p:txBody>
      </p:sp>
      <p:sp>
        <p:nvSpPr>
          <p:cNvPr id="55" name="Freeform 54">
            <a:extLst>
              <a:ext uri="{FF2B5EF4-FFF2-40B4-BE49-F238E27FC236}">
                <a16:creationId xmlns:a16="http://schemas.microsoft.com/office/drawing/2014/main" id="{F82E5C3D-147E-CB49-AC8A-0536C8DF9064}"/>
              </a:ext>
            </a:extLst>
          </p:cNvPr>
          <p:cNvSpPr/>
          <p:nvPr/>
        </p:nvSpPr>
        <p:spPr>
          <a:xfrm>
            <a:off x="10240843"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7E237B08-5B45-318A-0F5D-F7D5C02E2783}"/>
              </a:ext>
            </a:extLst>
          </p:cNvPr>
          <p:cNvSpPr txBox="1"/>
          <p:nvPr/>
        </p:nvSpPr>
        <p:spPr>
          <a:xfrm>
            <a:off x="11048221" y="4701869"/>
            <a:ext cx="3545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MT"/>
                <a:rtl val="0"/>
              </a:rPr>
              <a:t>30</a:t>
            </a:r>
          </a:p>
        </p:txBody>
      </p:sp>
      <p:sp>
        <p:nvSpPr>
          <p:cNvPr id="57" name="Freeform 56">
            <a:extLst>
              <a:ext uri="{FF2B5EF4-FFF2-40B4-BE49-F238E27FC236}">
                <a16:creationId xmlns:a16="http://schemas.microsoft.com/office/drawing/2014/main" id="{33E2298A-DEE9-393A-0326-84BE60F2DB0F}"/>
              </a:ext>
            </a:extLst>
          </p:cNvPr>
          <p:cNvSpPr/>
          <p:nvPr/>
        </p:nvSpPr>
        <p:spPr>
          <a:xfrm>
            <a:off x="11226021" y="4584745"/>
            <a:ext cx="13235" cy="107871"/>
          </a:xfrm>
          <a:custGeom>
            <a:avLst/>
            <a:gdLst>
              <a:gd name="connsiteX0" fmla="*/ 0 w 9297"/>
              <a:gd name="connsiteY0" fmla="*/ 75779 h 75778"/>
              <a:gd name="connsiteX1" fmla="*/ 0 w 9297"/>
              <a:gd name="connsiteY1" fmla="*/ 0 h 75778"/>
            </a:gdLst>
            <a:ahLst/>
            <a:cxnLst>
              <a:cxn ang="0">
                <a:pos x="connsiteX0" y="connsiteY0"/>
              </a:cxn>
              <a:cxn ang="0">
                <a:pos x="connsiteX1" y="connsiteY1"/>
              </a:cxn>
            </a:cxnLst>
            <a:rect l="l" t="t" r="r" b="b"/>
            <a:pathLst>
              <a:path w="9297" h="75778">
                <a:moveTo>
                  <a:pt x="0" y="75779"/>
                </a:moveTo>
                <a:lnTo>
                  <a:pt x="0" y="0"/>
                </a:lnTo>
              </a:path>
            </a:pathLst>
          </a:custGeom>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TextBox 274">
            <a:extLst>
              <a:ext uri="{FF2B5EF4-FFF2-40B4-BE49-F238E27FC236}">
                <a16:creationId xmlns:a16="http://schemas.microsoft.com/office/drawing/2014/main" id="{04F29121-4397-9F5F-F143-4A6A92514D40}"/>
              </a:ext>
            </a:extLst>
          </p:cNvPr>
          <p:cNvSpPr txBox="1"/>
          <p:nvPr/>
        </p:nvSpPr>
        <p:spPr>
          <a:xfrm>
            <a:off x="5611040" y="4919000"/>
            <a:ext cx="1243096" cy="276999"/>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Arial"/>
              </a:rPr>
              <a:t>Time (months)</a:t>
            </a:r>
          </a:p>
        </p:txBody>
      </p:sp>
      <p:graphicFrame>
        <p:nvGraphicFramePr>
          <p:cNvPr id="2" name="Table Placeholder 3">
            <a:extLst>
              <a:ext uri="{FF2B5EF4-FFF2-40B4-BE49-F238E27FC236}">
                <a16:creationId xmlns:a16="http://schemas.microsoft.com/office/drawing/2014/main" id="{DBFD828D-B440-7713-5003-54781F6EEB5B}"/>
              </a:ext>
            </a:extLst>
          </p:cNvPr>
          <p:cNvGraphicFramePr>
            <a:graphicFrameLocks/>
          </p:cNvGraphicFramePr>
          <p:nvPr/>
        </p:nvGraphicFramePr>
        <p:xfrm>
          <a:off x="6875275" y="854568"/>
          <a:ext cx="4700043" cy="1794509"/>
        </p:xfrm>
        <a:graphic>
          <a:graphicData uri="http://schemas.openxmlformats.org/drawingml/2006/table">
            <a:tbl>
              <a:tblPr firstRow="1" bandRow="1">
                <a:tableStyleId>{21E4AEA4-8DFA-4A89-87EB-49C32662AFE0}</a:tableStyleId>
              </a:tblPr>
              <a:tblGrid>
                <a:gridCol w="1278125">
                  <a:extLst>
                    <a:ext uri="{9D8B030D-6E8A-4147-A177-3AD203B41FA5}">
                      <a16:colId xmlns:a16="http://schemas.microsoft.com/office/drawing/2014/main" val="113036632"/>
                    </a:ext>
                  </a:extLst>
                </a:gridCol>
                <a:gridCol w="1753531">
                  <a:extLst>
                    <a:ext uri="{9D8B030D-6E8A-4147-A177-3AD203B41FA5}">
                      <a16:colId xmlns:a16="http://schemas.microsoft.com/office/drawing/2014/main" val="1728142772"/>
                    </a:ext>
                  </a:extLst>
                </a:gridCol>
                <a:gridCol w="1668387">
                  <a:extLst>
                    <a:ext uri="{9D8B030D-6E8A-4147-A177-3AD203B41FA5}">
                      <a16:colId xmlns:a16="http://schemas.microsoft.com/office/drawing/2014/main" val="301420240"/>
                    </a:ext>
                  </a:extLst>
                </a:gridCol>
              </a:tblGrid>
              <a:tr h="488632">
                <a:tc>
                  <a:txBody>
                    <a:bodyPr/>
                    <a:lstStyle/>
                    <a:p>
                      <a:pPr algn="l"/>
                      <a:endParaRPr lang="en-US" sz="1200">
                        <a:solidFill>
                          <a:schemeClr val="tx1"/>
                        </a:solidFill>
                      </a:endParaRPr>
                    </a:p>
                  </a:txBody>
                  <a:tcPr marL="121920" marR="121920"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bg1"/>
                          </a:solidFill>
                        </a:rPr>
                        <a:t>MIRV</a:t>
                      </a:r>
                    </a:p>
                    <a:p>
                      <a:pPr algn="ctr"/>
                      <a:r>
                        <a:rPr lang="en-US" sz="1200">
                          <a:solidFill>
                            <a:schemeClr val="bg1"/>
                          </a:solidFill>
                        </a:rPr>
                        <a:t>(n=227)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bg1"/>
                          </a:solidFill>
                        </a:rPr>
                        <a:t>IC Chemo</a:t>
                      </a:r>
                    </a:p>
                    <a:p>
                      <a:pPr algn="ctr"/>
                      <a:r>
                        <a:rPr lang="en-US" sz="1200">
                          <a:solidFill>
                            <a:schemeClr val="bg1"/>
                          </a:solidFill>
                        </a:rPr>
                        <a:t>(n=226)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087958"/>
                  </a:ext>
                </a:extLst>
              </a:tr>
              <a:tr h="343852">
                <a:tc>
                  <a:txBody>
                    <a:bodyPr/>
                    <a:lstStyle/>
                    <a:p>
                      <a:r>
                        <a:rPr lang="en-US" sz="1200" b="1" err="1">
                          <a:solidFill>
                            <a:schemeClr val="tx1"/>
                          </a:solidFill>
                          <a:latin typeface="+mn-lt"/>
                        </a:rPr>
                        <a:t>mOS</a:t>
                      </a:r>
                      <a:r>
                        <a:rPr lang="en-US" sz="1200" b="1">
                          <a:solidFill>
                            <a:schemeClr val="tx1"/>
                          </a:solidFill>
                          <a:latin typeface="+mn-lt"/>
                        </a:rPr>
                        <a:t> (95%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bg1"/>
                          </a:solidFill>
                        </a:rPr>
                        <a:t>90 (39.6)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bg1"/>
                          </a:solidFill>
                        </a:rPr>
                        <a:t>114 (50.4)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0819557"/>
                  </a:ext>
                </a:extLst>
              </a:tr>
              <a:tr h="352425">
                <a:tc>
                  <a:txBody>
                    <a:bodyPr/>
                    <a:lstStyle/>
                    <a:p>
                      <a:r>
                        <a:rPr lang="en-US" sz="1200" b="1">
                          <a:solidFill>
                            <a:schemeClr val="tx1"/>
                          </a:solidFill>
                          <a:latin typeface="+mn-lt"/>
                        </a:rPr>
                        <a:t>Events, n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bg1"/>
                          </a:solidFill>
                        </a:rPr>
                        <a:t>16.46 (14.46, 24.57)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solidFill>
                            <a:schemeClr val="bg1"/>
                          </a:solidFill>
                        </a:rPr>
                        <a:t>12.75 (10.91-14.36)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5924750"/>
                  </a:ext>
                </a:extLst>
              </a:tr>
              <a:tr h="304800">
                <a:tc>
                  <a:txBody>
                    <a:bodyPr/>
                    <a:lstStyle/>
                    <a:p>
                      <a:r>
                        <a:rPr lang="en-US" sz="1200" b="1">
                          <a:solidFill>
                            <a:schemeClr val="tx1"/>
                          </a:solidFill>
                          <a:latin typeface="+mn-lt"/>
                        </a:rPr>
                        <a:t>HR (95%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US" sz="1200" b="1">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chemeClr val="tx1"/>
                        </a:solidFill>
                      </a:endParaRPr>
                    </a:p>
                  </a:txBody>
                  <a:tcPr marL="121920" marR="121920" marT="60960" marB="6096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95730155"/>
                  </a:ext>
                </a:extLst>
              </a:tr>
              <a:tr h="304800">
                <a:tc>
                  <a:txBody>
                    <a:bodyPr/>
                    <a:lstStyle/>
                    <a:p>
                      <a:r>
                        <a:rPr lang="en-US" sz="1200" b="1" i="1">
                          <a:solidFill>
                            <a:schemeClr val="tx1"/>
                          </a:solidFill>
                          <a:latin typeface="+mn-lt"/>
                        </a:rPr>
                        <a:t>p</a:t>
                      </a:r>
                      <a:r>
                        <a:rPr lang="en-US" sz="1200" b="1" i="0">
                          <a:solidFill>
                            <a:schemeClr val="tx1"/>
                          </a:solidFill>
                          <a:latin typeface="+mn-lt"/>
                        </a:rPr>
                        <a:t>-value</a:t>
                      </a:r>
                      <a:r>
                        <a:rPr lang="en-US" sz="1200" b="1" i="0" baseline="30000">
                          <a:solidFill>
                            <a:schemeClr val="tx1"/>
                          </a:solidFill>
                          <a:latin typeface="+mn-lt"/>
                        </a:rPr>
                        <a:t>a</a:t>
                      </a:r>
                      <a:endParaRPr lang="en-US" sz="1200" b="1" i="1" baseline="30000">
                        <a:solidFill>
                          <a:schemeClr val="tx1"/>
                        </a:solidFill>
                        <a:latin typeface="+mn-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US" sz="1200" b="1">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chemeClr val="tx1"/>
                        </a:solidFill>
                      </a:endParaRPr>
                    </a:p>
                  </a:txBody>
                  <a:tcPr marL="121920" marR="121920" marT="60960" marB="6096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72300335"/>
                  </a:ext>
                </a:extLst>
              </a:tr>
            </a:tbl>
          </a:graphicData>
        </a:graphic>
      </p:graphicFrame>
      <p:grpSp>
        <p:nvGrpSpPr>
          <p:cNvPr id="288" name="Group 287">
            <a:extLst>
              <a:ext uri="{FF2B5EF4-FFF2-40B4-BE49-F238E27FC236}">
                <a16:creationId xmlns:a16="http://schemas.microsoft.com/office/drawing/2014/main" id="{4EC49688-73FA-7EBD-F98E-DC5A258B6D29}"/>
              </a:ext>
            </a:extLst>
          </p:cNvPr>
          <p:cNvGrpSpPr/>
          <p:nvPr/>
        </p:nvGrpSpPr>
        <p:grpSpPr>
          <a:xfrm>
            <a:off x="754061" y="845807"/>
            <a:ext cx="10623611" cy="4895753"/>
            <a:chOff x="754060" y="815327"/>
            <a:chExt cx="10623611" cy="4895753"/>
          </a:xfrm>
        </p:grpSpPr>
        <p:grpSp>
          <p:nvGrpSpPr>
            <p:cNvPr id="11" name="Group 10">
              <a:extLst>
                <a:ext uri="{FF2B5EF4-FFF2-40B4-BE49-F238E27FC236}">
                  <a16:creationId xmlns:a16="http://schemas.microsoft.com/office/drawing/2014/main" id="{54A559C1-0E0B-0281-A73F-29B498DE1816}"/>
                </a:ext>
              </a:extLst>
            </p:cNvPr>
            <p:cNvGrpSpPr/>
            <p:nvPr/>
          </p:nvGrpSpPr>
          <p:grpSpPr>
            <a:xfrm>
              <a:off x="754060" y="5457036"/>
              <a:ext cx="10623611" cy="254044"/>
              <a:chOff x="754060" y="5457036"/>
              <a:chExt cx="10623611" cy="254044"/>
            </a:xfrm>
          </p:grpSpPr>
          <p:sp>
            <p:nvSpPr>
              <p:cNvPr id="58" name="TextBox 57">
                <a:extLst>
                  <a:ext uri="{FF2B5EF4-FFF2-40B4-BE49-F238E27FC236}">
                    <a16:creationId xmlns:a16="http://schemas.microsoft.com/office/drawing/2014/main" id="{BD229B03-05C5-333A-5D9F-5FD31059197B}"/>
                  </a:ext>
                </a:extLst>
              </p:cNvPr>
              <p:cNvSpPr txBox="1"/>
              <p:nvPr/>
            </p:nvSpPr>
            <p:spPr>
              <a:xfrm>
                <a:off x="1156480" y="5457036"/>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227</a:t>
                </a:r>
              </a:p>
            </p:txBody>
          </p:sp>
          <p:sp>
            <p:nvSpPr>
              <p:cNvPr id="60" name="TextBox 59">
                <a:extLst>
                  <a:ext uri="{FF2B5EF4-FFF2-40B4-BE49-F238E27FC236}">
                    <a16:creationId xmlns:a16="http://schemas.microsoft.com/office/drawing/2014/main" id="{922E3B0C-5E0C-3439-1D1A-49EF28CA5954}"/>
                  </a:ext>
                </a:extLst>
              </p:cNvPr>
              <p:cNvSpPr txBox="1"/>
              <p:nvPr/>
            </p:nvSpPr>
            <p:spPr>
              <a:xfrm>
                <a:off x="754060" y="5457036"/>
                <a:ext cx="508985"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24" normalizeH="0" baseline="0" noProof="0">
                    <a:ln/>
                    <a:solidFill>
                      <a:srgbClr val="ED7D31"/>
                    </a:solidFill>
                    <a:effectLst/>
                    <a:uLnTx/>
                    <a:uFillTx/>
                    <a:latin typeface="Arial"/>
                    <a:ea typeface="+mn-ea"/>
                    <a:cs typeface="Arial"/>
                    <a:sym typeface="Arial"/>
                    <a:rtl val="0"/>
                  </a:rPr>
                  <a:t>MIRV</a:t>
                </a:r>
              </a:p>
            </p:txBody>
          </p:sp>
          <p:sp>
            <p:nvSpPr>
              <p:cNvPr id="62" name="TextBox 61">
                <a:extLst>
                  <a:ext uri="{FF2B5EF4-FFF2-40B4-BE49-F238E27FC236}">
                    <a16:creationId xmlns:a16="http://schemas.microsoft.com/office/drawing/2014/main" id="{0E3B6B09-0FD8-31C6-FE11-0C6A1FB63EC7}"/>
                  </a:ext>
                </a:extLst>
              </p:cNvPr>
              <p:cNvSpPr txBox="1"/>
              <p:nvPr/>
            </p:nvSpPr>
            <p:spPr>
              <a:xfrm>
                <a:off x="2155851" y="5457036"/>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204</a:t>
                </a:r>
              </a:p>
            </p:txBody>
          </p:sp>
          <p:sp>
            <p:nvSpPr>
              <p:cNvPr id="63" name="TextBox 62">
                <a:extLst>
                  <a:ext uri="{FF2B5EF4-FFF2-40B4-BE49-F238E27FC236}">
                    <a16:creationId xmlns:a16="http://schemas.microsoft.com/office/drawing/2014/main" id="{8FCB15BD-F9FD-7EC8-DF76-2D08EB890965}"/>
                  </a:ext>
                </a:extLst>
              </p:cNvPr>
              <p:cNvSpPr txBox="1"/>
              <p:nvPr/>
            </p:nvSpPr>
            <p:spPr>
              <a:xfrm>
                <a:off x="3147613" y="5457036"/>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175</a:t>
                </a:r>
              </a:p>
            </p:txBody>
          </p:sp>
          <p:sp>
            <p:nvSpPr>
              <p:cNvPr id="64" name="TextBox 63">
                <a:extLst>
                  <a:ext uri="{FF2B5EF4-FFF2-40B4-BE49-F238E27FC236}">
                    <a16:creationId xmlns:a16="http://schemas.microsoft.com/office/drawing/2014/main" id="{BC3DB6FF-2F83-C0DF-123F-79F7428F3C29}"/>
                  </a:ext>
                </a:extLst>
              </p:cNvPr>
              <p:cNvSpPr txBox="1"/>
              <p:nvPr/>
            </p:nvSpPr>
            <p:spPr>
              <a:xfrm>
                <a:off x="4118617" y="5457036"/>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128</a:t>
                </a:r>
              </a:p>
            </p:txBody>
          </p:sp>
          <p:sp>
            <p:nvSpPr>
              <p:cNvPr id="65" name="TextBox 64">
                <a:extLst>
                  <a:ext uri="{FF2B5EF4-FFF2-40B4-BE49-F238E27FC236}">
                    <a16:creationId xmlns:a16="http://schemas.microsoft.com/office/drawing/2014/main" id="{30E90C6F-B68A-A4D9-608B-D26A1216D4BE}"/>
                  </a:ext>
                </a:extLst>
              </p:cNvPr>
              <p:cNvSpPr txBox="1"/>
              <p:nvPr/>
            </p:nvSpPr>
            <p:spPr>
              <a:xfrm>
                <a:off x="5160237" y="5457036"/>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82</a:t>
                </a:r>
              </a:p>
            </p:txBody>
          </p:sp>
          <p:sp>
            <p:nvSpPr>
              <p:cNvPr id="66" name="TextBox 65">
                <a:extLst>
                  <a:ext uri="{FF2B5EF4-FFF2-40B4-BE49-F238E27FC236}">
                    <a16:creationId xmlns:a16="http://schemas.microsoft.com/office/drawing/2014/main" id="{347FA42F-A923-7CBF-25D6-848DC8E77A1D}"/>
                  </a:ext>
                </a:extLst>
              </p:cNvPr>
              <p:cNvSpPr txBox="1"/>
              <p:nvPr/>
            </p:nvSpPr>
            <p:spPr>
              <a:xfrm>
                <a:off x="6157575" y="5457036"/>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53</a:t>
                </a:r>
              </a:p>
            </p:txBody>
          </p:sp>
          <p:sp>
            <p:nvSpPr>
              <p:cNvPr id="67" name="TextBox 66">
                <a:extLst>
                  <a:ext uri="{FF2B5EF4-FFF2-40B4-BE49-F238E27FC236}">
                    <a16:creationId xmlns:a16="http://schemas.microsoft.com/office/drawing/2014/main" id="{C8D63FE9-593D-1398-048F-7EC145134D1B}"/>
                  </a:ext>
                </a:extLst>
              </p:cNvPr>
              <p:cNvSpPr txBox="1"/>
              <p:nvPr/>
            </p:nvSpPr>
            <p:spPr>
              <a:xfrm>
                <a:off x="7147395" y="5457036"/>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28</a:t>
                </a:r>
              </a:p>
            </p:txBody>
          </p:sp>
          <p:sp>
            <p:nvSpPr>
              <p:cNvPr id="68" name="TextBox 67">
                <a:extLst>
                  <a:ext uri="{FF2B5EF4-FFF2-40B4-BE49-F238E27FC236}">
                    <a16:creationId xmlns:a16="http://schemas.microsoft.com/office/drawing/2014/main" id="{036721FD-16DA-A793-AECE-73C36DE93976}"/>
                  </a:ext>
                </a:extLst>
              </p:cNvPr>
              <p:cNvSpPr txBox="1"/>
              <p:nvPr/>
            </p:nvSpPr>
            <p:spPr>
              <a:xfrm>
                <a:off x="8094511" y="5457036"/>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15</a:t>
                </a:r>
              </a:p>
            </p:txBody>
          </p:sp>
          <p:sp>
            <p:nvSpPr>
              <p:cNvPr id="69" name="TextBox 68">
                <a:extLst>
                  <a:ext uri="{FF2B5EF4-FFF2-40B4-BE49-F238E27FC236}">
                    <a16:creationId xmlns:a16="http://schemas.microsoft.com/office/drawing/2014/main" id="{29A773D7-6E5E-E006-18A0-B5589B788EC1}"/>
                  </a:ext>
                </a:extLst>
              </p:cNvPr>
              <p:cNvSpPr txBox="1"/>
              <p:nvPr/>
            </p:nvSpPr>
            <p:spPr>
              <a:xfrm>
                <a:off x="9132559" y="5457036"/>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9</a:t>
                </a:r>
              </a:p>
            </p:txBody>
          </p:sp>
          <p:sp>
            <p:nvSpPr>
              <p:cNvPr id="70" name="TextBox 69">
                <a:extLst>
                  <a:ext uri="{FF2B5EF4-FFF2-40B4-BE49-F238E27FC236}">
                    <a16:creationId xmlns:a16="http://schemas.microsoft.com/office/drawing/2014/main" id="{44970423-4896-AC0B-5333-4095756ED8E0}"/>
                  </a:ext>
                </a:extLst>
              </p:cNvPr>
              <p:cNvSpPr txBox="1"/>
              <p:nvPr/>
            </p:nvSpPr>
            <p:spPr>
              <a:xfrm>
                <a:off x="11117663" y="5457036"/>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0</a:t>
                </a:r>
              </a:p>
            </p:txBody>
          </p:sp>
          <p:sp>
            <p:nvSpPr>
              <p:cNvPr id="81" name="TextBox 80">
                <a:extLst>
                  <a:ext uri="{FF2B5EF4-FFF2-40B4-BE49-F238E27FC236}">
                    <a16:creationId xmlns:a16="http://schemas.microsoft.com/office/drawing/2014/main" id="{8101C6FB-41A4-7F6E-5A76-F1E074719F61}"/>
                  </a:ext>
                </a:extLst>
              </p:cNvPr>
              <p:cNvSpPr txBox="1"/>
              <p:nvPr/>
            </p:nvSpPr>
            <p:spPr>
              <a:xfrm>
                <a:off x="10129360" y="5457036"/>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ED7D31"/>
                    </a:solidFill>
                    <a:effectLst/>
                    <a:uLnTx/>
                    <a:uFillTx/>
                    <a:latin typeface="Arial"/>
                    <a:ea typeface="+mn-ea"/>
                    <a:cs typeface="Arial"/>
                    <a:sym typeface="Arial"/>
                    <a:rtl val="0"/>
                  </a:rPr>
                  <a:t>4</a:t>
                </a:r>
              </a:p>
            </p:txBody>
          </p:sp>
        </p:grpSp>
        <p:grpSp>
          <p:nvGrpSpPr>
            <p:cNvPr id="284" name="Group 283">
              <a:extLst>
                <a:ext uri="{FF2B5EF4-FFF2-40B4-BE49-F238E27FC236}">
                  <a16:creationId xmlns:a16="http://schemas.microsoft.com/office/drawing/2014/main" id="{A05D56D0-57B4-4E53-C7AD-16489D93949D}"/>
                </a:ext>
              </a:extLst>
            </p:cNvPr>
            <p:cNvGrpSpPr/>
            <p:nvPr/>
          </p:nvGrpSpPr>
          <p:grpSpPr>
            <a:xfrm>
              <a:off x="1383242" y="1041505"/>
              <a:ext cx="9545664" cy="2844536"/>
              <a:chOff x="1383242" y="1041505"/>
              <a:chExt cx="9545664" cy="2844536"/>
            </a:xfrm>
          </p:grpSpPr>
          <p:sp>
            <p:nvSpPr>
              <p:cNvPr id="273" name="Freeform 272">
                <a:extLst>
                  <a:ext uri="{FF2B5EF4-FFF2-40B4-BE49-F238E27FC236}">
                    <a16:creationId xmlns:a16="http://schemas.microsoft.com/office/drawing/2014/main" id="{E3D6D55E-DC5A-3A54-C8B5-B6C975AB4A57}"/>
                  </a:ext>
                </a:extLst>
              </p:cNvPr>
              <p:cNvSpPr/>
              <p:nvPr/>
            </p:nvSpPr>
            <p:spPr>
              <a:xfrm>
                <a:off x="1383242" y="1067250"/>
                <a:ext cx="9519591" cy="2792251"/>
              </a:xfrm>
              <a:custGeom>
                <a:avLst/>
                <a:gdLst>
                  <a:gd name="connsiteX0" fmla="*/ 0 w 6687424"/>
                  <a:gd name="connsiteY0" fmla="*/ 0 h 1961530"/>
                  <a:gd name="connsiteX1" fmla="*/ 99107 w 6687424"/>
                  <a:gd name="connsiteY1" fmla="*/ 0 h 1961530"/>
                  <a:gd name="connsiteX2" fmla="*/ 99107 w 6687424"/>
                  <a:gd name="connsiteY2" fmla="*/ 12707 h 1961530"/>
                  <a:gd name="connsiteX3" fmla="*/ 127464 w 6687424"/>
                  <a:gd name="connsiteY3" fmla="*/ 12707 h 1961530"/>
                  <a:gd name="connsiteX4" fmla="*/ 127464 w 6687424"/>
                  <a:gd name="connsiteY4" fmla="*/ 33947 h 1961530"/>
                  <a:gd name="connsiteX5" fmla="*/ 194031 w 6687424"/>
                  <a:gd name="connsiteY5" fmla="*/ 33947 h 1961530"/>
                  <a:gd name="connsiteX6" fmla="*/ 194031 w 6687424"/>
                  <a:gd name="connsiteY6" fmla="*/ 52312 h 1961530"/>
                  <a:gd name="connsiteX7" fmla="*/ 361286 w 6687424"/>
                  <a:gd name="connsiteY7" fmla="*/ 52312 h 1961530"/>
                  <a:gd name="connsiteX8" fmla="*/ 361286 w 6687424"/>
                  <a:gd name="connsiteY8" fmla="*/ 70677 h 1961530"/>
                  <a:gd name="connsiteX9" fmla="*/ 467367 w 6687424"/>
                  <a:gd name="connsiteY9" fmla="*/ 70677 h 1961530"/>
                  <a:gd name="connsiteX10" fmla="*/ 467367 w 6687424"/>
                  <a:gd name="connsiteY10" fmla="*/ 82364 h 1961530"/>
                  <a:gd name="connsiteX11" fmla="*/ 476850 w 6687424"/>
                  <a:gd name="connsiteY11" fmla="*/ 82364 h 1961530"/>
                  <a:gd name="connsiteX12" fmla="*/ 476850 w 6687424"/>
                  <a:gd name="connsiteY12" fmla="*/ 88671 h 1961530"/>
                  <a:gd name="connsiteX13" fmla="*/ 530680 w 6687424"/>
                  <a:gd name="connsiteY13" fmla="*/ 88671 h 1961530"/>
                  <a:gd name="connsiteX14" fmla="*/ 530680 w 6687424"/>
                  <a:gd name="connsiteY14" fmla="*/ 98781 h 1961530"/>
                  <a:gd name="connsiteX15" fmla="*/ 538862 w 6687424"/>
                  <a:gd name="connsiteY15" fmla="*/ 98781 h 1961530"/>
                  <a:gd name="connsiteX16" fmla="*/ 538862 w 6687424"/>
                  <a:gd name="connsiteY16" fmla="*/ 105738 h 1961530"/>
                  <a:gd name="connsiteX17" fmla="*/ 563592 w 6687424"/>
                  <a:gd name="connsiteY17" fmla="*/ 105738 h 1961530"/>
                  <a:gd name="connsiteX18" fmla="*/ 563592 w 6687424"/>
                  <a:gd name="connsiteY18" fmla="*/ 118352 h 1961530"/>
                  <a:gd name="connsiteX19" fmla="*/ 687709 w 6687424"/>
                  <a:gd name="connsiteY19" fmla="*/ 118352 h 1961530"/>
                  <a:gd name="connsiteX20" fmla="*/ 687709 w 6687424"/>
                  <a:gd name="connsiteY20" fmla="*/ 132822 h 1961530"/>
                  <a:gd name="connsiteX21" fmla="*/ 731405 w 6687424"/>
                  <a:gd name="connsiteY21" fmla="*/ 132822 h 1961530"/>
                  <a:gd name="connsiteX22" fmla="*/ 731405 w 6687424"/>
                  <a:gd name="connsiteY22" fmla="*/ 143581 h 1961530"/>
                  <a:gd name="connsiteX23" fmla="*/ 759204 w 6687424"/>
                  <a:gd name="connsiteY23" fmla="*/ 143581 h 1961530"/>
                  <a:gd name="connsiteX24" fmla="*/ 759204 w 6687424"/>
                  <a:gd name="connsiteY24" fmla="*/ 153691 h 1961530"/>
                  <a:gd name="connsiteX25" fmla="*/ 767478 w 6687424"/>
                  <a:gd name="connsiteY25" fmla="*/ 153691 h 1961530"/>
                  <a:gd name="connsiteX26" fmla="*/ 767478 w 6687424"/>
                  <a:gd name="connsiteY26" fmla="*/ 163152 h 1961530"/>
                  <a:gd name="connsiteX27" fmla="*/ 785793 w 6687424"/>
                  <a:gd name="connsiteY27" fmla="*/ 163152 h 1961530"/>
                  <a:gd name="connsiteX28" fmla="*/ 785793 w 6687424"/>
                  <a:gd name="connsiteY28" fmla="*/ 175210 h 1961530"/>
                  <a:gd name="connsiteX29" fmla="*/ 848549 w 6687424"/>
                  <a:gd name="connsiteY29" fmla="*/ 175210 h 1961530"/>
                  <a:gd name="connsiteX30" fmla="*/ 848549 w 6687424"/>
                  <a:gd name="connsiteY30" fmla="*/ 183372 h 1961530"/>
                  <a:gd name="connsiteX31" fmla="*/ 875139 w 6687424"/>
                  <a:gd name="connsiteY31" fmla="*/ 183372 h 1961530"/>
                  <a:gd name="connsiteX32" fmla="*/ 875139 w 6687424"/>
                  <a:gd name="connsiteY32" fmla="*/ 194131 h 1961530"/>
                  <a:gd name="connsiteX33" fmla="*/ 1021383 w 6687424"/>
                  <a:gd name="connsiteY33" fmla="*/ 194131 h 1961530"/>
                  <a:gd name="connsiteX34" fmla="*/ 1021383 w 6687424"/>
                  <a:gd name="connsiteY34" fmla="*/ 219452 h 1961530"/>
                  <a:gd name="connsiteX35" fmla="*/ 1095481 w 6687424"/>
                  <a:gd name="connsiteY35" fmla="*/ 219452 h 1961530"/>
                  <a:gd name="connsiteX36" fmla="*/ 1095481 w 6687424"/>
                  <a:gd name="connsiteY36" fmla="*/ 230119 h 1961530"/>
                  <a:gd name="connsiteX37" fmla="*/ 1122071 w 6687424"/>
                  <a:gd name="connsiteY37" fmla="*/ 230119 h 1961530"/>
                  <a:gd name="connsiteX38" fmla="*/ 1122071 w 6687424"/>
                  <a:gd name="connsiteY38" fmla="*/ 240229 h 1961530"/>
                  <a:gd name="connsiteX39" fmla="*/ 1146150 w 6687424"/>
                  <a:gd name="connsiteY39" fmla="*/ 240229 h 1961530"/>
                  <a:gd name="connsiteX40" fmla="*/ 1146150 w 6687424"/>
                  <a:gd name="connsiteY40" fmla="*/ 251638 h 1961530"/>
                  <a:gd name="connsiteX41" fmla="*/ 1178411 w 6687424"/>
                  <a:gd name="connsiteY41" fmla="*/ 251638 h 1961530"/>
                  <a:gd name="connsiteX42" fmla="*/ 1178411 w 6687424"/>
                  <a:gd name="connsiteY42" fmla="*/ 259243 h 1961530"/>
                  <a:gd name="connsiteX43" fmla="*/ 1230382 w 6687424"/>
                  <a:gd name="connsiteY43" fmla="*/ 259243 h 1961530"/>
                  <a:gd name="connsiteX44" fmla="*/ 1230382 w 6687424"/>
                  <a:gd name="connsiteY44" fmla="*/ 285121 h 1961530"/>
                  <a:gd name="connsiteX45" fmla="*/ 1263294 w 6687424"/>
                  <a:gd name="connsiteY45" fmla="*/ 285121 h 1961530"/>
                  <a:gd name="connsiteX46" fmla="*/ 1263294 w 6687424"/>
                  <a:gd name="connsiteY46" fmla="*/ 295881 h 1961530"/>
                  <a:gd name="connsiteX47" fmla="*/ 1270918 w 6687424"/>
                  <a:gd name="connsiteY47" fmla="*/ 295881 h 1961530"/>
                  <a:gd name="connsiteX48" fmla="*/ 1270918 w 6687424"/>
                  <a:gd name="connsiteY48" fmla="*/ 304692 h 1961530"/>
                  <a:gd name="connsiteX49" fmla="*/ 1296206 w 6687424"/>
                  <a:gd name="connsiteY49" fmla="*/ 304692 h 1961530"/>
                  <a:gd name="connsiteX50" fmla="*/ 1296206 w 6687424"/>
                  <a:gd name="connsiteY50" fmla="*/ 329921 h 1961530"/>
                  <a:gd name="connsiteX51" fmla="*/ 1350036 w 6687424"/>
                  <a:gd name="connsiteY51" fmla="*/ 329921 h 1961530"/>
                  <a:gd name="connsiteX52" fmla="*/ 1350036 w 6687424"/>
                  <a:gd name="connsiteY52" fmla="*/ 341979 h 1961530"/>
                  <a:gd name="connsiteX53" fmla="*/ 1357660 w 6687424"/>
                  <a:gd name="connsiteY53" fmla="*/ 341979 h 1961530"/>
                  <a:gd name="connsiteX54" fmla="*/ 1357660 w 6687424"/>
                  <a:gd name="connsiteY54" fmla="*/ 352738 h 1961530"/>
                  <a:gd name="connsiteX55" fmla="*/ 1367143 w 6687424"/>
                  <a:gd name="connsiteY55" fmla="*/ 352738 h 1961530"/>
                  <a:gd name="connsiteX56" fmla="*/ 1367143 w 6687424"/>
                  <a:gd name="connsiteY56" fmla="*/ 365352 h 1961530"/>
                  <a:gd name="connsiteX57" fmla="*/ 1375324 w 6687424"/>
                  <a:gd name="connsiteY57" fmla="*/ 365352 h 1961530"/>
                  <a:gd name="connsiteX58" fmla="*/ 1375324 w 6687424"/>
                  <a:gd name="connsiteY58" fmla="*/ 377317 h 1961530"/>
                  <a:gd name="connsiteX59" fmla="*/ 1379787 w 6687424"/>
                  <a:gd name="connsiteY59" fmla="*/ 377317 h 1961530"/>
                  <a:gd name="connsiteX60" fmla="*/ 1379787 w 6687424"/>
                  <a:gd name="connsiteY60" fmla="*/ 388726 h 1961530"/>
                  <a:gd name="connsiteX61" fmla="*/ 1398753 w 6687424"/>
                  <a:gd name="connsiteY61" fmla="*/ 388726 h 1961530"/>
                  <a:gd name="connsiteX62" fmla="*/ 1398753 w 6687424"/>
                  <a:gd name="connsiteY62" fmla="*/ 395682 h 1961530"/>
                  <a:gd name="connsiteX63" fmla="*/ 1405168 w 6687424"/>
                  <a:gd name="connsiteY63" fmla="*/ 395682 h 1961530"/>
                  <a:gd name="connsiteX64" fmla="*/ 1405168 w 6687424"/>
                  <a:gd name="connsiteY64" fmla="*/ 421560 h 1961530"/>
                  <a:gd name="connsiteX65" fmla="*/ 1490423 w 6687424"/>
                  <a:gd name="connsiteY65" fmla="*/ 421560 h 1961530"/>
                  <a:gd name="connsiteX66" fmla="*/ 1490423 w 6687424"/>
                  <a:gd name="connsiteY66" fmla="*/ 428888 h 1961530"/>
                  <a:gd name="connsiteX67" fmla="*/ 1518686 w 6687424"/>
                  <a:gd name="connsiteY67" fmla="*/ 428888 h 1961530"/>
                  <a:gd name="connsiteX68" fmla="*/ 1518686 w 6687424"/>
                  <a:gd name="connsiteY68" fmla="*/ 439925 h 1961530"/>
                  <a:gd name="connsiteX69" fmla="*/ 1532632 w 6687424"/>
                  <a:gd name="connsiteY69" fmla="*/ 439925 h 1961530"/>
                  <a:gd name="connsiteX70" fmla="*/ 1532632 w 6687424"/>
                  <a:gd name="connsiteY70" fmla="*/ 464690 h 1961530"/>
                  <a:gd name="connsiteX71" fmla="*/ 1592970 w 6687424"/>
                  <a:gd name="connsiteY71" fmla="*/ 464690 h 1961530"/>
                  <a:gd name="connsiteX72" fmla="*/ 1592970 w 6687424"/>
                  <a:gd name="connsiteY72" fmla="*/ 476562 h 1961530"/>
                  <a:gd name="connsiteX73" fmla="*/ 1624673 w 6687424"/>
                  <a:gd name="connsiteY73" fmla="*/ 476562 h 1961530"/>
                  <a:gd name="connsiteX74" fmla="*/ 1624673 w 6687424"/>
                  <a:gd name="connsiteY74" fmla="*/ 484539 h 1961530"/>
                  <a:gd name="connsiteX75" fmla="*/ 1641966 w 6687424"/>
                  <a:gd name="connsiteY75" fmla="*/ 484539 h 1961530"/>
                  <a:gd name="connsiteX76" fmla="*/ 1641966 w 6687424"/>
                  <a:gd name="connsiteY76" fmla="*/ 492145 h 1961530"/>
                  <a:gd name="connsiteX77" fmla="*/ 1668556 w 6687424"/>
                  <a:gd name="connsiteY77" fmla="*/ 492145 h 1961530"/>
                  <a:gd name="connsiteX78" fmla="*/ 1668556 w 6687424"/>
                  <a:gd name="connsiteY78" fmla="*/ 515704 h 1961530"/>
                  <a:gd name="connsiteX79" fmla="*/ 1749999 w 6687424"/>
                  <a:gd name="connsiteY79" fmla="*/ 515704 h 1961530"/>
                  <a:gd name="connsiteX80" fmla="*/ 1749999 w 6687424"/>
                  <a:gd name="connsiteY80" fmla="*/ 529988 h 1961530"/>
                  <a:gd name="connsiteX81" fmla="*/ 1822237 w 6687424"/>
                  <a:gd name="connsiteY81" fmla="*/ 529988 h 1961530"/>
                  <a:gd name="connsiteX82" fmla="*/ 1822237 w 6687424"/>
                  <a:gd name="connsiteY82" fmla="*/ 546034 h 1961530"/>
                  <a:gd name="connsiteX83" fmla="*/ 1888898 w 6687424"/>
                  <a:gd name="connsiteY83" fmla="*/ 546034 h 1961530"/>
                  <a:gd name="connsiteX84" fmla="*/ 1888898 w 6687424"/>
                  <a:gd name="connsiteY84" fmla="*/ 561617 h 1961530"/>
                  <a:gd name="connsiteX85" fmla="*/ 1896056 w 6687424"/>
                  <a:gd name="connsiteY85" fmla="*/ 561617 h 1961530"/>
                  <a:gd name="connsiteX86" fmla="*/ 1896056 w 6687424"/>
                  <a:gd name="connsiteY86" fmla="*/ 575900 h 1961530"/>
                  <a:gd name="connsiteX87" fmla="*/ 1909165 w 6687424"/>
                  <a:gd name="connsiteY87" fmla="*/ 575900 h 1961530"/>
                  <a:gd name="connsiteX88" fmla="*/ 1909165 w 6687424"/>
                  <a:gd name="connsiteY88" fmla="*/ 588515 h 1961530"/>
                  <a:gd name="connsiteX89" fmla="*/ 1991073 w 6687424"/>
                  <a:gd name="connsiteY89" fmla="*/ 588515 h 1961530"/>
                  <a:gd name="connsiteX90" fmla="*/ 1991073 w 6687424"/>
                  <a:gd name="connsiteY90" fmla="*/ 613372 h 1961530"/>
                  <a:gd name="connsiteX91" fmla="*/ 2077629 w 6687424"/>
                  <a:gd name="connsiteY91" fmla="*/ 613372 h 1961530"/>
                  <a:gd name="connsiteX92" fmla="*/ 2077629 w 6687424"/>
                  <a:gd name="connsiteY92" fmla="*/ 633592 h 1961530"/>
                  <a:gd name="connsiteX93" fmla="*/ 2085253 w 6687424"/>
                  <a:gd name="connsiteY93" fmla="*/ 633592 h 1961530"/>
                  <a:gd name="connsiteX94" fmla="*/ 2085253 w 6687424"/>
                  <a:gd name="connsiteY94" fmla="*/ 645836 h 1961530"/>
                  <a:gd name="connsiteX95" fmla="*/ 2159072 w 6687424"/>
                  <a:gd name="connsiteY95" fmla="*/ 645836 h 1961530"/>
                  <a:gd name="connsiteX96" fmla="*/ 2159072 w 6687424"/>
                  <a:gd name="connsiteY96" fmla="*/ 657152 h 1961530"/>
                  <a:gd name="connsiteX97" fmla="*/ 2198306 w 6687424"/>
                  <a:gd name="connsiteY97" fmla="*/ 657152 h 1961530"/>
                  <a:gd name="connsiteX98" fmla="*/ 2198306 w 6687424"/>
                  <a:gd name="connsiteY98" fmla="*/ 672734 h 1961530"/>
                  <a:gd name="connsiteX99" fmla="*/ 2221177 w 6687424"/>
                  <a:gd name="connsiteY99" fmla="*/ 672734 h 1961530"/>
                  <a:gd name="connsiteX100" fmla="*/ 2221177 w 6687424"/>
                  <a:gd name="connsiteY100" fmla="*/ 683308 h 1961530"/>
                  <a:gd name="connsiteX101" fmla="*/ 2368444 w 6687424"/>
                  <a:gd name="connsiteY101" fmla="*/ 683308 h 1961530"/>
                  <a:gd name="connsiteX102" fmla="*/ 2368444 w 6687424"/>
                  <a:gd name="connsiteY102" fmla="*/ 703064 h 1961530"/>
                  <a:gd name="connsiteX103" fmla="*/ 2379043 w 6687424"/>
                  <a:gd name="connsiteY103" fmla="*/ 703064 h 1961530"/>
                  <a:gd name="connsiteX104" fmla="*/ 2379043 w 6687424"/>
                  <a:gd name="connsiteY104" fmla="*/ 717812 h 1961530"/>
                  <a:gd name="connsiteX105" fmla="*/ 2415766 w 6687424"/>
                  <a:gd name="connsiteY105" fmla="*/ 717812 h 1961530"/>
                  <a:gd name="connsiteX106" fmla="*/ 2415766 w 6687424"/>
                  <a:gd name="connsiteY106" fmla="*/ 729591 h 1961530"/>
                  <a:gd name="connsiteX107" fmla="*/ 2450351 w 6687424"/>
                  <a:gd name="connsiteY107" fmla="*/ 729591 h 1961530"/>
                  <a:gd name="connsiteX108" fmla="*/ 2450351 w 6687424"/>
                  <a:gd name="connsiteY108" fmla="*/ 748606 h 1961530"/>
                  <a:gd name="connsiteX109" fmla="*/ 2509016 w 6687424"/>
                  <a:gd name="connsiteY109" fmla="*/ 748606 h 1961530"/>
                  <a:gd name="connsiteX110" fmla="*/ 2509016 w 6687424"/>
                  <a:gd name="connsiteY110" fmla="*/ 758716 h 1961530"/>
                  <a:gd name="connsiteX111" fmla="*/ 2547042 w 6687424"/>
                  <a:gd name="connsiteY111" fmla="*/ 758716 h 1961530"/>
                  <a:gd name="connsiteX112" fmla="*/ 2547042 w 6687424"/>
                  <a:gd name="connsiteY112" fmla="*/ 771330 h 1961530"/>
                  <a:gd name="connsiteX113" fmla="*/ 2559314 w 6687424"/>
                  <a:gd name="connsiteY113" fmla="*/ 771330 h 1961530"/>
                  <a:gd name="connsiteX114" fmla="*/ 2559314 w 6687424"/>
                  <a:gd name="connsiteY114" fmla="*/ 782739 h 1961530"/>
                  <a:gd name="connsiteX115" fmla="*/ 2628484 w 6687424"/>
                  <a:gd name="connsiteY115" fmla="*/ 782739 h 1961530"/>
                  <a:gd name="connsiteX116" fmla="*/ 2628484 w 6687424"/>
                  <a:gd name="connsiteY116" fmla="*/ 797857 h 1961530"/>
                  <a:gd name="connsiteX117" fmla="*/ 2639920 w 6687424"/>
                  <a:gd name="connsiteY117" fmla="*/ 797857 h 1961530"/>
                  <a:gd name="connsiteX118" fmla="*/ 2639920 w 6687424"/>
                  <a:gd name="connsiteY118" fmla="*/ 810935 h 1961530"/>
                  <a:gd name="connsiteX119" fmla="*/ 2650890 w 6687424"/>
                  <a:gd name="connsiteY119" fmla="*/ 810935 h 1961530"/>
                  <a:gd name="connsiteX120" fmla="*/ 2650890 w 6687424"/>
                  <a:gd name="connsiteY120" fmla="*/ 833196 h 1961530"/>
                  <a:gd name="connsiteX121" fmla="*/ 2795647 w 6687424"/>
                  <a:gd name="connsiteY121" fmla="*/ 833196 h 1961530"/>
                  <a:gd name="connsiteX122" fmla="*/ 2795647 w 6687424"/>
                  <a:gd name="connsiteY122" fmla="*/ 852581 h 1961530"/>
                  <a:gd name="connsiteX123" fmla="*/ 2944308 w 6687424"/>
                  <a:gd name="connsiteY123" fmla="*/ 852581 h 1961530"/>
                  <a:gd name="connsiteX124" fmla="*/ 2944308 w 6687424"/>
                  <a:gd name="connsiteY124" fmla="*/ 873636 h 1961530"/>
                  <a:gd name="connsiteX125" fmla="*/ 2954442 w 6687424"/>
                  <a:gd name="connsiteY125" fmla="*/ 873636 h 1961530"/>
                  <a:gd name="connsiteX126" fmla="*/ 2954442 w 6687424"/>
                  <a:gd name="connsiteY126" fmla="*/ 910273 h 1961530"/>
                  <a:gd name="connsiteX127" fmla="*/ 2967458 w 6687424"/>
                  <a:gd name="connsiteY127" fmla="*/ 910273 h 1961530"/>
                  <a:gd name="connsiteX128" fmla="*/ 2967458 w 6687424"/>
                  <a:gd name="connsiteY128" fmla="*/ 930493 h 1961530"/>
                  <a:gd name="connsiteX129" fmla="*/ 3068425 w 6687424"/>
                  <a:gd name="connsiteY129" fmla="*/ 930493 h 1961530"/>
                  <a:gd name="connsiteX130" fmla="*/ 3068425 w 6687424"/>
                  <a:gd name="connsiteY130" fmla="*/ 955351 h 1961530"/>
                  <a:gd name="connsiteX131" fmla="*/ 3233449 w 6687424"/>
                  <a:gd name="connsiteY131" fmla="*/ 955351 h 1961530"/>
                  <a:gd name="connsiteX132" fmla="*/ 3233449 w 6687424"/>
                  <a:gd name="connsiteY132" fmla="*/ 974736 h 1961530"/>
                  <a:gd name="connsiteX133" fmla="*/ 3335624 w 6687424"/>
                  <a:gd name="connsiteY133" fmla="*/ 974736 h 1961530"/>
                  <a:gd name="connsiteX134" fmla="*/ 3335624 w 6687424"/>
                  <a:gd name="connsiteY134" fmla="*/ 1000892 h 1961530"/>
                  <a:gd name="connsiteX135" fmla="*/ 3421344 w 6687424"/>
                  <a:gd name="connsiteY135" fmla="*/ 1000892 h 1961530"/>
                  <a:gd name="connsiteX136" fmla="*/ 3421344 w 6687424"/>
                  <a:gd name="connsiteY136" fmla="*/ 1025750 h 1961530"/>
                  <a:gd name="connsiteX137" fmla="*/ 3484192 w 6687424"/>
                  <a:gd name="connsiteY137" fmla="*/ 1025750 h 1961530"/>
                  <a:gd name="connsiteX138" fmla="*/ 3484192 w 6687424"/>
                  <a:gd name="connsiteY138" fmla="*/ 1052648 h 1961530"/>
                  <a:gd name="connsiteX139" fmla="*/ 3555594 w 6687424"/>
                  <a:gd name="connsiteY139" fmla="*/ 1052648 h 1961530"/>
                  <a:gd name="connsiteX140" fmla="*/ 3555594 w 6687424"/>
                  <a:gd name="connsiteY140" fmla="*/ 1076671 h 1961530"/>
                  <a:gd name="connsiteX141" fmla="*/ 3601987 w 6687424"/>
                  <a:gd name="connsiteY141" fmla="*/ 1076671 h 1961530"/>
                  <a:gd name="connsiteX142" fmla="*/ 3601987 w 6687424"/>
                  <a:gd name="connsiteY142" fmla="*/ 1103199 h 1961530"/>
                  <a:gd name="connsiteX143" fmla="*/ 3691518 w 6687424"/>
                  <a:gd name="connsiteY143" fmla="*/ 1103199 h 1961530"/>
                  <a:gd name="connsiteX144" fmla="*/ 3691518 w 6687424"/>
                  <a:gd name="connsiteY144" fmla="*/ 1134827 h 1961530"/>
                  <a:gd name="connsiteX145" fmla="*/ 3703698 w 6687424"/>
                  <a:gd name="connsiteY145" fmla="*/ 1134827 h 1961530"/>
                  <a:gd name="connsiteX146" fmla="*/ 3703698 w 6687424"/>
                  <a:gd name="connsiteY146" fmla="*/ 1160056 h 1961530"/>
                  <a:gd name="connsiteX147" fmla="*/ 3794902 w 6687424"/>
                  <a:gd name="connsiteY147" fmla="*/ 1160056 h 1961530"/>
                  <a:gd name="connsiteX148" fmla="*/ 3794902 w 6687424"/>
                  <a:gd name="connsiteY148" fmla="*/ 1192890 h 1961530"/>
                  <a:gd name="connsiteX149" fmla="*/ 4000462 w 6687424"/>
                  <a:gd name="connsiteY149" fmla="*/ 1192890 h 1961530"/>
                  <a:gd name="connsiteX150" fmla="*/ 4000462 w 6687424"/>
                  <a:gd name="connsiteY150" fmla="*/ 1228693 h 1961530"/>
                  <a:gd name="connsiteX151" fmla="*/ 4040997 w 6687424"/>
                  <a:gd name="connsiteY151" fmla="*/ 1228693 h 1961530"/>
                  <a:gd name="connsiteX152" fmla="*/ 4040997 w 6687424"/>
                  <a:gd name="connsiteY152" fmla="*/ 1257724 h 1961530"/>
                  <a:gd name="connsiteX153" fmla="*/ 4584787 w 6687424"/>
                  <a:gd name="connsiteY153" fmla="*/ 1257724 h 1961530"/>
                  <a:gd name="connsiteX154" fmla="*/ 4584787 w 6687424"/>
                  <a:gd name="connsiteY154" fmla="*/ 1316344 h 1961530"/>
                  <a:gd name="connsiteX155" fmla="*/ 4597803 w 6687424"/>
                  <a:gd name="connsiteY155" fmla="*/ 1316344 h 1961530"/>
                  <a:gd name="connsiteX156" fmla="*/ 4597803 w 6687424"/>
                  <a:gd name="connsiteY156" fmla="*/ 1373201 h 1961530"/>
                  <a:gd name="connsiteX157" fmla="*/ 4668739 w 6687424"/>
                  <a:gd name="connsiteY157" fmla="*/ 1373201 h 1961530"/>
                  <a:gd name="connsiteX158" fmla="*/ 4668739 w 6687424"/>
                  <a:gd name="connsiteY158" fmla="*/ 1432563 h 1961530"/>
                  <a:gd name="connsiteX159" fmla="*/ 5669669 w 6687424"/>
                  <a:gd name="connsiteY159" fmla="*/ 1432563 h 1961530"/>
                  <a:gd name="connsiteX160" fmla="*/ 5669669 w 6687424"/>
                  <a:gd name="connsiteY160" fmla="*/ 1547112 h 1961530"/>
                  <a:gd name="connsiteX161" fmla="*/ 6535882 w 6687424"/>
                  <a:gd name="connsiteY161" fmla="*/ 1547112 h 1961530"/>
                  <a:gd name="connsiteX162" fmla="*/ 6535882 w 6687424"/>
                  <a:gd name="connsiteY162" fmla="*/ 1961530 h 1961530"/>
                  <a:gd name="connsiteX163" fmla="*/ 6687425 w 6687424"/>
                  <a:gd name="connsiteY163" fmla="*/ 1961530 h 196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687424" h="1961530">
                    <a:moveTo>
                      <a:pt x="0" y="0"/>
                    </a:moveTo>
                    <a:lnTo>
                      <a:pt x="99107" y="0"/>
                    </a:lnTo>
                    <a:lnTo>
                      <a:pt x="99107" y="12707"/>
                    </a:lnTo>
                    <a:lnTo>
                      <a:pt x="127464" y="12707"/>
                    </a:lnTo>
                    <a:lnTo>
                      <a:pt x="127464" y="33947"/>
                    </a:lnTo>
                    <a:lnTo>
                      <a:pt x="194031" y="33947"/>
                    </a:lnTo>
                    <a:lnTo>
                      <a:pt x="194031" y="52312"/>
                    </a:lnTo>
                    <a:lnTo>
                      <a:pt x="361286" y="52312"/>
                    </a:lnTo>
                    <a:lnTo>
                      <a:pt x="361286" y="70677"/>
                    </a:lnTo>
                    <a:lnTo>
                      <a:pt x="467367" y="70677"/>
                    </a:lnTo>
                    <a:lnTo>
                      <a:pt x="467367" y="82364"/>
                    </a:lnTo>
                    <a:lnTo>
                      <a:pt x="476850" y="82364"/>
                    </a:lnTo>
                    <a:lnTo>
                      <a:pt x="476850" y="88671"/>
                    </a:lnTo>
                    <a:lnTo>
                      <a:pt x="530680" y="88671"/>
                    </a:lnTo>
                    <a:lnTo>
                      <a:pt x="530680" y="98781"/>
                    </a:lnTo>
                    <a:lnTo>
                      <a:pt x="538862" y="98781"/>
                    </a:lnTo>
                    <a:lnTo>
                      <a:pt x="538862" y="105738"/>
                    </a:lnTo>
                    <a:lnTo>
                      <a:pt x="563592" y="105738"/>
                    </a:lnTo>
                    <a:lnTo>
                      <a:pt x="563592" y="118352"/>
                    </a:lnTo>
                    <a:lnTo>
                      <a:pt x="687709" y="118352"/>
                    </a:lnTo>
                    <a:lnTo>
                      <a:pt x="687709" y="132822"/>
                    </a:lnTo>
                    <a:lnTo>
                      <a:pt x="731405" y="132822"/>
                    </a:lnTo>
                    <a:lnTo>
                      <a:pt x="731405" y="143581"/>
                    </a:lnTo>
                    <a:lnTo>
                      <a:pt x="759204" y="143581"/>
                    </a:lnTo>
                    <a:lnTo>
                      <a:pt x="759204" y="153691"/>
                    </a:lnTo>
                    <a:lnTo>
                      <a:pt x="767478" y="153691"/>
                    </a:lnTo>
                    <a:lnTo>
                      <a:pt x="767478" y="163152"/>
                    </a:lnTo>
                    <a:lnTo>
                      <a:pt x="785793" y="163152"/>
                    </a:lnTo>
                    <a:lnTo>
                      <a:pt x="785793" y="175210"/>
                    </a:lnTo>
                    <a:lnTo>
                      <a:pt x="848549" y="175210"/>
                    </a:lnTo>
                    <a:lnTo>
                      <a:pt x="848549" y="183372"/>
                    </a:lnTo>
                    <a:lnTo>
                      <a:pt x="875139" y="183372"/>
                    </a:lnTo>
                    <a:lnTo>
                      <a:pt x="875139" y="194131"/>
                    </a:lnTo>
                    <a:lnTo>
                      <a:pt x="1021383" y="194131"/>
                    </a:lnTo>
                    <a:lnTo>
                      <a:pt x="1021383" y="219452"/>
                    </a:lnTo>
                    <a:lnTo>
                      <a:pt x="1095481" y="219452"/>
                    </a:lnTo>
                    <a:lnTo>
                      <a:pt x="1095481" y="230119"/>
                    </a:lnTo>
                    <a:lnTo>
                      <a:pt x="1122071" y="230119"/>
                    </a:lnTo>
                    <a:lnTo>
                      <a:pt x="1122071" y="240229"/>
                    </a:lnTo>
                    <a:lnTo>
                      <a:pt x="1146150" y="240229"/>
                    </a:lnTo>
                    <a:lnTo>
                      <a:pt x="1146150" y="251638"/>
                    </a:lnTo>
                    <a:lnTo>
                      <a:pt x="1178411" y="251638"/>
                    </a:lnTo>
                    <a:lnTo>
                      <a:pt x="1178411" y="259243"/>
                    </a:lnTo>
                    <a:lnTo>
                      <a:pt x="1230382" y="259243"/>
                    </a:lnTo>
                    <a:lnTo>
                      <a:pt x="1230382" y="285121"/>
                    </a:lnTo>
                    <a:lnTo>
                      <a:pt x="1263294" y="285121"/>
                    </a:lnTo>
                    <a:lnTo>
                      <a:pt x="1263294" y="295881"/>
                    </a:lnTo>
                    <a:lnTo>
                      <a:pt x="1270918" y="295881"/>
                    </a:lnTo>
                    <a:lnTo>
                      <a:pt x="1270918" y="304692"/>
                    </a:lnTo>
                    <a:lnTo>
                      <a:pt x="1296206" y="304692"/>
                    </a:lnTo>
                    <a:lnTo>
                      <a:pt x="1296206" y="329921"/>
                    </a:lnTo>
                    <a:lnTo>
                      <a:pt x="1350036" y="329921"/>
                    </a:lnTo>
                    <a:lnTo>
                      <a:pt x="1350036" y="341979"/>
                    </a:lnTo>
                    <a:lnTo>
                      <a:pt x="1357660" y="341979"/>
                    </a:lnTo>
                    <a:lnTo>
                      <a:pt x="1357660" y="352738"/>
                    </a:lnTo>
                    <a:lnTo>
                      <a:pt x="1367143" y="352738"/>
                    </a:lnTo>
                    <a:lnTo>
                      <a:pt x="1367143" y="365352"/>
                    </a:lnTo>
                    <a:lnTo>
                      <a:pt x="1375324" y="365352"/>
                    </a:lnTo>
                    <a:lnTo>
                      <a:pt x="1375324" y="377317"/>
                    </a:lnTo>
                    <a:lnTo>
                      <a:pt x="1379787" y="377317"/>
                    </a:lnTo>
                    <a:lnTo>
                      <a:pt x="1379787" y="388726"/>
                    </a:lnTo>
                    <a:lnTo>
                      <a:pt x="1398753" y="388726"/>
                    </a:lnTo>
                    <a:lnTo>
                      <a:pt x="1398753" y="395682"/>
                    </a:lnTo>
                    <a:lnTo>
                      <a:pt x="1405168" y="395682"/>
                    </a:lnTo>
                    <a:lnTo>
                      <a:pt x="1405168" y="421560"/>
                    </a:lnTo>
                    <a:lnTo>
                      <a:pt x="1490423" y="421560"/>
                    </a:lnTo>
                    <a:lnTo>
                      <a:pt x="1490423" y="428888"/>
                    </a:lnTo>
                    <a:lnTo>
                      <a:pt x="1518686" y="428888"/>
                    </a:lnTo>
                    <a:lnTo>
                      <a:pt x="1518686" y="439925"/>
                    </a:lnTo>
                    <a:lnTo>
                      <a:pt x="1532632" y="439925"/>
                    </a:lnTo>
                    <a:lnTo>
                      <a:pt x="1532632" y="464690"/>
                    </a:lnTo>
                    <a:lnTo>
                      <a:pt x="1592970" y="464690"/>
                    </a:lnTo>
                    <a:lnTo>
                      <a:pt x="1592970" y="476562"/>
                    </a:lnTo>
                    <a:lnTo>
                      <a:pt x="1624673" y="476562"/>
                    </a:lnTo>
                    <a:lnTo>
                      <a:pt x="1624673" y="484539"/>
                    </a:lnTo>
                    <a:lnTo>
                      <a:pt x="1641966" y="484539"/>
                    </a:lnTo>
                    <a:lnTo>
                      <a:pt x="1641966" y="492145"/>
                    </a:lnTo>
                    <a:lnTo>
                      <a:pt x="1668556" y="492145"/>
                    </a:lnTo>
                    <a:lnTo>
                      <a:pt x="1668556" y="515704"/>
                    </a:lnTo>
                    <a:lnTo>
                      <a:pt x="1749999" y="515704"/>
                    </a:lnTo>
                    <a:lnTo>
                      <a:pt x="1749999" y="529988"/>
                    </a:lnTo>
                    <a:lnTo>
                      <a:pt x="1822237" y="529988"/>
                    </a:lnTo>
                    <a:lnTo>
                      <a:pt x="1822237" y="546034"/>
                    </a:lnTo>
                    <a:lnTo>
                      <a:pt x="1888898" y="546034"/>
                    </a:lnTo>
                    <a:lnTo>
                      <a:pt x="1888898" y="561617"/>
                    </a:lnTo>
                    <a:lnTo>
                      <a:pt x="1896056" y="561617"/>
                    </a:lnTo>
                    <a:lnTo>
                      <a:pt x="1896056" y="575900"/>
                    </a:lnTo>
                    <a:lnTo>
                      <a:pt x="1909165" y="575900"/>
                    </a:lnTo>
                    <a:lnTo>
                      <a:pt x="1909165" y="588515"/>
                    </a:lnTo>
                    <a:lnTo>
                      <a:pt x="1991073" y="588515"/>
                    </a:lnTo>
                    <a:lnTo>
                      <a:pt x="1991073" y="613372"/>
                    </a:lnTo>
                    <a:lnTo>
                      <a:pt x="2077629" y="613372"/>
                    </a:lnTo>
                    <a:lnTo>
                      <a:pt x="2077629" y="633592"/>
                    </a:lnTo>
                    <a:lnTo>
                      <a:pt x="2085253" y="633592"/>
                    </a:lnTo>
                    <a:lnTo>
                      <a:pt x="2085253" y="645836"/>
                    </a:lnTo>
                    <a:lnTo>
                      <a:pt x="2159072" y="645836"/>
                    </a:lnTo>
                    <a:lnTo>
                      <a:pt x="2159072" y="657152"/>
                    </a:lnTo>
                    <a:lnTo>
                      <a:pt x="2198306" y="657152"/>
                    </a:lnTo>
                    <a:lnTo>
                      <a:pt x="2198306" y="672734"/>
                    </a:lnTo>
                    <a:lnTo>
                      <a:pt x="2221177" y="672734"/>
                    </a:lnTo>
                    <a:lnTo>
                      <a:pt x="2221177" y="683308"/>
                    </a:lnTo>
                    <a:lnTo>
                      <a:pt x="2368444" y="683308"/>
                    </a:lnTo>
                    <a:lnTo>
                      <a:pt x="2368444" y="703064"/>
                    </a:lnTo>
                    <a:lnTo>
                      <a:pt x="2379043" y="703064"/>
                    </a:lnTo>
                    <a:lnTo>
                      <a:pt x="2379043" y="717812"/>
                    </a:lnTo>
                    <a:lnTo>
                      <a:pt x="2415766" y="717812"/>
                    </a:lnTo>
                    <a:lnTo>
                      <a:pt x="2415766" y="729591"/>
                    </a:lnTo>
                    <a:lnTo>
                      <a:pt x="2450351" y="729591"/>
                    </a:lnTo>
                    <a:lnTo>
                      <a:pt x="2450351" y="748606"/>
                    </a:lnTo>
                    <a:lnTo>
                      <a:pt x="2509016" y="748606"/>
                    </a:lnTo>
                    <a:lnTo>
                      <a:pt x="2509016" y="758716"/>
                    </a:lnTo>
                    <a:lnTo>
                      <a:pt x="2547042" y="758716"/>
                    </a:lnTo>
                    <a:lnTo>
                      <a:pt x="2547042" y="771330"/>
                    </a:lnTo>
                    <a:lnTo>
                      <a:pt x="2559314" y="771330"/>
                    </a:lnTo>
                    <a:lnTo>
                      <a:pt x="2559314" y="782739"/>
                    </a:lnTo>
                    <a:lnTo>
                      <a:pt x="2628484" y="782739"/>
                    </a:lnTo>
                    <a:lnTo>
                      <a:pt x="2628484" y="797857"/>
                    </a:lnTo>
                    <a:lnTo>
                      <a:pt x="2639920" y="797857"/>
                    </a:lnTo>
                    <a:lnTo>
                      <a:pt x="2639920" y="810935"/>
                    </a:lnTo>
                    <a:lnTo>
                      <a:pt x="2650890" y="810935"/>
                    </a:lnTo>
                    <a:lnTo>
                      <a:pt x="2650890" y="833196"/>
                    </a:lnTo>
                    <a:lnTo>
                      <a:pt x="2795647" y="833196"/>
                    </a:lnTo>
                    <a:lnTo>
                      <a:pt x="2795647" y="852581"/>
                    </a:lnTo>
                    <a:lnTo>
                      <a:pt x="2944308" y="852581"/>
                    </a:lnTo>
                    <a:lnTo>
                      <a:pt x="2944308" y="873636"/>
                    </a:lnTo>
                    <a:lnTo>
                      <a:pt x="2954442" y="873636"/>
                    </a:lnTo>
                    <a:lnTo>
                      <a:pt x="2954442" y="910273"/>
                    </a:lnTo>
                    <a:lnTo>
                      <a:pt x="2967458" y="910273"/>
                    </a:lnTo>
                    <a:lnTo>
                      <a:pt x="2967458" y="930493"/>
                    </a:lnTo>
                    <a:lnTo>
                      <a:pt x="3068425" y="930493"/>
                    </a:lnTo>
                    <a:lnTo>
                      <a:pt x="3068425" y="955351"/>
                    </a:lnTo>
                    <a:lnTo>
                      <a:pt x="3233449" y="955351"/>
                    </a:lnTo>
                    <a:lnTo>
                      <a:pt x="3233449" y="974736"/>
                    </a:lnTo>
                    <a:lnTo>
                      <a:pt x="3335624" y="974736"/>
                    </a:lnTo>
                    <a:lnTo>
                      <a:pt x="3335624" y="1000892"/>
                    </a:lnTo>
                    <a:lnTo>
                      <a:pt x="3421344" y="1000892"/>
                    </a:lnTo>
                    <a:lnTo>
                      <a:pt x="3421344" y="1025750"/>
                    </a:lnTo>
                    <a:lnTo>
                      <a:pt x="3484192" y="1025750"/>
                    </a:lnTo>
                    <a:lnTo>
                      <a:pt x="3484192" y="1052648"/>
                    </a:lnTo>
                    <a:lnTo>
                      <a:pt x="3555594" y="1052648"/>
                    </a:lnTo>
                    <a:lnTo>
                      <a:pt x="3555594" y="1076671"/>
                    </a:lnTo>
                    <a:lnTo>
                      <a:pt x="3601987" y="1076671"/>
                    </a:lnTo>
                    <a:lnTo>
                      <a:pt x="3601987" y="1103199"/>
                    </a:lnTo>
                    <a:lnTo>
                      <a:pt x="3691518" y="1103199"/>
                    </a:lnTo>
                    <a:lnTo>
                      <a:pt x="3691518" y="1134827"/>
                    </a:lnTo>
                    <a:lnTo>
                      <a:pt x="3703698" y="1134827"/>
                    </a:lnTo>
                    <a:lnTo>
                      <a:pt x="3703698" y="1160056"/>
                    </a:lnTo>
                    <a:lnTo>
                      <a:pt x="3794902" y="1160056"/>
                    </a:lnTo>
                    <a:lnTo>
                      <a:pt x="3794902" y="1192890"/>
                    </a:lnTo>
                    <a:lnTo>
                      <a:pt x="4000462" y="1192890"/>
                    </a:lnTo>
                    <a:lnTo>
                      <a:pt x="4000462" y="1228693"/>
                    </a:lnTo>
                    <a:lnTo>
                      <a:pt x="4040997" y="1228693"/>
                    </a:lnTo>
                    <a:lnTo>
                      <a:pt x="4040997" y="1257724"/>
                    </a:lnTo>
                    <a:lnTo>
                      <a:pt x="4584787" y="1257724"/>
                    </a:lnTo>
                    <a:lnTo>
                      <a:pt x="4584787" y="1316344"/>
                    </a:lnTo>
                    <a:lnTo>
                      <a:pt x="4597803" y="1316344"/>
                    </a:lnTo>
                    <a:lnTo>
                      <a:pt x="4597803" y="1373201"/>
                    </a:lnTo>
                    <a:lnTo>
                      <a:pt x="4668739" y="1373201"/>
                    </a:lnTo>
                    <a:lnTo>
                      <a:pt x="4668739" y="1432563"/>
                    </a:lnTo>
                    <a:lnTo>
                      <a:pt x="5669669" y="1432563"/>
                    </a:lnTo>
                    <a:lnTo>
                      <a:pt x="5669669" y="1547112"/>
                    </a:lnTo>
                    <a:lnTo>
                      <a:pt x="6535882" y="1547112"/>
                    </a:lnTo>
                    <a:lnTo>
                      <a:pt x="6535882" y="1961530"/>
                    </a:lnTo>
                    <a:lnTo>
                      <a:pt x="6687425" y="1961530"/>
                    </a:lnTo>
                  </a:path>
                </a:pathLst>
              </a:custGeom>
              <a:noFill/>
              <a:ln w="19050"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83" name="Group 282">
                <a:extLst>
                  <a:ext uri="{FF2B5EF4-FFF2-40B4-BE49-F238E27FC236}">
                    <a16:creationId xmlns:a16="http://schemas.microsoft.com/office/drawing/2014/main" id="{DD1F12DA-3BE1-658B-E95E-90CB185D6C66}"/>
                  </a:ext>
                </a:extLst>
              </p:cNvPr>
              <p:cNvGrpSpPr/>
              <p:nvPr/>
            </p:nvGrpSpPr>
            <p:grpSpPr>
              <a:xfrm>
                <a:off x="1479060" y="1041505"/>
                <a:ext cx="9449846" cy="2844536"/>
                <a:chOff x="1479060" y="1041505"/>
                <a:chExt cx="9449846" cy="2844536"/>
              </a:xfrm>
            </p:grpSpPr>
            <p:grpSp>
              <p:nvGrpSpPr>
                <p:cNvPr id="25" name="Group 24">
                  <a:extLst>
                    <a:ext uri="{FF2B5EF4-FFF2-40B4-BE49-F238E27FC236}">
                      <a16:creationId xmlns:a16="http://schemas.microsoft.com/office/drawing/2014/main" id="{107F40CA-420E-ED72-BB35-95A4B9926195}"/>
                    </a:ext>
                  </a:extLst>
                </p:cNvPr>
                <p:cNvGrpSpPr/>
                <p:nvPr/>
              </p:nvGrpSpPr>
              <p:grpSpPr>
                <a:xfrm>
                  <a:off x="1479060" y="1041505"/>
                  <a:ext cx="143990" cy="108663"/>
                  <a:chOff x="1479060" y="1165330"/>
                  <a:chExt cx="143990" cy="108663"/>
                </a:xfrm>
              </p:grpSpPr>
              <p:sp>
                <p:nvSpPr>
                  <p:cNvPr id="87" name="Freeform 86">
                    <a:extLst>
                      <a:ext uri="{FF2B5EF4-FFF2-40B4-BE49-F238E27FC236}">
                        <a16:creationId xmlns:a16="http://schemas.microsoft.com/office/drawing/2014/main" id="{BE095082-3249-57F0-0A07-053914FBC0CE}"/>
                      </a:ext>
                    </a:extLst>
                  </p:cNvPr>
                  <p:cNvSpPr/>
                  <p:nvPr/>
                </p:nvSpPr>
                <p:spPr>
                  <a:xfrm>
                    <a:off x="1479060" y="1165330"/>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Freeform 87">
                    <a:extLst>
                      <a:ext uri="{FF2B5EF4-FFF2-40B4-BE49-F238E27FC236}">
                        <a16:creationId xmlns:a16="http://schemas.microsoft.com/office/drawing/2014/main" id="{A841F681-9F90-B66E-530A-C1832A399F6D}"/>
                      </a:ext>
                    </a:extLst>
                  </p:cNvPr>
                  <p:cNvSpPr/>
                  <p:nvPr/>
                </p:nvSpPr>
                <p:spPr>
                  <a:xfrm>
                    <a:off x="1546688" y="1195962"/>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Freeform 88">
                    <a:extLst>
                      <a:ext uri="{FF2B5EF4-FFF2-40B4-BE49-F238E27FC236}">
                        <a16:creationId xmlns:a16="http://schemas.microsoft.com/office/drawing/2014/main" id="{88C9E24D-60BF-DAF7-C484-80D5A73FABA8}"/>
                      </a:ext>
                    </a:extLst>
                  </p:cNvPr>
                  <p:cNvSpPr/>
                  <p:nvPr/>
                </p:nvSpPr>
                <p:spPr>
                  <a:xfrm>
                    <a:off x="1569186" y="1220256"/>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9" name="Group 58">
                  <a:extLst>
                    <a:ext uri="{FF2B5EF4-FFF2-40B4-BE49-F238E27FC236}">
                      <a16:creationId xmlns:a16="http://schemas.microsoft.com/office/drawing/2014/main" id="{C8322942-4E0F-5EDF-0EBC-9652B49F3F1A}"/>
                    </a:ext>
                  </a:extLst>
                </p:cNvPr>
                <p:cNvGrpSpPr/>
                <p:nvPr/>
              </p:nvGrpSpPr>
              <p:grpSpPr>
                <a:xfrm>
                  <a:off x="1625963" y="1099334"/>
                  <a:ext cx="520778" cy="120679"/>
                  <a:chOff x="1625963" y="1099334"/>
                  <a:chExt cx="520778" cy="120679"/>
                </a:xfrm>
              </p:grpSpPr>
              <p:sp>
                <p:nvSpPr>
                  <p:cNvPr id="90" name="Freeform 89">
                    <a:extLst>
                      <a:ext uri="{FF2B5EF4-FFF2-40B4-BE49-F238E27FC236}">
                        <a16:creationId xmlns:a16="http://schemas.microsoft.com/office/drawing/2014/main" id="{F0B8706E-C27F-169D-D126-1AD39B2288B3}"/>
                      </a:ext>
                    </a:extLst>
                  </p:cNvPr>
                  <p:cNvSpPr/>
                  <p:nvPr/>
                </p:nvSpPr>
                <p:spPr>
                  <a:xfrm>
                    <a:off x="1625963" y="1099334"/>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Freeform 90">
                    <a:extLst>
                      <a:ext uri="{FF2B5EF4-FFF2-40B4-BE49-F238E27FC236}">
                        <a16:creationId xmlns:a16="http://schemas.microsoft.com/office/drawing/2014/main" id="{417FD5F8-9840-06E7-9B37-9E44B7C7D34B}"/>
                      </a:ext>
                    </a:extLst>
                  </p:cNvPr>
                  <p:cNvSpPr/>
                  <p:nvPr/>
                </p:nvSpPr>
                <p:spPr>
                  <a:xfrm>
                    <a:off x="1760293" y="1116367"/>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Freeform 91">
                    <a:extLst>
                      <a:ext uri="{FF2B5EF4-FFF2-40B4-BE49-F238E27FC236}">
                        <a16:creationId xmlns:a16="http://schemas.microsoft.com/office/drawing/2014/main" id="{D20956F1-CB15-BC6C-F2D2-2F74F8A8A357}"/>
                      </a:ext>
                    </a:extLst>
                  </p:cNvPr>
                  <p:cNvSpPr/>
                  <p:nvPr/>
                </p:nvSpPr>
                <p:spPr>
                  <a:xfrm>
                    <a:off x="1922549" y="1147923"/>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Freeform 92">
                    <a:extLst>
                      <a:ext uri="{FF2B5EF4-FFF2-40B4-BE49-F238E27FC236}">
                        <a16:creationId xmlns:a16="http://schemas.microsoft.com/office/drawing/2014/main" id="{E2B4EB61-0D63-E490-6A69-FE1044D06050}"/>
                      </a:ext>
                    </a:extLst>
                  </p:cNvPr>
                  <p:cNvSpPr/>
                  <p:nvPr/>
                </p:nvSpPr>
                <p:spPr>
                  <a:xfrm>
                    <a:off x="2015323" y="1146075"/>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Freeform 93">
                    <a:extLst>
                      <a:ext uri="{FF2B5EF4-FFF2-40B4-BE49-F238E27FC236}">
                        <a16:creationId xmlns:a16="http://schemas.microsoft.com/office/drawing/2014/main" id="{80F83C49-CC54-2FBB-286A-17BA95D2857C}"/>
                      </a:ext>
                    </a:extLst>
                  </p:cNvPr>
                  <p:cNvSpPr/>
                  <p:nvPr/>
                </p:nvSpPr>
                <p:spPr>
                  <a:xfrm>
                    <a:off x="2038748" y="1166276"/>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Freeform 94">
                    <a:extLst>
                      <a:ext uri="{FF2B5EF4-FFF2-40B4-BE49-F238E27FC236}">
                        <a16:creationId xmlns:a16="http://schemas.microsoft.com/office/drawing/2014/main" id="{91B06EBB-FD6F-6DDF-38EC-3504D6430981}"/>
                      </a:ext>
                    </a:extLst>
                  </p:cNvPr>
                  <p:cNvSpPr/>
                  <p:nvPr/>
                </p:nvSpPr>
                <p:spPr>
                  <a:xfrm>
                    <a:off x="2092877" y="1161787"/>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Freeform 95">
                  <a:extLst>
                    <a:ext uri="{FF2B5EF4-FFF2-40B4-BE49-F238E27FC236}">
                      <a16:creationId xmlns:a16="http://schemas.microsoft.com/office/drawing/2014/main" id="{EA88A765-CA40-A6E3-23C1-7B3602C30908}"/>
                    </a:ext>
                  </a:extLst>
                </p:cNvPr>
                <p:cNvSpPr/>
                <p:nvPr/>
              </p:nvSpPr>
              <p:spPr>
                <a:xfrm>
                  <a:off x="2554233" y="1299630"/>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Freeform 96">
                  <a:extLst>
                    <a:ext uri="{FF2B5EF4-FFF2-40B4-BE49-F238E27FC236}">
                      <a16:creationId xmlns:a16="http://schemas.microsoft.com/office/drawing/2014/main" id="{9BDB81F7-334F-8D6A-D9BA-A3A5A008CC93}"/>
                    </a:ext>
                  </a:extLst>
                </p:cNvPr>
                <p:cNvSpPr/>
                <p:nvPr/>
              </p:nvSpPr>
              <p:spPr>
                <a:xfrm>
                  <a:off x="2747986" y="1318510"/>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Freeform 97">
                  <a:extLst>
                    <a:ext uri="{FF2B5EF4-FFF2-40B4-BE49-F238E27FC236}">
                      <a16:creationId xmlns:a16="http://schemas.microsoft.com/office/drawing/2014/main" id="{84585EBC-AFD7-3C31-E00D-C8005CCAB1CE}"/>
                    </a:ext>
                  </a:extLst>
                </p:cNvPr>
                <p:cNvSpPr/>
                <p:nvPr/>
              </p:nvSpPr>
              <p:spPr>
                <a:xfrm>
                  <a:off x="2901242" y="1349143"/>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Freeform 98">
                  <a:extLst>
                    <a:ext uri="{FF2B5EF4-FFF2-40B4-BE49-F238E27FC236}">
                      <a16:creationId xmlns:a16="http://schemas.microsoft.com/office/drawing/2014/main" id="{DF22258C-2106-54F3-EDCB-31CBA09BD35A}"/>
                    </a:ext>
                  </a:extLst>
                </p:cNvPr>
                <p:cNvSpPr/>
                <p:nvPr/>
              </p:nvSpPr>
              <p:spPr>
                <a:xfrm>
                  <a:off x="2949018" y="1381491"/>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Freeform 99">
                  <a:extLst>
                    <a:ext uri="{FF2B5EF4-FFF2-40B4-BE49-F238E27FC236}">
                      <a16:creationId xmlns:a16="http://schemas.microsoft.com/office/drawing/2014/main" id="{0944CAD6-B70F-EA79-AE38-A6E475E7ABBD}"/>
                    </a:ext>
                  </a:extLst>
                </p:cNvPr>
                <p:cNvSpPr/>
                <p:nvPr/>
              </p:nvSpPr>
              <p:spPr>
                <a:xfrm>
                  <a:off x="3105847" y="1427306"/>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Freeform 100">
                  <a:extLst>
                    <a:ext uri="{FF2B5EF4-FFF2-40B4-BE49-F238E27FC236}">
                      <a16:creationId xmlns:a16="http://schemas.microsoft.com/office/drawing/2014/main" id="{057BD8A9-148C-9AC9-9047-E0110EFE1E02}"/>
                    </a:ext>
                  </a:extLst>
                </p:cNvPr>
                <p:cNvSpPr/>
                <p:nvPr/>
              </p:nvSpPr>
              <p:spPr>
                <a:xfrm>
                  <a:off x="3243751" y="1508244"/>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Freeform 101">
                  <a:extLst>
                    <a:ext uri="{FF2B5EF4-FFF2-40B4-BE49-F238E27FC236}">
                      <a16:creationId xmlns:a16="http://schemas.microsoft.com/office/drawing/2014/main" id="{48B0AF87-CC4D-A953-6BD7-F6B87439C5F4}"/>
                    </a:ext>
                  </a:extLst>
                </p:cNvPr>
                <p:cNvSpPr/>
                <p:nvPr/>
              </p:nvSpPr>
              <p:spPr>
                <a:xfrm>
                  <a:off x="3388934" y="1638693"/>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Freeform 102">
                  <a:extLst>
                    <a:ext uri="{FF2B5EF4-FFF2-40B4-BE49-F238E27FC236}">
                      <a16:creationId xmlns:a16="http://schemas.microsoft.com/office/drawing/2014/main" id="{F1FA947A-5F62-F8C1-C3CF-66F67658412F}"/>
                    </a:ext>
                  </a:extLst>
                </p:cNvPr>
                <p:cNvSpPr/>
                <p:nvPr/>
              </p:nvSpPr>
              <p:spPr>
                <a:xfrm>
                  <a:off x="3473370" y="1638693"/>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Freeform 103">
                  <a:extLst>
                    <a:ext uri="{FF2B5EF4-FFF2-40B4-BE49-F238E27FC236}">
                      <a16:creationId xmlns:a16="http://schemas.microsoft.com/office/drawing/2014/main" id="{71E4B854-F1E0-8E69-E622-48C95953ECAE}"/>
                    </a:ext>
                  </a:extLst>
                </p:cNvPr>
                <p:cNvSpPr/>
                <p:nvPr/>
              </p:nvSpPr>
              <p:spPr>
                <a:xfrm>
                  <a:off x="3513339" y="1653084"/>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Freeform 104">
                  <a:extLst>
                    <a:ext uri="{FF2B5EF4-FFF2-40B4-BE49-F238E27FC236}">
                      <a16:creationId xmlns:a16="http://schemas.microsoft.com/office/drawing/2014/main" id="{1C5BE9E4-3BE4-E83E-6DE1-06E3561DC7F2}"/>
                    </a:ext>
                  </a:extLst>
                </p:cNvPr>
                <p:cNvSpPr/>
                <p:nvPr/>
              </p:nvSpPr>
              <p:spPr>
                <a:xfrm>
                  <a:off x="3544837" y="1685433"/>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Freeform 105">
                  <a:extLst>
                    <a:ext uri="{FF2B5EF4-FFF2-40B4-BE49-F238E27FC236}">
                      <a16:creationId xmlns:a16="http://schemas.microsoft.com/office/drawing/2014/main" id="{D3D622A5-0B3D-7714-6317-C617C78E36AE}"/>
                    </a:ext>
                  </a:extLst>
                </p:cNvPr>
                <p:cNvSpPr/>
                <p:nvPr/>
              </p:nvSpPr>
              <p:spPr>
                <a:xfrm>
                  <a:off x="3622391" y="1703390"/>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Freeform 106">
                  <a:extLst>
                    <a:ext uri="{FF2B5EF4-FFF2-40B4-BE49-F238E27FC236}">
                      <a16:creationId xmlns:a16="http://schemas.microsoft.com/office/drawing/2014/main" id="{A5CD19E3-4F33-41AF-4C26-B4A205BC0F09}"/>
                    </a:ext>
                  </a:extLst>
                </p:cNvPr>
                <p:cNvSpPr/>
                <p:nvPr/>
              </p:nvSpPr>
              <p:spPr>
                <a:xfrm>
                  <a:off x="3669241" y="1722271"/>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Freeform 107">
                  <a:extLst>
                    <a:ext uri="{FF2B5EF4-FFF2-40B4-BE49-F238E27FC236}">
                      <a16:creationId xmlns:a16="http://schemas.microsoft.com/office/drawing/2014/main" id="{E7FBC2CD-4080-1CC4-0051-3229C2A2B969}"/>
                    </a:ext>
                  </a:extLst>
                </p:cNvPr>
                <p:cNvSpPr/>
                <p:nvPr/>
              </p:nvSpPr>
              <p:spPr>
                <a:xfrm>
                  <a:off x="3758441" y="1768087"/>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Freeform 108">
                  <a:extLst>
                    <a:ext uri="{FF2B5EF4-FFF2-40B4-BE49-F238E27FC236}">
                      <a16:creationId xmlns:a16="http://schemas.microsoft.com/office/drawing/2014/main" id="{7BCB0F24-7D3E-0669-FFE1-E67283832D56}"/>
                    </a:ext>
                  </a:extLst>
                </p:cNvPr>
                <p:cNvSpPr/>
                <p:nvPr/>
              </p:nvSpPr>
              <p:spPr>
                <a:xfrm>
                  <a:off x="3787293" y="1771783"/>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Freeform 109">
                  <a:extLst>
                    <a:ext uri="{FF2B5EF4-FFF2-40B4-BE49-F238E27FC236}">
                      <a16:creationId xmlns:a16="http://schemas.microsoft.com/office/drawing/2014/main" id="{0C2527A9-93AA-9160-E73A-40B79C299B96}"/>
                    </a:ext>
                  </a:extLst>
                </p:cNvPr>
                <p:cNvSpPr/>
                <p:nvPr/>
              </p:nvSpPr>
              <p:spPr>
                <a:xfrm>
                  <a:off x="3849496" y="1784326"/>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Freeform 110">
                  <a:extLst>
                    <a:ext uri="{FF2B5EF4-FFF2-40B4-BE49-F238E27FC236}">
                      <a16:creationId xmlns:a16="http://schemas.microsoft.com/office/drawing/2014/main" id="{45C72313-8047-7A2C-C4E3-1F75C607C5F4}"/>
                    </a:ext>
                  </a:extLst>
                </p:cNvPr>
                <p:cNvSpPr/>
                <p:nvPr/>
              </p:nvSpPr>
              <p:spPr>
                <a:xfrm>
                  <a:off x="3884699" y="1800567"/>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Freeform 111">
                  <a:extLst>
                    <a:ext uri="{FF2B5EF4-FFF2-40B4-BE49-F238E27FC236}">
                      <a16:creationId xmlns:a16="http://schemas.microsoft.com/office/drawing/2014/main" id="{C591FE3E-313F-14BA-47A8-D56A9FC370E5}"/>
                    </a:ext>
                  </a:extLst>
                </p:cNvPr>
                <p:cNvSpPr/>
                <p:nvPr/>
              </p:nvSpPr>
              <p:spPr>
                <a:xfrm>
                  <a:off x="3909977" y="1800567"/>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Freeform 112">
                  <a:extLst>
                    <a:ext uri="{FF2B5EF4-FFF2-40B4-BE49-F238E27FC236}">
                      <a16:creationId xmlns:a16="http://schemas.microsoft.com/office/drawing/2014/main" id="{3A59CACF-91E1-0C0C-2C9D-8F1AA16DB3E8}"/>
                    </a:ext>
                  </a:extLst>
                </p:cNvPr>
                <p:cNvSpPr/>
                <p:nvPr/>
              </p:nvSpPr>
              <p:spPr>
                <a:xfrm>
                  <a:off x="3944254" y="1800567"/>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Freeform 113">
                  <a:extLst>
                    <a:ext uri="{FF2B5EF4-FFF2-40B4-BE49-F238E27FC236}">
                      <a16:creationId xmlns:a16="http://schemas.microsoft.com/office/drawing/2014/main" id="{B6AE3D4D-6274-2C88-8F15-2E471A8661BB}"/>
                    </a:ext>
                  </a:extLst>
                </p:cNvPr>
                <p:cNvSpPr/>
                <p:nvPr/>
              </p:nvSpPr>
              <p:spPr>
                <a:xfrm>
                  <a:off x="3972973" y="1823013"/>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Freeform 114">
                  <a:extLst>
                    <a:ext uri="{FF2B5EF4-FFF2-40B4-BE49-F238E27FC236}">
                      <a16:creationId xmlns:a16="http://schemas.microsoft.com/office/drawing/2014/main" id="{5353525D-5787-96F5-4FB5-A09A96212E8B}"/>
                    </a:ext>
                  </a:extLst>
                </p:cNvPr>
                <p:cNvSpPr/>
                <p:nvPr/>
              </p:nvSpPr>
              <p:spPr>
                <a:xfrm>
                  <a:off x="4114582" y="1877015"/>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Freeform 115">
                  <a:extLst>
                    <a:ext uri="{FF2B5EF4-FFF2-40B4-BE49-F238E27FC236}">
                      <a16:creationId xmlns:a16="http://schemas.microsoft.com/office/drawing/2014/main" id="{9C67E7B3-7875-0448-872B-C211B8AC7FA7}"/>
                    </a:ext>
                  </a:extLst>
                </p:cNvPr>
                <p:cNvSpPr/>
                <p:nvPr/>
              </p:nvSpPr>
              <p:spPr>
                <a:xfrm>
                  <a:off x="4147007" y="1877015"/>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 name="Freeform 116">
                  <a:extLst>
                    <a:ext uri="{FF2B5EF4-FFF2-40B4-BE49-F238E27FC236}">
                      <a16:creationId xmlns:a16="http://schemas.microsoft.com/office/drawing/2014/main" id="{5CA1905D-C959-54D1-6427-3C75CA06A04D}"/>
                    </a:ext>
                  </a:extLst>
                </p:cNvPr>
                <p:cNvSpPr/>
                <p:nvPr/>
              </p:nvSpPr>
              <p:spPr>
                <a:xfrm>
                  <a:off x="4211062" y="1913851"/>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Freeform 117">
                  <a:extLst>
                    <a:ext uri="{FF2B5EF4-FFF2-40B4-BE49-F238E27FC236}">
                      <a16:creationId xmlns:a16="http://schemas.microsoft.com/office/drawing/2014/main" id="{7B79027F-D19B-2B6F-BD26-BAC6C07ABBAF}"/>
                    </a:ext>
                  </a:extLst>
                </p:cNvPr>
                <p:cNvSpPr/>
                <p:nvPr/>
              </p:nvSpPr>
              <p:spPr>
                <a:xfrm>
                  <a:off x="4239914" y="1914776"/>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 name="Freeform 118">
                  <a:extLst>
                    <a:ext uri="{FF2B5EF4-FFF2-40B4-BE49-F238E27FC236}">
                      <a16:creationId xmlns:a16="http://schemas.microsoft.com/office/drawing/2014/main" id="{B1077B5D-5B97-4E4E-80DA-E86CB718E3EB}"/>
                    </a:ext>
                  </a:extLst>
                </p:cNvPr>
                <p:cNvSpPr/>
                <p:nvPr/>
              </p:nvSpPr>
              <p:spPr>
                <a:xfrm>
                  <a:off x="4300263" y="1929168"/>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Freeform 119">
                  <a:extLst>
                    <a:ext uri="{FF2B5EF4-FFF2-40B4-BE49-F238E27FC236}">
                      <a16:creationId xmlns:a16="http://schemas.microsoft.com/office/drawing/2014/main" id="{67430C5E-7413-C287-75EF-09C6B76C5D46}"/>
                    </a:ext>
                  </a:extLst>
                </p:cNvPr>
                <p:cNvSpPr/>
                <p:nvPr/>
              </p:nvSpPr>
              <p:spPr>
                <a:xfrm>
                  <a:off x="4323688" y="1948048"/>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577B299E-2E99-CB11-006A-8EBDFCF377A1}"/>
                    </a:ext>
                  </a:extLst>
                </p:cNvPr>
                <p:cNvSpPr/>
                <p:nvPr/>
              </p:nvSpPr>
              <p:spPr>
                <a:xfrm>
                  <a:off x="4365112" y="1953461"/>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C3392523-6540-D7A2-7108-880F579D6A86}"/>
                    </a:ext>
                  </a:extLst>
                </p:cNvPr>
                <p:cNvSpPr/>
                <p:nvPr/>
              </p:nvSpPr>
              <p:spPr>
                <a:xfrm>
                  <a:off x="4397537" y="1954254"/>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Freeform 122">
                  <a:extLst>
                    <a:ext uri="{FF2B5EF4-FFF2-40B4-BE49-F238E27FC236}">
                      <a16:creationId xmlns:a16="http://schemas.microsoft.com/office/drawing/2014/main" id="{06C10C8F-9CA0-1365-47E3-89F08E713457}"/>
                    </a:ext>
                  </a:extLst>
                </p:cNvPr>
                <p:cNvSpPr/>
                <p:nvPr/>
              </p:nvSpPr>
              <p:spPr>
                <a:xfrm>
                  <a:off x="4416462" y="1955178"/>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Freeform 123">
                  <a:extLst>
                    <a:ext uri="{FF2B5EF4-FFF2-40B4-BE49-F238E27FC236}">
                      <a16:creationId xmlns:a16="http://schemas.microsoft.com/office/drawing/2014/main" id="{63A4E670-F6B7-C1D7-E72A-62B44A21FBE9}"/>
                    </a:ext>
                  </a:extLst>
                </p:cNvPr>
                <p:cNvSpPr/>
                <p:nvPr/>
              </p:nvSpPr>
              <p:spPr>
                <a:xfrm>
                  <a:off x="4489517" y="1992939"/>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Freeform 124">
                  <a:extLst>
                    <a:ext uri="{FF2B5EF4-FFF2-40B4-BE49-F238E27FC236}">
                      <a16:creationId xmlns:a16="http://schemas.microsoft.com/office/drawing/2014/main" id="{3F0BC794-5D6D-3DF7-06BE-838BB27D5222}"/>
                    </a:ext>
                  </a:extLst>
                </p:cNvPr>
                <p:cNvSpPr/>
                <p:nvPr/>
              </p:nvSpPr>
              <p:spPr>
                <a:xfrm>
                  <a:off x="4525647" y="2015385"/>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 name="Freeform 125">
                  <a:extLst>
                    <a:ext uri="{FF2B5EF4-FFF2-40B4-BE49-F238E27FC236}">
                      <a16:creationId xmlns:a16="http://schemas.microsoft.com/office/drawing/2014/main" id="{4665D472-9AF6-38C7-B72A-59B741514355}"/>
                    </a:ext>
                  </a:extLst>
                </p:cNvPr>
                <p:cNvSpPr/>
                <p:nvPr/>
              </p:nvSpPr>
              <p:spPr>
                <a:xfrm>
                  <a:off x="4551718" y="2015385"/>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 name="Freeform 126">
                  <a:extLst>
                    <a:ext uri="{FF2B5EF4-FFF2-40B4-BE49-F238E27FC236}">
                      <a16:creationId xmlns:a16="http://schemas.microsoft.com/office/drawing/2014/main" id="{9A019025-9B47-8BEA-2DED-ECF1235C694F}"/>
                    </a:ext>
                  </a:extLst>
                </p:cNvPr>
                <p:cNvSpPr/>
                <p:nvPr/>
              </p:nvSpPr>
              <p:spPr>
                <a:xfrm>
                  <a:off x="4575145" y="2015385"/>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Freeform 127">
                  <a:extLst>
                    <a:ext uri="{FF2B5EF4-FFF2-40B4-BE49-F238E27FC236}">
                      <a16:creationId xmlns:a16="http://schemas.microsoft.com/office/drawing/2014/main" id="{E5556186-D013-B671-CAF7-F6A6B5DABC47}"/>
                    </a:ext>
                  </a:extLst>
                </p:cNvPr>
                <p:cNvSpPr/>
                <p:nvPr/>
              </p:nvSpPr>
              <p:spPr>
                <a:xfrm>
                  <a:off x="4604922" y="2015385"/>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61AAAD35-5B71-E587-6D39-549965684A77}"/>
                    </a:ext>
                  </a:extLst>
                </p:cNvPr>
                <p:cNvSpPr/>
                <p:nvPr/>
              </p:nvSpPr>
              <p:spPr>
                <a:xfrm>
                  <a:off x="4726679" y="2034399"/>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C758DDE2-8155-5D27-5DA4-B2FAC3D6192E}"/>
                    </a:ext>
                  </a:extLst>
                </p:cNvPr>
                <p:cNvSpPr/>
                <p:nvPr/>
              </p:nvSpPr>
              <p:spPr>
                <a:xfrm>
                  <a:off x="4748384" y="2057769"/>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67E1DA03-105F-598E-407E-2B4E709EB09E}"/>
                    </a:ext>
                  </a:extLst>
                </p:cNvPr>
                <p:cNvSpPr/>
                <p:nvPr/>
              </p:nvSpPr>
              <p:spPr>
                <a:xfrm>
                  <a:off x="4785176" y="2057769"/>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EC963D6E-A051-40C9-CD23-FA221088DCA4}"/>
                    </a:ext>
                  </a:extLst>
                </p:cNvPr>
                <p:cNvSpPr/>
                <p:nvPr/>
              </p:nvSpPr>
              <p:spPr>
                <a:xfrm>
                  <a:off x="4804102" y="2081138"/>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Freeform 132">
                  <a:extLst>
                    <a:ext uri="{FF2B5EF4-FFF2-40B4-BE49-F238E27FC236}">
                      <a16:creationId xmlns:a16="http://schemas.microsoft.com/office/drawing/2014/main" id="{27CAD9AE-06B3-F6BB-5DBF-57BB151641BF}"/>
                    </a:ext>
                  </a:extLst>
                </p:cNvPr>
                <p:cNvSpPr/>
                <p:nvPr/>
              </p:nvSpPr>
              <p:spPr>
                <a:xfrm>
                  <a:off x="4898860" y="2103584"/>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Freeform 133">
                  <a:extLst>
                    <a:ext uri="{FF2B5EF4-FFF2-40B4-BE49-F238E27FC236}">
                      <a16:creationId xmlns:a16="http://schemas.microsoft.com/office/drawing/2014/main" id="{C1D43C8F-6625-C745-2600-54E80C8B9ECD}"/>
                    </a:ext>
                  </a:extLst>
                </p:cNvPr>
                <p:cNvSpPr/>
                <p:nvPr/>
              </p:nvSpPr>
              <p:spPr>
                <a:xfrm>
                  <a:off x="4931550" y="2104112"/>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Freeform 134">
                  <a:extLst>
                    <a:ext uri="{FF2B5EF4-FFF2-40B4-BE49-F238E27FC236}">
                      <a16:creationId xmlns:a16="http://schemas.microsoft.com/office/drawing/2014/main" id="{B5D5D66E-C5BE-C7CC-85B6-75AB6A171302}"/>
                    </a:ext>
                  </a:extLst>
                </p:cNvPr>
                <p:cNvSpPr/>
                <p:nvPr/>
              </p:nvSpPr>
              <p:spPr>
                <a:xfrm>
                  <a:off x="4976282" y="2126030"/>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Freeform 135">
                  <a:extLst>
                    <a:ext uri="{FF2B5EF4-FFF2-40B4-BE49-F238E27FC236}">
                      <a16:creationId xmlns:a16="http://schemas.microsoft.com/office/drawing/2014/main" id="{48BF2F81-8ED8-915F-E18E-900FF641F1CB}"/>
                    </a:ext>
                  </a:extLst>
                </p:cNvPr>
                <p:cNvSpPr/>
                <p:nvPr/>
              </p:nvSpPr>
              <p:spPr>
                <a:xfrm>
                  <a:off x="5017838" y="2149400"/>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 name="Freeform 136">
                  <a:extLst>
                    <a:ext uri="{FF2B5EF4-FFF2-40B4-BE49-F238E27FC236}">
                      <a16:creationId xmlns:a16="http://schemas.microsoft.com/office/drawing/2014/main" id="{FF0CCFCE-2F73-623C-68C0-F46FAAF9502C}"/>
                    </a:ext>
                  </a:extLst>
                </p:cNvPr>
                <p:cNvSpPr/>
                <p:nvPr/>
              </p:nvSpPr>
              <p:spPr>
                <a:xfrm>
                  <a:off x="5098967" y="2176995"/>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Freeform 137">
                  <a:extLst>
                    <a:ext uri="{FF2B5EF4-FFF2-40B4-BE49-F238E27FC236}">
                      <a16:creationId xmlns:a16="http://schemas.microsoft.com/office/drawing/2014/main" id="{1449DBCA-F883-576B-E124-00A290DF24CC}"/>
                    </a:ext>
                  </a:extLst>
                </p:cNvPr>
                <p:cNvSpPr/>
                <p:nvPr/>
              </p:nvSpPr>
              <p:spPr>
                <a:xfrm>
                  <a:off x="5136818" y="2221095"/>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Freeform 138">
                  <a:extLst>
                    <a:ext uri="{FF2B5EF4-FFF2-40B4-BE49-F238E27FC236}">
                      <a16:creationId xmlns:a16="http://schemas.microsoft.com/office/drawing/2014/main" id="{8EAC5988-FA05-0EA2-B2BE-2074DA116D45}"/>
                    </a:ext>
                  </a:extLst>
                </p:cNvPr>
                <p:cNvSpPr/>
                <p:nvPr/>
              </p:nvSpPr>
              <p:spPr>
                <a:xfrm>
                  <a:off x="5208548" y="2225848"/>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Freeform 139">
                  <a:extLst>
                    <a:ext uri="{FF2B5EF4-FFF2-40B4-BE49-F238E27FC236}">
                      <a16:creationId xmlns:a16="http://schemas.microsoft.com/office/drawing/2014/main" id="{D3CA893E-A887-58DA-8F1E-2D2D15FE2CD7}"/>
                    </a:ext>
                  </a:extLst>
                </p:cNvPr>
                <p:cNvSpPr/>
                <p:nvPr/>
              </p:nvSpPr>
              <p:spPr>
                <a:xfrm>
                  <a:off x="5322102" y="2224923"/>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Freeform 140">
                  <a:extLst>
                    <a:ext uri="{FF2B5EF4-FFF2-40B4-BE49-F238E27FC236}">
                      <a16:creationId xmlns:a16="http://schemas.microsoft.com/office/drawing/2014/main" id="{73A28EEB-DD1D-67DE-C411-2FF1DB1959E7}"/>
                    </a:ext>
                  </a:extLst>
                </p:cNvPr>
                <p:cNvSpPr/>
                <p:nvPr/>
              </p:nvSpPr>
              <p:spPr>
                <a:xfrm>
                  <a:off x="5391581" y="2253706"/>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Freeform 141">
                  <a:extLst>
                    <a:ext uri="{FF2B5EF4-FFF2-40B4-BE49-F238E27FC236}">
                      <a16:creationId xmlns:a16="http://schemas.microsoft.com/office/drawing/2014/main" id="{B50772B3-1A70-E2F2-BD49-D767E99354A5}"/>
                    </a:ext>
                  </a:extLst>
                </p:cNvPr>
                <p:cNvSpPr/>
                <p:nvPr/>
              </p:nvSpPr>
              <p:spPr>
                <a:xfrm>
                  <a:off x="5424006" y="2252914"/>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Freeform 142">
                  <a:extLst>
                    <a:ext uri="{FF2B5EF4-FFF2-40B4-BE49-F238E27FC236}">
                      <a16:creationId xmlns:a16="http://schemas.microsoft.com/office/drawing/2014/main" id="{F9DFD73B-D8C0-5453-8125-A7D079015528}"/>
                    </a:ext>
                  </a:extLst>
                </p:cNvPr>
                <p:cNvSpPr/>
                <p:nvPr/>
              </p:nvSpPr>
              <p:spPr>
                <a:xfrm>
                  <a:off x="5486209" y="2253706"/>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4" name="Freeform 143">
                  <a:extLst>
                    <a:ext uri="{FF2B5EF4-FFF2-40B4-BE49-F238E27FC236}">
                      <a16:creationId xmlns:a16="http://schemas.microsoft.com/office/drawing/2014/main" id="{1FF0D9AA-FED1-64C1-7C1A-82E8E802F105}"/>
                    </a:ext>
                  </a:extLst>
                </p:cNvPr>
                <p:cNvSpPr/>
                <p:nvPr/>
              </p:nvSpPr>
              <p:spPr>
                <a:xfrm>
                  <a:off x="5520486" y="2252914"/>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Freeform 144">
                  <a:extLst>
                    <a:ext uri="{FF2B5EF4-FFF2-40B4-BE49-F238E27FC236}">
                      <a16:creationId xmlns:a16="http://schemas.microsoft.com/office/drawing/2014/main" id="{FED8F7C5-2C58-BB3B-B88F-7773794F0754}"/>
                    </a:ext>
                  </a:extLst>
                </p:cNvPr>
                <p:cNvSpPr/>
                <p:nvPr/>
              </p:nvSpPr>
              <p:spPr>
                <a:xfrm>
                  <a:off x="5556485" y="2277077"/>
                  <a:ext cx="53864" cy="53868"/>
                </a:xfrm>
                <a:custGeom>
                  <a:avLst/>
                  <a:gdLst>
                    <a:gd name="connsiteX0" fmla="*/ 37839 w 37839"/>
                    <a:gd name="connsiteY0" fmla="*/ 11965 h 37842"/>
                    <a:gd name="connsiteX1" fmla="*/ 25939 w 37839"/>
                    <a:gd name="connsiteY1" fmla="*/ 11965 h 37842"/>
                    <a:gd name="connsiteX2" fmla="*/ 25939 w 37839"/>
                    <a:gd name="connsiteY2" fmla="*/ 0 h 37842"/>
                    <a:gd name="connsiteX3" fmla="*/ 11993 w 37839"/>
                    <a:gd name="connsiteY3" fmla="*/ 0 h 37842"/>
                    <a:gd name="connsiteX4" fmla="*/ 11993 w 37839"/>
                    <a:gd name="connsiteY4" fmla="*/ 11965 h 37842"/>
                    <a:gd name="connsiteX5" fmla="*/ 0 w 37839"/>
                    <a:gd name="connsiteY5" fmla="*/ 11965 h 37842"/>
                    <a:gd name="connsiteX6" fmla="*/ 0 w 37839"/>
                    <a:gd name="connsiteY6" fmla="*/ 25878 h 37842"/>
                    <a:gd name="connsiteX7" fmla="*/ 11993 w 37839"/>
                    <a:gd name="connsiteY7" fmla="*/ 25878 h 37842"/>
                    <a:gd name="connsiteX8" fmla="*/ 11993 w 37839"/>
                    <a:gd name="connsiteY8" fmla="*/ 37843 h 37842"/>
                    <a:gd name="connsiteX9" fmla="*/ 25939 w 37839"/>
                    <a:gd name="connsiteY9" fmla="*/ 37843 h 37842"/>
                    <a:gd name="connsiteX10" fmla="*/ 25939 w 37839"/>
                    <a:gd name="connsiteY10" fmla="*/ 25878 h 37842"/>
                    <a:gd name="connsiteX11" fmla="*/ 37839 w 37839"/>
                    <a:gd name="connsiteY11" fmla="*/ 25878 h 37842"/>
                    <a:gd name="connsiteX12" fmla="*/ 37839 w 37839"/>
                    <a:gd name="connsiteY12" fmla="*/ 11965 h 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2">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Freeform 145">
                  <a:extLst>
                    <a:ext uri="{FF2B5EF4-FFF2-40B4-BE49-F238E27FC236}">
                      <a16:creationId xmlns:a16="http://schemas.microsoft.com/office/drawing/2014/main" id="{3C236F87-D376-FEE3-4D8F-1F1FF49B6AE1}"/>
                    </a:ext>
                  </a:extLst>
                </p:cNvPr>
                <p:cNvSpPr/>
                <p:nvPr/>
              </p:nvSpPr>
              <p:spPr>
                <a:xfrm>
                  <a:off x="5585600" y="2367652"/>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Freeform 146">
                  <a:extLst>
                    <a:ext uri="{FF2B5EF4-FFF2-40B4-BE49-F238E27FC236}">
                      <a16:creationId xmlns:a16="http://schemas.microsoft.com/office/drawing/2014/main" id="{20B40BAE-E656-E645-6291-08BEB07C333F}"/>
                    </a:ext>
                  </a:extLst>
                </p:cNvPr>
                <p:cNvSpPr/>
                <p:nvPr/>
              </p:nvSpPr>
              <p:spPr>
                <a:xfrm>
                  <a:off x="5704578" y="2366728"/>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Freeform 147">
                  <a:extLst>
                    <a:ext uri="{FF2B5EF4-FFF2-40B4-BE49-F238E27FC236}">
                      <a16:creationId xmlns:a16="http://schemas.microsoft.com/office/drawing/2014/main" id="{E0286935-A7AF-0A9C-18A5-3155B20976DF}"/>
                    </a:ext>
                  </a:extLst>
                </p:cNvPr>
                <p:cNvSpPr/>
                <p:nvPr/>
              </p:nvSpPr>
              <p:spPr>
                <a:xfrm>
                  <a:off x="5737135" y="2395511"/>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9" name="Freeform 148">
                  <a:extLst>
                    <a:ext uri="{FF2B5EF4-FFF2-40B4-BE49-F238E27FC236}">
                      <a16:creationId xmlns:a16="http://schemas.microsoft.com/office/drawing/2014/main" id="{A6E08351-BAAA-815F-5016-F0D02E89D671}"/>
                    </a:ext>
                  </a:extLst>
                </p:cNvPr>
                <p:cNvSpPr/>
                <p:nvPr/>
              </p:nvSpPr>
              <p:spPr>
                <a:xfrm>
                  <a:off x="5777634" y="2395511"/>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 name="Freeform 149">
                  <a:extLst>
                    <a:ext uri="{FF2B5EF4-FFF2-40B4-BE49-F238E27FC236}">
                      <a16:creationId xmlns:a16="http://schemas.microsoft.com/office/drawing/2014/main" id="{2F5E61CD-088B-8896-A80E-343578CE668B}"/>
                    </a:ext>
                  </a:extLst>
                </p:cNvPr>
                <p:cNvSpPr/>
                <p:nvPr/>
              </p:nvSpPr>
              <p:spPr>
                <a:xfrm>
                  <a:off x="5842614" y="2395511"/>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1" name="Freeform 150">
                  <a:extLst>
                    <a:ext uri="{FF2B5EF4-FFF2-40B4-BE49-F238E27FC236}">
                      <a16:creationId xmlns:a16="http://schemas.microsoft.com/office/drawing/2014/main" id="{B3D3FFC9-EC2A-807B-372B-34BEDF0A3B49}"/>
                    </a:ext>
                  </a:extLst>
                </p:cNvPr>
                <p:cNvSpPr/>
                <p:nvPr/>
              </p:nvSpPr>
              <p:spPr>
                <a:xfrm>
                  <a:off x="5871465" y="2395511"/>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Freeform 151">
                  <a:extLst>
                    <a:ext uri="{FF2B5EF4-FFF2-40B4-BE49-F238E27FC236}">
                      <a16:creationId xmlns:a16="http://schemas.microsoft.com/office/drawing/2014/main" id="{3FEEE9A4-97D2-0A21-EE94-0E03F9FF85BB}"/>
                    </a:ext>
                  </a:extLst>
                </p:cNvPr>
                <p:cNvSpPr/>
                <p:nvPr/>
              </p:nvSpPr>
              <p:spPr>
                <a:xfrm>
                  <a:off x="5898464" y="2395511"/>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Freeform 152">
                  <a:extLst>
                    <a:ext uri="{FF2B5EF4-FFF2-40B4-BE49-F238E27FC236}">
                      <a16:creationId xmlns:a16="http://schemas.microsoft.com/office/drawing/2014/main" id="{B2106E0F-925D-2DB6-D164-157965245767}"/>
                    </a:ext>
                  </a:extLst>
                </p:cNvPr>
                <p:cNvSpPr/>
                <p:nvPr/>
              </p:nvSpPr>
              <p:spPr>
                <a:xfrm>
                  <a:off x="5923742" y="2395511"/>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Freeform 153">
                  <a:extLst>
                    <a:ext uri="{FF2B5EF4-FFF2-40B4-BE49-F238E27FC236}">
                      <a16:creationId xmlns:a16="http://schemas.microsoft.com/office/drawing/2014/main" id="{D7DC6B24-DD64-47BD-4D51-DB43755EB792}"/>
                    </a:ext>
                  </a:extLst>
                </p:cNvPr>
                <p:cNvSpPr/>
                <p:nvPr/>
              </p:nvSpPr>
              <p:spPr>
                <a:xfrm>
                  <a:off x="6033589" y="2427859"/>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Freeform 154">
                  <a:extLst>
                    <a:ext uri="{FF2B5EF4-FFF2-40B4-BE49-F238E27FC236}">
                      <a16:creationId xmlns:a16="http://schemas.microsoft.com/office/drawing/2014/main" id="{F44DA82F-D8AF-52FA-778A-7D82C7DEFB82}"/>
                    </a:ext>
                  </a:extLst>
                </p:cNvPr>
                <p:cNvSpPr/>
                <p:nvPr/>
              </p:nvSpPr>
              <p:spPr>
                <a:xfrm>
                  <a:off x="6116569" y="2465621"/>
                  <a:ext cx="53864" cy="53868"/>
                </a:xfrm>
                <a:custGeom>
                  <a:avLst/>
                  <a:gdLst>
                    <a:gd name="connsiteX0" fmla="*/ 37839 w 37839"/>
                    <a:gd name="connsiteY0" fmla="*/ 11965 h 37842"/>
                    <a:gd name="connsiteX1" fmla="*/ 25939 w 37839"/>
                    <a:gd name="connsiteY1" fmla="*/ 11965 h 37842"/>
                    <a:gd name="connsiteX2" fmla="*/ 25939 w 37839"/>
                    <a:gd name="connsiteY2" fmla="*/ 0 h 37842"/>
                    <a:gd name="connsiteX3" fmla="*/ 11993 w 37839"/>
                    <a:gd name="connsiteY3" fmla="*/ 0 h 37842"/>
                    <a:gd name="connsiteX4" fmla="*/ 11993 w 37839"/>
                    <a:gd name="connsiteY4" fmla="*/ 11965 h 37842"/>
                    <a:gd name="connsiteX5" fmla="*/ 0 w 37839"/>
                    <a:gd name="connsiteY5" fmla="*/ 11965 h 37842"/>
                    <a:gd name="connsiteX6" fmla="*/ 0 w 37839"/>
                    <a:gd name="connsiteY6" fmla="*/ 25878 h 37842"/>
                    <a:gd name="connsiteX7" fmla="*/ 11993 w 37839"/>
                    <a:gd name="connsiteY7" fmla="*/ 25878 h 37842"/>
                    <a:gd name="connsiteX8" fmla="*/ 11993 w 37839"/>
                    <a:gd name="connsiteY8" fmla="*/ 37843 h 37842"/>
                    <a:gd name="connsiteX9" fmla="*/ 25939 w 37839"/>
                    <a:gd name="connsiteY9" fmla="*/ 37843 h 37842"/>
                    <a:gd name="connsiteX10" fmla="*/ 25939 w 37839"/>
                    <a:gd name="connsiteY10" fmla="*/ 25878 h 37842"/>
                    <a:gd name="connsiteX11" fmla="*/ 37839 w 37839"/>
                    <a:gd name="connsiteY11" fmla="*/ 25878 h 37842"/>
                    <a:gd name="connsiteX12" fmla="*/ 37839 w 37839"/>
                    <a:gd name="connsiteY12" fmla="*/ 11965 h 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2">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 name="Freeform 155">
                  <a:extLst>
                    <a:ext uri="{FF2B5EF4-FFF2-40B4-BE49-F238E27FC236}">
                      <a16:creationId xmlns:a16="http://schemas.microsoft.com/office/drawing/2014/main" id="{3448B0A8-A97A-4D3C-C1E2-93317ED9233D}"/>
                    </a:ext>
                  </a:extLst>
                </p:cNvPr>
                <p:cNvSpPr/>
                <p:nvPr/>
              </p:nvSpPr>
              <p:spPr>
                <a:xfrm>
                  <a:off x="6256326" y="2498894"/>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Freeform 156">
                  <a:extLst>
                    <a:ext uri="{FF2B5EF4-FFF2-40B4-BE49-F238E27FC236}">
                      <a16:creationId xmlns:a16="http://schemas.microsoft.com/office/drawing/2014/main" id="{BE99AE7A-5CD4-0270-4DF5-F0C047084E5F}"/>
                    </a:ext>
                  </a:extLst>
                </p:cNvPr>
                <p:cNvSpPr/>
                <p:nvPr/>
              </p:nvSpPr>
              <p:spPr>
                <a:xfrm>
                  <a:off x="6287824" y="2498894"/>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 name="Freeform 157">
                  <a:extLst>
                    <a:ext uri="{FF2B5EF4-FFF2-40B4-BE49-F238E27FC236}">
                      <a16:creationId xmlns:a16="http://schemas.microsoft.com/office/drawing/2014/main" id="{9C296163-74C8-011F-F2FE-E344BAF1D65F}"/>
                    </a:ext>
                  </a:extLst>
                </p:cNvPr>
                <p:cNvSpPr/>
                <p:nvPr/>
              </p:nvSpPr>
              <p:spPr>
                <a:xfrm>
                  <a:off x="6382450" y="2537579"/>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9" name="Freeform 158">
                  <a:extLst>
                    <a:ext uri="{FF2B5EF4-FFF2-40B4-BE49-F238E27FC236}">
                      <a16:creationId xmlns:a16="http://schemas.microsoft.com/office/drawing/2014/main" id="{4B078258-D298-D130-8615-85517E971A86}"/>
                    </a:ext>
                  </a:extLst>
                </p:cNvPr>
                <p:cNvSpPr/>
                <p:nvPr/>
              </p:nvSpPr>
              <p:spPr>
                <a:xfrm>
                  <a:off x="6458152" y="2577189"/>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Freeform 159">
                  <a:extLst>
                    <a:ext uri="{FF2B5EF4-FFF2-40B4-BE49-F238E27FC236}">
                      <a16:creationId xmlns:a16="http://schemas.microsoft.com/office/drawing/2014/main" id="{A10C636E-9473-918E-06E3-07EF0F084A1B}"/>
                    </a:ext>
                  </a:extLst>
                </p:cNvPr>
                <p:cNvSpPr/>
                <p:nvPr/>
              </p:nvSpPr>
              <p:spPr>
                <a:xfrm>
                  <a:off x="6598836" y="2612310"/>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1" name="Freeform 160">
                  <a:extLst>
                    <a:ext uri="{FF2B5EF4-FFF2-40B4-BE49-F238E27FC236}">
                      <a16:creationId xmlns:a16="http://schemas.microsoft.com/office/drawing/2014/main" id="{0DFAEBAF-7222-0853-8B4B-1A3DD708430A}"/>
                    </a:ext>
                  </a:extLst>
                </p:cNvPr>
                <p:cNvSpPr/>
                <p:nvPr/>
              </p:nvSpPr>
              <p:spPr>
                <a:xfrm>
                  <a:off x="6653759" y="2691399"/>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Freeform 161">
                  <a:extLst>
                    <a:ext uri="{FF2B5EF4-FFF2-40B4-BE49-F238E27FC236}">
                      <a16:creationId xmlns:a16="http://schemas.microsoft.com/office/drawing/2014/main" id="{9021C4F9-A561-4951-3461-B83BB8066D5D}"/>
                    </a:ext>
                  </a:extLst>
                </p:cNvPr>
                <p:cNvSpPr/>
                <p:nvPr/>
              </p:nvSpPr>
              <p:spPr>
                <a:xfrm>
                  <a:off x="6706961" y="2691399"/>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Freeform 162">
                  <a:extLst>
                    <a:ext uri="{FF2B5EF4-FFF2-40B4-BE49-F238E27FC236}">
                      <a16:creationId xmlns:a16="http://schemas.microsoft.com/office/drawing/2014/main" id="{BD223F24-C26B-566C-5218-5E3DE70AA774}"/>
                    </a:ext>
                  </a:extLst>
                </p:cNvPr>
                <p:cNvSpPr/>
                <p:nvPr/>
              </p:nvSpPr>
              <p:spPr>
                <a:xfrm>
                  <a:off x="6734092" y="2691399"/>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1 w 37839"/>
                    <a:gd name="connsiteY3" fmla="*/ 0 h 37750"/>
                    <a:gd name="connsiteX4" fmla="*/ 11901 w 37839"/>
                    <a:gd name="connsiteY4" fmla="*/ 11965 h 37750"/>
                    <a:gd name="connsiteX5" fmla="*/ 0 w 37839"/>
                    <a:gd name="connsiteY5" fmla="*/ 11965 h 37750"/>
                    <a:gd name="connsiteX6" fmla="*/ 0 w 37839"/>
                    <a:gd name="connsiteY6" fmla="*/ 25878 h 37750"/>
                    <a:gd name="connsiteX7" fmla="*/ 11901 w 37839"/>
                    <a:gd name="connsiteY7" fmla="*/ 25878 h 37750"/>
                    <a:gd name="connsiteX8" fmla="*/ 11901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1" y="0"/>
                      </a:lnTo>
                      <a:lnTo>
                        <a:pt x="11901" y="11965"/>
                      </a:lnTo>
                      <a:lnTo>
                        <a:pt x="0" y="11965"/>
                      </a:lnTo>
                      <a:lnTo>
                        <a:pt x="0" y="25878"/>
                      </a:lnTo>
                      <a:lnTo>
                        <a:pt x="11901" y="25878"/>
                      </a:lnTo>
                      <a:lnTo>
                        <a:pt x="11901"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Freeform 163">
                  <a:extLst>
                    <a:ext uri="{FF2B5EF4-FFF2-40B4-BE49-F238E27FC236}">
                      <a16:creationId xmlns:a16="http://schemas.microsoft.com/office/drawing/2014/main" id="{3FEC80C4-B339-44EA-2A5E-1B8234E3E4D8}"/>
                    </a:ext>
                  </a:extLst>
                </p:cNvPr>
                <p:cNvSpPr/>
                <p:nvPr/>
              </p:nvSpPr>
              <p:spPr>
                <a:xfrm>
                  <a:off x="6844865" y="2737214"/>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Freeform 164">
                  <a:extLst>
                    <a:ext uri="{FF2B5EF4-FFF2-40B4-BE49-F238E27FC236}">
                      <a16:creationId xmlns:a16="http://schemas.microsoft.com/office/drawing/2014/main" id="{970CA2D5-2F75-A42A-2202-3676FC1D23D4}"/>
                    </a:ext>
                  </a:extLst>
                </p:cNvPr>
                <p:cNvSpPr/>
                <p:nvPr/>
              </p:nvSpPr>
              <p:spPr>
                <a:xfrm>
                  <a:off x="6907993" y="2737214"/>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Freeform 165">
                  <a:extLst>
                    <a:ext uri="{FF2B5EF4-FFF2-40B4-BE49-F238E27FC236}">
                      <a16:creationId xmlns:a16="http://schemas.microsoft.com/office/drawing/2014/main" id="{22CF1745-DA90-F157-0F0D-FF48D7C39D95}"/>
                    </a:ext>
                  </a:extLst>
                </p:cNvPr>
                <p:cNvSpPr/>
                <p:nvPr/>
              </p:nvSpPr>
              <p:spPr>
                <a:xfrm>
                  <a:off x="6956697" y="2737214"/>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7" name="Freeform 166">
                  <a:extLst>
                    <a:ext uri="{FF2B5EF4-FFF2-40B4-BE49-F238E27FC236}">
                      <a16:creationId xmlns:a16="http://schemas.microsoft.com/office/drawing/2014/main" id="{0F0564AF-E80B-6A6F-741A-CEE8432497A7}"/>
                    </a:ext>
                  </a:extLst>
                </p:cNvPr>
                <p:cNvSpPr/>
                <p:nvPr/>
              </p:nvSpPr>
              <p:spPr>
                <a:xfrm>
                  <a:off x="6997194" y="2737214"/>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Freeform 167">
                  <a:extLst>
                    <a:ext uri="{FF2B5EF4-FFF2-40B4-BE49-F238E27FC236}">
                      <a16:creationId xmlns:a16="http://schemas.microsoft.com/office/drawing/2014/main" id="{9FA88F5A-F775-0780-BD2F-CEBD97C4F174}"/>
                    </a:ext>
                  </a:extLst>
                </p:cNvPr>
                <p:cNvSpPr/>
                <p:nvPr/>
              </p:nvSpPr>
              <p:spPr>
                <a:xfrm>
                  <a:off x="7063103" y="2784879"/>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Freeform 168">
                  <a:extLst>
                    <a:ext uri="{FF2B5EF4-FFF2-40B4-BE49-F238E27FC236}">
                      <a16:creationId xmlns:a16="http://schemas.microsoft.com/office/drawing/2014/main" id="{3484E5B0-AF16-AED7-80D4-4EA68E73C291}"/>
                    </a:ext>
                  </a:extLst>
                </p:cNvPr>
                <p:cNvSpPr/>
                <p:nvPr/>
              </p:nvSpPr>
              <p:spPr>
                <a:xfrm>
                  <a:off x="7170303" y="2830827"/>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Freeform 169">
                  <a:extLst>
                    <a:ext uri="{FF2B5EF4-FFF2-40B4-BE49-F238E27FC236}">
                      <a16:creationId xmlns:a16="http://schemas.microsoft.com/office/drawing/2014/main" id="{577CA399-6DAB-976A-9A38-9A4180E019BA}"/>
                    </a:ext>
                  </a:extLst>
                </p:cNvPr>
                <p:cNvSpPr/>
                <p:nvPr/>
              </p:nvSpPr>
              <p:spPr>
                <a:xfrm>
                  <a:off x="7256856" y="2830827"/>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4 w 37839"/>
                    <a:gd name="connsiteY3" fmla="*/ 0 h 37750"/>
                    <a:gd name="connsiteX4" fmla="*/ 11994 w 37839"/>
                    <a:gd name="connsiteY4" fmla="*/ 11872 h 37750"/>
                    <a:gd name="connsiteX5" fmla="*/ 0 w 37839"/>
                    <a:gd name="connsiteY5" fmla="*/ 11872 h 37750"/>
                    <a:gd name="connsiteX6" fmla="*/ 0 w 37839"/>
                    <a:gd name="connsiteY6" fmla="*/ 25785 h 37750"/>
                    <a:gd name="connsiteX7" fmla="*/ 11994 w 37839"/>
                    <a:gd name="connsiteY7" fmla="*/ 25785 h 37750"/>
                    <a:gd name="connsiteX8" fmla="*/ 11994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4" y="0"/>
                      </a:lnTo>
                      <a:lnTo>
                        <a:pt x="11994" y="11872"/>
                      </a:lnTo>
                      <a:lnTo>
                        <a:pt x="0" y="11872"/>
                      </a:lnTo>
                      <a:lnTo>
                        <a:pt x="0" y="25785"/>
                      </a:lnTo>
                      <a:lnTo>
                        <a:pt x="11994" y="25785"/>
                      </a:lnTo>
                      <a:lnTo>
                        <a:pt x="11994"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 name="Freeform 170">
                  <a:extLst>
                    <a:ext uri="{FF2B5EF4-FFF2-40B4-BE49-F238E27FC236}">
                      <a16:creationId xmlns:a16="http://schemas.microsoft.com/office/drawing/2014/main" id="{B9C349AD-661D-4D3E-A303-397CD98D5175}"/>
                    </a:ext>
                  </a:extLst>
                </p:cNvPr>
                <p:cNvSpPr/>
                <p:nvPr/>
              </p:nvSpPr>
              <p:spPr>
                <a:xfrm>
                  <a:off x="7436184" y="2830827"/>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4 w 37932"/>
                    <a:gd name="connsiteY3" fmla="*/ 0 h 37750"/>
                    <a:gd name="connsiteX4" fmla="*/ 11994 w 37932"/>
                    <a:gd name="connsiteY4" fmla="*/ 11872 h 37750"/>
                    <a:gd name="connsiteX5" fmla="*/ 0 w 37932"/>
                    <a:gd name="connsiteY5" fmla="*/ 11872 h 37750"/>
                    <a:gd name="connsiteX6" fmla="*/ 0 w 37932"/>
                    <a:gd name="connsiteY6" fmla="*/ 25785 h 37750"/>
                    <a:gd name="connsiteX7" fmla="*/ 11994 w 37932"/>
                    <a:gd name="connsiteY7" fmla="*/ 25785 h 37750"/>
                    <a:gd name="connsiteX8" fmla="*/ 11994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4" y="0"/>
                      </a:lnTo>
                      <a:lnTo>
                        <a:pt x="11994" y="11872"/>
                      </a:lnTo>
                      <a:lnTo>
                        <a:pt x="0" y="11872"/>
                      </a:lnTo>
                      <a:lnTo>
                        <a:pt x="0" y="25785"/>
                      </a:lnTo>
                      <a:lnTo>
                        <a:pt x="11994" y="25785"/>
                      </a:lnTo>
                      <a:lnTo>
                        <a:pt x="11994"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Freeform 171">
                  <a:extLst>
                    <a:ext uri="{FF2B5EF4-FFF2-40B4-BE49-F238E27FC236}">
                      <a16:creationId xmlns:a16="http://schemas.microsoft.com/office/drawing/2014/main" id="{6B6ED4AB-5A13-F88F-83ED-2AF3BB8ED455}"/>
                    </a:ext>
                  </a:extLst>
                </p:cNvPr>
                <p:cNvSpPr/>
                <p:nvPr/>
              </p:nvSpPr>
              <p:spPr>
                <a:xfrm>
                  <a:off x="7547089" y="2830827"/>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4 w 37839"/>
                    <a:gd name="connsiteY3" fmla="*/ 0 h 37750"/>
                    <a:gd name="connsiteX4" fmla="*/ 11994 w 37839"/>
                    <a:gd name="connsiteY4" fmla="*/ 11872 h 37750"/>
                    <a:gd name="connsiteX5" fmla="*/ 0 w 37839"/>
                    <a:gd name="connsiteY5" fmla="*/ 11872 h 37750"/>
                    <a:gd name="connsiteX6" fmla="*/ 0 w 37839"/>
                    <a:gd name="connsiteY6" fmla="*/ 25785 h 37750"/>
                    <a:gd name="connsiteX7" fmla="*/ 11994 w 37839"/>
                    <a:gd name="connsiteY7" fmla="*/ 25785 h 37750"/>
                    <a:gd name="connsiteX8" fmla="*/ 11994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4" y="0"/>
                      </a:lnTo>
                      <a:lnTo>
                        <a:pt x="11994" y="11872"/>
                      </a:lnTo>
                      <a:lnTo>
                        <a:pt x="0" y="11872"/>
                      </a:lnTo>
                      <a:lnTo>
                        <a:pt x="0" y="25785"/>
                      </a:lnTo>
                      <a:lnTo>
                        <a:pt x="11994" y="25785"/>
                      </a:lnTo>
                      <a:lnTo>
                        <a:pt x="11994"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Freeform 172">
                  <a:extLst>
                    <a:ext uri="{FF2B5EF4-FFF2-40B4-BE49-F238E27FC236}">
                      <a16:creationId xmlns:a16="http://schemas.microsoft.com/office/drawing/2014/main" id="{2723483A-2A28-9955-F639-08531287716B}"/>
                    </a:ext>
                  </a:extLst>
                </p:cNvPr>
                <p:cNvSpPr/>
                <p:nvPr/>
              </p:nvSpPr>
              <p:spPr>
                <a:xfrm>
                  <a:off x="7639980" y="2830827"/>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Freeform 173">
                  <a:extLst>
                    <a:ext uri="{FF2B5EF4-FFF2-40B4-BE49-F238E27FC236}">
                      <a16:creationId xmlns:a16="http://schemas.microsoft.com/office/drawing/2014/main" id="{95C459A2-B9FC-EA95-DBA4-47DA2199C613}"/>
                    </a:ext>
                  </a:extLst>
                </p:cNvPr>
                <p:cNvSpPr/>
                <p:nvPr/>
              </p:nvSpPr>
              <p:spPr>
                <a:xfrm>
                  <a:off x="7695845" y="2830827"/>
                  <a:ext cx="53863" cy="53737"/>
                </a:xfrm>
                <a:custGeom>
                  <a:avLst/>
                  <a:gdLst>
                    <a:gd name="connsiteX0" fmla="*/ 37839 w 37838"/>
                    <a:gd name="connsiteY0" fmla="*/ 11872 h 37750"/>
                    <a:gd name="connsiteX1" fmla="*/ 25939 w 37838"/>
                    <a:gd name="connsiteY1" fmla="*/ 11872 h 37750"/>
                    <a:gd name="connsiteX2" fmla="*/ 25939 w 37838"/>
                    <a:gd name="connsiteY2" fmla="*/ 0 h 37750"/>
                    <a:gd name="connsiteX3" fmla="*/ 11993 w 37838"/>
                    <a:gd name="connsiteY3" fmla="*/ 0 h 37750"/>
                    <a:gd name="connsiteX4" fmla="*/ 11993 w 37838"/>
                    <a:gd name="connsiteY4" fmla="*/ 11872 h 37750"/>
                    <a:gd name="connsiteX5" fmla="*/ 0 w 37838"/>
                    <a:gd name="connsiteY5" fmla="*/ 11872 h 37750"/>
                    <a:gd name="connsiteX6" fmla="*/ 0 w 37838"/>
                    <a:gd name="connsiteY6" fmla="*/ 25785 h 37750"/>
                    <a:gd name="connsiteX7" fmla="*/ 11993 w 37838"/>
                    <a:gd name="connsiteY7" fmla="*/ 25785 h 37750"/>
                    <a:gd name="connsiteX8" fmla="*/ 11993 w 37838"/>
                    <a:gd name="connsiteY8" fmla="*/ 37750 h 37750"/>
                    <a:gd name="connsiteX9" fmla="*/ 25939 w 37838"/>
                    <a:gd name="connsiteY9" fmla="*/ 37750 h 37750"/>
                    <a:gd name="connsiteX10" fmla="*/ 25939 w 37838"/>
                    <a:gd name="connsiteY10" fmla="*/ 25785 h 37750"/>
                    <a:gd name="connsiteX11" fmla="*/ 37839 w 37838"/>
                    <a:gd name="connsiteY11" fmla="*/ 25785 h 37750"/>
                    <a:gd name="connsiteX12" fmla="*/ 37839 w 37838"/>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8"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Freeform 174">
                  <a:extLst>
                    <a:ext uri="{FF2B5EF4-FFF2-40B4-BE49-F238E27FC236}">
                      <a16:creationId xmlns:a16="http://schemas.microsoft.com/office/drawing/2014/main" id="{E4B44CA5-AFB5-4010-CADB-4F5256ABA455}"/>
                    </a:ext>
                  </a:extLst>
                </p:cNvPr>
                <p:cNvSpPr/>
                <p:nvPr/>
              </p:nvSpPr>
              <p:spPr>
                <a:xfrm>
                  <a:off x="7749974" y="2830827"/>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1 w 37839"/>
                    <a:gd name="connsiteY3" fmla="*/ 0 h 37750"/>
                    <a:gd name="connsiteX4" fmla="*/ 11901 w 37839"/>
                    <a:gd name="connsiteY4" fmla="*/ 11872 h 37750"/>
                    <a:gd name="connsiteX5" fmla="*/ 0 w 37839"/>
                    <a:gd name="connsiteY5" fmla="*/ 11872 h 37750"/>
                    <a:gd name="connsiteX6" fmla="*/ 0 w 37839"/>
                    <a:gd name="connsiteY6" fmla="*/ 25785 h 37750"/>
                    <a:gd name="connsiteX7" fmla="*/ 11901 w 37839"/>
                    <a:gd name="connsiteY7" fmla="*/ 25785 h 37750"/>
                    <a:gd name="connsiteX8" fmla="*/ 11901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1" y="0"/>
                      </a:lnTo>
                      <a:lnTo>
                        <a:pt x="11901" y="11872"/>
                      </a:lnTo>
                      <a:lnTo>
                        <a:pt x="0" y="11872"/>
                      </a:lnTo>
                      <a:lnTo>
                        <a:pt x="0" y="25785"/>
                      </a:lnTo>
                      <a:lnTo>
                        <a:pt x="11901" y="25785"/>
                      </a:lnTo>
                      <a:lnTo>
                        <a:pt x="11901"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 name="Freeform 175">
                  <a:extLst>
                    <a:ext uri="{FF2B5EF4-FFF2-40B4-BE49-F238E27FC236}">
                      <a16:creationId xmlns:a16="http://schemas.microsoft.com/office/drawing/2014/main" id="{3BA040C3-AFC2-E93C-3FE2-6D430D4D330A}"/>
                    </a:ext>
                  </a:extLst>
                </p:cNvPr>
                <p:cNvSpPr/>
                <p:nvPr/>
              </p:nvSpPr>
              <p:spPr>
                <a:xfrm>
                  <a:off x="7849100" y="2830827"/>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1 w 37839"/>
                    <a:gd name="connsiteY3" fmla="*/ 0 h 37750"/>
                    <a:gd name="connsiteX4" fmla="*/ 11901 w 37839"/>
                    <a:gd name="connsiteY4" fmla="*/ 11872 h 37750"/>
                    <a:gd name="connsiteX5" fmla="*/ 0 w 37839"/>
                    <a:gd name="connsiteY5" fmla="*/ 11872 h 37750"/>
                    <a:gd name="connsiteX6" fmla="*/ 0 w 37839"/>
                    <a:gd name="connsiteY6" fmla="*/ 25785 h 37750"/>
                    <a:gd name="connsiteX7" fmla="*/ 11901 w 37839"/>
                    <a:gd name="connsiteY7" fmla="*/ 25785 h 37750"/>
                    <a:gd name="connsiteX8" fmla="*/ 11901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1" y="0"/>
                      </a:lnTo>
                      <a:lnTo>
                        <a:pt x="11901" y="11872"/>
                      </a:lnTo>
                      <a:lnTo>
                        <a:pt x="0" y="11872"/>
                      </a:lnTo>
                      <a:lnTo>
                        <a:pt x="0" y="25785"/>
                      </a:lnTo>
                      <a:lnTo>
                        <a:pt x="11901" y="25785"/>
                      </a:lnTo>
                      <a:lnTo>
                        <a:pt x="11901" y="37750"/>
                      </a:lnTo>
                      <a:lnTo>
                        <a:pt x="25846" y="37750"/>
                      </a:lnTo>
                      <a:lnTo>
                        <a:pt x="25846"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Freeform 176">
                  <a:extLst>
                    <a:ext uri="{FF2B5EF4-FFF2-40B4-BE49-F238E27FC236}">
                      <a16:creationId xmlns:a16="http://schemas.microsoft.com/office/drawing/2014/main" id="{91781864-3E77-BB49-2237-20A1C8E045BD}"/>
                    </a:ext>
                  </a:extLst>
                </p:cNvPr>
                <p:cNvSpPr/>
                <p:nvPr/>
              </p:nvSpPr>
              <p:spPr>
                <a:xfrm>
                  <a:off x="7965300" y="2993623"/>
                  <a:ext cx="53995" cy="53737"/>
                </a:xfrm>
                <a:custGeom>
                  <a:avLst/>
                  <a:gdLst>
                    <a:gd name="connsiteX0" fmla="*/ 37932 w 37931"/>
                    <a:gd name="connsiteY0" fmla="*/ 11872 h 37750"/>
                    <a:gd name="connsiteX1" fmla="*/ 25939 w 37931"/>
                    <a:gd name="connsiteY1" fmla="*/ 11872 h 37750"/>
                    <a:gd name="connsiteX2" fmla="*/ 25939 w 37931"/>
                    <a:gd name="connsiteY2" fmla="*/ 0 h 37750"/>
                    <a:gd name="connsiteX3" fmla="*/ 11993 w 37931"/>
                    <a:gd name="connsiteY3" fmla="*/ 0 h 37750"/>
                    <a:gd name="connsiteX4" fmla="*/ 11993 w 37931"/>
                    <a:gd name="connsiteY4" fmla="*/ 11872 h 37750"/>
                    <a:gd name="connsiteX5" fmla="*/ 0 w 37931"/>
                    <a:gd name="connsiteY5" fmla="*/ 11872 h 37750"/>
                    <a:gd name="connsiteX6" fmla="*/ 0 w 37931"/>
                    <a:gd name="connsiteY6" fmla="*/ 25785 h 37750"/>
                    <a:gd name="connsiteX7" fmla="*/ 11993 w 37931"/>
                    <a:gd name="connsiteY7" fmla="*/ 25785 h 37750"/>
                    <a:gd name="connsiteX8" fmla="*/ 11993 w 37931"/>
                    <a:gd name="connsiteY8" fmla="*/ 37750 h 37750"/>
                    <a:gd name="connsiteX9" fmla="*/ 25939 w 37931"/>
                    <a:gd name="connsiteY9" fmla="*/ 37750 h 37750"/>
                    <a:gd name="connsiteX10" fmla="*/ 25939 w 37931"/>
                    <a:gd name="connsiteY10" fmla="*/ 25785 h 37750"/>
                    <a:gd name="connsiteX11" fmla="*/ 37932 w 37931"/>
                    <a:gd name="connsiteY11" fmla="*/ 25785 h 37750"/>
                    <a:gd name="connsiteX12" fmla="*/ 37932 w 37931"/>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1"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Freeform 177">
                  <a:extLst>
                    <a:ext uri="{FF2B5EF4-FFF2-40B4-BE49-F238E27FC236}">
                      <a16:creationId xmlns:a16="http://schemas.microsoft.com/office/drawing/2014/main" id="{DA157B35-7908-A203-92DD-5C07D639F3E5}"/>
                    </a:ext>
                  </a:extLst>
                </p:cNvPr>
                <p:cNvSpPr/>
                <p:nvPr/>
              </p:nvSpPr>
              <p:spPr>
                <a:xfrm>
                  <a:off x="8108630" y="3077202"/>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4 w 37932"/>
                    <a:gd name="connsiteY3" fmla="*/ 0 h 37750"/>
                    <a:gd name="connsiteX4" fmla="*/ 11994 w 37932"/>
                    <a:gd name="connsiteY4" fmla="*/ 11965 h 37750"/>
                    <a:gd name="connsiteX5" fmla="*/ 0 w 37932"/>
                    <a:gd name="connsiteY5" fmla="*/ 11965 h 37750"/>
                    <a:gd name="connsiteX6" fmla="*/ 0 w 37932"/>
                    <a:gd name="connsiteY6" fmla="*/ 25878 h 37750"/>
                    <a:gd name="connsiteX7" fmla="*/ 11994 w 37932"/>
                    <a:gd name="connsiteY7" fmla="*/ 25878 h 37750"/>
                    <a:gd name="connsiteX8" fmla="*/ 11994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4" y="0"/>
                      </a:lnTo>
                      <a:lnTo>
                        <a:pt x="11994" y="11965"/>
                      </a:lnTo>
                      <a:lnTo>
                        <a:pt x="0" y="11965"/>
                      </a:lnTo>
                      <a:lnTo>
                        <a:pt x="0" y="25878"/>
                      </a:lnTo>
                      <a:lnTo>
                        <a:pt x="11994" y="25878"/>
                      </a:lnTo>
                      <a:lnTo>
                        <a:pt x="11994"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Freeform 178">
                  <a:extLst>
                    <a:ext uri="{FF2B5EF4-FFF2-40B4-BE49-F238E27FC236}">
                      <a16:creationId xmlns:a16="http://schemas.microsoft.com/office/drawing/2014/main" id="{E1577CC0-2232-F400-2BAE-D391E3F0E004}"/>
                    </a:ext>
                  </a:extLst>
                </p:cNvPr>
                <p:cNvSpPr/>
                <p:nvPr/>
              </p:nvSpPr>
              <p:spPr>
                <a:xfrm>
                  <a:off x="8539546" y="3077202"/>
                  <a:ext cx="53863" cy="53737"/>
                </a:xfrm>
                <a:custGeom>
                  <a:avLst/>
                  <a:gdLst>
                    <a:gd name="connsiteX0" fmla="*/ 37839 w 37838"/>
                    <a:gd name="connsiteY0" fmla="*/ 11965 h 37750"/>
                    <a:gd name="connsiteX1" fmla="*/ 25939 w 37838"/>
                    <a:gd name="connsiteY1" fmla="*/ 11965 h 37750"/>
                    <a:gd name="connsiteX2" fmla="*/ 25939 w 37838"/>
                    <a:gd name="connsiteY2" fmla="*/ 0 h 37750"/>
                    <a:gd name="connsiteX3" fmla="*/ 11993 w 37838"/>
                    <a:gd name="connsiteY3" fmla="*/ 0 h 37750"/>
                    <a:gd name="connsiteX4" fmla="*/ 11993 w 37838"/>
                    <a:gd name="connsiteY4" fmla="*/ 11965 h 37750"/>
                    <a:gd name="connsiteX5" fmla="*/ 0 w 37838"/>
                    <a:gd name="connsiteY5" fmla="*/ 11965 h 37750"/>
                    <a:gd name="connsiteX6" fmla="*/ 0 w 37838"/>
                    <a:gd name="connsiteY6" fmla="*/ 25878 h 37750"/>
                    <a:gd name="connsiteX7" fmla="*/ 11993 w 37838"/>
                    <a:gd name="connsiteY7" fmla="*/ 25878 h 37750"/>
                    <a:gd name="connsiteX8" fmla="*/ 11993 w 37838"/>
                    <a:gd name="connsiteY8" fmla="*/ 37750 h 37750"/>
                    <a:gd name="connsiteX9" fmla="*/ 25939 w 37838"/>
                    <a:gd name="connsiteY9" fmla="*/ 37750 h 37750"/>
                    <a:gd name="connsiteX10" fmla="*/ 25939 w 37838"/>
                    <a:gd name="connsiteY10" fmla="*/ 25878 h 37750"/>
                    <a:gd name="connsiteX11" fmla="*/ 37839 w 37838"/>
                    <a:gd name="connsiteY11" fmla="*/ 25878 h 37750"/>
                    <a:gd name="connsiteX12" fmla="*/ 37839 w 37838"/>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8"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Freeform 179">
                  <a:extLst>
                    <a:ext uri="{FF2B5EF4-FFF2-40B4-BE49-F238E27FC236}">
                      <a16:creationId xmlns:a16="http://schemas.microsoft.com/office/drawing/2014/main" id="{82CCCE32-908E-C355-A0D4-427BEECB75A4}"/>
                    </a:ext>
                  </a:extLst>
                </p:cNvPr>
                <p:cNvSpPr/>
                <p:nvPr/>
              </p:nvSpPr>
              <p:spPr>
                <a:xfrm>
                  <a:off x="8611674" y="3077202"/>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1 w 37839"/>
                    <a:gd name="connsiteY3" fmla="*/ 0 h 37750"/>
                    <a:gd name="connsiteX4" fmla="*/ 11901 w 37839"/>
                    <a:gd name="connsiteY4" fmla="*/ 11965 h 37750"/>
                    <a:gd name="connsiteX5" fmla="*/ 0 w 37839"/>
                    <a:gd name="connsiteY5" fmla="*/ 11965 h 37750"/>
                    <a:gd name="connsiteX6" fmla="*/ 0 w 37839"/>
                    <a:gd name="connsiteY6" fmla="*/ 25878 h 37750"/>
                    <a:gd name="connsiteX7" fmla="*/ 11901 w 37839"/>
                    <a:gd name="connsiteY7" fmla="*/ 25878 h 37750"/>
                    <a:gd name="connsiteX8" fmla="*/ 11901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1" y="0"/>
                      </a:lnTo>
                      <a:lnTo>
                        <a:pt x="11901" y="11965"/>
                      </a:lnTo>
                      <a:lnTo>
                        <a:pt x="0" y="11965"/>
                      </a:lnTo>
                      <a:lnTo>
                        <a:pt x="0" y="25878"/>
                      </a:lnTo>
                      <a:lnTo>
                        <a:pt x="11901" y="25878"/>
                      </a:lnTo>
                      <a:lnTo>
                        <a:pt x="11901"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1" name="Freeform 180">
                  <a:extLst>
                    <a:ext uri="{FF2B5EF4-FFF2-40B4-BE49-F238E27FC236}">
                      <a16:creationId xmlns:a16="http://schemas.microsoft.com/office/drawing/2014/main" id="{AD175F1A-F119-FF01-EA7F-B41EBEE86576}"/>
                    </a:ext>
                  </a:extLst>
                </p:cNvPr>
                <p:cNvSpPr/>
                <p:nvPr/>
              </p:nvSpPr>
              <p:spPr>
                <a:xfrm>
                  <a:off x="8677450" y="3077202"/>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Freeform 181">
                  <a:extLst>
                    <a:ext uri="{FF2B5EF4-FFF2-40B4-BE49-F238E27FC236}">
                      <a16:creationId xmlns:a16="http://schemas.microsoft.com/office/drawing/2014/main" id="{A4F8D83F-ADF2-1AE3-28C8-FF5F222F46D2}"/>
                    </a:ext>
                  </a:extLst>
                </p:cNvPr>
                <p:cNvSpPr/>
                <p:nvPr/>
              </p:nvSpPr>
              <p:spPr>
                <a:xfrm>
                  <a:off x="8839705" y="3077202"/>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3" name="Freeform 182">
                  <a:extLst>
                    <a:ext uri="{FF2B5EF4-FFF2-40B4-BE49-F238E27FC236}">
                      <a16:creationId xmlns:a16="http://schemas.microsoft.com/office/drawing/2014/main" id="{6F41C380-2BCD-94D1-F43B-169A3C8DFECF}"/>
                    </a:ext>
                  </a:extLst>
                </p:cNvPr>
                <p:cNvSpPr/>
                <p:nvPr/>
              </p:nvSpPr>
              <p:spPr>
                <a:xfrm>
                  <a:off x="8887481" y="3077202"/>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Freeform 183">
                  <a:extLst>
                    <a:ext uri="{FF2B5EF4-FFF2-40B4-BE49-F238E27FC236}">
                      <a16:creationId xmlns:a16="http://schemas.microsoft.com/office/drawing/2014/main" id="{77DA901A-BE8E-A8E0-4FE9-2CEFB6D9CE30}"/>
                    </a:ext>
                  </a:extLst>
                </p:cNvPr>
                <p:cNvSpPr/>
                <p:nvPr/>
              </p:nvSpPr>
              <p:spPr>
                <a:xfrm>
                  <a:off x="9284120" y="3077202"/>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1 w 37839"/>
                    <a:gd name="connsiteY3" fmla="*/ 0 h 37750"/>
                    <a:gd name="connsiteX4" fmla="*/ 11901 w 37839"/>
                    <a:gd name="connsiteY4" fmla="*/ 11965 h 37750"/>
                    <a:gd name="connsiteX5" fmla="*/ 0 w 37839"/>
                    <a:gd name="connsiteY5" fmla="*/ 11965 h 37750"/>
                    <a:gd name="connsiteX6" fmla="*/ 0 w 37839"/>
                    <a:gd name="connsiteY6" fmla="*/ 25878 h 37750"/>
                    <a:gd name="connsiteX7" fmla="*/ 11901 w 37839"/>
                    <a:gd name="connsiteY7" fmla="*/ 25878 h 37750"/>
                    <a:gd name="connsiteX8" fmla="*/ 11901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1" y="0"/>
                      </a:lnTo>
                      <a:lnTo>
                        <a:pt x="11901" y="11965"/>
                      </a:lnTo>
                      <a:lnTo>
                        <a:pt x="0" y="11965"/>
                      </a:lnTo>
                      <a:lnTo>
                        <a:pt x="0" y="25878"/>
                      </a:lnTo>
                      <a:lnTo>
                        <a:pt x="11901" y="25878"/>
                      </a:lnTo>
                      <a:lnTo>
                        <a:pt x="11901"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5" name="Freeform 184">
                  <a:extLst>
                    <a:ext uri="{FF2B5EF4-FFF2-40B4-BE49-F238E27FC236}">
                      <a16:creationId xmlns:a16="http://schemas.microsoft.com/office/drawing/2014/main" id="{5BFD48F1-7C2F-902C-CF99-C7CDFB9FD3A7}"/>
                    </a:ext>
                  </a:extLst>
                </p:cNvPr>
                <p:cNvSpPr/>
                <p:nvPr/>
              </p:nvSpPr>
              <p:spPr>
                <a:xfrm>
                  <a:off x="9700478" y="3242640"/>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Freeform 185">
                  <a:extLst>
                    <a:ext uri="{FF2B5EF4-FFF2-40B4-BE49-F238E27FC236}">
                      <a16:creationId xmlns:a16="http://schemas.microsoft.com/office/drawing/2014/main" id="{9E7D4D3D-4577-5BF6-BC10-99D749AD1F87}"/>
                    </a:ext>
                  </a:extLst>
                </p:cNvPr>
                <p:cNvSpPr/>
                <p:nvPr/>
              </p:nvSpPr>
              <p:spPr>
                <a:xfrm>
                  <a:off x="10117895" y="3242640"/>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4 w 37839"/>
                    <a:gd name="connsiteY3" fmla="*/ 0 h 37750"/>
                    <a:gd name="connsiteX4" fmla="*/ 11994 w 37839"/>
                    <a:gd name="connsiteY4" fmla="*/ 11965 h 37750"/>
                    <a:gd name="connsiteX5" fmla="*/ 0 w 37839"/>
                    <a:gd name="connsiteY5" fmla="*/ 11965 h 37750"/>
                    <a:gd name="connsiteX6" fmla="*/ 0 w 37839"/>
                    <a:gd name="connsiteY6" fmla="*/ 25878 h 37750"/>
                    <a:gd name="connsiteX7" fmla="*/ 11994 w 37839"/>
                    <a:gd name="connsiteY7" fmla="*/ 25878 h 37750"/>
                    <a:gd name="connsiteX8" fmla="*/ 11994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4" y="0"/>
                      </a:lnTo>
                      <a:lnTo>
                        <a:pt x="11994" y="11965"/>
                      </a:lnTo>
                      <a:lnTo>
                        <a:pt x="0" y="11965"/>
                      </a:lnTo>
                      <a:lnTo>
                        <a:pt x="0" y="25878"/>
                      </a:lnTo>
                      <a:lnTo>
                        <a:pt x="11994" y="25878"/>
                      </a:lnTo>
                      <a:lnTo>
                        <a:pt x="11994"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Freeform 186">
                  <a:extLst>
                    <a:ext uri="{FF2B5EF4-FFF2-40B4-BE49-F238E27FC236}">
                      <a16:creationId xmlns:a16="http://schemas.microsoft.com/office/drawing/2014/main" id="{2D05C4B7-3EDF-FDB2-8F62-CA3F0ADFC4A4}"/>
                    </a:ext>
                  </a:extLst>
                </p:cNvPr>
                <p:cNvSpPr/>
                <p:nvPr/>
              </p:nvSpPr>
              <p:spPr>
                <a:xfrm>
                  <a:off x="10154819" y="3242640"/>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Freeform 187">
                  <a:extLst>
                    <a:ext uri="{FF2B5EF4-FFF2-40B4-BE49-F238E27FC236}">
                      <a16:creationId xmlns:a16="http://schemas.microsoft.com/office/drawing/2014/main" id="{48961527-DBFB-79FD-02D4-9B93FCDE138B}"/>
                    </a:ext>
                  </a:extLst>
                </p:cNvPr>
                <p:cNvSpPr/>
                <p:nvPr/>
              </p:nvSpPr>
              <p:spPr>
                <a:xfrm>
                  <a:off x="10510034" y="3242640"/>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1 w 37839"/>
                    <a:gd name="connsiteY3" fmla="*/ 0 h 37750"/>
                    <a:gd name="connsiteX4" fmla="*/ 11901 w 37839"/>
                    <a:gd name="connsiteY4" fmla="*/ 11965 h 37750"/>
                    <a:gd name="connsiteX5" fmla="*/ 0 w 37839"/>
                    <a:gd name="connsiteY5" fmla="*/ 11965 h 37750"/>
                    <a:gd name="connsiteX6" fmla="*/ 0 w 37839"/>
                    <a:gd name="connsiteY6" fmla="*/ 25878 h 37750"/>
                    <a:gd name="connsiteX7" fmla="*/ 11901 w 37839"/>
                    <a:gd name="connsiteY7" fmla="*/ 25878 h 37750"/>
                    <a:gd name="connsiteX8" fmla="*/ 11901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1" y="0"/>
                      </a:lnTo>
                      <a:lnTo>
                        <a:pt x="11901" y="11965"/>
                      </a:lnTo>
                      <a:lnTo>
                        <a:pt x="0" y="11965"/>
                      </a:lnTo>
                      <a:lnTo>
                        <a:pt x="0" y="25878"/>
                      </a:lnTo>
                      <a:lnTo>
                        <a:pt x="11901" y="25878"/>
                      </a:lnTo>
                      <a:lnTo>
                        <a:pt x="11901" y="37750"/>
                      </a:lnTo>
                      <a:lnTo>
                        <a:pt x="25846" y="37750"/>
                      </a:lnTo>
                      <a:lnTo>
                        <a:pt x="25846"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Freeform 188">
                  <a:extLst>
                    <a:ext uri="{FF2B5EF4-FFF2-40B4-BE49-F238E27FC236}">
                      <a16:creationId xmlns:a16="http://schemas.microsoft.com/office/drawing/2014/main" id="{3D8F8B65-9A5C-5B5B-C4BB-66A2BC33861A}"/>
                    </a:ext>
                  </a:extLst>
                </p:cNvPr>
                <p:cNvSpPr/>
                <p:nvPr/>
              </p:nvSpPr>
              <p:spPr>
                <a:xfrm>
                  <a:off x="10637086" y="3242640"/>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0" name="Freeform 189">
                  <a:extLst>
                    <a:ext uri="{FF2B5EF4-FFF2-40B4-BE49-F238E27FC236}">
                      <a16:creationId xmlns:a16="http://schemas.microsoft.com/office/drawing/2014/main" id="{3ACB8D4C-01BD-CC86-8CE9-624F471AC1A7}"/>
                    </a:ext>
                  </a:extLst>
                </p:cNvPr>
                <p:cNvSpPr/>
                <p:nvPr/>
              </p:nvSpPr>
              <p:spPr>
                <a:xfrm>
                  <a:off x="10875042" y="3832304"/>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ED7D3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aphicFrame>
          <p:nvGraphicFramePr>
            <p:cNvPr id="285" name="Table Placeholder 3">
              <a:extLst>
                <a:ext uri="{FF2B5EF4-FFF2-40B4-BE49-F238E27FC236}">
                  <a16:creationId xmlns:a16="http://schemas.microsoft.com/office/drawing/2014/main" id="{C0FC2F79-B62D-DC08-C279-78D718655B35}"/>
                </a:ext>
              </a:extLst>
            </p:cNvPr>
            <p:cNvGraphicFramePr>
              <a:graphicFrameLocks/>
            </p:cNvGraphicFramePr>
            <p:nvPr/>
          </p:nvGraphicFramePr>
          <p:xfrm>
            <a:off x="8167396" y="815327"/>
            <a:ext cx="1706653" cy="1187943"/>
          </p:xfrm>
          <a:graphic>
            <a:graphicData uri="http://schemas.openxmlformats.org/drawingml/2006/table">
              <a:tbl>
                <a:tblPr firstRow="1" bandRow="1">
                  <a:tableStyleId>{21E4AEA4-8DFA-4A89-87EB-49C32662AFE0}</a:tableStyleId>
                </a:tblPr>
                <a:tblGrid>
                  <a:gridCol w="1706653">
                    <a:extLst>
                      <a:ext uri="{9D8B030D-6E8A-4147-A177-3AD203B41FA5}">
                        <a16:colId xmlns:a16="http://schemas.microsoft.com/office/drawing/2014/main" val="1728142772"/>
                      </a:ext>
                    </a:extLst>
                  </a:gridCol>
                </a:tblGrid>
                <a:tr h="514775">
                  <a:tc>
                    <a:txBody>
                      <a:bodyPr/>
                      <a:lstStyle/>
                      <a:p>
                        <a:pPr algn="ctr"/>
                        <a:r>
                          <a:rPr lang="en-US" sz="1100" dirty="0">
                            <a:solidFill>
                              <a:schemeClr val="bg1"/>
                            </a:solidFill>
                          </a:rPr>
                          <a:t>MIRV</a:t>
                        </a:r>
                      </a:p>
                      <a:p>
                        <a:pPr algn="ctr"/>
                        <a:r>
                          <a:rPr lang="en-US" sz="1100" dirty="0">
                            <a:solidFill>
                              <a:schemeClr val="bg1"/>
                            </a:solidFill>
                          </a:rPr>
                          <a:t>(n=227)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81087958"/>
                    </a:ext>
                  </a:extLst>
                </a:tr>
                <a:tr h="336584">
                  <a:tc>
                    <a:txBody>
                      <a:bodyPr/>
                      <a:lstStyle/>
                      <a:p>
                        <a:pPr algn="ctr"/>
                        <a:r>
                          <a:rPr lang="en-US" sz="1100" dirty="0">
                            <a:solidFill>
                              <a:schemeClr val="tx1"/>
                            </a:solidFill>
                          </a:rPr>
                          <a:t>16.46 (14.46, 24.57)</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90819557"/>
                    </a:ext>
                  </a:extLst>
                </a:tr>
                <a:tr h="336584">
                  <a:tc>
                    <a:txBody>
                      <a:bodyPr/>
                      <a:lstStyle/>
                      <a:p>
                        <a:pPr algn="ctr"/>
                        <a:r>
                          <a:rPr lang="en-US" sz="1100" dirty="0">
                            <a:solidFill>
                              <a:schemeClr val="tx1"/>
                            </a:solidFill>
                          </a:rPr>
                          <a:t>90 (39.6)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75924750"/>
                    </a:ext>
                  </a:extLst>
                </a:tr>
              </a:tbl>
            </a:graphicData>
          </a:graphic>
        </p:graphicFrame>
      </p:grpSp>
      <p:grpSp>
        <p:nvGrpSpPr>
          <p:cNvPr id="287" name="Group 286">
            <a:extLst>
              <a:ext uri="{FF2B5EF4-FFF2-40B4-BE49-F238E27FC236}">
                <a16:creationId xmlns:a16="http://schemas.microsoft.com/office/drawing/2014/main" id="{6CA7D446-786C-4D15-C7F7-96DD230F1D56}"/>
              </a:ext>
            </a:extLst>
          </p:cNvPr>
          <p:cNvGrpSpPr/>
          <p:nvPr/>
        </p:nvGrpSpPr>
        <p:grpSpPr>
          <a:xfrm>
            <a:off x="477966" y="845808"/>
            <a:ext cx="11102964" cy="5138392"/>
            <a:chOff x="463452" y="815328"/>
            <a:chExt cx="11102964" cy="5138392"/>
          </a:xfrm>
        </p:grpSpPr>
        <p:grpSp>
          <p:nvGrpSpPr>
            <p:cNvPr id="16" name="Group 15">
              <a:extLst>
                <a:ext uri="{FF2B5EF4-FFF2-40B4-BE49-F238E27FC236}">
                  <a16:creationId xmlns:a16="http://schemas.microsoft.com/office/drawing/2014/main" id="{D1CB14AF-F8FC-BB80-BB5A-5EC99D45D406}"/>
                </a:ext>
              </a:extLst>
            </p:cNvPr>
            <p:cNvGrpSpPr/>
            <p:nvPr/>
          </p:nvGrpSpPr>
          <p:grpSpPr>
            <a:xfrm>
              <a:off x="463452" y="5699676"/>
              <a:ext cx="10914219" cy="254044"/>
              <a:chOff x="463452" y="5699676"/>
              <a:chExt cx="10914219" cy="254044"/>
            </a:xfrm>
          </p:grpSpPr>
          <p:sp>
            <p:nvSpPr>
              <p:cNvPr id="71" name="TextBox 70">
                <a:extLst>
                  <a:ext uri="{FF2B5EF4-FFF2-40B4-BE49-F238E27FC236}">
                    <a16:creationId xmlns:a16="http://schemas.microsoft.com/office/drawing/2014/main" id="{6A9FECC9-A1FB-EBBB-1AAE-DE1237E0C99F}"/>
                  </a:ext>
                </a:extLst>
              </p:cNvPr>
              <p:cNvSpPr txBox="1"/>
              <p:nvPr/>
            </p:nvSpPr>
            <p:spPr>
              <a:xfrm>
                <a:off x="1156480" y="5699676"/>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226</a:t>
                </a:r>
              </a:p>
            </p:txBody>
          </p:sp>
          <p:sp>
            <p:nvSpPr>
              <p:cNvPr id="72" name="TextBox 71">
                <a:extLst>
                  <a:ext uri="{FF2B5EF4-FFF2-40B4-BE49-F238E27FC236}">
                    <a16:creationId xmlns:a16="http://schemas.microsoft.com/office/drawing/2014/main" id="{59CB5431-F807-7197-71C0-BDB63108CB3A}"/>
                  </a:ext>
                </a:extLst>
              </p:cNvPr>
              <p:cNvSpPr txBox="1"/>
              <p:nvPr/>
            </p:nvSpPr>
            <p:spPr>
              <a:xfrm>
                <a:off x="463452" y="5699676"/>
                <a:ext cx="813043"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solidFill>
                      <a:srgbClr val="4472C4"/>
                    </a:solidFill>
                    <a:effectLst/>
                    <a:uLnTx/>
                    <a:uFillTx/>
                    <a:latin typeface="Arial"/>
                    <a:ea typeface="+mn-ea"/>
                    <a:cs typeface="Arial"/>
                    <a:sym typeface="Arial"/>
                    <a:rtl val="0"/>
                  </a:rPr>
                  <a:t>IC Chemo</a:t>
                </a:r>
              </a:p>
            </p:txBody>
          </p:sp>
          <p:sp>
            <p:nvSpPr>
              <p:cNvPr id="73" name="TextBox 72">
                <a:extLst>
                  <a:ext uri="{FF2B5EF4-FFF2-40B4-BE49-F238E27FC236}">
                    <a16:creationId xmlns:a16="http://schemas.microsoft.com/office/drawing/2014/main" id="{D0DF2B8B-09E8-0705-8563-AFD4EE109721}"/>
                  </a:ext>
                </a:extLst>
              </p:cNvPr>
              <p:cNvSpPr txBox="1"/>
              <p:nvPr/>
            </p:nvSpPr>
            <p:spPr>
              <a:xfrm>
                <a:off x="2150136" y="5699676"/>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185</a:t>
                </a:r>
              </a:p>
            </p:txBody>
          </p:sp>
          <p:sp>
            <p:nvSpPr>
              <p:cNvPr id="74" name="TextBox 73">
                <a:extLst>
                  <a:ext uri="{FF2B5EF4-FFF2-40B4-BE49-F238E27FC236}">
                    <a16:creationId xmlns:a16="http://schemas.microsoft.com/office/drawing/2014/main" id="{FF020D7C-9FE0-B65E-72A2-4D943D0FF55A}"/>
                  </a:ext>
                </a:extLst>
              </p:cNvPr>
              <p:cNvSpPr txBox="1"/>
              <p:nvPr/>
            </p:nvSpPr>
            <p:spPr>
              <a:xfrm>
                <a:off x="3141899" y="5699676"/>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157</a:t>
                </a:r>
              </a:p>
            </p:txBody>
          </p:sp>
          <p:sp>
            <p:nvSpPr>
              <p:cNvPr id="75" name="TextBox 74">
                <a:extLst>
                  <a:ext uri="{FF2B5EF4-FFF2-40B4-BE49-F238E27FC236}">
                    <a16:creationId xmlns:a16="http://schemas.microsoft.com/office/drawing/2014/main" id="{E56A6860-CFA5-4867-E1E6-655C0B277B34}"/>
                  </a:ext>
                </a:extLst>
              </p:cNvPr>
              <p:cNvSpPr txBox="1"/>
              <p:nvPr/>
            </p:nvSpPr>
            <p:spPr>
              <a:xfrm>
                <a:off x="4112903" y="5699676"/>
                <a:ext cx="410690"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107</a:t>
                </a:r>
              </a:p>
            </p:txBody>
          </p:sp>
          <p:sp>
            <p:nvSpPr>
              <p:cNvPr id="76" name="TextBox 75">
                <a:extLst>
                  <a:ext uri="{FF2B5EF4-FFF2-40B4-BE49-F238E27FC236}">
                    <a16:creationId xmlns:a16="http://schemas.microsoft.com/office/drawing/2014/main" id="{DD078D2A-E02F-1C2F-1DB8-3E66F4C8DDD1}"/>
                  </a:ext>
                </a:extLst>
              </p:cNvPr>
              <p:cNvSpPr txBox="1"/>
              <p:nvPr/>
            </p:nvSpPr>
            <p:spPr>
              <a:xfrm>
                <a:off x="5160237" y="5699676"/>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68</a:t>
                </a:r>
              </a:p>
            </p:txBody>
          </p:sp>
          <p:sp>
            <p:nvSpPr>
              <p:cNvPr id="77" name="TextBox 76">
                <a:extLst>
                  <a:ext uri="{FF2B5EF4-FFF2-40B4-BE49-F238E27FC236}">
                    <a16:creationId xmlns:a16="http://schemas.microsoft.com/office/drawing/2014/main" id="{AD8D876E-9947-861F-1213-FA18E313B4D9}"/>
                  </a:ext>
                </a:extLst>
              </p:cNvPr>
              <p:cNvSpPr txBox="1"/>
              <p:nvPr/>
            </p:nvSpPr>
            <p:spPr>
              <a:xfrm>
                <a:off x="6151859" y="5699676"/>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39</a:t>
                </a:r>
              </a:p>
            </p:txBody>
          </p:sp>
          <p:sp>
            <p:nvSpPr>
              <p:cNvPr id="78" name="TextBox 77">
                <a:extLst>
                  <a:ext uri="{FF2B5EF4-FFF2-40B4-BE49-F238E27FC236}">
                    <a16:creationId xmlns:a16="http://schemas.microsoft.com/office/drawing/2014/main" id="{C5C72181-12D3-052E-DF16-42677A39AF98}"/>
                  </a:ext>
                </a:extLst>
              </p:cNvPr>
              <p:cNvSpPr txBox="1"/>
              <p:nvPr/>
            </p:nvSpPr>
            <p:spPr>
              <a:xfrm>
                <a:off x="7141679" y="5699676"/>
                <a:ext cx="33534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18</a:t>
                </a:r>
              </a:p>
            </p:txBody>
          </p:sp>
          <p:sp>
            <p:nvSpPr>
              <p:cNvPr id="79" name="TextBox 78">
                <a:extLst>
                  <a:ext uri="{FF2B5EF4-FFF2-40B4-BE49-F238E27FC236}">
                    <a16:creationId xmlns:a16="http://schemas.microsoft.com/office/drawing/2014/main" id="{2079E19E-3250-17E9-5FEF-D721D412E7EF}"/>
                  </a:ext>
                </a:extLst>
              </p:cNvPr>
              <p:cNvSpPr txBox="1"/>
              <p:nvPr/>
            </p:nvSpPr>
            <p:spPr>
              <a:xfrm>
                <a:off x="8136995" y="5699676"/>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9</a:t>
                </a:r>
              </a:p>
            </p:txBody>
          </p:sp>
          <p:sp>
            <p:nvSpPr>
              <p:cNvPr id="80" name="TextBox 79">
                <a:extLst>
                  <a:ext uri="{FF2B5EF4-FFF2-40B4-BE49-F238E27FC236}">
                    <a16:creationId xmlns:a16="http://schemas.microsoft.com/office/drawing/2014/main" id="{E254D734-CB31-CB17-13A0-0E24401E1267}"/>
                  </a:ext>
                </a:extLst>
              </p:cNvPr>
              <p:cNvSpPr txBox="1"/>
              <p:nvPr/>
            </p:nvSpPr>
            <p:spPr>
              <a:xfrm>
                <a:off x="9126844" y="5699676"/>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5</a:t>
                </a:r>
              </a:p>
            </p:txBody>
          </p:sp>
          <p:sp>
            <p:nvSpPr>
              <p:cNvPr id="82" name="TextBox 81">
                <a:extLst>
                  <a:ext uri="{FF2B5EF4-FFF2-40B4-BE49-F238E27FC236}">
                    <a16:creationId xmlns:a16="http://schemas.microsoft.com/office/drawing/2014/main" id="{A98014A9-4A31-AD05-6CD5-1F8C6DA25CF2}"/>
                  </a:ext>
                </a:extLst>
              </p:cNvPr>
              <p:cNvSpPr txBox="1"/>
              <p:nvPr/>
            </p:nvSpPr>
            <p:spPr>
              <a:xfrm>
                <a:off x="10123647" y="5699676"/>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2</a:t>
                </a:r>
              </a:p>
            </p:txBody>
          </p:sp>
          <p:sp>
            <p:nvSpPr>
              <p:cNvPr id="83" name="TextBox 82">
                <a:extLst>
                  <a:ext uri="{FF2B5EF4-FFF2-40B4-BE49-F238E27FC236}">
                    <a16:creationId xmlns:a16="http://schemas.microsoft.com/office/drawing/2014/main" id="{9B1BDA92-7B0B-2C30-0091-71EABDDF227A}"/>
                  </a:ext>
                </a:extLst>
              </p:cNvPr>
              <p:cNvSpPr txBox="1"/>
              <p:nvPr/>
            </p:nvSpPr>
            <p:spPr>
              <a:xfrm>
                <a:off x="11117663" y="5699676"/>
                <a:ext cx="260008" cy="2540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solidFill>
                      <a:srgbClr val="4472C4"/>
                    </a:solidFill>
                    <a:effectLst/>
                    <a:uLnTx/>
                    <a:uFillTx/>
                    <a:latin typeface="Arial"/>
                    <a:ea typeface="+mn-ea"/>
                    <a:cs typeface="Arial"/>
                    <a:sym typeface="Arial"/>
                    <a:rtl val="0"/>
                  </a:rPr>
                  <a:t>0</a:t>
                </a:r>
              </a:p>
            </p:txBody>
          </p:sp>
        </p:grpSp>
        <p:grpSp>
          <p:nvGrpSpPr>
            <p:cNvPr id="282" name="Group 281">
              <a:extLst>
                <a:ext uri="{FF2B5EF4-FFF2-40B4-BE49-F238E27FC236}">
                  <a16:creationId xmlns:a16="http://schemas.microsoft.com/office/drawing/2014/main" id="{9E0AE0F0-FEF1-1A98-4E79-E86965D66295}"/>
                </a:ext>
              </a:extLst>
            </p:cNvPr>
            <p:cNvGrpSpPr/>
            <p:nvPr/>
          </p:nvGrpSpPr>
          <p:grpSpPr>
            <a:xfrm>
              <a:off x="1368022" y="1041505"/>
              <a:ext cx="9819485" cy="3230075"/>
              <a:chOff x="1368022" y="1041505"/>
              <a:chExt cx="9819485" cy="3230075"/>
            </a:xfrm>
          </p:grpSpPr>
          <p:grpSp>
            <p:nvGrpSpPr>
              <p:cNvPr id="281" name="Group 280">
                <a:extLst>
                  <a:ext uri="{FF2B5EF4-FFF2-40B4-BE49-F238E27FC236}">
                    <a16:creationId xmlns:a16="http://schemas.microsoft.com/office/drawing/2014/main" id="{FA03D283-64B6-0A3C-3C3E-B2BDE7990B83}"/>
                  </a:ext>
                </a:extLst>
              </p:cNvPr>
              <p:cNvGrpSpPr/>
              <p:nvPr/>
            </p:nvGrpSpPr>
            <p:grpSpPr>
              <a:xfrm>
                <a:off x="1368022" y="1041505"/>
                <a:ext cx="9819485" cy="3230075"/>
                <a:chOff x="1368022" y="1041505"/>
                <a:chExt cx="9819485" cy="3230075"/>
              </a:xfrm>
            </p:grpSpPr>
            <p:sp>
              <p:nvSpPr>
                <p:cNvPr id="274" name="Freeform 273">
                  <a:extLst>
                    <a:ext uri="{FF2B5EF4-FFF2-40B4-BE49-F238E27FC236}">
                      <a16:creationId xmlns:a16="http://schemas.microsoft.com/office/drawing/2014/main" id="{86D771A5-8405-CA31-EF6A-EA2340F15492}"/>
                    </a:ext>
                  </a:extLst>
                </p:cNvPr>
                <p:cNvSpPr/>
                <p:nvPr/>
              </p:nvSpPr>
              <p:spPr>
                <a:xfrm>
                  <a:off x="1379272" y="1068439"/>
                  <a:ext cx="9781371" cy="3177129"/>
                </a:xfrm>
                <a:custGeom>
                  <a:avLst/>
                  <a:gdLst>
                    <a:gd name="connsiteX0" fmla="*/ 0 w 6871322"/>
                    <a:gd name="connsiteY0" fmla="*/ 0 h 2231903"/>
                    <a:gd name="connsiteX1" fmla="*/ 114169 w 6871322"/>
                    <a:gd name="connsiteY1" fmla="*/ 0 h 2231903"/>
                    <a:gd name="connsiteX2" fmla="*/ 114169 w 6871322"/>
                    <a:gd name="connsiteY2" fmla="*/ 16232 h 2231903"/>
                    <a:gd name="connsiteX3" fmla="*/ 173298 w 6871322"/>
                    <a:gd name="connsiteY3" fmla="*/ 16232 h 2231903"/>
                    <a:gd name="connsiteX4" fmla="*/ 173298 w 6871322"/>
                    <a:gd name="connsiteY4" fmla="*/ 40626 h 2231903"/>
                    <a:gd name="connsiteX5" fmla="*/ 227315 w 6871322"/>
                    <a:gd name="connsiteY5" fmla="*/ 40626 h 2231903"/>
                    <a:gd name="connsiteX6" fmla="*/ 227315 w 6871322"/>
                    <a:gd name="connsiteY6" fmla="*/ 63072 h 2231903"/>
                    <a:gd name="connsiteX7" fmla="*/ 333302 w 6871322"/>
                    <a:gd name="connsiteY7" fmla="*/ 63072 h 2231903"/>
                    <a:gd name="connsiteX8" fmla="*/ 333302 w 6871322"/>
                    <a:gd name="connsiteY8" fmla="*/ 93587 h 2231903"/>
                    <a:gd name="connsiteX9" fmla="*/ 357196 w 6871322"/>
                    <a:gd name="connsiteY9" fmla="*/ 93587 h 2231903"/>
                    <a:gd name="connsiteX10" fmla="*/ 357196 w 6871322"/>
                    <a:gd name="connsiteY10" fmla="*/ 109726 h 2231903"/>
                    <a:gd name="connsiteX11" fmla="*/ 393083 w 6871322"/>
                    <a:gd name="connsiteY11" fmla="*/ 109726 h 2231903"/>
                    <a:gd name="connsiteX12" fmla="*/ 393083 w 6871322"/>
                    <a:gd name="connsiteY12" fmla="*/ 123175 h 2231903"/>
                    <a:gd name="connsiteX13" fmla="*/ 466530 w 6871322"/>
                    <a:gd name="connsiteY13" fmla="*/ 123175 h 2231903"/>
                    <a:gd name="connsiteX14" fmla="*/ 466530 w 6871322"/>
                    <a:gd name="connsiteY14" fmla="*/ 148404 h 2231903"/>
                    <a:gd name="connsiteX15" fmla="*/ 560617 w 6871322"/>
                    <a:gd name="connsiteY15" fmla="*/ 148404 h 2231903"/>
                    <a:gd name="connsiteX16" fmla="*/ 560617 w 6871322"/>
                    <a:gd name="connsiteY16" fmla="*/ 155639 h 2231903"/>
                    <a:gd name="connsiteX17" fmla="*/ 574563 w 6871322"/>
                    <a:gd name="connsiteY17" fmla="*/ 155639 h 2231903"/>
                    <a:gd name="connsiteX18" fmla="*/ 574563 w 6871322"/>
                    <a:gd name="connsiteY18" fmla="*/ 168624 h 2231903"/>
                    <a:gd name="connsiteX19" fmla="*/ 580513 w 6871322"/>
                    <a:gd name="connsiteY19" fmla="*/ 168624 h 2231903"/>
                    <a:gd name="connsiteX20" fmla="*/ 580513 w 6871322"/>
                    <a:gd name="connsiteY20" fmla="*/ 183001 h 2231903"/>
                    <a:gd name="connsiteX21" fmla="*/ 606266 w 6871322"/>
                    <a:gd name="connsiteY21" fmla="*/ 183001 h 2231903"/>
                    <a:gd name="connsiteX22" fmla="*/ 606266 w 6871322"/>
                    <a:gd name="connsiteY22" fmla="*/ 194780 h 2231903"/>
                    <a:gd name="connsiteX23" fmla="*/ 642525 w 6871322"/>
                    <a:gd name="connsiteY23" fmla="*/ 194780 h 2231903"/>
                    <a:gd name="connsiteX24" fmla="*/ 642525 w 6871322"/>
                    <a:gd name="connsiteY24" fmla="*/ 206189 h 2231903"/>
                    <a:gd name="connsiteX25" fmla="*/ 676738 w 6871322"/>
                    <a:gd name="connsiteY25" fmla="*/ 206189 h 2231903"/>
                    <a:gd name="connsiteX26" fmla="*/ 676738 w 6871322"/>
                    <a:gd name="connsiteY26" fmla="*/ 213702 h 2231903"/>
                    <a:gd name="connsiteX27" fmla="*/ 713462 w 6871322"/>
                    <a:gd name="connsiteY27" fmla="*/ 213702 h 2231903"/>
                    <a:gd name="connsiteX28" fmla="*/ 713462 w 6871322"/>
                    <a:gd name="connsiteY28" fmla="*/ 225481 h 2231903"/>
                    <a:gd name="connsiteX29" fmla="*/ 745537 w 6871322"/>
                    <a:gd name="connsiteY29" fmla="*/ 225481 h 2231903"/>
                    <a:gd name="connsiteX30" fmla="*/ 745537 w 6871322"/>
                    <a:gd name="connsiteY30" fmla="*/ 237354 h 2231903"/>
                    <a:gd name="connsiteX31" fmla="*/ 779750 w 6871322"/>
                    <a:gd name="connsiteY31" fmla="*/ 237354 h 2231903"/>
                    <a:gd name="connsiteX32" fmla="*/ 779750 w 6871322"/>
                    <a:gd name="connsiteY32" fmla="*/ 250339 h 2231903"/>
                    <a:gd name="connsiteX33" fmla="*/ 819449 w 6871322"/>
                    <a:gd name="connsiteY33" fmla="*/ 250339 h 2231903"/>
                    <a:gd name="connsiteX34" fmla="*/ 819449 w 6871322"/>
                    <a:gd name="connsiteY34" fmla="*/ 263046 h 2231903"/>
                    <a:gd name="connsiteX35" fmla="*/ 915674 w 6871322"/>
                    <a:gd name="connsiteY35" fmla="*/ 263046 h 2231903"/>
                    <a:gd name="connsiteX36" fmla="*/ 915674 w 6871322"/>
                    <a:gd name="connsiteY36" fmla="*/ 271394 h 2231903"/>
                    <a:gd name="connsiteX37" fmla="*/ 935570 w 6871322"/>
                    <a:gd name="connsiteY37" fmla="*/ 271394 h 2231903"/>
                    <a:gd name="connsiteX38" fmla="*/ 935570 w 6871322"/>
                    <a:gd name="connsiteY38" fmla="*/ 283637 h 2231903"/>
                    <a:gd name="connsiteX39" fmla="*/ 979824 w 6871322"/>
                    <a:gd name="connsiteY39" fmla="*/ 283637 h 2231903"/>
                    <a:gd name="connsiteX40" fmla="*/ 979824 w 6871322"/>
                    <a:gd name="connsiteY40" fmla="*/ 297086 h 2231903"/>
                    <a:gd name="connsiteX41" fmla="*/ 1019151 w 6871322"/>
                    <a:gd name="connsiteY41" fmla="*/ 297086 h 2231903"/>
                    <a:gd name="connsiteX42" fmla="*/ 1019151 w 6871322"/>
                    <a:gd name="connsiteY42" fmla="*/ 310164 h 2231903"/>
                    <a:gd name="connsiteX43" fmla="*/ 1031331 w 6871322"/>
                    <a:gd name="connsiteY43" fmla="*/ 310164 h 2231903"/>
                    <a:gd name="connsiteX44" fmla="*/ 1031331 w 6871322"/>
                    <a:gd name="connsiteY44" fmla="*/ 322408 h 2231903"/>
                    <a:gd name="connsiteX45" fmla="*/ 1051227 w 6871322"/>
                    <a:gd name="connsiteY45" fmla="*/ 322408 h 2231903"/>
                    <a:gd name="connsiteX46" fmla="*/ 1051227 w 6871322"/>
                    <a:gd name="connsiteY46" fmla="*/ 342628 h 2231903"/>
                    <a:gd name="connsiteX47" fmla="*/ 1059222 w 6871322"/>
                    <a:gd name="connsiteY47" fmla="*/ 342628 h 2231903"/>
                    <a:gd name="connsiteX48" fmla="*/ 1059222 w 6871322"/>
                    <a:gd name="connsiteY48" fmla="*/ 355242 h 2231903"/>
                    <a:gd name="connsiteX49" fmla="*/ 1064707 w 6871322"/>
                    <a:gd name="connsiteY49" fmla="*/ 355242 h 2231903"/>
                    <a:gd name="connsiteX50" fmla="*/ 1064707 w 6871322"/>
                    <a:gd name="connsiteY50" fmla="*/ 367856 h 2231903"/>
                    <a:gd name="connsiteX51" fmla="*/ 1084510 w 6871322"/>
                    <a:gd name="connsiteY51" fmla="*/ 367856 h 2231903"/>
                    <a:gd name="connsiteX52" fmla="*/ 1084510 w 6871322"/>
                    <a:gd name="connsiteY52" fmla="*/ 380935 h 2231903"/>
                    <a:gd name="connsiteX53" fmla="*/ 1096410 w 6871322"/>
                    <a:gd name="connsiteY53" fmla="*/ 380935 h 2231903"/>
                    <a:gd name="connsiteX54" fmla="*/ 1096410 w 6871322"/>
                    <a:gd name="connsiteY54" fmla="*/ 393549 h 2231903"/>
                    <a:gd name="connsiteX55" fmla="*/ 1103104 w 6871322"/>
                    <a:gd name="connsiteY55" fmla="*/ 393549 h 2231903"/>
                    <a:gd name="connsiteX56" fmla="*/ 1103104 w 6871322"/>
                    <a:gd name="connsiteY56" fmla="*/ 400691 h 2231903"/>
                    <a:gd name="connsiteX57" fmla="*/ 1129322 w 6871322"/>
                    <a:gd name="connsiteY57" fmla="*/ 400691 h 2231903"/>
                    <a:gd name="connsiteX58" fmla="*/ 1129322 w 6871322"/>
                    <a:gd name="connsiteY58" fmla="*/ 425549 h 2231903"/>
                    <a:gd name="connsiteX59" fmla="*/ 1136853 w 6871322"/>
                    <a:gd name="connsiteY59" fmla="*/ 425549 h 2231903"/>
                    <a:gd name="connsiteX60" fmla="*/ 1136853 w 6871322"/>
                    <a:gd name="connsiteY60" fmla="*/ 438163 h 2231903"/>
                    <a:gd name="connsiteX61" fmla="*/ 1149590 w 6871322"/>
                    <a:gd name="connsiteY61" fmla="*/ 438163 h 2231903"/>
                    <a:gd name="connsiteX62" fmla="*/ 1149590 w 6871322"/>
                    <a:gd name="connsiteY62" fmla="*/ 451241 h 2231903"/>
                    <a:gd name="connsiteX63" fmla="*/ 1155912 w 6871322"/>
                    <a:gd name="connsiteY63" fmla="*/ 451241 h 2231903"/>
                    <a:gd name="connsiteX64" fmla="*/ 1155912 w 6871322"/>
                    <a:gd name="connsiteY64" fmla="*/ 459218 h 2231903"/>
                    <a:gd name="connsiteX65" fmla="*/ 1174042 w 6871322"/>
                    <a:gd name="connsiteY65" fmla="*/ 459218 h 2231903"/>
                    <a:gd name="connsiteX66" fmla="*/ 1174042 w 6871322"/>
                    <a:gd name="connsiteY66" fmla="*/ 471090 h 2231903"/>
                    <a:gd name="connsiteX67" fmla="*/ 1182037 w 6871322"/>
                    <a:gd name="connsiteY67" fmla="*/ 471090 h 2231903"/>
                    <a:gd name="connsiteX68" fmla="*/ 1182037 w 6871322"/>
                    <a:gd name="connsiteY68" fmla="*/ 484539 h 2231903"/>
                    <a:gd name="connsiteX69" fmla="*/ 1200631 w 6871322"/>
                    <a:gd name="connsiteY69" fmla="*/ 484539 h 2231903"/>
                    <a:gd name="connsiteX70" fmla="*/ 1200631 w 6871322"/>
                    <a:gd name="connsiteY70" fmla="*/ 496319 h 2231903"/>
                    <a:gd name="connsiteX71" fmla="*/ 1206117 w 6871322"/>
                    <a:gd name="connsiteY71" fmla="*/ 496319 h 2231903"/>
                    <a:gd name="connsiteX72" fmla="*/ 1206117 w 6871322"/>
                    <a:gd name="connsiteY72" fmla="*/ 515240 h 2231903"/>
                    <a:gd name="connsiteX73" fmla="*/ 1451840 w 6871322"/>
                    <a:gd name="connsiteY73" fmla="*/ 515240 h 2231903"/>
                    <a:gd name="connsiteX74" fmla="*/ 1451840 w 6871322"/>
                    <a:gd name="connsiteY74" fmla="*/ 528318 h 2231903"/>
                    <a:gd name="connsiteX75" fmla="*/ 1497024 w 6871322"/>
                    <a:gd name="connsiteY75" fmla="*/ 528318 h 2231903"/>
                    <a:gd name="connsiteX76" fmla="*/ 1497024 w 6871322"/>
                    <a:gd name="connsiteY76" fmla="*/ 540933 h 2231903"/>
                    <a:gd name="connsiteX77" fmla="*/ 1543045 w 6871322"/>
                    <a:gd name="connsiteY77" fmla="*/ 540933 h 2231903"/>
                    <a:gd name="connsiteX78" fmla="*/ 1543045 w 6871322"/>
                    <a:gd name="connsiteY78" fmla="*/ 553640 h 2231903"/>
                    <a:gd name="connsiteX79" fmla="*/ 1618537 w 6871322"/>
                    <a:gd name="connsiteY79" fmla="*/ 553640 h 2231903"/>
                    <a:gd name="connsiteX80" fmla="*/ 1618537 w 6871322"/>
                    <a:gd name="connsiteY80" fmla="*/ 560782 h 2231903"/>
                    <a:gd name="connsiteX81" fmla="*/ 1655261 w 6871322"/>
                    <a:gd name="connsiteY81" fmla="*/ 560782 h 2231903"/>
                    <a:gd name="connsiteX82" fmla="*/ 1655261 w 6871322"/>
                    <a:gd name="connsiteY82" fmla="*/ 570057 h 2231903"/>
                    <a:gd name="connsiteX83" fmla="*/ 1679341 w 6871322"/>
                    <a:gd name="connsiteY83" fmla="*/ 570057 h 2231903"/>
                    <a:gd name="connsiteX84" fmla="*/ 1679341 w 6871322"/>
                    <a:gd name="connsiteY84" fmla="*/ 582671 h 2231903"/>
                    <a:gd name="connsiteX85" fmla="*/ 1690776 w 6871322"/>
                    <a:gd name="connsiteY85" fmla="*/ 582671 h 2231903"/>
                    <a:gd name="connsiteX86" fmla="*/ 1690776 w 6871322"/>
                    <a:gd name="connsiteY86" fmla="*/ 592318 h 2231903"/>
                    <a:gd name="connsiteX87" fmla="*/ 1713554 w 6871322"/>
                    <a:gd name="connsiteY87" fmla="*/ 592318 h 2231903"/>
                    <a:gd name="connsiteX88" fmla="*/ 1713554 w 6871322"/>
                    <a:gd name="connsiteY88" fmla="*/ 605396 h 2231903"/>
                    <a:gd name="connsiteX89" fmla="*/ 1727035 w 6871322"/>
                    <a:gd name="connsiteY89" fmla="*/ 605396 h 2231903"/>
                    <a:gd name="connsiteX90" fmla="*/ 1727035 w 6871322"/>
                    <a:gd name="connsiteY90" fmla="*/ 625152 h 2231903"/>
                    <a:gd name="connsiteX91" fmla="*/ 1757436 w 6871322"/>
                    <a:gd name="connsiteY91" fmla="*/ 625152 h 2231903"/>
                    <a:gd name="connsiteX92" fmla="*/ 1757436 w 6871322"/>
                    <a:gd name="connsiteY92" fmla="*/ 649175 h 2231903"/>
                    <a:gd name="connsiteX93" fmla="*/ 1794625 w 6871322"/>
                    <a:gd name="connsiteY93" fmla="*/ 649175 h 2231903"/>
                    <a:gd name="connsiteX94" fmla="*/ 1794625 w 6871322"/>
                    <a:gd name="connsiteY94" fmla="*/ 676537 h 2231903"/>
                    <a:gd name="connsiteX95" fmla="*/ 1808943 w 6871322"/>
                    <a:gd name="connsiteY95" fmla="*/ 676537 h 2231903"/>
                    <a:gd name="connsiteX96" fmla="*/ 1808943 w 6871322"/>
                    <a:gd name="connsiteY96" fmla="*/ 693418 h 2231903"/>
                    <a:gd name="connsiteX97" fmla="*/ 1897637 w 6871322"/>
                    <a:gd name="connsiteY97" fmla="*/ 693418 h 2231903"/>
                    <a:gd name="connsiteX98" fmla="*/ 1897637 w 6871322"/>
                    <a:gd name="connsiteY98" fmla="*/ 713174 h 2231903"/>
                    <a:gd name="connsiteX99" fmla="*/ 1911583 w 6871322"/>
                    <a:gd name="connsiteY99" fmla="*/ 713174 h 2231903"/>
                    <a:gd name="connsiteX100" fmla="*/ 1911583 w 6871322"/>
                    <a:gd name="connsiteY100" fmla="*/ 730519 h 2231903"/>
                    <a:gd name="connsiteX101" fmla="*/ 1996837 w 6871322"/>
                    <a:gd name="connsiteY101" fmla="*/ 730519 h 2231903"/>
                    <a:gd name="connsiteX102" fmla="*/ 1996837 w 6871322"/>
                    <a:gd name="connsiteY102" fmla="*/ 741000 h 2231903"/>
                    <a:gd name="connsiteX103" fmla="*/ 2017477 w 6871322"/>
                    <a:gd name="connsiteY103" fmla="*/ 741000 h 2231903"/>
                    <a:gd name="connsiteX104" fmla="*/ 2017477 w 6871322"/>
                    <a:gd name="connsiteY104" fmla="*/ 753243 h 2231903"/>
                    <a:gd name="connsiteX105" fmla="*/ 2023427 w 6871322"/>
                    <a:gd name="connsiteY105" fmla="*/ 753243 h 2231903"/>
                    <a:gd name="connsiteX106" fmla="*/ 2023427 w 6871322"/>
                    <a:gd name="connsiteY106" fmla="*/ 778472 h 2231903"/>
                    <a:gd name="connsiteX107" fmla="*/ 2037745 w 6871322"/>
                    <a:gd name="connsiteY107" fmla="*/ 778472 h 2231903"/>
                    <a:gd name="connsiteX108" fmla="*/ 2037745 w 6871322"/>
                    <a:gd name="connsiteY108" fmla="*/ 791086 h 2231903"/>
                    <a:gd name="connsiteX109" fmla="*/ 2120954 w 6871322"/>
                    <a:gd name="connsiteY109" fmla="*/ 791086 h 2231903"/>
                    <a:gd name="connsiteX110" fmla="*/ 2120954 w 6871322"/>
                    <a:gd name="connsiteY110" fmla="*/ 801196 h 2231903"/>
                    <a:gd name="connsiteX111" fmla="*/ 2143732 w 6871322"/>
                    <a:gd name="connsiteY111" fmla="*/ 801196 h 2231903"/>
                    <a:gd name="connsiteX112" fmla="*/ 2143732 w 6871322"/>
                    <a:gd name="connsiteY112" fmla="*/ 808802 h 2231903"/>
                    <a:gd name="connsiteX113" fmla="*/ 2161862 w 6871322"/>
                    <a:gd name="connsiteY113" fmla="*/ 808802 h 2231903"/>
                    <a:gd name="connsiteX114" fmla="*/ 2161862 w 6871322"/>
                    <a:gd name="connsiteY114" fmla="*/ 823550 h 2231903"/>
                    <a:gd name="connsiteX115" fmla="*/ 2170694 w 6871322"/>
                    <a:gd name="connsiteY115" fmla="*/ 823550 h 2231903"/>
                    <a:gd name="connsiteX116" fmla="*/ 2170694 w 6871322"/>
                    <a:gd name="connsiteY116" fmla="*/ 838297 h 2231903"/>
                    <a:gd name="connsiteX117" fmla="*/ 2220991 w 6871322"/>
                    <a:gd name="connsiteY117" fmla="*/ 838297 h 2231903"/>
                    <a:gd name="connsiteX118" fmla="*/ 2220991 w 6871322"/>
                    <a:gd name="connsiteY118" fmla="*/ 859816 h 2231903"/>
                    <a:gd name="connsiteX119" fmla="*/ 2284677 w 6871322"/>
                    <a:gd name="connsiteY119" fmla="*/ 859816 h 2231903"/>
                    <a:gd name="connsiteX120" fmla="*/ 2284677 w 6871322"/>
                    <a:gd name="connsiteY120" fmla="*/ 870761 h 2231903"/>
                    <a:gd name="connsiteX121" fmla="*/ 2315078 w 6871322"/>
                    <a:gd name="connsiteY121" fmla="*/ 870761 h 2231903"/>
                    <a:gd name="connsiteX122" fmla="*/ 2315078 w 6871322"/>
                    <a:gd name="connsiteY122" fmla="*/ 881705 h 2231903"/>
                    <a:gd name="connsiteX123" fmla="*/ 2364539 w 6871322"/>
                    <a:gd name="connsiteY123" fmla="*/ 881705 h 2231903"/>
                    <a:gd name="connsiteX124" fmla="*/ 2364539 w 6871322"/>
                    <a:gd name="connsiteY124" fmla="*/ 902297 h 2231903"/>
                    <a:gd name="connsiteX125" fmla="*/ 2378020 w 6871322"/>
                    <a:gd name="connsiteY125" fmla="*/ 902297 h 2231903"/>
                    <a:gd name="connsiteX126" fmla="*/ 2378020 w 6871322"/>
                    <a:gd name="connsiteY126" fmla="*/ 916209 h 2231903"/>
                    <a:gd name="connsiteX127" fmla="*/ 2484844 w 6871322"/>
                    <a:gd name="connsiteY127" fmla="*/ 916209 h 2231903"/>
                    <a:gd name="connsiteX128" fmla="*/ 2484844 w 6871322"/>
                    <a:gd name="connsiteY128" fmla="*/ 934296 h 2231903"/>
                    <a:gd name="connsiteX129" fmla="*/ 2499161 w 6871322"/>
                    <a:gd name="connsiteY129" fmla="*/ 934296 h 2231903"/>
                    <a:gd name="connsiteX130" fmla="*/ 2499161 w 6871322"/>
                    <a:gd name="connsiteY130" fmla="*/ 953681 h 2231903"/>
                    <a:gd name="connsiteX131" fmla="*/ 2513479 w 6871322"/>
                    <a:gd name="connsiteY131" fmla="*/ 953681 h 2231903"/>
                    <a:gd name="connsiteX132" fmla="*/ 2513479 w 6871322"/>
                    <a:gd name="connsiteY132" fmla="*/ 987351 h 2231903"/>
                    <a:gd name="connsiteX133" fmla="*/ 2518592 w 6871322"/>
                    <a:gd name="connsiteY133" fmla="*/ 987351 h 2231903"/>
                    <a:gd name="connsiteX134" fmla="*/ 2518592 w 6871322"/>
                    <a:gd name="connsiteY134" fmla="*/ 1005530 h 2231903"/>
                    <a:gd name="connsiteX135" fmla="*/ 2525751 w 6871322"/>
                    <a:gd name="connsiteY135" fmla="*/ 1005530 h 2231903"/>
                    <a:gd name="connsiteX136" fmla="*/ 2525751 w 6871322"/>
                    <a:gd name="connsiteY136" fmla="*/ 1019443 h 2231903"/>
                    <a:gd name="connsiteX137" fmla="*/ 2547692 w 6871322"/>
                    <a:gd name="connsiteY137" fmla="*/ 1019443 h 2231903"/>
                    <a:gd name="connsiteX138" fmla="*/ 2547692 w 6871322"/>
                    <a:gd name="connsiteY138" fmla="*/ 1033727 h 2231903"/>
                    <a:gd name="connsiteX139" fmla="*/ 2560801 w 6871322"/>
                    <a:gd name="connsiteY139" fmla="*/ 1033727 h 2231903"/>
                    <a:gd name="connsiteX140" fmla="*/ 2560801 w 6871322"/>
                    <a:gd name="connsiteY140" fmla="*/ 1042538 h 2231903"/>
                    <a:gd name="connsiteX141" fmla="*/ 2592040 w 6871322"/>
                    <a:gd name="connsiteY141" fmla="*/ 1042538 h 2231903"/>
                    <a:gd name="connsiteX142" fmla="*/ 2592040 w 6871322"/>
                    <a:gd name="connsiteY142" fmla="*/ 1056915 h 2231903"/>
                    <a:gd name="connsiteX143" fmla="*/ 2630065 w 6871322"/>
                    <a:gd name="connsiteY143" fmla="*/ 1056915 h 2231903"/>
                    <a:gd name="connsiteX144" fmla="*/ 2630065 w 6871322"/>
                    <a:gd name="connsiteY144" fmla="*/ 1069900 h 2231903"/>
                    <a:gd name="connsiteX145" fmla="*/ 2719503 w 6871322"/>
                    <a:gd name="connsiteY145" fmla="*/ 1069900 h 2231903"/>
                    <a:gd name="connsiteX146" fmla="*/ 2719503 w 6871322"/>
                    <a:gd name="connsiteY146" fmla="*/ 1089749 h 2231903"/>
                    <a:gd name="connsiteX147" fmla="*/ 2789604 w 6871322"/>
                    <a:gd name="connsiteY147" fmla="*/ 1089749 h 2231903"/>
                    <a:gd name="connsiteX148" fmla="*/ 2789604 w 6871322"/>
                    <a:gd name="connsiteY148" fmla="*/ 1109506 h 2231903"/>
                    <a:gd name="connsiteX149" fmla="*/ 2860913 w 6871322"/>
                    <a:gd name="connsiteY149" fmla="*/ 1109506 h 2231903"/>
                    <a:gd name="connsiteX150" fmla="*/ 2860913 w 6871322"/>
                    <a:gd name="connsiteY150" fmla="*/ 1128056 h 2231903"/>
                    <a:gd name="connsiteX151" fmla="*/ 2925993 w 6871322"/>
                    <a:gd name="connsiteY151" fmla="*/ 1128056 h 2231903"/>
                    <a:gd name="connsiteX152" fmla="*/ 2925993 w 6871322"/>
                    <a:gd name="connsiteY152" fmla="*/ 1146607 h 2231903"/>
                    <a:gd name="connsiteX153" fmla="*/ 2937800 w 6871322"/>
                    <a:gd name="connsiteY153" fmla="*/ 1146607 h 2231903"/>
                    <a:gd name="connsiteX154" fmla="*/ 2937800 w 6871322"/>
                    <a:gd name="connsiteY154" fmla="*/ 1166827 h 2231903"/>
                    <a:gd name="connsiteX155" fmla="*/ 2945424 w 6871322"/>
                    <a:gd name="connsiteY155" fmla="*/ 1166827 h 2231903"/>
                    <a:gd name="connsiteX156" fmla="*/ 2945424 w 6871322"/>
                    <a:gd name="connsiteY156" fmla="*/ 1206432 h 2231903"/>
                    <a:gd name="connsiteX157" fmla="*/ 2991351 w 6871322"/>
                    <a:gd name="connsiteY157" fmla="*/ 1206432 h 2231903"/>
                    <a:gd name="connsiteX158" fmla="*/ 2991351 w 6871322"/>
                    <a:gd name="connsiteY158" fmla="*/ 1217748 h 2231903"/>
                    <a:gd name="connsiteX159" fmla="*/ 2999440 w 6871322"/>
                    <a:gd name="connsiteY159" fmla="*/ 1217748 h 2231903"/>
                    <a:gd name="connsiteX160" fmla="*/ 2999440 w 6871322"/>
                    <a:gd name="connsiteY160" fmla="*/ 1230826 h 2231903"/>
                    <a:gd name="connsiteX161" fmla="*/ 3029377 w 6871322"/>
                    <a:gd name="connsiteY161" fmla="*/ 1230826 h 2231903"/>
                    <a:gd name="connsiteX162" fmla="*/ 3029377 w 6871322"/>
                    <a:gd name="connsiteY162" fmla="*/ 1251881 h 2231903"/>
                    <a:gd name="connsiteX163" fmla="*/ 3070749 w 6871322"/>
                    <a:gd name="connsiteY163" fmla="*/ 1251881 h 2231903"/>
                    <a:gd name="connsiteX164" fmla="*/ 3070749 w 6871322"/>
                    <a:gd name="connsiteY164" fmla="*/ 1277573 h 2231903"/>
                    <a:gd name="connsiteX165" fmla="*/ 3079581 w 6871322"/>
                    <a:gd name="connsiteY165" fmla="*/ 1277573 h 2231903"/>
                    <a:gd name="connsiteX166" fmla="*/ 3079581 w 6871322"/>
                    <a:gd name="connsiteY166" fmla="*/ 1315045 h 2231903"/>
                    <a:gd name="connsiteX167" fmla="*/ 3178875 w 6871322"/>
                    <a:gd name="connsiteY167" fmla="*/ 1315045 h 2231903"/>
                    <a:gd name="connsiteX168" fmla="*/ 3178875 w 6871322"/>
                    <a:gd name="connsiteY168" fmla="*/ 1360123 h 2231903"/>
                    <a:gd name="connsiteX169" fmla="*/ 3312195 w 6871322"/>
                    <a:gd name="connsiteY169" fmla="*/ 1360123 h 2231903"/>
                    <a:gd name="connsiteX170" fmla="*/ 3312195 w 6871322"/>
                    <a:gd name="connsiteY170" fmla="*/ 1387021 h 2231903"/>
                    <a:gd name="connsiteX171" fmla="*/ 3481496 w 6871322"/>
                    <a:gd name="connsiteY171" fmla="*/ 1387021 h 2231903"/>
                    <a:gd name="connsiteX172" fmla="*/ 3481496 w 6871322"/>
                    <a:gd name="connsiteY172" fmla="*/ 1411508 h 2231903"/>
                    <a:gd name="connsiteX173" fmla="*/ 3565077 w 6871322"/>
                    <a:gd name="connsiteY173" fmla="*/ 1411508 h 2231903"/>
                    <a:gd name="connsiteX174" fmla="*/ 3565077 w 6871322"/>
                    <a:gd name="connsiteY174" fmla="*/ 1435067 h 2231903"/>
                    <a:gd name="connsiteX175" fmla="*/ 3667253 w 6871322"/>
                    <a:gd name="connsiteY175" fmla="*/ 1435067 h 2231903"/>
                    <a:gd name="connsiteX176" fmla="*/ 3667253 w 6871322"/>
                    <a:gd name="connsiteY176" fmla="*/ 1458626 h 2231903"/>
                    <a:gd name="connsiteX177" fmla="*/ 3686219 w 6871322"/>
                    <a:gd name="connsiteY177" fmla="*/ 1458626 h 2231903"/>
                    <a:gd name="connsiteX178" fmla="*/ 3686219 w 6871322"/>
                    <a:gd name="connsiteY178" fmla="*/ 1469571 h 2231903"/>
                    <a:gd name="connsiteX179" fmla="*/ 3695144 w 6871322"/>
                    <a:gd name="connsiteY179" fmla="*/ 1469571 h 2231903"/>
                    <a:gd name="connsiteX180" fmla="*/ 3695144 w 6871322"/>
                    <a:gd name="connsiteY180" fmla="*/ 1498231 h 2231903"/>
                    <a:gd name="connsiteX181" fmla="*/ 3740328 w 6871322"/>
                    <a:gd name="connsiteY181" fmla="*/ 1498231 h 2231903"/>
                    <a:gd name="connsiteX182" fmla="*/ 3740328 w 6871322"/>
                    <a:gd name="connsiteY182" fmla="*/ 1528562 h 2231903"/>
                    <a:gd name="connsiteX183" fmla="*/ 3777424 w 6871322"/>
                    <a:gd name="connsiteY183" fmla="*/ 1528562 h 2231903"/>
                    <a:gd name="connsiteX184" fmla="*/ 3777424 w 6871322"/>
                    <a:gd name="connsiteY184" fmla="*/ 1559355 h 2231903"/>
                    <a:gd name="connsiteX185" fmla="*/ 3849662 w 6871322"/>
                    <a:gd name="connsiteY185" fmla="*/ 1559355 h 2231903"/>
                    <a:gd name="connsiteX186" fmla="*/ 3849662 w 6871322"/>
                    <a:gd name="connsiteY186" fmla="*/ 1593025 h 2231903"/>
                    <a:gd name="connsiteX187" fmla="*/ 3863143 w 6871322"/>
                    <a:gd name="connsiteY187" fmla="*/ 1593025 h 2231903"/>
                    <a:gd name="connsiteX188" fmla="*/ 3863143 w 6871322"/>
                    <a:gd name="connsiteY188" fmla="*/ 1625024 h 2231903"/>
                    <a:gd name="connsiteX189" fmla="*/ 3882574 w 6871322"/>
                    <a:gd name="connsiteY189" fmla="*/ 1625024 h 2231903"/>
                    <a:gd name="connsiteX190" fmla="*/ 3882574 w 6871322"/>
                    <a:gd name="connsiteY190" fmla="*/ 1655725 h 2231903"/>
                    <a:gd name="connsiteX191" fmla="*/ 4018033 w 6871322"/>
                    <a:gd name="connsiteY191" fmla="*/ 1655725 h 2231903"/>
                    <a:gd name="connsiteX192" fmla="*/ 4018033 w 6871322"/>
                    <a:gd name="connsiteY192" fmla="*/ 1686890 h 2231903"/>
                    <a:gd name="connsiteX193" fmla="*/ 4284024 w 6871322"/>
                    <a:gd name="connsiteY193" fmla="*/ 1686890 h 2231903"/>
                    <a:gd name="connsiteX194" fmla="*/ 4284024 w 6871322"/>
                    <a:gd name="connsiteY194" fmla="*/ 1734936 h 2231903"/>
                    <a:gd name="connsiteX195" fmla="*/ 4444400 w 6871322"/>
                    <a:gd name="connsiteY195" fmla="*/ 1734936 h 2231903"/>
                    <a:gd name="connsiteX196" fmla="*/ 4444400 w 6871322"/>
                    <a:gd name="connsiteY196" fmla="*/ 1780385 h 2231903"/>
                    <a:gd name="connsiteX197" fmla="*/ 5283280 w 6871322"/>
                    <a:gd name="connsiteY197" fmla="*/ 1780385 h 2231903"/>
                    <a:gd name="connsiteX198" fmla="*/ 5283280 w 6871322"/>
                    <a:gd name="connsiteY198" fmla="*/ 1862563 h 2231903"/>
                    <a:gd name="connsiteX199" fmla="*/ 5594827 w 6871322"/>
                    <a:gd name="connsiteY199" fmla="*/ 1862563 h 2231903"/>
                    <a:gd name="connsiteX200" fmla="*/ 5594827 w 6871322"/>
                    <a:gd name="connsiteY200" fmla="*/ 1960232 h 2231903"/>
                    <a:gd name="connsiteX201" fmla="*/ 5943097 w 6871322"/>
                    <a:gd name="connsiteY201" fmla="*/ 1960232 h 2231903"/>
                    <a:gd name="connsiteX202" fmla="*/ 5943097 w 6871322"/>
                    <a:gd name="connsiteY202" fmla="*/ 2095465 h 2231903"/>
                    <a:gd name="connsiteX203" fmla="*/ 6491814 w 6871322"/>
                    <a:gd name="connsiteY203" fmla="*/ 2095465 h 2231903"/>
                    <a:gd name="connsiteX204" fmla="*/ 6491814 w 6871322"/>
                    <a:gd name="connsiteY204" fmla="*/ 2231904 h 2231903"/>
                    <a:gd name="connsiteX205" fmla="*/ 6871323 w 6871322"/>
                    <a:gd name="connsiteY205" fmla="*/ 2231904 h 223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871322" h="2231903">
                      <a:moveTo>
                        <a:pt x="0" y="0"/>
                      </a:moveTo>
                      <a:lnTo>
                        <a:pt x="114169" y="0"/>
                      </a:lnTo>
                      <a:lnTo>
                        <a:pt x="114169" y="16232"/>
                      </a:lnTo>
                      <a:lnTo>
                        <a:pt x="173298" y="16232"/>
                      </a:lnTo>
                      <a:lnTo>
                        <a:pt x="173298" y="40626"/>
                      </a:lnTo>
                      <a:lnTo>
                        <a:pt x="227315" y="40626"/>
                      </a:lnTo>
                      <a:lnTo>
                        <a:pt x="227315" y="63072"/>
                      </a:lnTo>
                      <a:lnTo>
                        <a:pt x="333302" y="63072"/>
                      </a:lnTo>
                      <a:lnTo>
                        <a:pt x="333302" y="93587"/>
                      </a:lnTo>
                      <a:lnTo>
                        <a:pt x="357196" y="93587"/>
                      </a:lnTo>
                      <a:lnTo>
                        <a:pt x="357196" y="109726"/>
                      </a:lnTo>
                      <a:lnTo>
                        <a:pt x="393083" y="109726"/>
                      </a:lnTo>
                      <a:lnTo>
                        <a:pt x="393083" y="123175"/>
                      </a:lnTo>
                      <a:lnTo>
                        <a:pt x="466530" y="123175"/>
                      </a:lnTo>
                      <a:lnTo>
                        <a:pt x="466530" y="148404"/>
                      </a:lnTo>
                      <a:lnTo>
                        <a:pt x="560617" y="148404"/>
                      </a:lnTo>
                      <a:lnTo>
                        <a:pt x="560617" y="155639"/>
                      </a:lnTo>
                      <a:lnTo>
                        <a:pt x="574563" y="155639"/>
                      </a:lnTo>
                      <a:lnTo>
                        <a:pt x="574563" y="168624"/>
                      </a:lnTo>
                      <a:lnTo>
                        <a:pt x="580513" y="168624"/>
                      </a:lnTo>
                      <a:lnTo>
                        <a:pt x="580513" y="183001"/>
                      </a:lnTo>
                      <a:lnTo>
                        <a:pt x="606266" y="183001"/>
                      </a:lnTo>
                      <a:lnTo>
                        <a:pt x="606266" y="194780"/>
                      </a:lnTo>
                      <a:lnTo>
                        <a:pt x="642525" y="194780"/>
                      </a:lnTo>
                      <a:lnTo>
                        <a:pt x="642525" y="206189"/>
                      </a:lnTo>
                      <a:lnTo>
                        <a:pt x="676738" y="206189"/>
                      </a:lnTo>
                      <a:lnTo>
                        <a:pt x="676738" y="213702"/>
                      </a:lnTo>
                      <a:lnTo>
                        <a:pt x="713462" y="213702"/>
                      </a:lnTo>
                      <a:lnTo>
                        <a:pt x="713462" y="225481"/>
                      </a:lnTo>
                      <a:lnTo>
                        <a:pt x="745537" y="225481"/>
                      </a:lnTo>
                      <a:lnTo>
                        <a:pt x="745537" y="237354"/>
                      </a:lnTo>
                      <a:lnTo>
                        <a:pt x="779750" y="237354"/>
                      </a:lnTo>
                      <a:lnTo>
                        <a:pt x="779750" y="250339"/>
                      </a:lnTo>
                      <a:lnTo>
                        <a:pt x="819449" y="250339"/>
                      </a:lnTo>
                      <a:lnTo>
                        <a:pt x="819449" y="263046"/>
                      </a:lnTo>
                      <a:lnTo>
                        <a:pt x="915674" y="263046"/>
                      </a:lnTo>
                      <a:lnTo>
                        <a:pt x="915674" y="271394"/>
                      </a:lnTo>
                      <a:lnTo>
                        <a:pt x="935570" y="271394"/>
                      </a:lnTo>
                      <a:lnTo>
                        <a:pt x="935570" y="283637"/>
                      </a:lnTo>
                      <a:lnTo>
                        <a:pt x="979824" y="283637"/>
                      </a:lnTo>
                      <a:lnTo>
                        <a:pt x="979824" y="297086"/>
                      </a:lnTo>
                      <a:lnTo>
                        <a:pt x="1019151" y="297086"/>
                      </a:lnTo>
                      <a:lnTo>
                        <a:pt x="1019151" y="310164"/>
                      </a:lnTo>
                      <a:lnTo>
                        <a:pt x="1031331" y="310164"/>
                      </a:lnTo>
                      <a:lnTo>
                        <a:pt x="1031331" y="322408"/>
                      </a:lnTo>
                      <a:lnTo>
                        <a:pt x="1051227" y="322408"/>
                      </a:lnTo>
                      <a:lnTo>
                        <a:pt x="1051227" y="342628"/>
                      </a:lnTo>
                      <a:lnTo>
                        <a:pt x="1059222" y="342628"/>
                      </a:lnTo>
                      <a:lnTo>
                        <a:pt x="1059222" y="355242"/>
                      </a:lnTo>
                      <a:lnTo>
                        <a:pt x="1064707" y="355242"/>
                      </a:lnTo>
                      <a:lnTo>
                        <a:pt x="1064707" y="367856"/>
                      </a:lnTo>
                      <a:lnTo>
                        <a:pt x="1084510" y="367856"/>
                      </a:lnTo>
                      <a:lnTo>
                        <a:pt x="1084510" y="380935"/>
                      </a:lnTo>
                      <a:lnTo>
                        <a:pt x="1096410" y="380935"/>
                      </a:lnTo>
                      <a:lnTo>
                        <a:pt x="1096410" y="393549"/>
                      </a:lnTo>
                      <a:lnTo>
                        <a:pt x="1103104" y="393549"/>
                      </a:lnTo>
                      <a:lnTo>
                        <a:pt x="1103104" y="400691"/>
                      </a:lnTo>
                      <a:lnTo>
                        <a:pt x="1129322" y="400691"/>
                      </a:lnTo>
                      <a:lnTo>
                        <a:pt x="1129322" y="425549"/>
                      </a:lnTo>
                      <a:lnTo>
                        <a:pt x="1136853" y="425549"/>
                      </a:lnTo>
                      <a:lnTo>
                        <a:pt x="1136853" y="438163"/>
                      </a:lnTo>
                      <a:lnTo>
                        <a:pt x="1149590" y="438163"/>
                      </a:lnTo>
                      <a:lnTo>
                        <a:pt x="1149590" y="451241"/>
                      </a:lnTo>
                      <a:lnTo>
                        <a:pt x="1155912" y="451241"/>
                      </a:lnTo>
                      <a:lnTo>
                        <a:pt x="1155912" y="459218"/>
                      </a:lnTo>
                      <a:lnTo>
                        <a:pt x="1174042" y="459218"/>
                      </a:lnTo>
                      <a:lnTo>
                        <a:pt x="1174042" y="471090"/>
                      </a:lnTo>
                      <a:lnTo>
                        <a:pt x="1182037" y="471090"/>
                      </a:lnTo>
                      <a:lnTo>
                        <a:pt x="1182037" y="484539"/>
                      </a:lnTo>
                      <a:lnTo>
                        <a:pt x="1200631" y="484539"/>
                      </a:lnTo>
                      <a:lnTo>
                        <a:pt x="1200631" y="496319"/>
                      </a:lnTo>
                      <a:lnTo>
                        <a:pt x="1206117" y="496319"/>
                      </a:lnTo>
                      <a:lnTo>
                        <a:pt x="1206117" y="515240"/>
                      </a:lnTo>
                      <a:lnTo>
                        <a:pt x="1451840" y="515240"/>
                      </a:lnTo>
                      <a:lnTo>
                        <a:pt x="1451840" y="528318"/>
                      </a:lnTo>
                      <a:lnTo>
                        <a:pt x="1497024" y="528318"/>
                      </a:lnTo>
                      <a:lnTo>
                        <a:pt x="1497024" y="540933"/>
                      </a:lnTo>
                      <a:lnTo>
                        <a:pt x="1543045" y="540933"/>
                      </a:lnTo>
                      <a:lnTo>
                        <a:pt x="1543045" y="553640"/>
                      </a:lnTo>
                      <a:lnTo>
                        <a:pt x="1618537" y="553640"/>
                      </a:lnTo>
                      <a:lnTo>
                        <a:pt x="1618537" y="560782"/>
                      </a:lnTo>
                      <a:lnTo>
                        <a:pt x="1655261" y="560782"/>
                      </a:lnTo>
                      <a:lnTo>
                        <a:pt x="1655261" y="570057"/>
                      </a:lnTo>
                      <a:lnTo>
                        <a:pt x="1679341" y="570057"/>
                      </a:lnTo>
                      <a:lnTo>
                        <a:pt x="1679341" y="582671"/>
                      </a:lnTo>
                      <a:lnTo>
                        <a:pt x="1690776" y="582671"/>
                      </a:lnTo>
                      <a:lnTo>
                        <a:pt x="1690776" y="592318"/>
                      </a:lnTo>
                      <a:lnTo>
                        <a:pt x="1713554" y="592318"/>
                      </a:lnTo>
                      <a:lnTo>
                        <a:pt x="1713554" y="605396"/>
                      </a:lnTo>
                      <a:lnTo>
                        <a:pt x="1727035" y="605396"/>
                      </a:lnTo>
                      <a:lnTo>
                        <a:pt x="1727035" y="625152"/>
                      </a:lnTo>
                      <a:lnTo>
                        <a:pt x="1757436" y="625152"/>
                      </a:lnTo>
                      <a:lnTo>
                        <a:pt x="1757436" y="649175"/>
                      </a:lnTo>
                      <a:lnTo>
                        <a:pt x="1794625" y="649175"/>
                      </a:lnTo>
                      <a:lnTo>
                        <a:pt x="1794625" y="676537"/>
                      </a:lnTo>
                      <a:lnTo>
                        <a:pt x="1808943" y="676537"/>
                      </a:lnTo>
                      <a:lnTo>
                        <a:pt x="1808943" y="693418"/>
                      </a:lnTo>
                      <a:lnTo>
                        <a:pt x="1897637" y="693418"/>
                      </a:lnTo>
                      <a:lnTo>
                        <a:pt x="1897637" y="713174"/>
                      </a:lnTo>
                      <a:lnTo>
                        <a:pt x="1911583" y="713174"/>
                      </a:lnTo>
                      <a:lnTo>
                        <a:pt x="1911583" y="730519"/>
                      </a:lnTo>
                      <a:lnTo>
                        <a:pt x="1996837" y="730519"/>
                      </a:lnTo>
                      <a:lnTo>
                        <a:pt x="1996837" y="741000"/>
                      </a:lnTo>
                      <a:lnTo>
                        <a:pt x="2017477" y="741000"/>
                      </a:lnTo>
                      <a:lnTo>
                        <a:pt x="2017477" y="753243"/>
                      </a:lnTo>
                      <a:lnTo>
                        <a:pt x="2023427" y="753243"/>
                      </a:lnTo>
                      <a:lnTo>
                        <a:pt x="2023427" y="778472"/>
                      </a:lnTo>
                      <a:lnTo>
                        <a:pt x="2037745" y="778472"/>
                      </a:lnTo>
                      <a:lnTo>
                        <a:pt x="2037745" y="791086"/>
                      </a:lnTo>
                      <a:lnTo>
                        <a:pt x="2120954" y="791086"/>
                      </a:lnTo>
                      <a:lnTo>
                        <a:pt x="2120954" y="801196"/>
                      </a:lnTo>
                      <a:lnTo>
                        <a:pt x="2143732" y="801196"/>
                      </a:lnTo>
                      <a:lnTo>
                        <a:pt x="2143732" y="808802"/>
                      </a:lnTo>
                      <a:lnTo>
                        <a:pt x="2161862" y="808802"/>
                      </a:lnTo>
                      <a:lnTo>
                        <a:pt x="2161862" y="823550"/>
                      </a:lnTo>
                      <a:lnTo>
                        <a:pt x="2170694" y="823550"/>
                      </a:lnTo>
                      <a:lnTo>
                        <a:pt x="2170694" y="838297"/>
                      </a:lnTo>
                      <a:lnTo>
                        <a:pt x="2220991" y="838297"/>
                      </a:lnTo>
                      <a:lnTo>
                        <a:pt x="2220991" y="859816"/>
                      </a:lnTo>
                      <a:lnTo>
                        <a:pt x="2284677" y="859816"/>
                      </a:lnTo>
                      <a:lnTo>
                        <a:pt x="2284677" y="870761"/>
                      </a:lnTo>
                      <a:lnTo>
                        <a:pt x="2315078" y="870761"/>
                      </a:lnTo>
                      <a:lnTo>
                        <a:pt x="2315078" y="881705"/>
                      </a:lnTo>
                      <a:lnTo>
                        <a:pt x="2364539" y="881705"/>
                      </a:lnTo>
                      <a:lnTo>
                        <a:pt x="2364539" y="902297"/>
                      </a:lnTo>
                      <a:lnTo>
                        <a:pt x="2378020" y="902297"/>
                      </a:lnTo>
                      <a:lnTo>
                        <a:pt x="2378020" y="916209"/>
                      </a:lnTo>
                      <a:lnTo>
                        <a:pt x="2484844" y="916209"/>
                      </a:lnTo>
                      <a:lnTo>
                        <a:pt x="2484844" y="934296"/>
                      </a:lnTo>
                      <a:lnTo>
                        <a:pt x="2499161" y="934296"/>
                      </a:lnTo>
                      <a:lnTo>
                        <a:pt x="2499161" y="953681"/>
                      </a:lnTo>
                      <a:lnTo>
                        <a:pt x="2513479" y="953681"/>
                      </a:lnTo>
                      <a:lnTo>
                        <a:pt x="2513479" y="987351"/>
                      </a:lnTo>
                      <a:lnTo>
                        <a:pt x="2518592" y="987351"/>
                      </a:lnTo>
                      <a:lnTo>
                        <a:pt x="2518592" y="1005530"/>
                      </a:lnTo>
                      <a:lnTo>
                        <a:pt x="2525751" y="1005530"/>
                      </a:lnTo>
                      <a:lnTo>
                        <a:pt x="2525751" y="1019443"/>
                      </a:lnTo>
                      <a:lnTo>
                        <a:pt x="2547692" y="1019443"/>
                      </a:lnTo>
                      <a:lnTo>
                        <a:pt x="2547692" y="1033727"/>
                      </a:lnTo>
                      <a:lnTo>
                        <a:pt x="2560801" y="1033727"/>
                      </a:lnTo>
                      <a:lnTo>
                        <a:pt x="2560801" y="1042538"/>
                      </a:lnTo>
                      <a:lnTo>
                        <a:pt x="2592040" y="1042538"/>
                      </a:lnTo>
                      <a:lnTo>
                        <a:pt x="2592040" y="1056915"/>
                      </a:lnTo>
                      <a:lnTo>
                        <a:pt x="2630065" y="1056915"/>
                      </a:lnTo>
                      <a:lnTo>
                        <a:pt x="2630065" y="1069900"/>
                      </a:lnTo>
                      <a:lnTo>
                        <a:pt x="2719503" y="1069900"/>
                      </a:lnTo>
                      <a:lnTo>
                        <a:pt x="2719503" y="1089749"/>
                      </a:lnTo>
                      <a:lnTo>
                        <a:pt x="2789604" y="1089749"/>
                      </a:lnTo>
                      <a:lnTo>
                        <a:pt x="2789604" y="1109506"/>
                      </a:lnTo>
                      <a:lnTo>
                        <a:pt x="2860913" y="1109506"/>
                      </a:lnTo>
                      <a:lnTo>
                        <a:pt x="2860913" y="1128056"/>
                      </a:lnTo>
                      <a:lnTo>
                        <a:pt x="2925993" y="1128056"/>
                      </a:lnTo>
                      <a:lnTo>
                        <a:pt x="2925993" y="1146607"/>
                      </a:lnTo>
                      <a:lnTo>
                        <a:pt x="2937800" y="1146607"/>
                      </a:lnTo>
                      <a:lnTo>
                        <a:pt x="2937800" y="1166827"/>
                      </a:lnTo>
                      <a:lnTo>
                        <a:pt x="2945424" y="1166827"/>
                      </a:lnTo>
                      <a:lnTo>
                        <a:pt x="2945424" y="1206432"/>
                      </a:lnTo>
                      <a:lnTo>
                        <a:pt x="2991351" y="1206432"/>
                      </a:lnTo>
                      <a:lnTo>
                        <a:pt x="2991351" y="1217748"/>
                      </a:lnTo>
                      <a:lnTo>
                        <a:pt x="2999440" y="1217748"/>
                      </a:lnTo>
                      <a:lnTo>
                        <a:pt x="2999440" y="1230826"/>
                      </a:lnTo>
                      <a:lnTo>
                        <a:pt x="3029377" y="1230826"/>
                      </a:lnTo>
                      <a:lnTo>
                        <a:pt x="3029377" y="1251881"/>
                      </a:lnTo>
                      <a:lnTo>
                        <a:pt x="3070749" y="1251881"/>
                      </a:lnTo>
                      <a:lnTo>
                        <a:pt x="3070749" y="1277573"/>
                      </a:lnTo>
                      <a:lnTo>
                        <a:pt x="3079581" y="1277573"/>
                      </a:lnTo>
                      <a:lnTo>
                        <a:pt x="3079581" y="1315045"/>
                      </a:lnTo>
                      <a:lnTo>
                        <a:pt x="3178875" y="1315045"/>
                      </a:lnTo>
                      <a:lnTo>
                        <a:pt x="3178875" y="1360123"/>
                      </a:lnTo>
                      <a:lnTo>
                        <a:pt x="3312195" y="1360123"/>
                      </a:lnTo>
                      <a:lnTo>
                        <a:pt x="3312195" y="1387021"/>
                      </a:lnTo>
                      <a:lnTo>
                        <a:pt x="3481496" y="1387021"/>
                      </a:lnTo>
                      <a:lnTo>
                        <a:pt x="3481496" y="1411508"/>
                      </a:lnTo>
                      <a:lnTo>
                        <a:pt x="3565077" y="1411508"/>
                      </a:lnTo>
                      <a:lnTo>
                        <a:pt x="3565077" y="1435067"/>
                      </a:lnTo>
                      <a:lnTo>
                        <a:pt x="3667253" y="1435067"/>
                      </a:lnTo>
                      <a:lnTo>
                        <a:pt x="3667253" y="1458626"/>
                      </a:lnTo>
                      <a:lnTo>
                        <a:pt x="3686219" y="1458626"/>
                      </a:lnTo>
                      <a:lnTo>
                        <a:pt x="3686219" y="1469571"/>
                      </a:lnTo>
                      <a:lnTo>
                        <a:pt x="3695144" y="1469571"/>
                      </a:lnTo>
                      <a:lnTo>
                        <a:pt x="3695144" y="1498231"/>
                      </a:lnTo>
                      <a:lnTo>
                        <a:pt x="3740328" y="1498231"/>
                      </a:lnTo>
                      <a:lnTo>
                        <a:pt x="3740328" y="1528562"/>
                      </a:lnTo>
                      <a:lnTo>
                        <a:pt x="3777424" y="1528562"/>
                      </a:lnTo>
                      <a:lnTo>
                        <a:pt x="3777424" y="1559355"/>
                      </a:lnTo>
                      <a:lnTo>
                        <a:pt x="3849662" y="1559355"/>
                      </a:lnTo>
                      <a:lnTo>
                        <a:pt x="3849662" y="1593025"/>
                      </a:lnTo>
                      <a:lnTo>
                        <a:pt x="3863143" y="1593025"/>
                      </a:lnTo>
                      <a:lnTo>
                        <a:pt x="3863143" y="1625024"/>
                      </a:lnTo>
                      <a:lnTo>
                        <a:pt x="3882574" y="1625024"/>
                      </a:lnTo>
                      <a:lnTo>
                        <a:pt x="3882574" y="1655725"/>
                      </a:lnTo>
                      <a:lnTo>
                        <a:pt x="4018033" y="1655725"/>
                      </a:lnTo>
                      <a:lnTo>
                        <a:pt x="4018033" y="1686890"/>
                      </a:lnTo>
                      <a:lnTo>
                        <a:pt x="4284024" y="1686890"/>
                      </a:lnTo>
                      <a:lnTo>
                        <a:pt x="4284024" y="1734936"/>
                      </a:lnTo>
                      <a:lnTo>
                        <a:pt x="4444400" y="1734936"/>
                      </a:lnTo>
                      <a:lnTo>
                        <a:pt x="4444400" y="1780385"/>
                      </a:lnTo>
                      <a:lnTo>
                        <a:pt x="5283280" y="1780385"/>
                      </a:lnTo>
                      <a:lnTo>
                        <a:pt x="5283280" y="1862563"/>
                      </a:lnTo>
                      <a:lnTo>
                        <a:pt x="5594827" y="1862563"/>
                      </a:lnTo>
                      <a:lnTo>
                        <a:pt x="5594827" y="1960232"/>
                      </a:lnTo>
                      <a:lnTo>
                        <a:pt x="5943097" y="1960232"/>
                      </a:lnTo>
                      <a:lnTo>
                        <a:pt x="5943097" y="2095465"/>
                      </a:lnTo>
                      <a:lnTo>
                        <a:pt x="6491814" y="2095465"/>
                      </a:lnTo>
                      <a:lnTo>
                        <a:pt x="6491814" y="2231904"/>
                      </a:lnTo>
                      <a:lnTo>
                        <a:pt x="6871323" y="2231904"/>
                      </a:lnTo>
                    </a:path>
                  </a:pathLst>
                </a:custGeom>
                <a:noFill/>
                <a:ln w="19050"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1" name="Group 60">
                  <a:extLst>
                    <a:ext uri="{FF2B5EF4-FFF2-40B4-BE49-F238E27FC236}">
                      <a16:creationId xmlns:a16="http://schemas.microsoft.com/office/drawing/2014/main" id="{A8D7DD9E-0DF0-1F0E-6ABD-F7A55F93543E}"/>
                    </a:ext>
                  </a:extLst>
                </p:cNvPr>
                <p:cNvGrpSpPr/>
                <p:nvPr/>
              </p:nvGrpSpPr>
              <p:grpSpPr>
                <a:xfrm>
                  <a:off x="1368022" y="1041505"/>
                  <a:ext cx="196400" cy="53870"/>
                  <a:chOff x="1368022" y="1428596"/>
                  <a:chExt cx="196400" cy="53870"/>
                </a:xfrm>
              </p:grpSpPr>
              <p:grpSp>
                <p:nvGrpSpPr>
                  <p:cNvPr id="21" name="Group 20">
                    <a:extLst>
                      <a:ext uri="{FF2B5EF4-FFF2-40B4-BE49-F238E27FC236}">
                        <a16:creationId xmlns:a16="http://schemas.microsoft.com/office/drawing/2014/main" id="{858F419E-F1BD-1A25-39CF-08ED4F03ABF6}"/>
                      </a:ext>
                    </a:extLst>
                  </p:cNvPr>
                  <p:cNvGrpSpPr/>
                  <p:nvPr/>
                </p:nvGrpSpPr>
                <p:grpSpPr>
                  <a:xfrm>
                    <a:off x="1368022" y="1428596"/>
                    <a:ext cx="147300" cy="53870"/>
                    <a:chOff x="1368022" y="1038071"/>
                    <a:chExt cx="147300" cy="53870"/>
                  </a:xfrm>
                </p:grpSpPr>
                <p:sp>
                  <p:nvSpPr>
                    <p:cNvPr id="191" name="Freeform 190">
                      <a:extLst>
                        <a:ext uri="{FF2B5EF4-FFF2-40B4-BE49-F238E27FC236}">
                          <a16:creationId xmlns:a16="http://schemas.microsoft.com/office/drawing/2014/main" id="{3C0DBAA7-CD4B-2E60-03B2-0DDF9486FD7D}"/>
                        </a:ext>
                      </a:extLst>
                    </p:cNvPr>
                    <p:cNvSpPr/>
                    <p:nvPr/>
                  </p:nvSpPr>
                  <p:spPr>
                    <a:xfrm>
                      <a:off x="1368022" y="1038071"/>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 name="Freeform 191">
                      <a:extLst>
                        <a:ext uri="{FF2B5EF4-FFF2-40B4-BE49-F238E27FC236}">
                          <a16:creationId xmlns:a16="http://schemas.microsoft.com/office/drawing/2014/main" id="{ADCC1AFC-08E9-2DB9-E33E-06EB9148CA2B}"/>
                        </a:ext>
                      </a:extLst>
                    </p:cNvPr>
                    <p:cNvSpPr/>
                    <p:nvPr/>
                  </p:nvSpPr>
                  <p:spPr>
                    <a:xfrm>
                      <a:off x="1398330" y="1038071"/>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Freeform 192">
                      <a:extLst>
                        <a:ext uri="{FF2B5EF4-FFF2-40B4-BE49-F238E27FC236}">
                          <a16:creationId xmlns:a16="http://schemas.microsoft.com/office/drawing/2014/main" id="{C4F321CC-82A3-777E-437E-8942A9AF44FC}"/>
                        </a:ext>
                      </a:extLst>
                    </p:cNvPr>
                    <p:cNvSpPr/>
                    <p:nvPr/>
                  </p:nvSpPr>
                  <p:spPr>
                    <a:xfrm>
                      <a:off x="1433268" y="1038071"/>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 name="Freeform 193">
                      <a:extLst>
                        <a:ext uri="{FF2B5EF4-FFF2-40B4-BE49-F238E27FC236}">
                          <a16:creationId xmlns:a16="http://schemas.microsoft.com/office/drawing/2014/main" id="{8625B6B9-ABED-EA40-CCCC-D18819572351}"/>
                        </a:ext>
                      </a:extLst>
                    </p:cNvPr>
                    <p:cNvSpPr/>
                    <p:nvPr/>
                  </p:nvSpPr>
                  <p:spPr>
                    <a:xfrm>
                      <a:off x="1461458" y="1038071"/>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95" name="Freeform 194">
                    <a:extLst>
                      <a:ext uri="{FF2B5EF4-FFF2-40B4-BE49-F238E27FC236}">
                        <a16:creationId xmlns:a16="http://schemas.microsoft.com/office/drawing/2014/main" id="{49045BC4-6F56-FB1D-0639-010B2AEF8268}"/>
                      </a:ext>
                    </a:extLst>
                  </p:cNvPr>
                  <p:cNvSpPr/>
                  <p:nvPr/>
                </p:nvSpPr>
                <p:spPr>
                  <a:xfrm>
                    <a:off x="1510558" y="1428596"/>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6" name="Group 25">
                  <a:extLst>
                    <a:ext uri="{FF2B5EF4-FFF2-40B4-BE49-F238E27FC236}">
                      <a16:creationId xmlns:a16="http://schemas.microsoft.com/office/drawing/2014/main" id="{5951BD7B-72DF-D0F2-60AE-0C47A8C4F9CB}"/>
                    </a:ext>
                  </a:extLst>
                </p:cNvPr>
                <p:cNvGrpSpPr/>
                <p:nvPr/>
              </p:nvGrpSpPr>
              <p:grpSpPr>
                <a:xfrm>
                  <a:off x="1579245" y="1051143"/>
                  <a:ext cx="70937" cy="70769"/>
                  <a:chOff x="1579245" y="1051143"/>
                  <a:chExt cx="70937" cy="70769"/>
                </a:xfrm>
              </p:grpSpPr>
              <p:sp>
                <p:nvSpPr>
                  <p:cNvPr id="196" name="Freeform 195">
                    <a:extLst>
                      <a:ext uri="{FF2B5EF4-FFF2-40B4-BE49-F238E27FC236}">
                        <a16:creationId xmlns:a16="http://schemas.microsoft.com/office/drawing/2014/main" id="{72A772FE-D47F-1A34-504D-089478E1300F}"/>
                      </a:ext>
                    </a:extLst>
                  </p:cNvPr>
                  <p:cNvSpPr/>
                  <p:nvPr/>
                </p:nvSpPr>
                <p:spPr>
                  <a:xfrm>
                    <a:off x="1579245" y="1051143"/>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Freeform 196">
                    <a:extLst>
                      <a:ext uri="{FF2B5EF4-FFF2-40B4-BE49-F238E27FC236}">
                        <a16:creationId xmlns:a16="http://schemas.microsoft.com/office/drawing/2014/main" id="{BA26FD24-463B-A19F-CCE8-BAF55C0754E3}"/>
                      </a:ext>
                    </a:extLst>
                  </p:cNvPr>
                  <p:cNvSpPr/>
                  <p:nvPr/>
                </p:nvSpPr>
                <p:spPr>
                  <a:xfrm>
                    <a:off x="1596318" y="1068175"/>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4A82D5F4-396D-BB14-615D-196D90E380DA}"/>
                    </a:ext>
                  </a:extLst>
                </p:cNvPr>
                <p:cNvGrpSpPr/>
                <p:nvPr/>
              </p:nvGrpSpPr>
              <p:grpSpPr>
                <a:xfrm>
                  <a:off x="1673740" y="1107653"/>
                  <a:ext cx="68554" cy="68392"/>
                  <a:chOff x="1673740" y="1107653"/>
                  <a:chExt cx="68554" cy="68392"/>
                </a:xfrm>
              </p:grpSpPr>
              <p:sp>
                <p:nvSpPr>
                  <p:cNvPr id="198" name="Freeform 197">
                    <a:extLst>
                      <a:ext uri="{FF2B5EF4-FFF2-40B4-BE49-F238E27FC236}">
                        <a16:creationId xmlns:a16="http://schemas.microsoft.com/office/drawing/2014/main" id="{21CBF314-D679-BABB-4F08-D86CA650C94D}"/>
                      </a:ext>
                    </a:extLst>
                  </p:cNvPr>
                  <p:cNvSpPr/>
                  <p:nvPr/>
                </p:nvSpPr>
                <p:spPr>
                  <a:xfrm>
                    <a:off x="1673740" y="1107653"/>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Freeform 198">
                    <a:extLst>
                      <a:ext uri="{FF2B5EF4-FFF2-40B4-BE49-F238E27FC236}">
                        <a16:creationId xmlns:a16="http://schemas.microsoft.com/office/drawing/2014/main" id="{9762E65A-7EE0-090C-8CE0-6042E336B05E}"/>
                      </a:ext>
                    </a:extLst>
                  </p:cNvPr>
                  <p:cNvSpPr/>
                  <p:nvPr/>
                </p:nvSpPr>
                <p:spPr>
                  <a:xfrm>
                    <a:off x="1688298" y="1122308"/>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76" name="Group 275">
                  <a:extLst>
                    <a:ext uri="{FF2B5EF4-FFF2-40B4-BE49-F238E27FC236}">
                      <a16:creationId xmlns:a16="http://schemas.microsoft.com/office/drawing/2014/main" id="{E5E4F956-94A0-5436-F7A8-96579C60EB2B}"/>
                    </a:ext>
                  </a:extLst>
                </p:cNvPr>
                <p:cNvGrpSpPr/>
                <p:nvPr/>
              </p:nvGrpSpPr>
              <p:grpSpPr>
                <a:xfrm>
                  <a:off x="1858494" y="1184760"/>
                  <a:ext cx="1618448" cy="663337"/>
                  <a:chOff x="1858494" y="1184760"/>
                  <a:chExt cx="1618448" cy="663337"/>
                </a:xfrm>
              </p:grpSpPr>
              <p:sp>
                <p:nvSpPr>
                  <p:cNvPr id="200" name="Freeform 199">
                    <a:extLst>
                      <a:ext uri="{FF2B5EF4-FFF2-40B4-BE49-F238E27FC236}">
                        <a16:creationId xmlns:a16="http://schemas.microsoft.com/office/drawing/2014/main" id="{BC14067A-5033-DE90-5698-DF0754E328A3}"/>
                      </a:ext>
                    </a:extLst>
                  </p:cNvPr>
                  <p:cNvSpPr/>
                  <p:nvPr/>
                </p:nvSpPr>
                <p:spPr>
                  <a:xfrm>
                    <a:off x="1858494" y="1184760"/>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Freeform 200">
                    <a:extLst>
                      <a:ext uri="{FF2B5EF4-FFF2-40B4-BE49-F238E27FC236}">
                        <a16:creationId xmlns:a16="http://schemas.microsoft.com/office/drawing/2014/main" id="{7A6CFD04-301E-5A8F-3235-F74130687AE0}"/>
                      </a:ext>
                    </a:extLst>
                  </p:cNvPr>
                  <p:cNvSpPr/>
                  <p:nvPr/>
                </p:nvSpPr>
                <p:spPr>
                  <a:xfrm>
                    <a:off x="1984089" y="1232689"/>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 name="Freeform 201">
                    <a:extLst>
                      <a:ext uri="{FF2B5EF4-FFF2-40B4-BE49-F238E27FC236}">
                        <a16:creationId xmlns:a16="http://schemas.microsoft.com/office/drawing/2014/main" id="{7E3CA5AF-4540-92E8-AEE3-9C96139CE59C}"/>
                      </a:ext>
                    </a:extLst>
                  </p:cNvPr>
                  <p:cNvSpPr/>
                  <p:nvPr/>
                </p:nvSpPr>
                <p:spPr>
                  <a:xfrm>
                    <a:off x="2015456" y="1233745"/>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Freeform 202">
                    <a:extLst>
                      <a:ext uri="{FF2B5EF4-FFF2-40B4-BE49-F238E27FC236}">
                        <a16:creationId xmlns:a16="http://schemas.microsoft.com/office/drawing/2014/main" id="{61E650EB-4C3F-CE29-1AC3-104F64C27DA0}"/>
                      </a:ext>
                    </a:extLst>
                  </p:cNvPr>
                  <p:cNvSpPr/>
                  <p:nvPr/>
                </p:nvSpPr>
                <p:spPr>
                  <a:xfrm>
                    <a:off x="2215164" y="1312041"/>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 name="Freeform 203">
                    <a:extLst>
                      <a:ext uri="{FF2B5EF4-FFF2-40B4-BE49-F238E27FC236}">
                        <a16:creationId xmlns:a16="http://schemas.microsoft.com/office/drawing/2014/main" id="{D9B20C2C-73E0-026C-18FA-B0BD710C6A8A}"/>
                      </a:ext>
                    </a:extLst>
                  </p:cNvPr>
                  <p:cNvSpPr/>
                  <p:nvPr/>
                </p:nvSpPr>
                <p:spPr>
                  <a:xfrm>
                    <a:off x="3244545" y="1774556"/>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 name="Freeform 204">
                    <a:extLst>
                      <a:ext uri="{FF2B5EF4-FFF2-40B4-BE49-F238E27FC236}">
                        <a16:creationId xmlns:a16="http://schemas.microsoft.com/office/drawing/2014/main" id="{7E1747F4-3055-AD93-3D1A-7C137149C308}"/>
                      </a:ext>
                    </a:extLst>
                  </p:cNvPr>
                  <p:cNvSpPr/>
                  <p:nvPr/>
                </p:nvSpPr>
                <p:spPr>
                  <a:xfrm>
                    <a:off x="3297749" y="1774556"/>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6" name="Freeform 205">
                    <a:extLst>
                      <a:ext uri="{FF2B5EF4-FFF2-40B4-BE49-F238E27FC236}">
                        <a16:creationId xmlns:a16="http://schemas.microsoft.com/office/drawing/2014/main" id="{5CCB8F9E-4BA0-34BD-A5BA-E04DC1F27C02}"/>
                      </a:ext>
                    </a:extLst>
                  </p:cNvPr>
                  <p:cNvSpPr/>
                  <p:nvPr/>
                </p:nvSpPr>
                <p:spPr>
                  <a:xfrm>
                    <a:off x="3423078" y="1794360"/>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77" name="Group 276">
                  <a:extLst>
                    <a:ext uri="{FF2B5EF4-FFF2-40B4-BE49-F238E27FC236}">
                      <a16:creationId xmlns:a16="http://schemas.microsoft.com/office/drawing/2014/main" id="{85868760-DF7C-9F4B-E2D5-4A2715EF22E5}"/>
                    </a:ext>
                  </a:extLst>
                </p:cNvPr>
                <p:cNvGrpSpPr/>
                <p:nvPr/>
              </p:nvGrpSpPr>
              <p:grpSpPr>
                <a:xfrm>
                  <a:off x="3545101" y="1829613"/>
                  <a:ext cx="209370" cy="70507"/>
                  <a:chOff x="3545101" y="1829613"/>
                  <a:chExt cx="209370" cy="70507"/>
                </a:xfrm>
              </p:grpSpPr>
              <p:sp>
                <p:nvSpPr>
                  <p:cNvPr id="207" name="Freeform 206">
                    <a:extLst>
                      <a:ext uri="{FF2B5EF4-FFF2-40B4-BE49-F238E27FC236}">
                        <a16:creationId xmlns:a16="http://schemas.microsoft.com/office/drawing/2014/main" id="{1C4E0501-C9AB-BF34-79EC-B7F69D7BBD28}"/>
                      </a:ext>
                    </a:extLst>
                  </p:cNvPr>
                  <p:cNvSpPr/>
                  <p:nvPr/>
                </p:nvSpPr>
                <p:spPr>
                  <a:xfrm>
                    <a:off x="3545101" y="1829613"/>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Freeform 207">
                    <a:extLst>
                      <a:ext uri="{FF2B5EF4-FFF2-40B4-BE49-F238E27FC236}">
                        <a16:creationId xmlns:a16="http://schemas.microsoft.com/office/drawing/2014/main" id="{BCC27F99-7F04-35A8-DB44-7E97F889DD21}"/>
                      </a:ext>
                    </a:extLst>
                  </p:cNvPr>
                  <p:cNvSpPr/>
                  <p:nvPr/>
                </p:nvSpPr>
                <p:spPr>
                  <a:xfrm>
                    <a:off x="3581629" y="1829613"/>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9" name="Freeform 208">
                    <a:extLst>
                      <a:ext uri="{FF2B5EF4-FFF2-40B4-BE49-F238E27FC236}">
                        <a16:creationId xmlns:a16="http://schemas.microsoft.com/office/drawing/2014/main" id="{84EA753D-8CAC-B441-B539-14D40ED96123}"/>
                      </a:ext>
                    </a:extLst>
                  </p:cNvPr>
                  <p:cNvSpPr/>
                  <p:nvPr/>
                </p:nvSpPr>
                <p:spPr>
                  <a:xfrm>
                    <a:off x="3647405" y="1829613"/>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0" name="Freeform 209">
                    <a:extLst>
                      <a:ext uri="{FF2B5EF4-FFF2-40B4-BE49-F238E27FC236}">
                        <a16:creationId xmlns:a16="http://schemas.microsoft.com/office/drawing/2014/main" id="{B3B9B996-F721-09C5-3FC6-59F33F667E96}"/>
                      </a:ext>
                    </a:extLst>
                  </p:cNvPr>
                  <p:cNvSpPr/>
                  <p:nvPr/>
                </p:nvSpPr>
                <p:spPr>
                  <a:xfrm>
                    <a:off x="3700607" y="1846250"/>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78" name="Group 277">
                  <a:extLst>
                    <a:ext uri="{FF2B5EF4-FFF2-40B4-BE49-F238E27FC236}">
                      <a16:creationId xmlns:a16="http://schemas.microsoft.com/office/drawing/2014/main" id="{1D01786A-3762-D09B-C7F7-BFCDC00CCC51}"/>
                    </a:ext>
                  </a:extLst>
                </p:cNvPr>
                <p:cNvGrpSpPr/>
                <p:nvPr/>
              </p:nvGrpSpPr>
              <p:grpSpPr>
                <a:xfrm>
                  <a:off x="3741369" y="1863019"/>
                  <a:ext cx="123213" cy="109454"/>
                  <a:chOff x="3741369" y="1863019"/>
                  <a:chExt cx="123213" cy="109454"/>
                </a:xfrm>
              </p:grpSpPr>
              <p:sp>
                <p:nvSpPr>
                  <p:cNvPr id="211" name="Freeform 210">
                    <a:extLst>
                      <a:ext uri="{FF2B5EF4-FFF2-40B4-BE49-F238E27FC236}">
                        <a16:creationId xmlns:a16="http://schemas.microsoft.com/office/drawing/2014/main" id="{4C90F857-8227-67FF-6319-4E9C240FA168}"/>
                      </a:ext>
                    </a:extLst>
                  </p:cNvPr>
                  <p:cNvSpPr/>
                  <p:nvPr/>
                </p:nvSpPr>
                <p:spPr>
                  <a:xfrm>
                    <a:off x="3741369" y="1863019"/>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Freeform 211">
                    <a:extLst>
                      <a:ext uri="{FF2B5EF4-FFF2-40B4-BE49-F238E27FC236}">
                        <a16:creationId xmlns:a16="http://schemas.microsoft.com/office/drawing/2014/main" id="{81BEDD53-3A03-5AC3-02CE-4042E5050162}"/>
                      </a:ext>
                    </a:extLst>
                  </p:cNvPr>
                  <p:cNvSpPr/>
                  <p:nvPr/>
                </p:nvSpPr>
                <p:spPr>
                  <a:xfrm>
                    <a:off x="3796689" y="1894178"/>
                    <a:ext cx="53864" cy="53868"/>
                  </a:xfrm>
                  <a:custGeom>
                    <a:avLst/>
                    <a:gdLst>
                      <a:gd name="connsiteX0" fmla="*/ 37839 w 37839"/>
                      <a:gd name="connsiteY0" fmla="*/ 11965 h 37842"/>
                      <a:gd name="connsiteX1" fmla="*/ 25846 w 37839"/>
                      <a:gd name="connsiteY1" fmla="*/ 11965 h 37842"/>
                      <a:gd name="connsiteX2" fmla="*/ 25846 w 37839"/>
                      <a:gd name="connsiteY2" fmla="*/ 0 h 37842"/>
                      <a:gd name="connsiteX3" fmla="*/ 11900 w 37839"/>
                      <a:gd name="connsiteY3" fmla="*/ 0 h 37842"/>
                      <a:gd name="connsiteX4" fmla="*/ 11900 w 37839"/>
                      <a:gd name="connsiteY4" fmla="*/ 11965 h 37842"/>
                      <a:gd name="connsiteX5" fmla="*/ 0 w 37839"/>
                      <a:gd name="connsiteY5" fmla="*/ 11965 h 37842"/>
                      <a:gd name="connsiteX6" fmla="*/ 0 w 37839"/>
                      <a:gd name="connsiteY6" fmla="*/ 25878 h 37842"/>
                      <a:gd name="connsiteX7" fmla="*/ 11900 w 37839"/>
                      <a:gd name="connsiteY7" fmla="*/ 25878 h 37842"/>
                      <a:gd name="connsiteX8" fmla="*/ 11900 w 37839"/>
                      <a:gd name="connsiteY8" fmla="*/ 37843 h 37842"/>
                      <a:gd name="connsiteX9" fmla="*/ 25846 w 37839"/>
                      <a:gd name="connsiteY9" fmla="*/ 37843 h 37842"/>
                      <a:gd name="connsiteX10" fmla="*/ 25846 w 37839"/>
                      <a:gd name="connsiteY10" fmla="*/ 25878 h 37842"/>
                      <a:gd name="connsiteX11" fmla="*/ 37839 w 37839"/>
                      <a:gd name="connsiteY11" fmla="*/ 25878 h 37842"/>
                      <a:gd name="connsiteX12" fmla="*/ 37839 w 37839"/>
                      <a:gd name="connsiteY12" fmla="*/ 11965 h 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2">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3" name="Freeform 212">
                    <a:extLst>
                      <a:ext uri="{FF2B5EF4-FFF2-40B4-BE49-F238E27FC236}">
                        <a16:creationId xmlns:a16="http://schemas.microsoft.com/office/drawing/2014/main" id="{2B636042-F40D-C7D2-EA9B-FAFCB92FE617}"/>
                      </a:ext>
                    </a:extLst>
                  </p:cNvPr>
                  <p:cNvSpPr/>
                  <p:nvPr/>
                </p:nvSpPr>
                <p:spPr>
                  <a:xfrm>
                    <a:off x="3810718" y="1918736"/>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79" name="Group 278">
                  <a:extLst>
                    <a:ext uri="{FF2B5EF4-FFF2-40B4-BE49-F238E27FC236}">
                      <a16:creationId xmlns:a16="http://schemas.microsoft.com/office/drawing/2014/main" id="{CFEE24B9-7FFF-3870-0AA5-1C83D22ED7BC}"/>
                    </a:ext>
                  </a:extLst>
                </p:cNvPr>
                <p:cNvGrpSpPr/>
                <p:nvPr/>
              </p:nvGrpSpPr>
              <p:grpSpPr>
                <a:xfrm>
                  <a:off x="3914610" y="2007728"/>
                  <a:ext cx="386975" cy="195409"/>
                  <a:chOff x="3914610" y="2007728"/>
                  <a:chExt cx="386975" cy="195409"/>
                </a:xfrm>
              </p:grpSpPr>
              <p:sp>
                <p:nvSpPr>
                  <p:cNvPr id="215" name="Freeform 214">
                    <a:extLst>
                      <a:ext uri="{FF2B5EF4-FFF2-40B4-BE49-F238E27FC236}">
                        <a16:creationId xmlns:a16="http://schemas.microsoft.com/office/drawing/2014/main" id="{2BB37725-180B-9604-A8D5-91050D0D91ED}"/>
                      </a:ext>
                    </a:extLst>
                  </p:cNvPr>
                  <p:cNvSpPr/>
                  <p:nvPr/>
                </p:nvSpPr>
                <p:spPr>
                  <a:xfrm>
                    <a:off x="3914610" y="2007728"/>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6" name="Freeform 215">
                    <a:extLst>
                      <a:ext uri="{FF2B5EF4-FFF2-40B4-BE49-F238E27FC236}">
                        <a16:creationId xmlns:a16="http://schemas.microsoft.com/office/drawing/2014/main" id="{F0AA8DFF-60A5-6DC4-21B9-C92B02C2A777}"/>
                      </a:ext>
                    </a:extLst>
                  </p:cNvPr>
                  <p:cNvSpPr/>
                  <p:nvPr/>
                </p:nvSpPr>
                <p:spPr>
                  <a:xfrm>
                    <a:off x="3930490" y="2028325"/>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7" name="Freeform 216">
                    <a:extLst>
                      <a:ext uri="{FF2B5EF4-FFF2-40B4-BE49-F238E27FC236}">
                        <a16:creationId xmlns:a16="http://schemas.microsoft.com/office/drawing/2014/main" id="{2E3058EE-8A2F-325D-C42F-555CCB078876}"/>
                      </a:ext>
                    </a:extLst>
                  </p:cNvPr>
                  <p:cNvSpPr/>
                  <p:nvPr/>
                </p:nvSpPr>
                <p:spPr>
                  <a:xfrm>
                    <a:off x="3965827" y="2028588"/>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8" name="Freeform 217">
                    <a:extLst>
                      <a:ext uri="{FF2B5EF4-FFF2-40B4-BE49-F238E27FC236}">
                        <a16:creationId xmlns:a16="http://schemas.microsoft.com/office/drawing/2014/main" id="{D66EF750-D77D-538A-1F7B-3C7EE6497FF8}"/>
                      </a:ext>
                    </a:extLst>
                  </p:cNvPr>
                  <p:cNvSpPr/>
                  <p:nvPr/>
                </p:nvSpPr>
                <p:spPr>
                  <a:xfrm>
                    <a:off x="4012809" y="2028588"/>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9" name="Freeform 218">
                    <a:extLst>
                      <a:ext uri="{FF2B5EF4-FFF2-40B4-BE49-F238E27FC236}">
                        <a16:creationId xmlns:a16="http://schemas.microsoft.com/office/drawing/2014/main" id="{2D16F376-522A-2328-888F-C5CC2A18E836}"/>
                      </a:ext>
                    </a:extLst>
                  </p:cNvPr>
                  <p:cNvSpPr/>
                  <p:nvPr/>
                </p:nvSpPr>
                <p:spPr>
                  <a:xfrm>
                    <a:off x="4066012" y="2066086"/>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0" name="Freeform 219">
                    <a:extLst>
                      <a:ext uri="{FF2B5EF4-FFF2-40B4-BE49-F238E27FC236}">
                        <a16:creationId xmlns:a16="http://schemas.microsoft.com/office/drawing/2014/main" id="{264216C7-3481-77DD-5CBC-336D91BC809D}"/>
                      </a:ext>
                    </a:extLst>
                  </p:cNvPr>
                  <p:cNvSpPr/>
                  <p:nvPr/>
                </p:nvSpPr>
                <p:spPr>
                  <a:xfrm>
                    <a:off x="4107833" y="2081667"/>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1" name="Freeform 220">
                    <a:extLst>
                      <a:ext uri="{FF2B5EF4-FFF2-40B4-BE49-F238E27FC236}">
                        <a16:creationId xmlns:a16="http://schemas.microsoft.com/office/drawing/2014/main" id="{14A80B7D-7716-0B14-67CA-A118FE200F96}"/>
                      </a:ext>
                    </a:extLst>
                  </p:cNvPr>
                  <p:cNvSpPr/>
                  <p:nvPr/>
                </p:nvSpPr>
                <p:spPr>
                  <a:xfrm>
                    <a:off x="4179829" y="2081667"/>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2" name="Freeform 221">
                    <a:extLst>
                      <a:ext uri="{FF2B5EF4-FFF2-40B4-BE49-F238E27FC236}">
                        <a16:creationId xmlns:a16="http://schemas.microsoft.com/office/drawing/2014/main" id="{1E8FFEE3-6D17-8CBE-A692-FDC6B70C5FA0}"/>
                      </a:ext>
                    </a:extLst>
                  </p:cNvPr>
                  <p:cNvSpPr/>
                  <p:nvPr/>
                </p:nvSpPr>
                <p:spPr>
                  <a:xfrm>
                    <a:off x="4225752" y="2106753"/>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3" name="Freeform 222">
                    <a:extLst>
                      <a:ext uri="{FF2B5EF4-FFF2-40B4-BE49-F238E27FC236}">
                        <a16:creationId xmlns:a16="http://schemas.microsoft.com/office/drawing/2014/main" id="{71C3C3DA-6484-FDE5-15C3-C969CD17506A}"/>
                      </a:ext>
                    </a:extLst>
                  </p:cNvPr>
                  <p:cNvSpPr/>
                  <p:nvPr/>
                </p:nvSpPr>
                <p:spPr>
                  <a:xfrm>
                    <a:off x="4247721" y="2149400"/>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80" name="Group 279">
                  <a:extLst>
                    <a:ext uri="{FF2B5EF4-FFF2-40B4-BE49-F238E27FC236}">
                      <a16:creationId xmlns:a16="http://schemas.microsoft.com/office/drawing/2014/main" id="{79F78B7C-26F5-919B-5B7A-C931C65F4E55}"/>
                    </a:ext>
                  </a:extLst>
                </p:cNvPr>
                <p:cNvGrpSpPr/>
                <p:nvPr/>
              </p:nvGrpSpPr>
              <p:grpSpPr>
                <a:xfrm>
                  <a:off x="4361407" y="2168149"/>
                  <a:ext cx="6826100" cy="2103431"/>
                  <a:chOff x="4361407" y="2168149"/>
                  <a:chExt cx="6826100" cy="2103431"/>
                </a:xfrm>
              </p:grpSpPr>
              <p:sp>
                <p:nvSpPr>
                  <p:cNvPr id="224" name="Freeform 223">
                    <a:extLst>
                      <a:ext uri="{FF2B5EF4-FFF2-40B4-BE49-F238E27FC236}">
                        <a16:creationId xmlns:a16="http://schemas.microsoft.com/office/drawing/2014/main" id="{ECC2D8A2-277E-C34F-93E6-BCFBA42E16BF}"/>
                      </a:ext>
                    </a:extLst>
                  </p:cNvPr>
                  <p:cNvSpPr/>
                  <p:nvPr/>
                </p:nvSpPr>
                <p:spPr>
                  <a:xfrm>
                    <a:off x="4361407" y="2168149"/>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 name="Freeform 224">
                    <a:extLst>
                      <a:ext uri="{FF2B5EF4-FFF2-40B4-BE49-F238E27FC236}">
                        <a16:creationId xmlns:a16="http://schemas.microsoft.com/office/drawing/2014/main" id="{0398C3D5-932A-09C8-578E-DB00B7B7F54A}"/>
                      </a:ext>
                    </a:extLst>
                  </p:cNvPr>
                  <p:cNvSpPr/>
                  <p:nvPr/>
                </p:nvSpPr>
                <p:spPr>
                  <a:xfrm>
                    <a:off x="4397007" y="2190067"/>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6" name="Freeform 225">
                    <a:extLst>
                      <a:ext uri="{FF2B5EF4-FFF2-40B4-BE49-F238E27FC236}">
                        <a16:creationId xmlns:a16="http://schemas.microsoft.com/office/drawing/2014/main" id="{16290A53-D858-5226-0361-F9AF4271ACDB}"/>
                      </a:ext>
                    </a:extLst>
                  </p:cNvPr>
                  <p:cNvSpPr/>
                  <p:nvPr/>
                </p:nvSpPr>
                <p:spPr>
                  <a:xfrm>
                    <a:off x="4481577" y="2234826"/>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7" name="Freeform 226">
                    <a:extLst>
                      <a:ext uri="{FF2B5EF4-FFF2-40B4-BE49-F238E27FC236}">
                        <a16:creationId xmlns:a16="http://schemas.microsoft.com/office/drawing/2014/main" id="{A99D8C28-556C-1316-5611-A5BBAF8F70A1}"/>
                      </a:ext>
                    </a:extLst>
                  </p:cNvPr>
                  <p:cNvSpPr/>
                  <p:nvPr/>
                </p:nvSpPr>
                <p:spPr>
                  <a:xfrm>
                    <a:off x="4507648" y="2234826"/>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8" name="Freeform 227">
                    <a:extLst>
                      <a:ext uri="{FF2B5EF4-FFF2-40B4-BE49-F238E27FC236}">
                        <a16:creationId xmlns:a16="http://schemas.microsoft.com/office/drawing/2014/main" id="{7D53A467-B20D-B1A7-E757-BABBC4D80FCF}"/>
                      </a:ext>
                    </a:extLst>
                  </p:cNvPr>
                  <p:cNvSpPr/>
                  <p:nvPr/>
                </p:nvSpPr>
                <p:spPr>
                  <a:xfrm>
                    <a:off x="4519426" y="2264798"/>
                    <a:ext cx="53864" cy="53868"/>
                  </a:xfrm>
                  <a:custGeom>
                    <a:avLst/>
                    <a:gdLst>
                      <a:gd name="connsiteX0" fmla="*/ 37839 w 37839"/>
                      <a:gd name="connsiteY0" fmla="*/ 11965 h 37842"/>
                      <a:gd name="connsiteX1" fmla="*/ 25846 w 37839"/>
                      <a:gd name="connsiteY1" fmla="*/ 11965 h 37842"/>
                      <a:gd name="connsiteX2" fmla="*/ 25846 w 37839"/>
                      <a:gd name="connsiteY2" fmla="*/ 0 h 37842"/>
                      <a:gd name="connsiteX3" fmla="*/ 11900 w 37839"/>
                      <a:gd name="connsiteY3" fmla="*/ 0 h 37842"/>
                      <a:gd name="connsiteX4" fmla="*/ 11900 w 37839"/>
                      <a:gd name="connsiteY4" fmla="*/ 11965 h 37842"/>
                      <a:gd name="connsiteX5" fmla="*/ 0 w 37839"/>
                      <a:gd name="connsiteY5" fmla="*/ 11965 h 37842"/>
                      <a:gd name="connsiteX6" fmla="*/ 0 w 37839"/>
                      <a:gd name="connsiteY6" fmla="*/ 25878 h 37842"/>
                      <a:gd name="connsiteX7" fmla="*/ 11900 w 37839"/>
                      <a:gd name="connsiteY7" fmla="*/ 25878 h 37842"/>
                      <a:gd name="connsiteX8" fmla="*/ 11900 w 37839"/>
                      <a:gd name="connsiteY8" fmla="*/ 37843 h 37842"/>
                      <a:gd name="connsiteX9" fmla="*/ 25846 w 37839"/>
                      <a:gd name="connsiteY9" fmla="*/ 37843 h 37842"/>
                      <a:gd name="connsiteX10" fmla="*/ 25846 w 37839"/>
                      <a:gd name="connsiteY10" fmla="*/ 25878 h 37842"/>
                      <a:gd name="connsiteX11" fmla="*/ 37839 w 37839"/>
                      <a:gd name="connsiteY11" fmla="*/ 25878 h 37842"/>
                      <a:gd name="connsiteX12" fmla="*/ 37839 w 37839"/>
                      <a:gd name="connsiteY12" fmla="*/ 11965 h 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2">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9" name="Freeform 228">
                    <a:extLst>
                      <a:ext uri="{FF2B5EF4-FFF2-40B4-BE49-F238E27FC236}">
                        <a16:creationId xmlns:a16="http://schemas.microsoft.com/office/drawing/2014/main" id="{49DB648D-7559-D4E8-B427-AC89F3F5CA80}"/>
                      </a:ext>
                    </a:extLst>
                  </p:cNvPr>
                  <p:cNvSpPr/>
                  <p:nvPr/>
                </p:nvSpPr>
                <p:spPr>
                  <a:xfrm>
                    <a:off x="4648860" y="2280509"/>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Freeform 229">
                    <a:extLst>
                      <a:ext uri="{FF2B5EF4-FFF2-40B4-BE49-F238E27FC236}">
                        <a16:creationId xmlns:a16="http://schemas.microsoft.com/office/drawing/2014/main" id="{5CC25A0F-35D0-F950-708F-32DA292D8CDB}"/>
                      </a:ext>
                    </a:extLst>
                  </p:cNvPr>
                  <p:cNvSpPr/>
                  <p:nvPr/>
                </p:nvSpPr>
                <p:spPr>
                  <a:xfrm>
                    <a:off x="4790603" y="2347054"/>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Freeform 230">
                    <a:extLst>
                      <a:ext uri="{FF2B5EF4-FFF2-40B4-BE49-F238E27FC236}">
                        <a16:creationId xmlns:a16="http://schemas.microsoft.com/office/drawing/2014/main" id="{3B4102E3-E8C3-1CCE-6B07-D38C24A369DF}"/>
                      </a:ext>
                    </a:extLst>
                  </p:cNvPr>
                  <p:cNvSpPr/>
                  <p:nvPr/>
                </p:nvSpPr>
                <p:spPr>
                  <a:xfrm>
                    <a:off x="4848040" y="2347054"/>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Freeform 231">
                    <a:extLst>
                      <a:ext uri="{FF2B5EF4-FFF2-40B4-BE49-F238E27FC236}">
                        <a16:creationId xmlns:a16="http://schemas.microsoft.com/office/drawing/2014/main" id="{1EE32E2B-2200-2C78-1CE9-5715FC86BC3F}"/>
                      </a:ext>
                    </a:extLst>
                  </p:cNvPr>
                  <p:cNvSpPr/>
                  <p:nvPr/>
                </p:nvSpPr>
                <p:spPr>
                  <a:xfrm>
                    <a:off x="4982635" y="2499157"/>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Freeform 232">
                    <a:extLst>
                      <a:ext uri="{FF2B5EF4-FFF2-40B4-BE49-F238E27FC236}">
                        <a16:creationId xmlns:a16="http://schemas.microsoft.com/office/drawing/2014/main" id="{EE2CD902-FC0D-5901-1A62-6AA531966EC8}"/>
                      </a:ext>
                    </a:extLst>
                  </p:cNvPr>
                  <p:cNvSpPr/>
                  <p:nvPr/>
                </p:nvSpPr>
                <p:spPr>
                  <a:xfrm>
                    <a:off x="4993091" y="2521075"/>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Freeform 233">
                    <a:extLst>
                      <a:ext uri="{FF2B5EF4-FFF2-40B4-BE49-F238E27FC236}">
                        <a16:creationId xmlns:a16="http://schemas.microsoft.com/office/drawing/2014/main" id="{828484C9-EB2A-4F32-1C05-F50370ACF216}"/>
                      </a:ext>
                    </a:extLst>
                  </p:cNvPr>
                  <p:cNvSpPr/>
                  <p:nvPr/>
                </p:nvSpPr>
                <p:spPr>
                  <a:xfrm>
                    <a:off x="5041131" y="2543918"/>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Freeform 234">
                    <a:extLst>
                      <a:ext uri="{FF2B5EF4-FFF2-40B4-BE49-F238E27FC236}">
                        <a16:creationId xmlns:a16="http://schemas.microsoft.com/office/drawing/2014/main" id="{D815DEF6-E582-473B-9443-3BB42047B3E6}"/>
                      </a:ext>
                    </a:extLst>
                  </p:cNvPr>
                  <p:cNvSpPr/>
                  <p:nvPr/>
                </p:nvSpPr>
                <p:spPr>
                  <a:xfrm>
                    <a:off x="5073556" y="2543918"/>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Freeform 235">
                    <a:extLst>
                      <a:ext uri="{FF2B5EF4-FFF2-40B4-BE49-F238E27FC236}">
                        <a16:creationId xmlns:a16="http://schemas.microsoft.com/office/drawing/2014/main" id="{03B73258-B838-DFA9-0484-5610EBA32BB1}"/>
                      </a:ext>
                    </a:extLst>
                  </p:cNvPr>
                  <p:cNvSpPr/>
                  <p:nvPr/>
                </p:nvSpPr>
                <p:spPr>
                  <a:xfrm>
                    <a:off x="5159714" y="2566890"/>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Freeform 236">
                    <a:extLst>
                      <a:ext uri="{FF2B5EF4-FFF2-40B4-BE49-F238E27FC236}">
                        <a16:creationId xmlns:a16="http://schemas.microsoft.com/office/drawing/2014/main" id="{BCC448C0-5C71-8DAF-799C-B456F98630D4}"/>
                      </a:ext>
                    </a:extLst>
                  </p:cNvPr>
                  <p:cNvSpPr/>
                  <p:nvPr/>
                </p:nvSpPr>
                <p:spPr>
                  <a:xfrm>
                    <a:off x="5184726" y="2566890"/>
                    <a:ext cx="53996" cy="53737"/>
                  </a:xfrm>
                  <a:custGeom>
                    <a:avLst/>
                    <a:gdLst>
                      <a:gd name="connsiteX0" fmla="*/ 37932 w 37932"/>
                      <a:gd name="connsiteY0" fmla="*/ 11965 h 37750"/>
                      <a:gd name="connsiteX1" fmla="*/ 25939 w 37932"/>
                      <a:gd name="connsiteY1" fmla="*/ 11965 h 37750"/>
                      <a:gd name="connsiteX2" fmla="*/ 25939 w 37932"/>
                      <a:gd name="connsiteY2" fmla="*/ 0 h 37750"/>
                      <a:gd name="connsiteX3" fmla="*/ 11993 w 37932"/>
                      <a:gd name="connsiteY3" fmla="*/ 0 h 37750"/>
                      <a:gd name="connsiteX4" fmla="*/ 11993 w 37932"/>
                      <a:gd name="connsiteY4" fmla="*/ 11965 h 37750"/>
                      <a:gd name="connsiteX5" fmla="*/ 0 w 37932"/>
                      <a:gd name="connsiteY5" fmla="*/ 11965 h 37750"/>
                      <a:gd name="connsiteX6" fmla="*/ 0 w 37932"/>
                      <a:gd name="connsiteY6" fmla="*/ 25878 h 37750"/>
                      <a:gd name="connsiteX7" fmla="*/ 11993 w 37932"/>
                      <a:gd name="connsiteY7" fmla="*/ 25878 h 37750"/>
                      <a:gd name="connsiteX8" fmla="*/ 11993 w 37932"/>
                      <a:gd name="connsiteY8" fmla="*/ 37750 h 37750"/>
                      <a:gd name="connsiteX9" fmla="*/ 25939 w 37932"/>
                      <a:gd name="connsiteY9" fmla="*/ 37750 h 37750"/>
                      <a:gd name="connsiteX10" fmla="*/ 25939 w 37932"/>
                      <a:gd name="connsiteY10" fmla="*/ 25878 h 37750"/>
                      <a:gd name="connsiteX11" fmla="*/ 37932 w 37932"/>
                      <a:gd name="connsiteY11" fmla="*/ 25878 h 37750"/>
                      <a:gd name="connsiteX12" fmla="*/ 37932 w 37932"/>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Freeform 237">
                    <a:extLst>
                      <a:ext uri="{FF2B5EF4-FFF2-40B4-BE49-F238E27FC236}">
                        <a16:creationId xmlns:a16="http://schemas.microsoft.com/office/drawing/2014/main" id="{C608D5CA-2E6E-4F31-A5B5-8F05E1D2C230}"/>
                      </a:ext>
                    </a:extLst>
                  </p:cNvPr>
                  <p:cNvSpPr/>
                  <p:nvPr/>
                </p:nvSpPr>
                <p:spPr>
                  <a:xfrm>
                    <a:off x="5327791" y="2619969"/>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Freeform 238">
                    <a:extLst>
                      <a:ext uri="{FF2B5EF4-FFF2-40B4-BE49-F238E27FC236}">
                        <a16:creationId xmlns:a16="http://schemas.microsoft.com/office/drawing/2014/main" id="{E7A9497B-E129-F1A1-1993-8C31AFB338F5}"/>
                      </a:ext>
                    </a:extLst>
                  </p:cNvPr>
                  <p:cNvSpPr/>
                  <p:nvPr/>
                </p:nvSpPr>
                <p:spPr>
                  <a:xfrm>
                    <a:off x="5363259" y="2619969"/>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Freeform 239">
                    <a:extLst>
                      <a:ext uri="{FF2B5EF4-FFF2-40B4-BE49-F238E27FC236}">
                        <a16:creationId xmlns:a16="http://schemas.microsoft.com/office/drawing/2014/main" id="{B9AA1142-53CF-A3BD-7F94-321F1CD08978}"/>
                      </a:ext>
                    </a:extLst>
                  </p:cNvPr>
                  <p:cNvSpPr/>
                  <p:nvPr/>
                </p:nvSpPr>
                <p:spPr>
                  <a:xfrm>
                    <a:off x="5553307" y="2756491"/>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Freeform 240">
                    <a:extLst>
                      <a:ext uri="{FF2B5EF4-FFF2-40B4-BE49-F238E27FC236}">
                        <a16:creationId xmlns:a16="http://schemas.microsoft.com/office/drawing/2014/main" id="{C0F0F2D7-6236-B5E2-1A9E-E1929382A655}"/>
                      </a:ext>
                    </a:extLst>
                  </p:cNvPr>
                  <p:cNvSpPr/>
                  <p:nvPr/>
                </p:nvSpPr>
                <p:spPr>
                  <a:xfrm>
                    <a:off x="5605452" y="2761640"/>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Freeform 241">
                    <a:extLst>
                      <a:ext uri="{FF2B5EF4-FFF2-40B4-BE49-F238E27FC236}">
                        <a16:creationId xmlns:a16="http://schemas.microsoft.com/office/drawing/2014/main" id="{28944427-4E00-17B7-F93A-3C496BADA633}"/>
                      </a:ext>
                    </a:extLst>
                  </p:cNvPr>
                  <p:cNvSpPr/>
                  <p:nvPr/>
                </p:nvSpPr>
                <p:spPr>
                  <a:xfrm>
                    <a:off x="5624642" y="2790028"/>
                    <a:ext cx="53864" cy="53737"/>
                  </a:xfrm>
                  <a:custGeom>
                    <a:avLst/>
                    <a:gdLst>
                      <a:gd name="connsiteX0" fmla="*/ 37839 w 37839"/>
                      <a:gd name="connsiteY0" fmla="*/ 11872 h 37750"/>
                      <a:gd name="connsiteX1" fmla="*/ 25846 w 37839"/>
                      <a:gd name="connsiteY1" fmla="*/ 11872 h 37750"/>
                      <a:gd name="connsiteX2" fmla="*/ 25846 w 37839"/>
                      <a:gd name="connsiteY2" fmla="*/ 0 h 37750"/>
                      <a:gd name="connsiteX3" fmla="*/ 11900 w 37839"/>
                      <a:gd name="connsiteY3" fmla="*/ 0 h 37750"/>
                      <a:gd name="connsiteX4" fmla="*/ 11900 w 37839"/>
                      <a:gd name="connsiteY4" fmla="*/ 11872 h 37750"/>
                      <a:gd name="connsiteX5" fmla="*/ 0 w 37839"/>
                      <a:gd name="connsiteY5" fmla="*/ 11872 h 37750"/>
                      <a:gd name="connsiteX6" fmla="*/ 0 w 37839"/>
                      <a:gd name="connsiteY6" fmla="*/ 25785 h 37750"/>
                      <a:gd name="connsiteX7" fmla="*/ 11900 w 37839"/>
                      <a:gd name="connsiteY7" fmla="*/ 25785 h 37750"/>
                      <a:gd name="connsiteX8" fmla="*/ 11900 w 37839"/>
                      <a:gd name="connsiteY8" fmla="*/ 37750 h 37750"/>
                      <a:gd name="connsiteX9" fmla="*/ 25846 w 37839"/>
                      <a:gd name="connsiteY9" fmla="*/ 37750 h 37750"/>
                      <a:gd name="connsiteX10" fmla="*/ 25846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846" y="11872"/>
                        </a:lnTo>
                        <a:lnTo>
                          <a:pt x="25846" y="0"/>
                        </a:lnTo>
                        <a:lnTo>
                          <a:pt x="11900" y="0"/>
                        </a:lnTo>
                        <a:lnTo>
                          <a:pt x="11900" y="11872"/>
                        </a:lnTo>
                        <a:lnTo>
                          <a:pt x="0" y="11872"/>
                        </a:lnTo>
                        <a:lnTo>
                          <a:pt x="0" y="25785"/>
                        </a:lnTo>
                        <a:lnTo>
                          <a:pt x="11900" y="25785"/>
                        </a:lnTo>
                        <a:lnTo>
                          <a:pt x="11900" y="37750"/>
                        </a:lnTo>
                        <a:lnTo>
                          <a:pt x="25846" y="37750"/>
                        </a:lnTo>
                        <a:lnTo>
                          <a:pt x="25846"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Freeform 242">
                    <a:extLst>
                      <a:ext uri="{FF2B5EF4-FFF2-40B4-BE49-F238E27FC236}">
                        <a16:creationId xmlns:a16="http://schemas.microsoft.com/office/drawing/2014/main" id="{6832FCC6-4AF2-3B39-0707-B999449A5038}"/>
                      </a:ext>
                    </a:extLst>
                  </p:cNvPr>
                  <p:cNvSpPr/>
                  <p:nvPr/>
                </p:nvSpPr>
                <p:spPr>
                  <a:xfrm>
                    <a:off x="5656670" y="2790821"/>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Freeform 243">
                    <a:extLst>
                      <a:ext uri="{FF2B5EF4-FFF2-40B4-BE49-F238E27FC236}">
                        <a16:creationId xmlns:a16="http://schemas.microsoft.com/office/drawing/2014/main" id="{D0EF3562-FBCC-19F9-52EC-65804BED8407}"/>
                      </a:ext>
                    </a:extLst>
                  </p:cNvPr>
                  <p:cNvSpPr/>
                  <p:nvPr/>
                </p:nvSpPr>
                <p:spPr>
                  <a:xfrm>
                    <a:off x="5666199" y="2820000"/>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Freeform 244">
                    <a:extLst>
                      <a:ext uri="{FF2B5EF4-FFF2-40B4-BE49-F238E27FC236}">
                        <a16:creationId xmlns:a16="http://schemas.microsoft.com/office/drawing/2014/main" id="{9A3759B8-E16E-8D95-DCE1-66D7291A6F8D}"/>
                      </a:ext>
                    </a:extLst>
                  </p:cNvPr>
                  <p:cNvSpPr/>
                  <p:nvPr/>
                </p:nvSpPr>
                <p:spPr>
                  <a:xfrm>
                    <a:off x="5724562" y="2847066"/>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Freeform 245">
                    <a:extLst>
                      <a:ext uri="{FF2B5EF4-FFF2-40B4-BE49-F238E27FC236}">
                        <a16:creationId xmlns:a16="http://schemas.microsoft.com/office/drawing/2014/main" id="{B55E7055-42E5-9FBD-9953-84630B64A79D}"/>
                      </a:ext>
                    </a:extLst>
                  </p:cNvPr>
                  <p:cNvSpPr/>
                  <p:nvPr/>
                </p:nvSpPr>
                <p:spPr>
                  <a:xfrm>
                    <a:off x="5782001" y="2912687"/>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Freeform 246">
                    <a:extLst>
                      <a:ext uri="{FF2B5EF4-FFF2-40B4-BE49-F238E27FC236}">
                        <a16:creationId xmlns:a16="http://schemas.microsoft.com/office/drawing/2014/main" id="{021FA4CC-1B3E-D42D-3C1F-3F3BB268B1E2}"/>
                      </a:ext>
                    </a:extLst>
                  </p:cNvPr>
                  <p:cNvSpPr/>
                  <p:nvPr/>
                </p:nvSpPr>
                <p:spPr>
                  <a:xfrm>
                    <a:off x="5814292" y="2912687"/>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8" name="Freeform 247">
                    <a:extLst>
                      <a:ext uri="{FF2B5EF4-FFF2-40B4-BE49-F238E27FC236}">
                        <a16:creationId xmlns:a16="http://schemas.microsoft.com/office/drawing/2014/main" id="{D8C79435-8519-C67A-695C-C46789BF10E6}"/>
                      </a:ext>
                    </a:extLst>
                  </p:cNvPr>
                  <p:cNvSpPr/>
                  <p:nvPr/>
                </p:nvSpPr>
                <p:spPr>
                  <a:xfrm>
                    <a:off x="5920831" y="2975139"/>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9" name="Freeform 248">
                    <a:extLst>
                      <a:ext uri="{FF2B5EF4-FFF2-40B4-BE49-F238E27FC236}">
                        <a16:creationId xmlns:a16="http://schemas.microsoft.com/office/drawing/2014/main" id="{9B0FE033-50E8-C739-11F0-FF663C66E414}"/>
                      </a:ext>
                    </a:extLst>
                  </p:cNvPr>
                  <p:cNvSpPr/>
                  <p:nvPr/>
                </p:nvSpPr>
                <p:spPr>
                  <a:xfrm>
                    <a:off x="5997988" y="2975139"/>
                    <a:ext cx="53996" cy="53870"/>
                  </a:xfrm>
                  <a:custGeom>
                    <a:avLst/>
                    <a:gdLst>
                      <a:gd name="connsiteX0" fmla="*/ 37932 w 37932"/>
                      <a:gd name="connsiteY0" fmla="*/ 11965 h 37843"/>
                      <a:gd name="connsiteX1" fmla="*/ 25939 w 37932"/>
                      <a:gd name="connsiteY1" fmla="*/ 11965 h 37843"/>
                      <a:gd name="connsiteX2" fmla="*/ 25939 w 37932"/>
                      <a:gd name="connsiteY2" fmla="*/ 0 h 37843"/>
                      <a:gd name="connsiteX3" fmla="*/ 11993 w 37932"/>
                      <a:gd name="connsiteY3" fmla="*/ 0 h 37843"/>
                      <a:gd name="connsiteX4" fmla="*/ 11993 w 37932"/>
                      <a:gd name="connsiteY4" fmla="*/ 11965 h 37843"/>
                      <a:gd name="connsiteX5" fmla="*/ 0 w 37932"/>
                      <a:gd name="connsiteY5" fmla="*/ 11965 h 37843"/>
                      <a:gd name="connsiteX6" fmla="*/ 0 w 37932"/>
                      <a:gd name="connsiteY6" fmla="*/ 25878 h 37843"/>
                      <a:gd name="connsiteX7" fmla="*/ 11993 w 37932"/>
                      <a:gd name="connsiteY7" fmla="*/ 25878 h 37843"/>
                      <a:gd name="connsiteX8" fmla="*/ 11993 w 37932"/>
                      <a:gd name="connsiteY8" fmla="*/ 37843 h 37843"/>
                      <a:gd name="connsiteX9" fmla="*/ 25939 w 37932"/>
                      <a:gd name="connsiteY9" fmla="*/ 37843 h 37843"/>
                      <a:gd name="connsiteX10" fmla="*/ 25939 w 37932"/>
                      <a:gd name="connsiteY10" fmla="*/ 25878 h 37843"/>
                      <a:gd name="connsiteX11" fmla="*/ 37932 w 37932"/>
                      <a:gd name="connsiteY11" fmla="*/ 25878 h 37843"/>
                      <a:gd name="connsiteX12" fmla="*/ 37932 w 37932"/>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0" name="Freeform 249">
                    <a:extLst>
                      <a:ext uri="{FF2B5EF4-FFF2-40B4-BE49-F238E27FC236}">
                        <a16:creationId xmlns:a16="http://schemas.microsoft.com/office/drawing/2014/main" id="{49033619-284A-D6A6-84DB-7D2AAE1B806E}"/>
                      </a:ext>
                    </a:extLst>
                  </p:cNvPr>
                  <p:cNvSpPr/>
                  <p:nvPr/>
                </p:nvSpPr>
                <p:spPr>
                  <a:xfrm>
                    <a:off x="6183934" y="3013693"/>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1" name="Freeform 250">
                    <a:extLst>
                      <a:ext uri="{FF2B5EF4-FFF2-40B4-BE49-F238E27FC236}">
                        <a16:creationId xmlns:a16="http://schemas.microsoft.com/office/drawing/2014/main" id="{3552894D-6687-8173-E295-FDCC4E673C35}"/>
                      </a:ext>
                    </a:extLst>
                  </p:cNvPr>
                  <p:cNvSpPr/>
                  <p:nvPr/>
                </p:nvSpPr>
                <p:spPr>
                  <a:xfrm>
                    <a:off x="6210005" y="3013693"/>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2" name="Freeform 251">
                    <a:extLst>
                      <a:ext uri="{FF2B5EF4-FFF2-40B4-BE49-F238E27FC236}">
                        <a16:creationId xmlns:a16="http://schemas.microsoft.com/office/drawing/2014/main" id="{E39CC82E-BE23-C8BE-8DA2-D59EB19890C4}"/>
                      </a:ext>
                    </a:extLst>
                  </p:cNvPr>
                  <p:cNvSpPr/>
                  <p:nvPr/>
                </p:nvSpPr>
                <p:spPr>
                  <a:xfrm>
                    <a:off x="6320646" y="3050135"/>
                    <a:ext cx="53864" cy="53868"/>
                  </a:xfrm>
                  <a:custGeom>
                    <a:avLst/>
                    <a:gdLst>
                      <a:gd name="connsiteX0" fmla="*/ 37839 w 37839"/>
                      <a:gd name="connsiteY0" fmla="*/ 11965 h 37842"/>
                      <a:gd name="connsiteX1" fmla="*/ 25939 w 37839"/>
                      <a:gd name="connsiteY1" fmla="*/ 11965 h 37842"/>
                      <a:gd name="connsiteX2" fmla="*/ 25939 w 37839"/>
                      <a:gd name="connsiteY2" fmla="*/ 0 h 37842"/>
                      <a:gd name="connsiteX3" fmla="*/ 11993 w 37839"/>
                      <a:gd name="connsiteY3" fmla="*/ 0 h 37842"/>
                      <a:gd name="connsiteX4" fmla="*/ 11993 w 37839"/>
                      <a:gd name="connsiteY4" fmla="*/ 11965 h 37842"/>
                      <a:gd name="connsiteX5" fmla="*/ 0 w 37839"/>
                      <a:gd name="connsiteY5" fmla="*/ 11965 h 37842"/>
                      <a:gd name="connsiteX6" fmla="*/ 0 w 37839"/>
                      <a:gd name="connsiteY6" fmla="*/ 25878 h 37842"/>
                      <a:gd name="connsiteX7" fmla="*/ 11993 w 37839"/>
                      <a:gd name="connsiteY7" fmla="*/ 25878 h 37842"/>
                      <a:gd name="connsiteX8" fmla="*/ 11993 w 37839"/>
                      <a:gd name="connsiteY8" fmla="*/ 37843 h 37842"/>
                      <a:gd name="connsiteX9" fmla="*/ 25939 w 37839"/>
                      <a:gd name="connsiteY9" fmla="*/ 37843 h 37842"/>
                      <a:gd name="connsiteX10" fmla="*/ 25939 w 37839"/>
                      <a:gd name="connsiteY10" fmla="*/ 25878 h 37842"/>
                      <a:gd name="connsiteX11" fmla="*/ 37839 w 37839"/>
                      <a:gd name="connsiteY11" fmla="*/ 25878 h 37842"/>
                      <a:gd name="connsiteX12" fmla="*/ 37839 w 37839"/>
                      <a:gd name="connsiteY12" fmla="*/ 11965 h 3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2">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3" name="Freeform 252">
                    <a:extLst>
                      <a:ext uri="{FF2B5EF4-FFF2-40B4-BE49-F238E27FC236}">
                        <a16:creationId xmlns:a16="http://schemas.microsoft.com/office/drawing/2014/main" id="{F970EC3D-B158-4C9B-82B5-A1930FB59E29}"/>
                      </a:ext>
                    </a:extLst>
                  </p:cNvPr>
                  <p:cNvSpPr/>
                  <p:nvPr/>
                </p:nvSpPr>
                <p:spPr>
                  <a:xfrm>
                    <a:off x="6440683" y="3083539"/>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Freeform 253">
                    <a:extLst>
                      <a:ext uri="{FF2B5EF4-FFF2-40B4-BE49-F238E27FC236}">
                        <a16:creationId xmlns:a16="http://schemas.microsoft.com/office/drawing/2014/main" id="{1D8B595E-0C3B-8CEB-663C-D652F6E2F54C}"/>
                      </a:ext>
                    </a:extLst>
                  </p:cNvPr>
                  <p:cNvSpPr/>
                  <p:nvPr/>
                </p:nvSpPr>
                <p:spPr>
                  <a:xfrm>
                    <a:off x="6477210" y="3083539"/>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5" name="Freeform 254">
                    <a:extLst>
                      <a:ext uri="{FF2B5EF4-FFF2-40B4-BE49-F238E27FC236}">
                        <a16:creationId xmlns:a16="http://schemas.microsoft.com/office/drawing/2014/main" id="{9808A289-1BD0-DA0B-3BD9-0168F7D6B389}"/>
                      </a:ext>
                    </a:extLst>
                  </p:cNvPr>
                  <p:cNvSpPr/>
                  <p:nvPr/>
                </p:nvSpPr>
                <p:spPr>
                  <a:xfrm>
                    <a:off x="6574352" y="3116812"/>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 name="Freeform 255">
                    <a:extLst>
                      <a:ext uri="{FF2B5EF4-FFF2-40B4-BE49-F238E27FC236}">
                        <a16:creationId xmlns:a16="http://schemas.microsoft.com/office/drawing/2014/main" id="{CF988160-086F-2F4D-063B-52B82A0BD7BD}"/>
                      </a:ext>
                    </a:extLst>
                  </p:cNvPr>
                  <p:cNvSpPr/>
                  <p:nvPr/>
                </p:nvSpPr>
                <p:spPr>
                  <a:xfrm>
                    <a:off x="6598306" y="3139786"/>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3 w 37932"/>
                      <a:gd name="connsiteY3" fmla="*/ 0 h 37750"/>
                      <a:gd name="connsiteX4" fmla="*/ 11993 w 37932"/>
                      <a:gd name="connsiteY4" fmla="*/ 11872 h 37750"/>
                      <a:gd name="connsiteX5" fmla="*/ 0 w 37932"/>
                      <a:gd name="connsiteY5" fmla="*/ 11872 h 37750"/>
                      <a:gd name="connsiteX6" fmla="*/ 0 w 37932"/>
                      <a:gd name="connsiteY6" fmla="*/ 25785 h 37750"/>
                      <a:gd name="connsiteX7" fmla="*/ 11993 w 37932"/>
                      <a:gd name="connsiteY7" fmla="*/ 25785 h 37750"/>
                      <a:gd name="connsiteX8" fmla="*/ 11993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Freeform 256">
                    <a:extLst>
                      <a:ext uri="{FF2B5EF4-FFF2-40B4-BE49-F238E27FC236}">
                        <a16:creationId xmlns:a16="http://schemas.microsoft.com/office/drawing/2014/main" id="{63AECB86-3C3E-96E0-92C0-31F9EA4405DF}"/>
                      </a:ext>
                    </a:extLst>
                  </p:cNvPr>
                  <p:cNvSpPr/>
                  <p:nvPr/>
                </p:nvSpPr>
                <p:spPr>
                  <a:xfrm>
                    <a:off x="6611938" y="3171078"/>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3 w 37839"/>
                      <a:gd name="connsiteY3" fmla="*/ 0 h 37750"/>
                      <a:gd name="connsiteX4" fmla="*/ 11993 w 37839"/>
                      <a:gd name="connsiteY4" fmla="*/ 11872 h 37750"/>
                      <a:gd name="connsiteX5" fmla="*/ 0 w 37839"/>
                      <a:gd name="connsiteY5" fmla="*/ 11872 h 37750"/>
                      <a:gd name="connsiteX6" fmla="*/ 0 w 37839"/>
                      <a:gd name="connsiteY6" fmla="*/ 25785 h 37750"/>
                      <a:gd name="connsiteX7" fmla="*/ 11993 w 37839"/>
                      <a:gd name="connsiteY7" fmla="*/ 25785 h 37750"/>
                      <a:gd name="connsiteX8" fmla="*/ 11993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8" name="Freeform 257">
                    <a:extLst>
                      <a:ext uri="{FF2B5EF4-FFF2-40B4-BE49-F238E27FC236}">
                        <a16:creationId xmlns:a16="http://schemas.microsoft.com/office/drawing/2014/main" id="{BACD1D1D-64A3-590E-3F49-90E2704782E3}"/>
                      </a:ext>
                    </a:extLst>
                  </p:cNvPr>
                  <p:cNvSpPr/>
                  <p:nvPr/>
                </p:nvSpPr>
                <p:spPr>
                  <a:xfrm>
                    <a:off x="6678771" y="3213725"/>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9" name="Freeform 258">
                    <a:extLst>
                      <a:ext uri="{FF2B5EF4-FFF2-40B4-BE49-F238E27FC236}">
                        <a16:creationId xmlns:a16="http://schemas.microsoft.com/office/drawing/2014/main" id="{6001381C-374C-BCFC-8D52-E06E440273BC}"/>
                      </a:ext>
                    </a:extLst>
                  </p:cNvPr>
                  <p:cNvSpPr/>
                  <p:nvPr/>
                </p:nvSpPr>
                <p:spPr>
                  <a:xfrm>
                    <a:off x="7035840" y="3396987"/>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Freeform 259">
                    <a:extLst>
                      <a:ext uri="{FF2B5EF4-FFF2-40B4-BE49-F238E27FC236}">
                        <a16:creationId xmlns:a16="http://schemas.microsoft.com/office/drawing/2014/main" id="{98097FD9-2108-448B-21B6-2AD53DD79B34}"/>
                      </a:ext>
                    </a:extLst>
                  </p:cNvPr>
                  <p:cNvSpPr/>
                  <p:nvPr/>
                </p:nvSpPr>
                <p:spPr>
                  <a:xfrm>
                    <a:off x="7103600" y="3448085"/>
                    <a:ext cx="53995" cy="53737"/>
                  </a:xfrm>
                  <a:custGeom>
                    <a:avLst/>
                    <a:gdLst>
                      <a:gd name="connsiteX0" fmla="*/ 37932 w 37931"/>
                      <a:gd name="connsiteY0" fmla="*/ 11872 h 37750"/>
                      <a:gd name="connsiteX1" fmla="*/ 25939 w 37931"/>
                      <a:gd name="connsiteY1" fmla="*/ 11872 h 37750"/>
                      <a:gd name="connsiteX2" fmla="*/ 25939 w 37931"/>
                      <a:gd name="connsiteY2" fmla="*/ 0 h 37750"/>
                      <a:gd name="connsiteX3" fmla="*/ 11993 w 37931"/>
                      <a:gd name="connsiteY3" fmla="*/ 0 h 37750"/>
                      <a:gd name="connsiteX4" fmla="*/ 11993 w 37931"/>
                      <a:gd name="connsiteY4" fmla="*/ 11872 h 37750"/>
                      <a:gd name="connsiteX5" fmla="*/ 0 w 37931"/>
                      <a:gd name="connsiteY5" fmla="*/ 11872 h 37750"/>
                      <a:gd name="connsiteX6" fmla="*/ 0 w 37931"/>
                      <a:gd name="connsiteY6" fmla="*/ 25785 h 37750"/>
                      <a:gd name="connsiteX7" fmla="*/ 11993 w 37931"/>
                      <a:gd name="connsiteY7" fmla="*/ 25785 h 37750"/>
                      <a:gd name="connsiteX8" fmla="*/ 11993 w 37931"/>
                      <a:gd name="connsiteY8" fmla="*/ 37750 h 37750"/>
                      <a:gd name="connsiteX9" fmla="*/ 25939 w 37931"/>
                      <a:gd name="connsiteY9" fmla="*/ 37750 h 37750"/>
                      <a:gd name="connsiteX10" fmla="*/ 25939 w 37931"/>
                      <a:gd name="connsiteY10" fmla="*/ 25785 h 37750"/>
                      <a:gd name="connsiteX11" fmla="*/ 37932 w 37931"/>
                      <a:gd name="connsiteY11" fmla="*/ 25785 h 37750"/>
                      <a:gd name="connsiteX12" fmla="*/ 37932 w 37931"/>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1" h="37750">
                        <a:moveTo>
                          <a:pt x="37932" y="11872"/>
                        </a:moveTo>
                        <a:lnTo>
                          <a:pt x="25939" y="11872"/>
                        </a:lnTo>
                        <a:lnTo>
                          <a:pt x="25939" y="0"/>
                        </a:lnTo>
                        <a:lnTo>
                          <a:pt x="11993" y="0"/>
                        </a:lnTo>
                        <a:lnTo>
                          <a:pt x="11993" y="11872"/>
                        </a:lnTo>
                        <a:lnTo>
                          <a:pt x="0" y="11872"/>
                        </a:lnTo>
                        <a:lnTo>
                          <a:pt x="0" y="25785"/>
                        </a:lnTo>
                        <a:lnTo>
                          <a:pt x="11993" y="25785"/>
                        </a:lnTo>
                        <a:lnTo>
                          <a:pt x="11993" y="37750"/>
                        </a:lnTo>
                        <a:lnTo>
                          <a:pt x="25939" y="37750"/>
                        </a:lnTo>
                        <a:lnTo>
                          <a:pt x="25939" y="25785"/>
                        </a:lnTo>
                        <a:lnTo>
                          <a:pt x="37932" y="25785"/>
                        </a:lnTo>
                        <a:lnTo>
                          <a:pt x="37932"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1" name="Freeform 260">
                    <a:extLst>
                      <a:ext uri="{FF2B5EF4-FFF2-40B4-BE49-F238E27FC236}">
                        <a16:creationId xmlns:a16="http://schemas.microsoft.com/office/drawing/2014/main" id="{B412E290-C131-C783-3638-FD1F0C555480}"/>
                      </a:ext>
                    </a:extLst>
                  </p:cNvPr>
                  <p:cNvSpPr/>
                  <p:nvPr/>
                </p:nvSpPr>
                <p:spPr>
                  <a:xfrm>
                    <a:off x="7192404" y="3442804"/>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4 w 37839"/>
                      <a:gd name="connsiteY3" fmla="*/ 0 h 37843"/>
                      <a:gd name="connsiteX4" fmla="*/ 11994 w 37839"/>
                      <a:gd name="connsiteY4" fmla="*/ 11965 h 37843"/>
                      <a:gd name="connsiteX5" fmla="*/ 0 w 37839"/>
                      <a:gd name="connsiteY5" fmla="*/ 11965 h 37843"/>
                      <a:gd name="connsiteX6" fmla="*/ 0 w 37839"/>
                      <a:gd name="connsiteY6" fmla="*/ 25878 h 37843"/>
                      <a:gd name="connsiteX7" fmla="*/ 11994 w 37839"/>
                      <a:gd name="connsiteY7" fmla="*/ 25878 h 37843"/>
                      <a:gd name="connsiteX8" fmla="*/ 11994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4" y="0"/>
                        </a:lnTo>
                        <a:lnTo>
                          <a:pt x="11994" y="11965"/>
                        </a:lnTo>
                        <a:lnTo>
                          <a:pt x="0" y="11965"/>
                        </a:lnTo>
                        <a:lnTo>
                          <a:pt x="0" y="25878"/>
                        </a:lnTo>
                        <a:lnTo>
                          <a:pt x="11994" y="25878"/>
                        </a:lnTo>
                        <a:lnTo>
                          <a:pt x="11994"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Freeform 261">
                    <a:extLst>
                      <a:ext uri="{FF2B5EF4-FFF2-40B4-BE49-F238E27FC236}">
                        <a16:creationId xmlns:a16="http://schemas.microsoft.com/office/drawing/2014/main" id="{80C28B34-DECE-C2C8-0B04-862A701854B9}"/>
                      </a:ext>
                    </a:extLst>
                  </p:cNvPr>
                  <p:cNvSpPr/>
                  <p:nvPr/>
                </p:nvSpPr>
                <p:spPr>
                  <a:xfrm>
                    <a:off x="7281208" y="3442804"/>
                    <a:ext cx="53864" cy="53870"/>
                  </a:xfrm>
                  <a:custGeom>
                    <a:avLst/>
                    <a:gdLst>
                      <a:gd name="connsiteX0" fmla="*/ 37839 w 37839"/>
                      <a:gd name="connsiteY0" fmla="*/ 11965 h 37843"/>
                      <a:gd name="connsiteX1" fmla="*/ 25846 w 37839"/>
                      <a:gd name="connsiteY1" fmla="*/ 11965 h 37843"/>
                      <a:gd name="connsiteX2" fmla="*/ 25846 w 37839"/>
                      <a:gd name="connsiteY2" fmla="*/ 0 h 37843"/>
                      <a:gd name="connsiteX3" fmla="*/ 11900 w 37839"/>
                      <a:gd name="connsiteY3" fmla="*/ 0 h 37843"/>
                      <a:gd name="connsiteX4" fmla="*/ 11900 w 37839"/>
                      <a:gd name="connsiteY4" fmla="*/ 11965 h 37843"/>
                      <a:gd name="connsiteX5" fmla="*/ 0 w 37839"/>
                      <a:gd name="connsiteY5" fmla="*/ 11965 h 37843"/>
                      <a:gd name="connsiteX6" fmla="*/ 0 w 37839"/>
                      <a:gd name="connsiteY6" fmla="*/ 25878 h 37843"/>
                      <a:gd name="connsiteX7" fmla="*/ 11900 w 37839"/>
                      <a:gd name="connsiteY7" fmla="*/ 25878 h 37843"/>
                      <a:gd name="connsiteX8" fmla="*/ 11900 w 37839"/>
                      <a:gd name="connsiteY8" fmla="*/ 37843 h 37843"/>
                      <a:gd name="connsiteX9" fmla="*/ 25846 w 37839"/>
                      <a:gd name="connsiteY9" fmla="*/ 37843 h 37843"/>
                      <a:gd name="connsiteX10" fmla="*/ 25846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846" y="11965"/>
                        </a:lnTo>
                        <a:lnTo>
                          <a:pt x="25846" y="0"/>
                        </a:lnTo>
                        <a:lnTo>
                          <a:pt x="11900" y="0"/>
                        </a:lnTo>
                        <a:lnTo>
                          <a:pt x="11900" y="11965"/>
                        </a:lnTo>
                        <a:lnTo>
                          <a:pt x="0" y="11965"/>
                        </a:lnTo>
                        <a:lnTo>
                          <a:pt x="0" y="25878"/>
                        </a:lnTo>
                        <a:lnTo>
                          <a:pt x="11900" y="25878"/>
                        </a:lnTo>
                        <a:lnTo>
                          <a:pt x="11900" y="37843"/>
                        </a:lnTo>
                        <a:lnTo>
                          <a:pt x="25846" y="37843"/>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3" name="Freeform 262">
                    <a:extLst>
                      <a:ext uri="{FF2B5EF4-FFF2-40B4-BE49-F238E27FC236}">
                        <a16:creationId xmlns:a16="http://schemas.microsoft.com/office/drawing/2014/main" id="{9F688BAE-6140-FA8E-E1D3-BC2BB16ED4E7}"/>
                      </a:ext>
                    </a:extLst>
                  </p:cNvPr>
                  <p:cNvSpPr/>
                  <p:nvPr/>
                </p:nvSpPr>
                <p:spPr>
                  <a:xfrm>
                    <a:off x="7321838" y="3442804"/>
                    <a:ext cx="53864" cy="53870"/>
                  </a:xfrm>
                  <a:custGeom>
                    <a:avLst/>
                    <a:gdLst>
                      <a:gd name="connsiteX0" fmla="*/ 37839 w 37839"/>
                      <a:gd name="connsiteY0" fmla="*/ 11965 h 37843"/>
                      <a:gd name="connsiteX1" fmla="*/ 25939 w 37839"/>
                      <a:gd name="connsiteY1" fmla="*/ 11965 h 37843"/>
                      <a:gd name="connsiteX2" fmla="*/ 25939 w 37839"/>
                      <a:gd name="connsiteY2" fmla="*/ 0 h 37843"/>
                      <a:gd name="connsiteX3" fmla="*/ 11993 w 37839"/>
                      <a:gd name="connsiteY3" fmla="*/ 0 h 37843"/>
                      <a:gd name="connsiteX4" fmla="*/ 11993 w 37839"/>
                      <a:gd name="connsiteY4" fmla="*/ 11965 h 37843"/>
                      <a:gd name="connsiteX5" fmla="*/ 0 w 37839"/>
                      <a:gd name="connsiteY5" fmla="*/ 11965 h 37843"/>
                      <a:gd name="connsiteX6" fmla="*/ 0 w 37839"/>
                      <a:gd name="connsiteY6" fmla="*/ 25878 h 37843"/>
                      <a:gd name="connsiteX7" fmla="*/ 11993 w 37839"/>
                      <a:gd name="connsiteY7" fmla="*/ 25878 h 37843"/>
                      <a:gd name="connsiteX8" fmla="*/ 11993 w 37839"/>
                      <a:gd name="connsiteY8" fmla="*/ 37843 h 37843"/>
                      <a:gd name="connsiteX9" fmla="*/ 25939 w 37839"/>
                      <a:gd name="connsiteY9" fmla="*/ 37843 h 37843"/>
                      <a:gd name="connsiteX10" fmla="*/ 25939 w 37839"/>
                      <a:gd name="connsiteY10" fmla="*/ 25878 h 37843"/>
                      <a:gd name="connsiteX11" fmla="*/ 37839 w 37839"/>
                      <a:gd name="connsiteY11" fmla="*/ 25878 h 37843"/>
                      <a:gd name="connsiteX12" fmla="*/ 37839 w 37839"/>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843">
                        <a:moveTo>
                          <a:pt x="37839"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 name="Freeform 263">
                    <a:extLst>
                      <a:ext uri="{FF2B5EF4-FFF2-40B4-BE49-F238E27FC236}">
                        <a16:creationId xmlns:a16="http://schemas.microsoft.com/office/drawing/2014/main" id="{C6A51968-C551-CB68-2A99-E09F5328A5FD}"/>
                      </a:ext>
                    </a:extLst>
                  </p:cNvPr>
                  <p:cNvSpPr/>
                  <p:nvPr/>
                </p:nvSpPr>
                <p:spPr>
                  <a:xfrm>
                    <a:off x="7456564" y="3509481"/>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0 w 37839"/>
                      <a:gd name="connsiteY3" fmla="*/ 0 h 37750"/>
                      <a:gd name="connsiteX4" fmla="*/ 11900 w 37839"/>
                      <a:gd name="connsiteY4" fmla="*/ 11965 h 37750"/>
                      <a:gd name="connsiteX5" fmla="*/ 0 w 37839"/>
                      <a:gd name="connsiteY5" fmla="*/ 11965 h 37750"/>
                      <a:gd name="connsiteX6" fmla="*/ 0 w 37839"/>
                      <a:gd name="connsiteY6" fmla="*/ 25878 h 37750"/>
                      <a:gd name="connsiteX7" fmla="*/ 11900 w 37839"/>
                      <a:gd name="connsiteY7" fmla="*/ 25878 h 37750"/>
                      <a:gd name="connsiteX8" fmla="*/ 11900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0" y="0"/>
                        </a:lnTo>
                        <a:lnTo>
                          <a:pt x="11900" y="11965"/>
                        </a:lnTo>
                        <a:lnTo>
                          <a:pt x="0" y="11965"/>
                        </a:lnTo>
                        <a:lnTo>
                          <a:pt x="0" y="25878"/>
                        </a:lnTo>
                        <a:lnTo>
                          <a:pt x="11900" y="25878"/>
                        </a:lnTo>
                        <a:lnTo>
                          <a:pt x="11900"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Freeform 264">
                    <a:extLst>
                      <a:ext uri="{FF2B5EF4-FFF2-40B4-BE49-F238E27FC236}">
                        <a16:creationId xmlns:a16="http://schemas.microsoft.com/office/drawing/2014/main" id="{D470B3E6-A54E-B4EA-6B4B-6E6178A9BC1F}"/>
                      </a:ext>
                    </a:extLst>
                  </p:cNvPr>
                  <p:cNvSpPr/>
                  <p:nvPr/>
                </p:nvSpPr>
                <p:spPr>
                  <a:xfrm>
                    <a:off x="7729063" y="3576158"/>
                    <a:ext cx="53864" cy="53737"/>
                  </a:xfrm>
                  <a:custGeom>
                    <a:avLst/>
                    <a:gdLst>
                      <a:gd name="connsiteX0" fmla="*/ 37839 w 37839"/>
                      <a:gd name="connsiteY0" fmla="*/ 11965 h 37750"/>
                      <a:gd name="connsiteX1" fmla="*/ 25846 w 37839"/>
                      <a:gd name="connsiteY1" fmla="*/ 11965 h 37750"/>
                      <a:gd name="connsiteX2" fmla="*/ 25846 w 37839"/>
                      <a:gd name="connsiteY2" fmla="*/ 0 h 37750"/>
                      <a:gd name="connsiteX3" fmla="*/ 11901 w 37839"/>
                      <a:gd name="connsiteY3" fmla="*/ 0 h 37750"/>
                      <a:gd name="connsiteX4" fmla="*/ 11901 w 37839"/>
                      <a:gd name="connsiteY4" fmla="*/ 11965 h 37750"/>
                      <a:gd name="connsiteX5" fmla="*/ 0 w 37839"/>
                      <a:gd name="connsiteY5" fmla="*/ 11965 h 37750"/>
                      <a:gd name="connsiteX6" fmla="*/ 0 w 37839"/>
                      <a:gd name="connsiteY6" fmla="*/ 25878 h 37750"/>
                      <a:gd name="connsiteX7" fmla="*/ 11901 w 37839"/>
                      <a:gd name="connsiteY7" fmla="*/ 25878 h 37750"/>
                      <a:gd name="connsiteX8" fmla="*/ 11901 w 37839"/>
                      <a:gd name="connsiteY8" fmla="*/ 37750 h 37750"/>
                      <a:gd name="connsiteX9" fmla="*/ 25846 w 37839"/>
                      <a:gd name="connsiteY9" fmla="*/ 37750 h 37750"/>
                      <a:gd name="connsiteX10" fmla="*/ 25846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846" y="11965"/>
                        </a:lnTo>
                        <a:lnTo>
                          <a:pt x="25846" y="0"/>
                        </a:lnTo>
                        <a:lnTo>
                          <a:pt x="11901" y="0"/>
                        </a:lnTo>
                        <a:lnTo>
                          <a:pt x="11901" y="11965"/>
                        </a:lnTo>
                        <a:lnTo>
                          <a:pt x="0" y="11965"/>
                        </a:lnTo>
                        <a:lnTo>
                          <a:pt x="0" y="25878"/>
                        </a:lnTo>
                        <a:lnTo>
                          <a:pt x="11901" y="25878"/>
                        </a:lnTo>
                        <a:lnTo>
                          <a:pt x="11901" y="37750"/>
                        </a:lnTo>
                        <a:lnTo>
                          <a:pt x="25846" y="37750"/>
                        </a:lnTo>
                        <a:lnTo>
                          <a:pt x="25846"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Freeform 265">
                    <a:extLst>
                      <a:ext uri="{FF2B5EF4-FFF2-40B4-BE49-F238E27FC236}">
                        <a16:creationId xmlns:a16="http://schemas.microsoft.com/office/drawing/2014/main" id="{8409A15C-2293-A472-5B9C-5D4BCD517662}"/>
                      </a:ext>
                    </a:extLst>
                  </p:cNvPr>
                  <p:cNvSpPr/>
                  <p:nvPr/>
                </p:nvSpPr>
                <p:spPr>
                  <a:xfrm>
                    <a:off x="7952462" y="3576158"/>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4 w 37839"/>
                      <a:gd name="connsiteY3" fmla="*/ 0 h 37750"/>
                      <a:gd name="connsiteX4" fmla="*/ 11994 w 37839"/>
                      <a:gd name="connsiteY4" fmla="*/ 11965 h 37750"/>
                      <a:gd name="connsiteX5" fmla="*/ 0 w 37839"/>
                      <a:gd name="connsiteY5" fmla="*/ 11965 h 37750"/>
                      <a:gd name="connsiteX6" fmla="*/ 0 w 37839"/>
                      <a:gd name="connsiteY6" fmla="*/ 25878 h 37750"/>
                      <a:gd name="connsiteX7" fmla="*/ 11994 w 37839"/>
                      <a:gd name="connsiteY7" fmla="*/ 25878 h 37750"/>
                      <a:gd name="connsiteX8" fmla="*/ 11994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4" y="0"/>
                        </a:lnTo>
                        <a:lnTo>
                          <a:pt x="11994" y="11965"/>
                        </a:lnTo>
                        <a:lnTo>
                          <a:pt x="0" y="11965"/>
                        </a:lnTo>
                        <a:lnTo>
                          <a:pt x="0" y="25878"/>
                        </a:lnTo>
                        <a:lnTo>
                          <a:pt x="11994" y="25878"/>
                        </a:lnTo>
                        <a:lnTo>
                          <a:pt x="11994"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Freeform 266">
                    <a:extLst>
                      <a:ext uri="{FF2B5EF4-FFF2-40B4-BE49-F238E27FC236}">
                        <a16:creationId xmlns:a16="http://schemas.microsoft.com/office/drawing/2014/main" id="{57CD2771-4156-63DD-E2FD-7ACC8C1C8E7C}"/>
                      </a:ext>
                    </a:extLst>
                  </p:cNvPr>
                  <p:cNvSpPr/>
                  <p:nvPr/>
                </p:nvSpPr>
                <p:spPr>
                  <a:xfrm>
                    <a:off x="8015061" y="3576158"/>
                    <a:ext cx="53863" cy="53737"/>
                  </a:xfrm>
                  <a:custGeom>
                    <a:avLst/>
                    <a:gdLst>
                      <a:gd name="connsiteX0" fmla="*/ 37839 w 37838"/>
                      <a:gd name="connsiteY0" fmla="*/ 11965 h 37750"/>
                      <a:gd name="connsiteX1" fmla="*/ 25939 w 37838"/>
                      <a:gd name="connsiteY1" fmla="*/ 11965 h 37750"/>
                      <a:gd name="connsiteX2" fmla="*/ 25939 w 37838"/>
                      <a:gd name="connsiteY2" fmla="*/ 0 h 37750"/>
                      <a:gd name="connsiteX3" fmla="*/ 11993 w 37838"/>
                      <a:gd name="connsiteY3" fmla="*/ 0 h 37750"/>
                      <a:gd name="connsiteX4" fmla="*/ 11993 w 37838"/>
                      <a:gd name="connsiteY4" fmla="*/ 11965 h 37750"/>
                      <a:gd name="connsiteX5" fmla="*/ 0 w 37838"/>
                      <a:gd name="connsiteY5" fmla="*/ 11965 h 37750"/>
                      <a:gd name="connsiteX6" fmla="*/ 0 w 37838"/>
                      <a:gd name="connsiteY6" fmla="*/ 25878 h 37750"/>
                      <a:gd name="connsiteX7" fmla="*/ 11993 w 37838"/>
                      <a:gd name="connsiteY7" fmla="*/ 25878 h 37750"/>
                      <a:gd name="connsiteX8" fmla="*/ 11993 w 37838"/>
                      <a:gd name="connsiteY8" fmla="*/ 37750 h 37750"/>
                      <a:gd name="connsiteX9" fmla="*/ 25939 w 37838"/>
                      <a:gd name="connsiteY9" fmla="*/ 37750 h 37750"/>
                      <a:gd name="connsiteX10" fmla="*/ 25939 w 37838"/>
                      <a:gd name="connsiteY10" fmla="*/ 25878 h 37750"/>
                      <a:gd name="connsiteX11" fmla="*/ 37839 w 37838"/>
                      <a:gd name="connsiteY11" fmla="*/ 25878 h 37750"/>
                      <a:gd name="connsiteX12" fmla="*/ 37839 w 37838"/>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8"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Freeform 267">
                    <a:extLst>
                      <a:ext uri="{FF2B5EF4-FFF2-40B4-BE49-F238E27FC236}">
                        <a16:creationId xmlns:a16="http://schemas.microsoft.com/office/drawing/2014/main" id="{9FCAD8B7-C933-C98F-317D-8B2914CF122A}"/>
                      </a:ext>
                    </a:extLst>
                  </p:cNvPr>
                  <p:cNvSpPr/>
                  <p:nvPr/>
                </p:nvSpPr>
                <p:spPr>
                  <a:xfrm>
                    <a:off x="8776179" y="3576158"/>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4 w 37839"/>
                      <a:gd name="connsiteY3" fmla="*/ 0 h 37750"/>
                      <a:gd name="connsiteX4" fmla="*/ 11994 w 37839"/>
                      <a:gd name="connsiteY4" fmla="*/ 11965 h 37750"/>
                      <a:gd name="connsiteX5" fmla="*/ 0 w 37839"/>
                      <a:gd name="connsiteY5" fmla="*/ 11965 h 37750"/>
                      <a:gd name="connsiteX6" fmla="*/ 0 w 37839"/>
                      <a:gd name="connsiteY6" fmla="*/ 25878 h 37750"/>
                      <a:gd name="connsiteX7" fmla="*/ 11994 w 37839"/>
                      <a:gd name="connsiteY7" fmla="*/ 25878 h 37750"/>
                      <a:gd name="connsiteX8" fmla="*/ 11994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4" y="0"/>
                        </a:lnTo>
                        <a:lnTo>
                          <a:pt x="11994" y="11965"/>
                        </a:lnTo>
                        <a:lnTo>
                          <a:pt x="0" y="11965"/>
                        </a:lnTo>
                        <a:lnTo>
                          <a:pt x="0" y="25878"/>
                        </a:lnTo>
                        <a:lnTo>
                          <a:pt x="11994" y="25878"/>
                        </a:lnTo>
                        <a:lnTo>
                          <a:pt x="11994"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Freeform 268">
                    <a:extLst>
                      <a:ext uri="{FF2B5EF4-FFF2-40B4-BE49-F238E27FC236}">
                        <a16:creationId xmlns:a16="http://schemas.microsoft.com/office/drawing/2014/main" id="{645CB786-5F7F-F94F-FDC3-089CAC558EFB}"/>
                      </a:ext>
                    </a:extLst>
                  </p:cNvPr>
                  <p:cNvSpPr/>
                  <p:nvPr/>
                </p:nvSpPr>
                <p:spPr>
                  <a:xfrm>
                    <a:off x="8851351" y="3576158"/>
                    <a:ext cx="53863" cy="53737"/>
                  </a:xfrm>
                  <a:custGeom>
                    <a:avLst/>
                    <a:gdLst>
                      <a:gd name="connsiteX0" fmla="*/ 37839 w 37838"/>
                      <a:gd name="connsiteY0" fmla="*/ 11965 h 37750"/>
                      <a:gd name="connsiteX1" fmla="*/ 25939 w 37838"/>
                      <a:gd name="connsiteY1" fmla="*/ 11965 h 37750"/>
                      <a:gd name="connsiteX2" fmla="*/ 25939 w 37838"/>
                      <a:gd name="connsiteY2" fmla="*/ 0 h 37750"/>
                      <a:gd name="connsiteX3" fmla="*/ 11993 w 37838"/>
                      <a:gd name="connsiteY3" fmla="*/ 0 h 37750"/>
                      <a:gd name="connsiteX4" fmla="*/ 11993 w 37838"/>
                      <a:gd name="connsiteY4" fmla="*/ 11965 h 37750"/>
                      <a:gd name="connsiteX5" fmla="*/ 0 w 37838"/>
                      <a:gd name="connsiteY5" fmla="*/ 11965 h 37750"/>
                      <a:gd name="connsiteX6" fmla="*/ 0 w 37838"/>
                      <a:gd name="connsiteY6" fmla="*/ 25878 h 37750"/>
                      <a:gd name="connsiteX7" fmla="*/ 11993 w 37838"/>
                      <a:gd name="connsiteY7" fmla="*/ 25878 h 37750"/>
                      <a:gd name="connsiteX8" fmla="*/ 11993 w 37838"/>
                      <a:gd name="connsiteY8" fmla="*/ 37750 h 37750"/>
                      <a:gd name="connsiteX9" fmla="*/ 25939 w 37838"/>
                      <a:gd name="connsiteY9" fmla="*/ 37750 h 37750"/>
                      <a:gd name="connsiteX10" fmla="*/ 25939 w 37838"/>
                      <a:gd name="connsiteY10" fmla="*/ 25878 h 37750"/>
                      <a:gd name="connsiteX11" fmla="*/ 37839 w 37838"/>
                      <a:gd name="connsiteY11" fmla="*/ 25878 h 37750"/>
                      <a:gd name="connsiteX12" fmla="*/ 37839 w 37838"/>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8"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Freeform 269">
                    <a:extLst>
                      <a:ext uri="{FF2B5EF4-FFF2-40B4-BE49-F238E27FC236}">
                        <a16:creationId xmlns:a16="http://schemas.microsoft.com/office/drawing/2014/main" id="{082A1AB0-4C61-4ED3-C8EA-4AD4354DF795}"/>
                      </a:ext>
                    </a:extLst>
                  </p:cNvPr>
                  <p:cNvSpPr/>
                  <p:nvPr/>
                </p:nvSpPr>
                <p:spPr>
                  <a:xfrm>
                    <a:off x="9150981" y="3692876"/>
                    <a:ext cx="53864" cy="53737"/>
                  </a:xfrm>
                  <a:custGeom>
                    <a:avLst/>
                    <a:gdLst>
                      <a:gd name="connsiteX0" fmla="*/ 37839 w 37839"/>
                      <a:gd name="connsiteY0" fmla="*/ 11872 h 37750"/>
                      <a:gd name="connsiteX1" fmla="*/ 25939 w 37839"/>
                      <a:gd name="connsiteY1" fmla="*/ 11872 h 37750"/>
                      <a:gd name="connsiteX2" fmla="*/ 25939 w 37839"/>
                      <a:gd name="connsiteY2" fmla="*/ 0 h 37750"/>
                      <a:gd name="connsiteX3" fmla="*/ 11994 w 37839"/>
                      <a:gd name="connsiteY3" fmla="*/ 0 h 37750"/>
                      <a:gd name="connsiteX4" fmla="*/ 11994 w 37839"/>
                      <a:gd name="connsiteY4" fmla="*/ 11872 h 37750"/>
                      <a:gd name="connsiteX5" fmla="*/ 0 w 37839"/>
                      <a:gd name="connsiteY5" fmla="*/ 11872 h 37750"/>
                      <a:gd name="connsiteX6" fmla="*/ 0 w 37839"/>
                      <a:gd name="connsiteY6" fmla="*/ 25785 h 37750"/>
                      <a:gd name="connsiteX7" fmla="*/ 11994 w 37839"/>
                      <a:gd name="connsiteY7" fmla="*/ 25785 h 37750"/>
                      <a:gd name="connsiteX8" fmla="*/ 11994 w 37839"/>
                      <a:gd name="connsiteY8" fmla="*/ 37750 h 37750"/>
                      <a:gd name="connsiteX9" fmla="*/ 25939 w 37839"/>
                      <a:gd name="connsiteY9" fmla="*/ 37750 h 37750"/>
                      <a:gd name="connsiteX10" fmla="*/ 25939 w 37839"/>
                      <a:gd name="connsiteY10" fmla="*/ 25785 h 37750"/>
                      <a:gd name="connsiteX11" fmla="*/ 37839 w 37839"/>
                      <a:gd name="connsiteY11" fmla="*/ 25785 h 37750"/>
                      <a:gd name="connsiteX12" fmla="*/ 37839 w 37839"/>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872"/>
                        </a:moveTo>
                        <a:lnTo>
                          <a:pt x="25939" y="11872"/>
                        </a:lnTo>
                        <a:lnTo>
                          <a:pt x="25939" y="0"/>
                        </a:lnTo>
                        <a:lnTo>
                          <a:pt x="11994" y="0"/>
                        </a:lnTo>
                        <a:lnTo>
                          <a:pt x="11994" y="11872"/>
                        </a:lnTo>
                        <a:lnTo>
                          <a:pt x="0" y="11872"/>
                        </a:lnTo>
                        <a:lnTo>
                          <a:pt x="0" y="25785"/>
                        </a:lnTo>
                        <a:lnTo>
                          <a:pt x="11994" y="25785"/>
                        </a:lnTo>
                        <a:lnTo>
                          <a:pt x="11994" y="37750"/>
                        </a:lnTo>
                        <a:lnTo>
                          <a:pt x="25939" y="37750"/>
                        </a:lnTo>
                        <a:lnTo>
                          <a:pt x="25939" y="25785"/>
                        </a:lnTo>
                        <a:lnTo>
                          <a:pt x="37839" y="25785"/>
                        </a:lnTo>
                        <a:lnTo>
                          <a:pt x="37839"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1" name="Freeform 270">
                    <a:extLst>
                      <a:ext uri="{FF2B5EF4-FFF2-40B4-BE49-F238E27FC236}">
                        <a16:creationId xmlns:a16="http://schemas.microsoft.com/office/drawing/2014/main" id="{52E2E005-D86F-0ECA-E92B-BE1ACCCC0976}"/>
                      </a:ext>
                    </a:extLst>
                  </p:cNvPr>
                  <p:cNvSpPr/>
                  <p:nvPr/>
                </p:nvSpPr>
                <p:spPr>
                  <a:xfrm>
                    <a:off x="9756459" y="3831379"/>
                    <a:ext cx="53996" cy="53737"/>
                  </a:xfrm>
                  <a:custGeom>
                    <a:avLst/>
                    <a:gdLst>
                      <a:gd name="connsiteX0" fmla="*/ 37932 w 37932"/>
                      <a:gd name="connsiteY0" fmla="*/ 11872 h 37750"/>
                      <a:gd name="connsiteX1" fmla="*/ 25939 w 37932"/>
                      <a:gd name="connsiteY1" fmla="*/ 11872 h 37750"/>
                      <a:gd name="connsiteX2" fmla="*/ 25939 w 37932"/>
                      <a:gd name="connsiteY2" fmla="*/ 0 h 37750"/>
                      <a:gd name="connsiteX3" fmla="*/ 11994 w 37932"/>
                      <a:gd name="connsiteY3" fmla="*/ 0 h 37750"/>
                      <a:gd name="connsiteX4" fmla="*/ 11994 w 37932"/>
                      <a:gd name="connsiteY4" fmla="*/ 11872 h 37750"/>
                      <a:gd name="connsiteX5" fmla="*/ 0 w 37932"/>
                      <a:gd name="connsiteY5" fmla="*/ 11872 h 37750"/>
                      <a:gd name="connsiteX6" fmla="*/ 0 w 37932"/>
                      <a:gd name="connsiteY6" fmla="*/ 25785 h 37750"/>
                      <a:gd name="connsiteX7" fmla="*/ 11994 w 37932"/>
                      <a:gd name="connsiteY7" fmla="*/ 25785 h 37750"/>
                      <a:gd name="connsiteX8" fmla="*/ 11994 w 37932"/>
                      <a:gd name="connsiteY8" fmla="*/ 37750 h 37750"/>
                      <a:gd name="connsiteX9" fmla="*/ 25939 w 37932"/>
                      <a:gd name="connsiteY9" fmla="*/ 37750 h 37750"/>
                      <a:gd name="connsiteX10" fmla="*/ 25939 w 37932"/>
                      <a:gd name="connsiteY10" fmla="*/ 25785 h 37750"/>
                      <a:gd name="connsiteX11" fmla="*/ 37932 w 37932"/>
                      <a:gd name="connsiteY11" fmla="*/ 25785 h 37750"/>
                      <a:gd name="connsiteX12" fmla="*/ 37932 w 37932"/>
                      <a:gd name="connsiteY12" fmla="*/ 11872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2" h="37750">
                        <a:moveTo>
                          <a:pt x="37932" y="11872"/>
                        </a:moveTo>
                        <a:lnTo>
                          <a:pt x="25939" y="11872"/>
                        </a:lnTo>
                        <a:lnTo>
                          <a:pt x="25939" y="0"/>
                        </a:lnTo>
                        <a:lnTo>
                          <a:pt x="11994" y="0"/>
                        </a:lnTo>
                        <a:lnTo>
                          <a:pt x="11994" y="11872"/>
                        </a:lnTo>
                        <a:lnTo>
                          <a:pt x="0" y="11872"/>
                        </a:lnTo>
                        <a:lnTo>
                          <a:pt x="0" y="25785"/>
                        </a:lnTo>
                        <a:lnTo>
                          <a:pt x="11994" y="25785"/>
                        </a:lnTo>
                        <a:lnTo>
                          <a:pt x="11994" y="37750"/>
                        </a:lnTo>
                        <a:lnTo>
                          <a:pt x="25939" y="37750"/>
                        </a:lnTo>
                        <a:lnTo>
                          <a:pt x="25939" y="25785"/>
                        </a:lnTo>
                        <a:lnTo>
                          <a:pt x="37932" y="25785"/>
                        </a:lnTo>
                        <a:lnTo>
                          <a:pt x="37932" y="11872"/>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2" name="Freeform 271">
                    <a:extLst>
                      <a:ext uri="{FF2B5EF4-FFF2-40B4-BE49-F238E27FC236}">
                        <a16:creationId xmlns:a16="http://schemas.microsoft.com/office/drawing/2014/main" id="{CFCF6742-E2C6-E95D-7592-D264386E718B}"/>
                      </a:ext>
                    </a:extLst>
                  </p:cNvPr>
                  <p:cNvSpPr/>
                  <p:nvPr/>
                </p:nvSpPr>
                <p:spPr>
                  <a:xfrm>
                    <a:off x="11133512" y="4217710"/>
                    <a:ext cx="53995" cy="53870"/>
                  </a:xfrm>
                  <a:custGeom>
                    <a:avLst/>
                    <a:gdLst>
                      <a:gd name="connsiteX0" fmla="*/ 37932 w 37931"/>
                      <a:gd name="connsiteY0" fmla="*/ 11965 h 37843"/>
                      <a:gd name="connsiteX1" fmla="*/ 25939 w 37931"/>
                      <a:gd name="connsiteY1" fmla="*/ 11965 h 37843"/>
                      <a:gd name="connsiteX2" fmla="*/ 25939 w 37931"/>
                      <a:gd name="connsiteY2" fmla="*/ 0 h 37843"/>
                      <a:gd name="connsiteX3" fmla="*/ 11993 w 37931"/>
                      <a:gd name="connsiteY3" fmla="*/ 0 h 37843"/>
                      <a:gd name="connsiteX4" fmla="*/ 11993 w 37931"/>
                      <a:gd name="connsiteY4" fmla="*/ 11965 h 37843"/>
                      <a:gd name="connsiteX5" fmla="*/ 0 w 37931"/>
                      <a:gd name="connsiteY5" fmla="*/ 11965 h 37843"/>
                      <a:gd name="connsiteX6" fmla="*/ 0 w 37931"/>
                      <a:gd name="connsiteY6" fmla="*/ 25878 h 37843"/>
                      <a:gd name="connsiteX7" fmla="*/ 11993 w 37931"/>
                      <a:gd name="connsiteY7" fmla="*/ 25878 h 37843"/>
                      <a:gd name="connsiteX8" fmla="*/ 11993 w 37931"/>
                      <a:gd name="connsiteY8" fmla="*/ 37843 h 37843"/>
                      <a:gd name="connsiteX9" fmla="*/ 25939 w 37931"/>
                      <a:gd name="connsiteY9" fmla="*/ 37843 h 37843"/>
                      <a:gd name="connsiteX10" fmla="*/ 25939 w 37931"/>
                      <a:gd name="connsiteY10" fmla="*/ 25878 h 37843"/>
                      <a:gd name="connsiteX11" fmla="*/ 37932 w 37931"/>
                      <a:gd name="connsiteY11" fmla="*/ 25878 h 37843"/>
                      <a:gd name="connsiteX12" fmla="*/ 37932 w 37931"/>
                      <a:gd name="connsiteY12" fmla="*/ 11965 h 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31" h="37843">
                        <a:moveTo>
                          <a:pt x="37932" y="11965"/>
                        </a:moveTo>
                        <a:lnTo>
                          <a:pt x="25939" y="11965"/>
                        </a:lnTo>
                        <a:lnTo>
                          <a:pt x="25939" y="0"/>
                        </a:lnTo>
                        <a:lnTo>
                          <a:pt x="11993" y="0"/>
                        </a:lnTo>
                        <a:lnTo>
                          <a:pt x="11993" y="11965"/>
                        </a:lnTo>
                        <a:lnTo>
                          <a:pt x="0" y="11965"/>
                        </a:lnTo>
                        <a:lnTo>
                          <a:pt x="0" y="25878"/>
                        </a:lnTo>
                        <a:lnTo>
                          <a:pt x="11993" y="25878"/>
                        </a:lnTo>
                        <a:lnTo>
                          <a:pt x="11993" y="37843"/>
                        </a:lnTo>
                        <a:lnTo>
                          <a:pt x="25939" y="37843"/>
                        </a:lnTo>
                        <a:lnTo>
                          <a:pt x="25939" y="25878"/>
                        </a:lnTo>
                        <a:lnTo>
                          <a:pt x="37932" y="25878"/>
                        </a:lnTo>
                        <a:lnTo>
                          <a:pt x="37932"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14" name="Freeform 213">
                <a:extLst>
                  <a:ext uri="{FF2B5EF4-FFF2-40B4-BE49-F238E27FC236}">
                    <a16:creationId xmlns:a16="http://schemas.microsoft.com/office/drawing/2014/main" id="{759A25E5-7C49-69BE-1789-1927C1D51F8E}"/>
                  </a:ext>
                </a:extLst>
              </p:cNvPr>
              <p:cNvSpPr/>
              <p:nvPr/>
            </p:nvSpPr>
            <p:spPr>
              <a:xfrm>
                <a:off x="3860347" y="1951481"/>
                <a:ext cx="53864" cy="53737"/>
              </a:xfrm>
              <a:custGeom>
                <a:avLst/>
                <a:gdLst>
                  <a:gd name="connsiteX0" fmla="*/ 37839 w 37839"/>
                  <a:gd name="connsiteY0" fmla="*/ 11965 h 37750"/>
                  <a:gd name="connsiteX1" fmla="*/ 25939 w 37839"/>
                  <a:gd name="connsiteY1" fmla="*/ 11965 h 37750"/>
                  <a:gd name="connsiteX2" fmla="*/ 25939 w 37839"/>
                  <a:gd name="connsiteY2" fmla="*/ 0 h 37750"/>
                  <a:gd name="connsiteX3" fmla="*/ 11993 w 37839"/>
                  <a:gd name="connsiteY3" fmla="*/ 0 h 37750"/>
                  <a:gd name="connsiteX4" fmla="*/ 11993 w 37839"/>
                  <a:gd name="connsiteY4" fmla="*/ 11965 h 37750"/>
                  <a:gd name="connsiteX5" fmla="*/ 0 w 37839"/>
                  <a:gd name="connsiteY5" fmla="*/ 11965 h 37750"/>
                  <a:gd name="connsiteX6" fmla="*/ 0 w 37839"/>
                  <a:gd name="connsiteY6" fmla="*/ 25878 h 37750"/>
                  <a:gd name="connsiteX7" fmla="*/ 11993 w 37839"/>
                  <a:gd name="connsiteY7" fmla="*/ 25878 h 37750"/>
                  <a:gd name="connsiteX8" fmla="*/ 11993 w 37839"/>
                  <a:gd name="connsiteY8" fmla="*/ 37750 h 37750"/>
                  <a:gd name="connsiteX9" fmla="*/ 25939 w 37839"/>
                  <a:gd name="connsiteY9" fmla="*/ 37750 h 37750"/>
                  <a:gd name="connsiteX10" fmla="*/ 25939 w 37839"/>
                  <a:gd name="connsiteY10" fmla="*/ 25878 h 37750"/>
                  <a:gd name="connsiteX11" fmla="*/ 37839 w 37839"/>
                  <a:gd name="connsiteY11" fmla="*/ 25878 h 37750"/>
                  <a:gd name="connsiteX12" fmla="*/ 37839 w 37839"/>
                  <a:gd name="connsiteY12" fmla="*/ 11965 h 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39" h="37750">
                    <a:moveTo>
                      <a:pt x="37839" y="11965"/>
                    </a:moveTo>
                    <a:lnTo>
                      <a:pt x="25939" y="11965"/>
                    </a:lnTo>
                    <a:lnTo>
                      <a:pt x="25939" y="0"/>
                    </a:lnTo>
                    <a:lnTo>
                      <a:pt x="11993" y="0"/>
                    </a:lnTo>
                    <a:lnTo>
                      <a:pt x="11993" y="11965"/>
                    </a:lnTo>
                    <a:lnTo>
                      <a:pt x="0" y="11965"/>
                    </a:lnTo>
                    <a:lnTo>
                      <a:pt x="0" y="25878"/>
                    </a:lnTo>
                    <a:lnTo>
                      <a:pt x="11993" y="25878"/>
                    </a:lnTo>
                    <a:lnTo>
                      <a:pt x="11993" y="37750"/>
                    </a:lnTo>
                    <a:lnTo>
                      <a:pt x="25939" y="37750"/>
                    </a:lnTo>
                    <a:lnTo>
                      <a:pt x="25939" y="25878"/>
                    </a:lnTo>
                    <a:lnTo>
                      <a:pt x="37839" y="25878"/>
                    </a:lnTo>
                    <a:lnTo>
                      <a:pt x="37839" y="11965"/>
                    </a:lnTo>
                    <a:close/>
                  </a:path>
                </a:pathLst>
              </a:custGeom>
              <a:solidFill>
                <a:srgbClr val="4472C4"/>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286" name="Table Placeholder 3">
              <a:extLst>
                <a:ext uri="{FF2B5EF4-FFF2-40B4-BE49-F238E27FC236}">
                  <a16:creationId xmlns:a16="http://schemas.microsoft.com/office/drawing/2014/main" id="{E98ECD0B-57A9-8965-4AA4-DBC0630175CE}"/>
                </a:ext>
              </a:extLst>
            </p:cNvPr>
            <p:cNvGraphicFramePr>
              <a:graphicFrameLocks/>
            </p:cNvGraphicFramePr>
            <p:nvPr/>
          </p:nvGraphicFramePr>
          <p:xfrm>
            <a:off x="9859763" y="815328"/>
            <a:ext cx="1706653" cy="1187944"/>
          </p:xfrm>
          <a:graphic>
            <a:graphicData uri="http://schemas.openxmlformats.org/drawingml/2006/table">
              <a:tbl>
                <a:tblPr firstRow="1" bandRow="1">
                  <a:tableStyleId>{21E4AEA4-8DFA-4A89-87EB-49C32662AFE0}</a:tableStyleId>
                </a:tblPr>
                <a:tblGrid>
                  <a:gridCol w="1706653">
                    <a:extLst>
                      <a:ext uri="{9D8B030D-6E8A-4147-A177-3AD203B41FA5}">
                        <a16:colId xmlns:a16="http://schemas.microsoft.com/office/drawing/2014/main" val="301420240"/>
                      </a:ext>
                    </a:extLst>
                  </a:gridCol>
                </a:tblGrid>
                <a:tr h="514776">
                  <a:tc>
                    <a:txBody>
                      <a:bodyPr/>
                      <a:lstStyle/>
                      <a:p>
                        <a:pPr algn="ctr"/>
                        <a:r>
                          <a:rPr lang="en-US" sz="1100" dirty="0">
                            <a:solidFill>
                              <a:schemeClr val="bg1"/>
                            </a:solidFill>
                          </a:rPr>
                          <a:t>IC Chemo</a:t>
                        </a:r>
                      </a:p>
                      <a:p>
                        <a:pPr algn="ctr"/>
                        <a:r>
                          <a:rPr lang="en-US" sz="1100" dirty="0">
                            <a:solidFill>
                              <a:schemeClr val="bg1"/>
                            </a:solidFill>
                          </a:rPr>
                          <a:t>(n=226)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81087958"/>
                    </a:ext>
                  </a:extLst>
                </a:tr>
                <a:tr h="336584">
                  <a:tc>
                    <a:txBody>
                      <a:bodyPr/>
                      <a:lstStyle/>
                      <a:p>
                        <a:pPr algn="ctr"/>
                        <a:r>
                          <a:rPr lang="en-US" sz="1100" dirty="0">
                            <a:solidFill>
                              <a:schemeClr val="tx1"/>
                            </a:solidFill>
                          </a:rPr>
                          <a:t>12.75 (10.91, 14.36)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90819557"/>
                    </a:ext>
                  </a:extLst>
                </a:tr>
                <a:tr h="336584">
                  <a:tc>
                    <a:txBody>
                      <a:bodyPr/>
                      <a:lstStyle/>
                      <a:p>
                        <a:pPr algn="ctr"/>
                        <a:r>
                          <a:rPr lang="en-US" sz="1100" dirty="0">
                            <a:solidFill>
                              <a:schemeClr val="tx1"/>
                            </a:solidFill>
                          </a:rPr>
                          <a:t>114 (50.4)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75924750"/>
                    </a:ext>
                  </a:extLst>
                </a:tr>
              </a:tbl>
            </a:graphicData>
          </a:graphic>
        </p:graphicFrame>
      </p:grpSp>
      <p:graphicFrame>
        <p:nvGraphicFramePr>
          <p:cNvPr id="3" name="Table 6">
            <a:extLst>
              <a:ext uri="{FF2B5EF4-FFF2-40B4-BE49-F238E27FC236}">
                <a16:creationId xmlns:a16="http://schemas.microsoft.com/office/drawing/2014/main" id="{096C563D-4106-C1A0-3C38-62C6D959974E}"/>
              </a:ext>
            </a:extLst>
          </p:cNvPr>
          <p:cNvGraphicFramePr>
            <a:graphicFrameLocks noGrp="1"/>
          </p:cNvGraphicFramePr>
          <p:nvPr/>
        </p:nvGraphicFramePr>
        <p:xfrm>
          <a:off x="8145260" y="2031264"/>
          <a:ext cx="3421157" cy="609600"/>
        </p:xfrm>
        <a:graphic>
          <a:graphicData uri="http://schemas.openxmlformats.org/drawingml/2006/table">
            <a:tbl>
              <a:tblPr firstRow="1" bandRow="1">
                <a:tableStyleId>{5C22544A-7EE6-4342-B048-85BDC9FD1C3A}</a:tableStyleId>
              </a:tblPr>
              <a:tblGrid>
                <a:gridCol w="3421157">
                  <a:extLst>
                    <a:ext uri="{9D8B030D-6E8A-4147-A177-3AD203B41FA5}">
                      <a16:colId xmlns:a16="http://schemas.microsoft.com/office/drawing/2014/main" val="1579031358"/>
                    </a:ext>
                  </a:extLst>
                </a:gridCol>
              </a:tblGrid>
              <a:tr h="304800">
                <a:tc>
                  <a:txBody>
                    <a:bodyPr/>
                    <a:lstStyle/>
                    <a:p>
                      <a:pPr algn="ctr"/>
                      <a:r>
                        <a:rPr lang="en-US" sz="1200" b="1">
                          <a:solidFill>
                            <a:schemeClr val="tx1"/>
                          </a:solidFill>
                        </a:rPr>
                        <a:t>0.67 (0.50, 0.89)</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659678"/>
                  </a:ext>
                </a:extLst>
              </a:tr>
              <a:tr h="304800">
                <a:tc>
                  <a:txBody>
                    <a:bodyPr/>
                    <a:lstStyle/>
                    <a:p>
                      <a:pPr algn="ctr"/>
                      <a:r>
                        <a:rPr lang="en-US" sz="1200" b="1">
                          <a:solidFill>
                            <a:schemeClr val="tx1"/>
                          </a:solidFill>
                        </a:rPr>
                        <a:t>0.0046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7585739"/>
                  </a:ext>
                </a:extLst>
              </a:tr>
            </a:tbl>
          </a:graphicData>
        </a:graphic>
      </p:graphicFrame>
      <p:sp>
        <p:nvSpPr>
          <p:cNvPr id="5" name="TextBox 4">
            <a:extLst>
              <a:ext uri="{FF2B5EF4-FFF2-40B4-BE49-F238E27FC236}">
                <a16:creationId xmlns:a16="http://schemas.microsoft.com/office/drawing/2014/main" id="{1BEFCE6E-F393-C6F6-780A-A43DA8206588}"/>
              </a:ext>
            </a:extLst>
          </p:cNvPr>
          <p:cNvSpPr txBox="1"/>
          <p:nvPr/>
        </p:nvSpPr>
        <p:spPr>
          <a:xfrm>
            <a:off x="3997060" y="6308182"/>
            <a:ext cx="42735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ASCO 2023, NEJM 2023, ESMO 2024</a:t>
            </a:r>
          </a:p>
        </p:txBody>
      </p:sp>
    </p:spTree>
    <p:extLst>
      <p:ext uri="{BB962C8B-B14F-4D97-AF65-F5344CB8AC3E}">
        <p14:creationId xmlns:p14="http://schemas.microsoft.com/office/powerpoint/2010/main" val="985593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B9A6-2B3A-D58E-6E84-8DE3B346E3AE}"/>
              </a:ext>
            </a:extLst>
          </p:cNvPr>
          <p:cNvSpPr>
            <a:spLocks noGrp="1"/>
          </p:cNvSpPr>
          <p:nvPr>
            <p:ph type="ctrTitle"/>
          </p:nvPr>
        </p:nvSpPr>
        <p:spPr>
          <a:xfrm>
            <a:off x="1599613" y="107754"/>
            <a:ext cx="10820401" cy="988192"/>
          </a:xfrm>
        </p:spPr>
        <p:txBody>
          <a:bodyPr/>
          <a:lstStyle/>
          <a:p>
            <a:r>
              <a:rPr lang="en-US" sz="2800" dirty="0"/>
              <a:t>Overall Response Rate by Investigator (N=453)</a:t>
            </a:r>
            <a:br>
              <a:rPr lang="en-US" sz="2800" dirty="0"/>
            </a:br>
            <a:endParaRPr lang="en-US" dirty="0"/>
          </a:p>
        </p:txBody>
      </p:sp>
      <p:sp>
        <p:nvSpPr>
          <p:cNvPr id="6" name="Footer Placeholder 5">
            <a:extLst>
              <a:ext uri="{FF2B5EF4-FFF2-40B4-BE49-F238E27FC236}">
                <a16:creationId xmlns:a16="http://schemas.microsoft.com/office/drawing/2014/main" id="{03B13708-9763-F2F8-0499-F1B937D8CCB0}"/>
              </a:ext>
            </a:extLst>
          </p:cNvPr>
          <p:cNvSpPr>
            <a:spLocks noGrp="1"/>
          </p:cNvSpPr>
          <p:nvPr>
            <p:ph type="ftr" sz="quarter" idx="4294967295"/>
          </p:nvPr>
        </p:nvSpPr>
        <p:spPr>
          <a:xfrm>
            <a:off x="2699657" y="6220252"/>
            <a:ext cx="10972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mn-cs"/>
              </a:rPr>
              <a:t> </a:t>
            </a:r>
          </a:p>
        </p:txBody>
      </p:sp>
      <p:graphicFrame>
        <p:nvGraphicFramePr>
          <p:cNvPr id="7" name="Table 9">
            <a:extLst>
              <a:ext uri="{FF2B5EF4-FFF2-40B4-BE49-F238E27FC236}">
                <a16:creationId xmlns:a16="http://schemas.microsoft.com/office/drawing/2014/main" id="{77B5C0F6-0DDE-3D6E-7E3C-DF7079BF45F1}"/>
              </a:ext>
            </a:extLst>
          </p:cNvPr>
          <p:cNvGraphicFramePr>
            <a:graphicFrameLocks noGrp="1"/>
          </p:cNvGraphicFramePr>
          <p:nvPr/>
        </p:nvGraphicFramePr>
        <p:xfrm>
          <a:off x="1106320" y="755616"/>
          <a:ext cx="9190345" cy="3445216"/>
        </p:xfrm>
        <a:graphic>
          <a:graphicData uri="http://schemas.openxmlformats.org/drawingml/2006/table">
            <a:tbl>
              <a:tblPr firstRow="1" bandRow="1">
                <a:tableStyleId>{21E4AEA4-8DFA-4A89-87EB-49C32662AFE0}</a:tableStyleId>
              </a:tblPr>
              <a:tblGrid>
                <a:gridCol w="3382215">
                  <a:extLst>
                    <a:ext uri="{9D8B030D-6E8A-4147-A177-3AD203B41FA5}">
                      <a16:colId xmlns:a16="http://schemas.microsoft.com/office/drawing/2014/main" val="2988530904"/>
                    </a:ext>
                  </a:extLst>
                </a:gridCol>
                <a:gridCol w="2904065">
                  <a:extLst>
                    <a:ext uri="{9D8B030D-6E8A-4147-A177-3AD203B41FA5}">
                      <a16:colId xmlns:a16="http://schemas.microsoft.com/office/drawing/2014/main" val="4057718119"/>
                    </a:ext>
                  </a:extLst>
                </a:gridCol>
                <a:gridCol w="2904065">
                  <a:extLst>
                    <a:ext uri="{9D8B030D-6E8A-4147-A177-3AD203B41FA5}">
                      <a16:colId xmlns:a16="http://schemas.microsoft.com/office/drawing/2014/main" val="2623315397"/>
                    </a:ext>
                  </a:extLst>
                </a:gridCol>
              </a:tblGrid>
              <a:tr h="353181">
                <a:tc>
                  <a:txBody>
                    <a:bodyPr/>
                    <a:lstStyle/>
                    <a:p>
                      <a:r>
                        <a:rPr lang="en-US" sz="1900"/>
                        <a:t> </a:t>
                      </a:r>
                    </a:p>
                  </a:txBody>
                  <a:tcPr marT="34351" marB="34351" anchor="ctr"/>
                </a:tc>
                <a:tc>
                  <a:txBody>
                    <a:bodyPr/>
                    <a:lstStyle/>
                    <a:p>
                      <a:pPr algn="ctr"/>
                      <a:r>
                        <a:rPr lang="en-US" sz="1900"/>
                        <a:t>MIRV (n=227)</a:t>
                      </a:r>
                    </a:p>
                  </a:txBody>
                  <a:tcPr marT="34351" marB="34351" anchor="ctr"/>
                </a:tc>
                <a:tc>
                  <a:txBody>
                    <a:bodyPr/>
                    <a:lstStyle/>
                    <a:p>
                      <a:pPr algn="ctr"/>
                      <a:r>
                        <a:rPr lang="en-US" sz="1900"/>
                        <a:t>IC Chemo (n=226)</a:t>
                      </a:r>
                    </a:p>
                  </a:txBody>
                  <a:tcPr marT="34351" marB="34351" anchor="ctr"/>
                </a:tc>
                <a:extLst>
                  <a:ext uri="{0D108BD9-81ED-4DB2-BD59-A6C34878D82A}">
                    <a16:rowId xmlns:a16="http://schemas.microsoft.com/office/drawing/2014/main" val="304781037"/>
                  </a:ext>
                </a:extLst>
              </a:tr>
              <a:tr h="637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a:t>ORR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a:t>   n, 95% CI</a:t>
                      </a:r>
                    </a:p>
                  </a:txBody>
                  <a:tcPr marT="34351" marB="343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t>42%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t>96, (35.8, 49.0)</a:t>
                      </a:r>
                    </a:p>
                  </a:txBody>
                  <a:tcPr marT="34351" marB="34351" anchor="ctr"/>
                </a:tc>
                <a:tc>
                  <a:txBody>
                    <a:bodyPr/>
                    <a:lstStyle/>
                    <a:p>
                      <a:pPr algn="ctr"/>
                      <a:r>
                        <a:rPr lang="en-US" sz="1900" b="1"/>
                        <a:t>16%</a:t>
                      </a:r>
                    </a:p>
                    <a:p>
                      <a:pPr algn="ctr"/>
                      <a:r>
                        <a:rPr lang="en-US" sz="1900"/>
                        <a:t>36, (11.4, 21.4)</a:t>
                      </a:r>
                    </a:p>
                  </a:txBody>
                  <a:tcPr marT="34351" marB="34351" anchor="ctr"/>
                </a:tc>
                <a:extLst>
                  <a:ext uri="{0D108BD9-81ED-4DB2-BD59-A6C34878D82A}">
                    <a16:rowId xmlns:a16="http://schemas.microsoft.com/office/drawing/2014/main" val="2576044846"/>
                  </a:ext>
                </a:extLst>
              </a:tr>
              <a:tr h="353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a:t>Best overall response, n (%)</a:t>
                      </a:r>
                    </a:p>
                  </a:txBody>
                  <a:tcPr marT="34351" marB="3435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900"/>
                    </a:p>
                  </a:txBody>
                  <a:tcPr marT="34351" marB="34351" anchor="ctr"/>
                </a:tc>
                <a:tc>
                  <a:txBody>
                    <a:bodyPr/>
                    <a:lstStyle/>
                    <a:p>
                      <a:pPr algn="ctr"/>
                      <a:endParaRPr lang="en-US" sz="1900"/>
                    </a:p>
                  </a:txBody>
                  <a:tcPr marT="34351" marB="34351" anchor="ctr"/>
                </a:tc>
                <a:extLst>
                  <a:ext uri="{0D108BD9-81ED-4DB2-BD59-A6C34878D82A}">
                    <a16:rowId xmlns:a16="http://schemas.microsoft.com/office/drawing/2014/main" val="927217590"/>
                  </a:ext>
                </a:extLst>
              </a:tr>
              <a:tr h="353181">
                <a:tc>
                  <a:txBody>
                    <a:bodyPr/>
                    <a:lstStyle/>
                    <a:p>
                      <a:r>
                        <a:rPr lang="en-US" sz="1900" b="1"/>
                        <a:t>  CR</a:t>
                      </a:r>
                    </a:p>
                  </a:txBody>
                  <a:tcPr marT="34351" marB="34351" anchor="ctr"/>
                </a:tc>
                <a:tc>
                  <a:txBody>
                    <a:bodyPr/>
                    <a:lstStyle/>
                    <a:p>
                      <a:pPr algn="ctr"/>
                      <a:r>
                        <a:rPr lang="en-US" sz="1900"/>
                        <a:t>12 </a:t>
                      </a:r>
                      <a:r>
                        <a:rPr lang="en-US" sz="1900" b="0"/>
                        <a:t>(5%)</a:t>
                      </a:r>
                    </a:p>
                  </a:txBody>
                  <a:tcPr marT="34351" marB="34351" anchor="ctr"/>
                </a:tc>
                <a:tc>
                  <a:txBody>
                    <a:bodyPr/>
                    <a:lstStyle/>
                    <a:p>
                      <a:pPr algn="ctr"/>
                      <a:r>
                        <a:rPr lang="en-US" sz="1900"/>
                        <a:t>0</a:t>
                      </a:r>
                    </a:p>
                  </a:txBody>
                  <a:tcPr marT="34351" marB="34351" anchor="ctr"/>
                </a:tc>
                <a:extLst>
                  <a:ext uri="{0D108BD9-81ED-4DB2-BD59-A6C34878D82A}">
                    <a16:rowId xmlns:a16="http://schemas.microsoft.com/office/drawing/2014/main" val="3311503493"/>
                  </a:ext>
                </a:extLst>
              </a:tr>
              <a:tr h="353181">
                <a:tc>
                  <a:txBody>
                    <a:bodyPr/>
                    <a:lstStyle/>
                    <a:p>
                      <a:r>
                        <a:rPr lang="en-US" sz="1900" b="1"/>
                        <a:t>  PR</a:t>
                      </a:r>
                    </a:p>
                  </a:txBody>
                  <a:tcPr marT="34351" marB="34351" anchor="ctr"/>
                </a:tc>
                <a:tc>
                  <a:txBody>
                    <a:bodyPr/>
                    <a:lstStyle/>
                    <a:p>
                      <a:pPr algn="ctr"/>
                      <a:r>
                        <a:rPr lang="en-US" sz="1900"/>
                        <a:t>84 </a:t>
                      </a:r>
                      <a:r>
                        <a:rPr lang="en-US" sz="1900" b="0"/>
                        <a:t>(37%)</a:t>
                      </a:r>
                    </a:p>
                  </a:txBody>
                  <a:tcPr marT="34351" marB="34351" anchor="ctr"/>
                </a:tc>
                <a:tc>
                  <a:txBody>
                    <a:bodyPr/>
                    <a:lstStyle/>
                    <a:p>
                      <a:pPr algn="ctr"/>
                      <a:r>
                        <a:rPr lang="en-US" sz="1900"/>
                        <a:t>36 </a:t>
                      </a:r>
                      <a:r>
                        <a:rPr lang="en-US" sz="1900" b="0"/>
                        <a:t>(16%)</a:t>
                      </a:r>
                    </a:p>
                  </a:txBody>
                  <a:tcPr marT="34351" marB="34351" anchor="ctr"/>
                </a:tc>
                <a:extLst>
                  <a:ext uri="{0D108BD9-81ED-4DB2-BD59-A6C34878D82A}">
                    <a16:rowId xmlns:a16="http://schemas.microsoft.com/office/drawing/2014/main" val="2686087413"/>
                  </a:ext>
                </a:extLst>
              </a:tr>
              <a:tr h="353181">
                <a:tc>
                  <a:txBody>
                    <a:bodyPr/>
                    <a:lstStyle/>
                    <a:p>
                      <a:r>
                        <a:rPr lang="en-US" sz="1900" b="1"/>
                        <a:t>  SD</a:t>
                      </a:r>
                    </a:p>
                  </a:txBody>
                  <a:tcPr marT="34351" marB="34351" anchor="ctr"/>
                </a:tc>
                <a:tc>
                  <a:txBody>
                    <a:bodyPr/>
                    <a:lstStyle/>
                    <a:p>
                      <a:pPr algn="ctr"/>
                      <a:r>
                        <a:rPr lang="en-US" sz="1900"/>
                        <a:t>86 </a:t>
                      </a:r>
                      <a:r>
                        <a:rPr lang="en-US" sz="1900" b="0"/>
                        <a:t>(38%)</a:t>
                      </a:r>
                    </a:p>
                  </a:txBody>
                  <a:tcPr marT="34351" marB="34351" anchor="ctr"/>
                </a:tc>
                <a:tc>
                  <a:txBody>
                    <a:bodyPr/>
                    <a:lstStyle/>
                    <a:p>
                      <a:pPr algn="ctr"/>
                      <a:r>
                        <a:rPr lang="en-US" sz="1900"/>
                        <a:t>91 </a:t>
                      </a:r>
                      <a:r>
                        <a:rPr lang="en-US" sz="1900" b="0"/>
                        <a:t>(40%)</a:t>
                      </a:r>
                    </a:p>
                  </a:txBody>
                  <a:tcPr marT="34351" marB="34351" anchor="ctr"/>
                </a:tc>
                <a:extLst>
                  <a:ext uri="{0D108BD9-81ED-4DB2-BD59-A6C34878D82A}">
                    <a16:rowId xmlns:a16="http://schemas.microsoft.com/office/drawing/2014/main" val="219748857"/>
                  </a:ext>
                </a:extLst>
              </a:tr>
              <a:tr h="353181">
                <a:tc>
                  <a:txBody>
                    <a:bodyPr/>
                    <a:lstStyle/>
                    <a:p>
                      <a:r>
                        <a:rPr lang="en-US" sz="1900" b="1"/>
                        <a:t>  PD</a:t>
                      </a:r>
                    </a:p>
                  </a:txBody>
                  <a:tcPr marT="34351" marB="34351" anchor="ctr"/>
                </a:tc>
                <a:tc>
                  <a:txBody>
                    <a:bodyPr/>
                    <a:lstStyle/>
                    <a:p>
                      <a:pPr algn="ctr"/>
                      <a:r>
                        <a:rPr lang="en-US" sz="1900"/>
                        <a:t>31 (14%)</a:t>
                      </a:r>
                    </a:p>
                  </a:txBody>
                  <a:tcPr marT="34351" marB="34351" anchor="ctr"/>
                </a:tc>
                <a:tc>
                  <a:txBody>
                    <a:bodyPr/>
                    <a:lstStyle/>
                    <a:p>
                      <a:pPr algn="ctr"/>
                      <a:r>
                        <a:rPr lang="en-US" sz="1900"/>
                        <a:t>62 (27%)</a:t>
                      </a:r>
                    </a:p>
                  </a:txBody>
                  <a:tcPr marT="34351" marB="34351" anchor="ctr"/>
                </a:tc>
                <a:extLst>
                  <a:ext uri="{0D108BD9-81ED-4DB2-BD59-A6C34878D82A}">
                    <a16:rowId xmlns:a16="http://schemas.microsoft.com/office/drawing/2014/main" val="3822573110"/>
                  </a:ext>
                </a:extLst>
              </a:tr>
              <a:tr h="353181">
                <a:tc>
                  <a:txBody>
                    <a:bodyPr/>
                    <a:lstStyle/>
                    <a:p>
                      <a:r>
                        <a:rPr lang="en-US" sz="1900" b="1"/>
                        <a:t>  Not evaluable</a:t>
                      </a:r>
                    </a:p>
                  </a:txBody>
                  <a:tcPr marT="34351" marB="34351" anchor="ctr"/>
                </a:tc>
                <a:tc>
                  <a:txBody>
                    <a:bodyPr/>
                    <a:lstStyle/>
                    <a:p>
                      <a:pPr algn="ctr"/>
                      <a:r>
                        <a:rPr lang="en-US" sz="1900"/>
                        <a:t>14 (6%)</a:t>
                      </a:r>
                    </a:p>
                  </a:txBody>
                  <a:tcPr marT="34351" marB="34351" anchor="ctr"/>
                </a:tc>
                <a:tc>
                  <a:txBody>
                    <a:bodyPr/>
                    <a:lstStyle/>
                    <a:p>
                      <a:pPr algn="ctr"/>
                      <a:r>
                        <a:rPr lang="en-US" sz="1900" dirty="0"/>
                        <a:t>37 (16%)</a:t>
                      </a:r>
                    </a:p>
                  </a:txBody>
                  <a:tcPr marT="34351" marB="34351" anchor="ctr"/>
                </a:tc>
                <a:extLst>
                  <a:ext uri="{0D108BD9-81ED-4DB2-BD59-A6C34878D82A}">
                    <a16:rowId xmlns:a16="http://schemas.microsoft.com/office/drawing/2014/main" val="1488821262"/>
                  </a:ext>
                </a:extLst>
              </a:tr>
            </a:tbl>
          </a:graphicData>
        </a:graphic>
      </p:graphicFrame>
      <p:sp>
        <p:nvSpPr>
          <p:cNvPr id="9" name="TextBox 8">
            <a:extLst>
              <a:ext uri="{FF2B5EF4-FFF2-40B4-BE49-F238E27FC236}">
                <a16:creationId xmlns:a16="http://schemas.microsoft.com/office/drawing/2014/main" id="{164777C4-94D9-8CED-2C27-3BA6FBFF3AA8}"/>
              </a:ext>
            </a:extLst>
          </p:cNvPr>
          <p:cNvSpPr txBox="1"/>
          <p:nvPr/>
        </p:nvSpPr>
        <p:spPr>
          <a:xfrm>
            <a:off x="1106321" y="4279055"/>
            <a:ext cx="9190344" cy="830997"/>
          </a:xfrm>
          <a:prstGeom prst="rect">
            <a:avLst/>
          </a:prstGeom>
          <a:solidFill>
            <a:schemeClr val="accent1">
              <a:lumMod val="20000"/>
              <a:lumOff val="80000"/>
            </a:schemeClr>
          </a:solid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ORR Difference 26.4%</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(18.4, 34.4)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OR 3.81</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(2.44, 5.94)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panose="020B0604020202020204"/>
                <a:ea typeface="+mn-ea"/>
                <a:cs typeface="+mn-cs"/>
              </a:rPr>
              <a:t>p</a:t>
            </a: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&lt;0.0001</a:t>
            </a:r>
          </a:p>
        </p:txBody>
      </p:sp>
      <p:sp>
        <p:nvSpPr>
          <p:cNvPr id="5" name="TextBox 4">
            <a:extLst>
              <a:ext uri="{FF2B5EF4-FFF2-40B4-BE49-F238E27FC236}">
                <a16:creationId xmlns:a16="http://schemas.microsoft.com/office/drawing/2014/main" id="{9FDDCFA0-ABC9-265D-C092-BE43A37C91CC}"/>
              </a:ext>
            </a:extLst>
          </p:cNvPr>
          <p:cNvSpPr txBox="1"/>
          <p:nvPr/>
        </p:nvSpPr>
        <p:spPr>
          <a:xfrm>
            <a:off x="3637721" y="6360955"/>
            <a:ext cx="64008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ASCO 2023, NEJM 2023, ESMO 2024</a:t>
            </a:r>
          </a:p>
        </p:txBody>
      </p:sp>
      <p:sp>
        <p:nvSpPr>
          <p:cNvPr id="4" name="TextBox 3">
            <a:extLst>
              <a:ext uri="{FF2B5EF4-FFF2-40B4-BE49-F238E27FC236}">
                <a16:creationId xmlns:a16="http://schemas.microsoft.com/office/drawing/2014/main" id="{2DD274CC-CFAE-C9AD-7952-173E59E650CE}"/>
              </a:ext>
            </a:extLst>
          </p:cNvPr>
          <p:cNvSpPr txBox="1"/>
          <p:nvPr/>
        </p:nvSpPr>
        <p:spPr>
          <a:xfrm>
            <a:off x="210445" y="5180404"/>
            <a:ext cx="117711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Received full FDA approval on March 22, 2024 for patients </a:t>
            </a:r>
            <a:r>
              <a:rPr kumimoji="0" lang="en-US" sz="1800" b="0" i="0" u="none" strike="noStrike" kern="1200" cap="none" spc="0" normalizeH="0" baseline="0" noProof="0" dirty="0">
                <a:ln>
                  <a:noFill/>
                </a:ln>
                <a:solidFill>
                  <a:srgbClr val="000000"/>
                </a:solidFill>
                <a:effectLst/>
                <a:highlight>
                  <a:srgbClr val="FFFFFF"/>
                </a:highlight>
                <a:uLnTx/>
                <a:uFillTx/>
                <a:latin typeface="Arial" panose="020B0604020202020204"/>
                <a:ea typeface="+mn-ea"/>
                <a:cs typeface="+mn-cs"/>
              </a:rPr>
              <a:t>with FR</a:t>
            </a:r>
            <a:r>
              <a:rPr kumimoji="0" lang="el-GR" sz="1800" b="0" i="0" u="none" strike="noStrike" kern="1200" cap="none" spc="0" normalizeH="0" baseline="0" noProof="0" dirty="0">
                <a:ln>
                  <a:noFill/>
                </a:ln>
                <a:solidFill>
                  <a:srgbClr val="000000"/>
                </a:solidFill>
                <a:effectLst/>
                <a:highlight>
                  <a:srgbClr val="FFFFFF"/>
                </a:highlight>
                <a:uLnTx/>
                <a:uFillTx/>
                <a:latin typeface="Arial" panose="020B0604020202020204"/>
                <a:ea typeface="+mn-ea"/>
                <a:cs typeface="+mn-cs"/>
              </a:rPr>
              <a:t>α </a:t>
            </a:r>
            <a:r>
              <a:rPr kumimoji="0" lang="en-US" sz="1800" b="0" i="0" u="none" strike="noStrike" kern="1200" cap="none" spc="0" normalizeH="0" baseline="0" noProof="0" dirty="0">
                <a:ln>
                  <a:noFill/>
                </a:ln>
                <a:solidFill>
                  <a:srgbClr val="000000"/>
                </a:solidFill>
                <a:effectLst/>
                <a:highlight>
                  <a:srgbClr val="FFFFFF"/>
                </a:highlight>
                <a:uLnTx/>
                <a:uFillTx/>
                <a:latin typeface="Arial" panose="020B0604020202020204"/>
                <a:ea typeface="+mn-ea"/>
                <a:cs typeface="+mn-cs"/>
              </a:rPr>
              <a:t>positive, platinum-resistant epithelial ovarian, fallopian tube, or primary peritoneal cancer, who have received up to 3 prior systemic treatment regimens. </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955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0C5F6-164C-08E4-BE1A-ABB93DFC294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2F3FCE4-323D-0DCD-501E-2AA7B11462CE}"/>
                  </a:ext>
                </a:extLst>
              </p:cNvPr>
              <p:cNvSpPr>
                <a:spLocks noGrp="1"/>
              </p:cNvSpPr>
              <p:nvPr>
                <p:ph type="ctrTitle"/>
              </p:nvPr>
            </p:nvSpPr>
            <p:spPr>
              <a:xfrm>
                <a:off x="708029" y="152400"/>
                <a:ext cx="10820401" cy="695770"/>
              </a:xfrm>
            </p:spPr>
            <p:txBody>
              <a:bodyPr>
                <a:normAutofit fontScale="90000"/>
              </a:bodyPr>
              <a:lstStyle/>
              <a:p>
                <a:r>
                  <a:rPr lang="en-US" sz="2800" dirty="0"/>
                  <a:t>PICCOLO study: Phase 2 of MIRV as </a:t>
                </a:r>
                <a14:m>
                  <m:oMath xmlns:m="http://schemas.openxmlformats.org/officeDocument/2006/math">
                    <m:r>
                      <a:rPr lang="en-US" sz="2800" i="1">
                        <a:latin typeface="Cambria Math" panose="02040503050406030204" pitchFamily="18" charset="0"/>
                        <a:ea typeface="Cambria Math" panose="02040503050406030204" pitchFamily="18" charset="0"/>
                      </a:rPr>
                      <m:t>≥ </m:t>
                    </m:r>
                  </m:oMath>
                </a14:m>
                <a:r>
                  <a:rPr lang="en-US" sz="2800" dirty="0"/>
                  <a:t>3L treatment in patients with recurrent platinum sensitive ovarian cancer</a:t>
                </a:r>
              </a:p>
            </p:txBody>
          </p:sp>
        </mc:Choice>
        <mc:Fallback xmlns="">
          <p:sp>
            <p:nvSpPr>
              <p:cNvPr id="2" name="Title 1">
                <a:extLst>
                  <a:ext uri="{FF2B5EF4-FFF2-40B4-BE49-F238E27FC236}">
                    <a16:creationId xmlns:a16="http://schemas.microsoft.com/office/drawing/2014/main" id="{82F3FCE4-323D-0DCD-501E-2AA7B11462CE}"/>
                  </a:ext>
                </a:extLst>
              </p:cNvPr>
              <p:cNvSpPr>
                <a:spLocks noGrp="1" noRot="1" noChangeAspect="1" noMove="1" noResize="1" noEditPoints="1" noAdjustHandles="1" noChangeArrowheads="1" noChangeShapeType="1" noTextEdit="1"/>
              </p:cNvSpPr>
              <p:nvPr>
                <p:ph type="ctrTitle"/>
              </p:nvPr>
            </p:nvSpPr>
            <p:spPr>
              <a:xfrm>
                <a:off x="708029" y="152400"/>
                <a:ext cx="10820401" cy="695770"/>
              </a:xfrm>
              <a:blipFill>
                <a:blip r:embed="rId2"/>
                <a:stretch>
                  <a:fillRect l="-938" t="-25455"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CEE484A-C173-D484-47B0-E1EB5C661F82}"/>
                  </a:ext>
                </a:extLst>
              </p:cNvPr>
              <p:cNvSpPr>
                <a:spLocks noGrp="1"/>
              </p:cNvSpPr>
              <p:nvPr>
                <p:ph type="body" sz="quarter" idx="10"/>
              </p:nvPr>
            </p:nvSpPr>
            <p:spPr>
              <a:xfrm>
                <a:off x="546752" y="1157855"/>
                <a:ext cx="10820400" cy="4259262"/>
              </a:xfrm>
            </p:spPr>
            <p:txBody>
              <a:bodyPr>
                <a:normAutofit/>
              </a:bodyPr>
              <a:lstStyle/>
              <a:p>
                <a:br>
                  <a:rPr lang="en-US" sz="2000" dirty="0"/>
                </a:br>
                <a:r>
                  <a:rPr lang="en-US" sz="2000" dirty="0"/>
                  <a:t>Other eligibility:   </a:t>
                </a:r>
                <a:r>
                  <a:rPr lang="en-US" sz="2000" dirty="0" err="1"/>
                  <a:t>FRa</a:t>
                </a:r>
                <a:r>
                  <a:rPr lang="en-US" sz="2000" dirty="0"/>
                  <a:t>-positive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75% of cells with 2+ staining intensity)</a:t>
                </a:r>
                <a:br>
                  <a:rPr lang="en-US" sz="2000" dirty="0"/>
                </a:br>
                <a:br>
                  <a:rPr lang="en-US" sz="2000" dirty="0"/>
                </a:br>
                <a:r>
                  <a:rPr lang="en-US" sz="2000" u="sng" dirty="0"/>
                  <a:t>Primary endpoint</a:t>
                </a:r>
                <a:r>
                  <a:rPr lang="en-US" sz="2000" dirty="0"/>
                  <a:t>:  ORR</a:t>
                </a:r>
                <a:br>
                  <a:rPr lang="en-US" sz="2000" dirty="0"/>
                </a:br>
                <a:r>
                  <a:rPr lang="en-US" sz="2000" u="sng" dirty="0"/>
                  <a:t>Treatment</a:t>
                </a:r>
                <a:r>
                  <a:rPr lang="en-US" sz="2000" dirty="0"/>
                  <a:t>:  MIRV 6 mg/kg via AIBW q3 </a:t>
                </a:r>
                <a:r>
                  <a:rPr lang="en-US" sz="2000" dirty="0" err="1"/>
                  <a:t>wks</a:t>
                </a:r>
                <a:r>
                  <a:rPr lang="en-US" sz="2000" dirty="0"/>
                  <a:t> IV until PD, tox, withdrawal of consent</a:t>
                </a:r>
                <a:br>
                  <a:rPr lang="en-US" sz="2000" dirty="0"/>
                </a:br>
                <a:br>
                  <a:rPr lang="en-US" sz="2000" dirty="0"/>
                </a:br>
                <a:r>
                  <a:rPr lang="en-US" sz="2000" dirty="0"/>
                  <a:t>79 pts enrolled</a:t>
                </a:r>
                <a:br>
                  <a:rPr lang="en-US" sz="2000" dirty="0"/>
                </a:br>
                <a:br>
                  <a:rPr lang="en-US" sz="2000" dirty="0"/>
                </a:br>
                <a:r>
                  <a:rPr lang="en-US" sz="2000" u="sng" dirty="0"/>
                  <a:t>Results:</a:t>
                </a:r>
                <a:br>
                  <a:rPr lang="en-US" sz="2000" dirty="0"/>
                </a:br>
                <a:r>
                  <a:rPr lang="en-US" sz="2000" b="1" dirty="0"/>
                  <a:t>ORR:  51.9% (95% CI 40.4% to 63.3%)</a:t>
                </a:r>
                <a:br>
                  <a:rPr lang="en-US" sz="2000" b="1" dirty="0"/>
                </a:br>
                <a:r>
                  <a:rPr lang="en-US" sz="2000" dirty="0" err="1"/>
                  <a:t>mDOR</a:t>
                </a:r>
                <a:r>
                  <a:rPr lang="en-US" sz="2000" dirty="0"/>
                  <a:t>: 8.25 months </a:t>
                </a:r>
                <a:br>
                  <a:rPr lang="en-US" sz="2000" dirty="0"/>
                </a:br>
                <a:r>
                  <a:rPr lang="en-US" sz="2000" dirty="0" err="1"/>
                  <a:t>mPFS</a:t>
                </a:r>
                <a:r>
                  <a:rPr lang="en-US" sz="2000" dirty="0"/>
                  <a:t> 6.93 months </a:t>
                </a:r>
                <a:br>
                  <a:rPr lang="en-US" sz="2000" dirty="0"/>
                </a:br>
                <a:r>
                  <a:rPr lang="en-US" sz="2000" dirty="0"/>
                  <a:t>OS was not mature</a:t>
                </a:r>
              </a:p>
              <a:p>
                <a:endParaRPr lang="en-US" sz="2000" dirty="0"/>
              </a:p>
            </p:txBody>
          </p:sp>
        </mc:Choice>
        <mc:Fallback xmlns="">
          <p:sp>
            <p:nvSpPr>
              <p:cNvPr id="3" name="Text Placeholder 2">
                <a:extLst>
                  <a:ext uri="{FF2B5EF4-FFF2-40B4-BE49-F238E27FC236}">
                    <a16:creationId xmlns:a16="http://schemas.microsoft.com/office/drawing/2014/main" id="{3CEE484A-C173-D484-47B0-E1EB5C661F82}"/>
                  </a:ext>
                </a:extLst>
              </p:cNvPr>
              <p:cNvSpPr>
                <a:spLocks noGrp="1" noRot="1" noChangeAspect="1" noMove="1" noResize="1" noEditPoints="1" noAdjustHandles="1" noChangeArrowheads="1" noChangeShapeType="1" noTextEdit="1"/>
              </p:cNvSpPr>
              <p:nvPr>
                <p:ph type="body" sz="quarter" idx="10"/>
              </p:nvPr>
            </p:nvSpPr>
            <p:spPr>
              <a:xfrm>
                <a:off x="546752" y="1157855"/>
                <a:ext cx="10820400" cy="4259262"/>
              </a:xfrm>
              <a:blipFill>
                <a:blip r:embed="rId3"/>
                <a:stretch>
                  <a:fillRect l="-70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0680EBF1-7B9A-8872-39B1-EC3179CB3215}"/>
              </a:ext>
            </a:extLst>
          </p:cNvPr>
          <p:cNvPicPr>
            <a:picLocks noChangeAspect="1"/>
          </p:cNvPicPr>
          <p:nvPr/>
        </p:nvPicPr>
        <p:blipFill>
          <a:blip r:embed="rId4"/>
          <a:stretch>
            <a:fillRect/>
          </a:stretch>
        </p:blipFill>
        <p:spPr>
          <a:xfrm>
            <a:off x="5558649" y="2764201"/>
            <a:ext cx="6342295" cy="3262025"/>
          </a:xfrm>
          <a:prstGeom prst="rect">
            <a:avLst/>
          </a:prstGeom>
        </p:spPr>
      </p:pic>
      <p:sp>
        <p:nvSpPr>
          <p:cNvPr id="8" name="TextBox 7">
            <a:extLst>
              <a:ext uri="{FF2B5EF4-FFF2-40B4-BE49-F238E27FC236}">
                <a16:creationId xmlns:a16="http://schemas.microsoft.com/office/drawing/2014/main" id="{A373F6AA-5395-4D37-BE33-65A88F60D091}"/>
              </a:ext>
            </a:extLst>
          </p:cNvPr>
          <p:cNvSpPr txBox="1"/>
          <p:nvPr/>
        </p:nvSpPr>
        <p:spPr>
          <a:xfrm>
            <a:off x="9558202" y="6523393"/>
            <a:ext cx="2633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Alvarez Secord, Ann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Onc</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2025</a:t>
            </a:r>
          </a:p>
        </p:txBody>
      </p:sp>
    </p:spTree>
    <p:extLst>
      <p:ext uri="{BB962C8B-B14F-4D97-AF65-F5344CB8AC3E}">
        <p14:creationId xmlns:p14="http://schemas.microsoft.com/office/powerpoint/2010/main" val="3391840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10F4AF4-4511-4C4E-222D-084C7147F5E4}"/>
                  </a:ext>
                </a:extLst>
              </p:cNvPr>
              <p:cNvSpPr>
                <a:spLocks noGrp="1"/>
              </p:cNvSpPr>
              <p:nvPr>
                <p:ph type="ctrTitle"/>
              </p:nvPr>
            </p:nvSpPr>
            <p:spPr>
              <a:xfrm>
                <a:off x="708029" y="152400"/>
                <a:ext cx="10820401" cy="695770"/>
              </a:xfrm>
            </p:spPr>
            <p:txBody>
              <a:bodyPr>
                <a:normAutofit fontScale="90000"/>
              </a:bodyPr>
              <a:lstStyle/>
              <a:p>
                <a:r>
                  <a:rPr lang="en-US" sz="2800" dirty="0"/>
                  <a:t>PICCOLO study: Phase 2 of MIRV as </a:t>
                </a:r>
                <a14:m>
                  <m:oMath xmlns:m="http://schemas.openxmlformats.org/officeDocument/2006/math">
                    <m:r>
                      <a:rPr lang="en-US" sz="2800" i="1">
                        <a:latin typeface="Cambria Math" panose="02040503050406030204" pitchFamily="18" charset="0"/>
                        <a:ea typeface="Cambria Math" panose="02040503050406030204" pitchFamily="18" charset="0"/>
                      </a:rPr>
                      <m:t>≥ </m:t>
                    </m:r>
                  </m:oMath>
                </a14:m>
                <a:r>
                  <a:rPr lang="en-US" sz="2800" dirty="0"/>
                  <a:t>3L treatment in patients with recurrent platinum sensitive ovarian cancer</a:t>
                </a:r>
              </a:p>
            </p:txBody>
          </p:sp>
        </mc:Choice>
        <mc:Fallback xmlns="">
          <p:sp>
            <p:nvSpPr>
              <p:cNvPr id="2" name="Title 1">
                <a:extLst>
                  <a:ext uri="{FF2B5EF4-FFF2-40B4-BE49-F238E27FC236}">
                    <a16:creationId xmlns:a16="http://schemas.microsoft.com/office/drawing/2014/main" id="{210F4AF4-4511-4C4E-222D-084C7147F5E4}"/>
                  </a:ext>
                </a:extLst>
              </p:cNvPr>
              <p:cNvSpPr>
                <a:spLocks noGrp="1" noRot="1" noChangeAspect="1" noMove="1" noResize="1" noEditPoints="1" noAdjustHandles="1" noChangeArrowheads="1" noChangeShapeType="1" noTextEdit="1"/>
              </p:cNvSpPr>
              <p:nvPr>
                <p:ph type="ctrTitle"/>
              </p:nvPr>
            </p:nvSpPr>
            <p:spPr>
              <a:xfrm>
                <a:off x="708029" y="152400"/>
                <a:ext cx="10820401" cy="695770"/>
              </a:xfrm>
              <a:blipFill>
                <a:blip r:embed="rId2"/>
                <a:stretch>
                  <a:fillRect l="-938" t="-25455" b="-2181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D360D4D-9D31-F30F-8416-15B29C06ED2C}"/>
              </a:ext>
            </a:extLst>
          </p:cNvPr>
          <p:cNvPicPr>
            <a:picLocks noChangeAspect="1"/>
          </p:cNvPicPr>
          <p:nvPr/>
        </p:nvPicPr>
        <p:blipFill>
          <a:blip r:embed="rId3"/>
          <a:stretch>
            <a:fillRect/>
          </a:stretch>
        </p:blipFill>
        <p:spPr>
          <a:xfrm>
            <a:off x="254558" y="2005527"/>
            <a:ext cx="11682883" cy="1348797"/>
          </a:xfrm>
          <a:prstGeom prst="rect">
            <a:avLst/>
          </a:prstGeom>
        </p:spPr>
      </p:pic>
      <p:sp>
        <p:nvSpPr>
          <p:cNvPr id="8" name="TextBox 7">
            <a:extLst>
              <a:ext uri="{FF2B5EF4-FFF2-40B4-BE49-F238E27FC236}">
                <a16:creationId xmlns:a16="http://schemas.microsoft.com/office/drawing/2014/main" id="{EC8E60D5-4A85-A52C-E775-EB062DA05BB0}"/>
              </a:ext>
            </a:extLst>
          </p:cNvPr>
          <p:cNvSpPr txBox="1"/>
          <p:nvPr/>
        </p:nvSpPr>
        <p:spPr>
          <a:xfrm>
            <a:off x="9558202" y="6523393"/>
            <a:ext cx="2633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Alvarez Secord, Ann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Onc</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2025</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8C2D50D9-B184-69EA-C2D7-AB7A1DBD43E2}"/>
              </a:ext>
            </a:extLst>
          </p:cNvPr>
          <p:cNvPicPr>
            <a:picLocks noChangeAspect="1"/>
          </p:cNvPicPr>
          <p:nvPr/>
        </p:nvPicPr>
        <p:blipFill>
          <a:blip r:embed="rId4"/>
          <a:stretch>
            <a:fillRect/>
          </a:stretch>
        </p:blipFill>
        <p:spPr>
          <a:xfrm>
            <a:off x="2816355" y="4041758"/>
            <a:ext cx="8146504" cy="1240490"/>
          </a:xfrm>
          <a:prstGeom prst="rect">
            <a:avLst/>
          </a:prstGeom>
        </p:spPr>
      </p:pic>
      <p:sp>
        <p:nvSpPr>
          <p:cNvPr id="9" name="TextBox 8">
            <a:extLst>
              <a:ext uri="{FF2B5EF4-FFF2-40B4-BE49-F238E27FC236}">
                <a16:creationId xmlns:a16="http://schemas.microsoft.com/office/drawing/2014/main" id="{CE3228FC-D1F2-45DF-AF4B-8CCBC46A5557}"/>
              </a:ext>
            </a:extLst>
          </p:cNvPr>
          <p:cNvSpPr txBox="1"/>
          <p:nvPr/>
        </p:nvSpPr>
        <p:spPr>
          <a:xfrm>
            <a:off x="603111" y="4030182"/>
            <a:ext cx="9989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4.2026</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NCCN:</a:t>
            </a:r>
          </a:p>
        </p:txBody>
      </p:sp>
      <p:sp>
        <p:nvSpPr>
          <p:cNvPr id="10" name="TextBox 9">
            <a:extLst>
              <a:ext uri="{FF2B5EF4-FFF2-40B4-BE49-F238E27FC236}">
                <a16:creationId xmlns:a16="http://schemas.microsoft.com/office/drawing/2014/main" id="{2D7DDD6E-355D-DB39-9BF6-D8A4ED9212B4}"/>
              </a:ext>
            </a:extLst>
          </p:cNvPr>
          <p:cNvSpPr txBox="1"/>
          <p:nvPr/>
        </p:nvSpPr>
        <p:spPr>
          <a:xfrm>
            <a:off x="1540585" y="4030183"/>
            <a:ext cx="118333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For plat</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sensitive</a:t>
            </a:r>
          </a:p>
        </p:txBody>
      </p:sp>
      <p:sp>
        <p:nvSpPr>
          <p:cNvPr id="4" name="Rectangle 3">
            <a:extLst>
              <a:ext uri="{FF2B5EF4-FFF2-40B4-BE49-F238E27FC236}">
                <a16:creationId xmlns:a16="http://schemas.microsoft.com/office/drawing/2014/main" id="{7FD6E069-DFE5-7D31-77C2-92B2304DDA77}"/>
              </a:ext>
            </a:extLst>
          </p:cNvPr>
          <p:cNvSpPr/>
          <p:nvPr/>
        </p:nvSpPr>
        <p:spPr>
          <a:xfrm>
            <a:off x="5683170" y="1997227"/>
            <a:ext cx="1632030" cy="13372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7374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81E9-A967-233D-2C62-59C4D0A5BAA4}"/>
              </a:ext>
            </a:extLst>
          </p:cNvPr>
          <p:cNvSpPr>
            <a:spLocks noGrp="1"/>
          </p:cNvSpPr>
          <p:nvPr>
            <p:ph type="ctrTitle"/>
          </p:nvPr>
        </p:nvSpPr>
        <p:spPr/>
        <p:txBody>
          <a:bodyPr/>
          <a:lstStyle/>
          <a:p>
            <a:r>
              <a:rPr lang="en-US" dirty="0">
                <a:solidFill>
                  <a:schemeClr val="tx1"/>
                </a:solidFill>
              </a:rPr>
              <a:t>Ph 2 of </a:t>
            </a:r>
            <a:r>
              <a:rPr lang="en-US" dirty="0" err="1">
                <a:solidFill>
                  <a:schemeClr val="tx1"/>
                </a:solidFill>
              </a:rPr>
              <a:t>Mirvetuximab</a:t>
            </a:r>
            <a:r>
              <a:rPr lang="en-US" dirty="0">
                <a:solidFill>
                  <a:schemeClr val="tx1"/>
                </a:solidFill>
              </a:rPr>
              <a:t>/Bevacizumab for recurrent platinum resistant ovarian cancer</a:t>
            </a:r>
          </a:p>
        </p:txBody>
      </p:sp>
      <p:sp>
        <p:nvSpPr>
          <p:cNvPr id="3" name="Text Placeholder 2">
            <a:extLst>
              <a:ext uri="{FF2B5EF4-FFF2-40B4-BE49-F238E27FC236}">
                <a16:creationId xmlns:a16="http://schemas.microsoft.com/office/drawing/2014/main" id="{47B3E54F-4781-CEFB-20A6-064D116D4BD7}"/>
              </a:ext>
            </a:extLst>
          </p:cNvPr>
          <p:cNvSpPr>
            <a:spLocks noGrp="1"/>
          </p:cNvSpPr>
          <p:nvPr>
            <p:ph type="body" sz="quarter" idx="10"/>
          </p:nvPr>
        </p:nvSpPr>
        <p:spPr>
          <a:xfrm>
            <a:off x="712788" y="1600922"/>
            <a:ext cx="11089352" cy="5257077"/>
          </a:xfrm>
        </p:spPr>
        <p:txBody>
          <a:bodyPr>
            <a:normAutofit/>
          </a:bodyPr>
          <a:lstStyle/>
          <a:p>
            <a:pPr>
              <a:lnSpc>
                <a:spcPct val="100000"/>
              </a:lnSpc>
            </a:pPr>
            <a:r>
              <a:rPr lang="en-US" sz="2200" u="sng" dirty="0"/>
              <a:t>Eligibility: </a:t>
            </a:r>
            <a:br>
              <a:rPr lang="en-US" sz="2200" dirty="0"/>
            </a:br>
            <a:r>
              <a:rPr lang="en-US" sz="2200" dirty="0"/>
              <a:t>R</a:t>
            </a:r>
            <a:r>
              <a:rPr lang="en-US" sz="2200" dirty="0">
                <a:effectLst/>
              </a:rPr>
              <a:t>ecurrent platinum resistant high grade serous ovarian cancer </a:t>
            </a:r>
            <a:br>
              <a:rPr lang="en-US" sz="2200" dirty="0">
                <a:effectLst/>
              </a:rPr>
            </a:br>
            <a:r>
              <a:rPr lang="en-US" sz="2200" dirty="0">
                <a:effectLst/>
              </a:rPr>
              <a:t>No more than 3 prior lines of treatment</a:t>
            </a:r>
            <a:br>
              <a:rPr lang="en-US" sz="2200" dirty="0">
                <a:effectLst/>
              </a:rPr>
            </a:br>
            <a:r>
              <a:rPr lang="en-US" sz="2200" dirty="0">
                <a:effectLst/>
              </a:rPr>
              <a:t>FOLR1 requirements:  FOLR1 ≥25% of tumor staining at ≥2+ intensity</a:t>
            </a:r>
            <a:br>
              <a:rPr lang="en-US" sz="2200" dirty="0">
                <a:effectLst/>
              </a:rPr>
            </a:br>
            <a:r>
              <a:rPr lang="en-US" sz="2200" dirty="0">
                <a:effectLst/>
              </a:rPr>
              <a:t>Prior Bev and/or </a:t>
            </a:r>
            <a:r>
              <a:rPr lang="en-US" sz="2200" dirty="0" err="1">
                <a:effectLst/>
              </a:rPr>
              <a:t>PARPi</a:t>
            </a:r>
            <a:r>
              <a:rPr lang="en-US" sz="2200" dirty="0">
                <a:effectLst/>
              </a:rPr>
              <a:t> allowed</a:t>
            </a:r>
            <a:br>
              <a:rPr lang="en-US" sz="2200" dirty="0">
                <a:effectLst/>
              </a:rPr>
            </a:br>
            <a:br>
              <a:rPr lang="en-US" sz="2200" dirty="0">
                <a:effectLst/>
              </a:rPr>
            </a:br>
            <a:r>
              <a:rPr lang="en-US" sz="2200" dirty="0">
                <a:effectLst/>
              </a:rPr>
              <a:t>Primary endpoint:  confirmed ORR</a:t>
            </a:r>
            <a:br>
              <a:rPr lang="en-US" sz="2200" dirty="0">
                <a:effectLst/>
              </a:rPr>
            </a:br>
            <a:r>
              <a:rPr lang="en-US" sz="2200" dirty="0">
                <a:effectLst/>
              </a:rPr>
              <a:t>Secondary endpoints:  DOR, PFS and safety</a:t>
            </a:r>
            <a:endParaRPr lang="en-US" sz="2200" dirty="0"/>
          </a:p>
          <a:p>
            <a:pPr>
              <a:lnSpc>
                <a:spcPct val="100000"/>
              </a:lnSpc>
            </a:pPr>
            <a:br>
              <a:rPr lang="en-US" sz="2200" dirty="0">
                <a:effectLst/>
              </a:rPr>
            </a:br>
            <a:r>
              <a:rPr lang="en-US" sz="2200" u="sng" dirty="0"/>
              <a:t>Treatment: </a:t>
            </a:r>
            <a:br>
              <a:rPr lang="en-US" sz="2200" dirty="0"/>
            </a:br>
            <a:r>
              <a:rPr lang="en-US" sz="2200" dirty="0" err="1">
                <a:effectLst/>
              </a:rPr>
              <a:t>mirvetuximab</a:t>
            </a:r>
            <a:r>
              <a:rPr lang="en-US" sz="2200" dirty="0">
                <a:effectLst/>
              </a:rPr>
              <a:t> </a:t>
            </a:r>
            <a:r>
              <a:rPr lang="en-US" sz="2200" dirty="0" err="1">
                <a:effectLst/>
              </a:rPr>
              <a:t>soravtansine</a:t>
            </a:r>
            <a:r>
              <a:rPr lang="en-US" sz="2200" dirty="0">
                <a:effectLst/>
              </a:rPr>
              <a:t> 6 mg/kg AIBW q3 </a:t>
            </a:r>
            <a:r>
              <a:rPr lang="en-US" sz="2200" dirty="0" err="1">
                <a:effectLst/>
              </a:rPr>
              <a:t>wks</a:t>
            </a:r>
            <a:br>
              <a:rPr lang="en-US" sz="2200" dirty="0">
                <a:effectLst/>
              </a:rPr>
            </a:br>
            <a:r>
              <a:rPr lang="en-US" sz="2200" dirty="0"/>
              <a:t>B</a:t>
            </a:r>
            <a:r>
              <a:rPr lang="en-US" sz="2200" dirty="0">
                <a:effectLst/>
              </a:rPr>
              <a:t>evacizumab 15 mg/kg q3 </a:t>
            </a:r>
            <a:r>
              <a:rPr lang="en-US" sz="2200" dirty="0" err="1">
                <a:effectLst/>
              </a:rPr>
              <a:t>wks</a:t>
            </a:r>
            <a:br>
              <a:rPr lang="en-US" sz="2200" dirty="0">
                <a:effectLst/>
                <a:latin typeface="AdvTT5235d5a9"/>
              </a:rPr>
            </a:br>
            <a:endParaRPr lang="en-US" sz="2200" dirty="0"/>
          </a:p>
        </p:txBody>
      </p:sp>
      <p:sp>
        <p:nvSpPr>
          <p:cNvPr id="4" name="TextBox 3">
            <a:extLst>
              <a:ext uri="{FF2B5EF4-FFF2-40B4-BE49-F238E27FC236}">
                <a16:creationId xmlns:a16="http://schemas.microsoft.com/office/drawing/2014/main" id="{4C450E87-D659-8D25-C961-9E76A63BD93E}"/>
              </a:ext>
            </a:extLst>
          </p:cNvPr>
          <p:cNvSpPr txBox="1"/>
          <p:nvPr/>
        </p:nvSpPr>
        <p:spPr>
          <a:xfrm>
            <a:off x="3425206" y="6373052"/>
            <a:ext cx="29803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Gilbert et al, Gyn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Onc</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2023</a:t>
            </a:r>
          </a:p>
        </p:txBody>
      </p:sp>
    </p:spTree>
    <p:extLst>
      <p:ext uri="{BB962C8B-B14F-4D97-AF65-F5344CB8AC3E}">
        <p14:creationId xmlns:p14="http://schemas.microsoft.com/office/powerpoint/2010/main" val="675156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2EA8D-5094-3DA5-6AAC-1B6562C776A4}"/>
              </a:ext>
            </a:extLst>
          </p:cNvPr>
          <p:cNvSpPr>
            <a:spLocks noGrp="1"/>
          </p:cNvSpPr>
          <p:nvPr>
            <p:ph type="ctrTitle"/>
          </p:nvPr>
        </p:nvSpPr>
        <p:spPr>
          <a:xfrm>
            <a:off x="434873" y="138660"/>
            <a:ext cx="10820401" cy="988192"/>
          </a:xfrm>
        </p:spPr>
        <p:txBody>
          <a:bodyPr/>
          <a:lstStyle/>
          <a:p>
            <a:r>
              <a:rPr lang="en-US" dirty="0"/>
              <a:t>Phase 2 of </a:t>
            </a:r>
            <a:r>
              <a:rPr lang="en-US" dirty="0" err="1"/>
              <a:t>Mirve</a:t>
            </a:r>
            <a:r>
              <a:rPr lang="en-US" dirty="0"/>
              <a:t>/Bev in platinum resistant ovarian cancer</a:t>
            </a:r>
          </a:p>
        </p:txBody>
      </p:sp>
      <p:pic>
        <p:nvPicPr>
          <p:cNvPr id="7" name="Picture 6" descr="A table with numbers and letters&#10;&#10;Description automatically generated">
            <a:extLst>
              <a:ext uri="{FF2B5EF4-FFF2-40B4-BE49-F238E27FC236}">
                <a16:creationId xmlns:a16="http://schemas.microsoft.com/office/drawing/2014/main" id="{E61B10AF-A788-C33F-8248-EA96E3F65F44}"/>
              </a:ext>
            </a:extLst>
          </p:cNvPr>
          <p:cNvPicPr>
            <a:picLocks noChangeAspect="1"/>
          </p:cNvPicPr>
          <p:nvPr/>
        </p:nvPicPr>
        <p:blipFill>
          <a:blip r:embed="rId2"/>
          <a:stretch>
            <a:fillRect/>
          </a:stretch>
        </p:blipFill>
        <p:spPr>
          <a:xfrm>
            <a:off x="1915207" y="4355047"/>
            <a:ext cx="7859734" cy="1582355"/>
          </a:xfrm>
          <a:prstGeom prst="rect">
            <a:avLst/>
          </a:prstGeom>
        </p:spPr>
      </p:pic>
      <p:pic>
        <p:nvPicPr>
          <p:cNvPr id="8" name="Picture 7" descr="A comparison of a graph&#10;&#10;Description automatically generated">
            <a:extLst>
              <a:ext uri="{FF2B5EF4-FFF2-40B4-BE49-F238E27FC236}">
                <a16:creationId xmlns:a16="http://schemas.microsoft.com/office/drawing/2014/main" id="{927DEB53-5AFE-4173-928A-2EA79476B6A2}"/>
              </a:ext>
            </a:extLst>
          </p:cNvPr>
          <p:cNvPicPr>
            <a:picLocks noChangeAspect="1"/>
          </p:cNvPicPr>
          <p:nvPr/>
        </p:nvPicPr>
        <p:blipFill rotWithShape="1">
          <a:blip r:embed="rId3"/>
          <a:srcRect b="50836"/>
          <a:stretch/>
        </p:blipFill>
        <p:spPr>
          <a:xfrm>
            <a:off x="4429734" y="1204757"/>
            <a:ext cx="5046078" cy="3084020"/>
          </a:xfrm>
          <a:prstGeom prst="rect">
            <a:avLst/>
          </a:prstGeom>
        </p:spPr>
      </p:pic>
      <p:sp>
        <p:nvSpPr>
          <p:cNvPr id="9" name="TextBox 8">
            <a:extLst>
              <a:ext uri="{FF2B5EF4-FFF2-40B4-BE49-F238E27FC236}">
                <a16:creationId xmlns:a16="http://schemas.microsoft.com/office/drawing/2014/main" id="{2F2FEECE-1BCB-66A8-9270-2C0C0C99C1BC}"/>
              </a:ext>
            </a:extLst>
          </p:cNvPr>
          <p:cNvSpPr txBox="1"/>
          <p:nvPr/>
        </p:nvSpPr>
        <p:spPr>
          <a:xfrm>
            <a:off x="3447878" y="6435972"/>
            <a:ext cx="23535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Gilbert et al, Gyn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Onc</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2023</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5E42CE-7A3E-41BB-A74C-AAA1F775D0E6}"/>
                  </a:ext>
                </a:extLst>
              </p:cNvPr>
              <p:cNvSpPr txBox="1"/>
              <p:nvPr/>
            </p:nvSpPr>
            <p:spPr>
              <a:xfrm>
                <a:off x="9774941" y="1654083"/>
                <a:ext cx="232241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These results led to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inclusion of this regimen for PROC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in Ovarian cancer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NCCN guidelines:</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2A recommendation for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a14:m>
                <a:r>
                  <a:rPr kumimoji="0" lang="en-US" sz="1800" b="0" i="0" u="none" strike="noStrike" kern="1200" cap="none" spc="0" normalizeH="0" baseline="0" noProof="0" dirty="0">
                    <a:ln>
                      <a:noFill/>
                    </a:ln>
                    <a:solidFill>
                      <a:srgbClr val="000000"/>
                    </a:solidFill>
                    <a:effectLst/>
                    <a:uLnTx/>
                    <a:uFillTx/>
                    <a:latin typeface="Arial" panose="020B0604020202020204"/>
                    <a:ea typeface="Cambria Math" panose="02040503050406030204" pitchFamily="18" charset="0"/>
                    <a:cs typeface="+mn-cs"/>
                  </a:rPr>
                  <a:t>25% FOLR1</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10" name="TextBox 9">
                <a:extLst>
                  <a:ext uri="{FF2B5EF4-FFF2-40B4-BE49-F238E27FC236}">
                    <a16:creationId xmlns:a16="http://schemas.microsoft.com/office/drawing/2014/main" id="{8F5E42CE-7A3E-41BB-A74C-AAA1F775D0E6}"/>
                  </a:ext>
                </a:extLst>
              </p:cNvPr>
              <p:cNvSpPr txBox="1">
                <a:spLocks noRot="1" noChangeAspect="1" noMove="1" noResize="1" noEditPoints="1" noAdjustHandles="1" noChangeArrowheads="1" noChangeShapeType="1" noTextEdit="1"/>
              </p:cNvSpPr>
              <p:nvPr/>
            </p:nvSpPr>
            <p:spPr>
              <a:xfrm>
                <a:off x="9774941" y="1654083"/>
                <a:ext cx="2322414" cy="2308324"/>
              </a:xfrm>
              <a:prstGeom prst="rect">
                <a:avLst/>
              </a:prstGeom>
              <a:blipFill>
                <a:blip r:embed="rId4"/>
                <a:stretch>
                  <a:fillRect l="-2174" t="-1099" r="-543" b="-384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AE4104E-66FE-7DAD-D44B-ACBBC596415A}"/>
              </a:ext>
            </a:extLst>
          </p:cNvPr>
          <p:cNvSpPr txBox="1"/>
          <p:nvPr/>
        </p:nvSpPr>
        <p:spPr>
          <a:xfrm>
            <a:off x="785642" y="1243440"/>
            <a:ext cx="339762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44% confirmed ORR</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Median DOR 9.7 months </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Median PFS 8.2 months</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Efficacy was demonstrated at all levels FR alpha expression </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(25% and higher)</a:t>
            </a:r>
          </a:p>
        </p:txBody>
      </p:sp>
      <p:sp>
        <p:nvSpPr>
          <p:cNvPr id="3" name="Rectangle 2">
            <a:extLst>
              <a:ext uri="{FF2B5EF4-FFF2-40B4-BE49-F238E27FC236}">
                <a16:creationId xmlns:a16="http://schemas.microsoft.com/office/drawing/2014/main" id="{A782ED8D-6EF7-3A60-A9F2-53718BC27592}"/>
              </a:ext>
            </a:extLst>
          </p:cNvPr>
          <p:cNvSpPr/>
          <p:nvPr/>
        </p:nvSpPr>
        <p:spPr>
          <a:xfrm>
            <a:off x="9687607" y="1527857"/>
            <a:ext cx="2294001" cy="264179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3650D36-8388-F8A3-468B-E0F1E92BEF74}"/>
              </a:ext>
            </a:extLst>
          </p:cNvPr>
          <p:cNvSpPr/>
          <p:nvPr/>
        </p:nvSpPr>
        <p:spPr>
          <a:xfrm>
            <a:off x="1915207" y="4690331"/>
            <a:ext cx="7772400" cy="588282"/>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02C54CBB-4925-E2D6-9153-5E0C7C858307}"/>
              </a:ext>
            </a:extLst>
          </p:cNvPr>
          <p:cNvSpPr/>
          <p:nvPr/>
        </p:nvSpPr>
        <p:spPr>
          <a:xfrm>
            <a:off x="1915207" y="5377934"/>
            <a:ext cx="7772400" cy="297343"/>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460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6283A5-3FA9-AA67-46B9-EB40D44C9675}"/>
              </a:ext>
            </a:extLst>
          </p:cNvPr>
          <p:cNvSpPr>
            <a:spLocks noGrp="1"/>
          </p:cNvSpPr>
          <p:nvPr>
            <p:ph type="body" sz="quarter" idx="10"/>
          </p:nvPr>
        </p:nvSpPr>
        <p:spPr>
          <a:xfrm>
            <a:off x="685800" y="4744102"/>
            <a:ext cx="10820400" cy="1508104"/>
          </a:xfrm>
        </p:spPr>
        <p:txBody>
          <a:bodyPr/>
          <a:lstStyle/>
          <a:p>
            <a:endParaRPr lang="en-US" dirty="0"/>
          </a:p>
        </p:txBody>
      </p:sp>
      <p:pic>
        <p:nvPicPr>
          <p:cNvPr id="7" name="Picture 6">
            <a:extLst>
              <a:ext uri="{FF2B5EF4-FFF2-40B4-BE49-F238E27FC236}">
                <a16:creationId xmlns:a16="http://schemas.microsoft.com/office/drawing/2014/main" id="{2FBE1588-8EB0-87FC-88BE-7AD9CB017865}"/>
              </a:ext>
            </a:extLst>
          </p:cNvPr>
          <p:cNvPicPr>
            <a:picLocks noChangeAspect="1"/>
          </p:cNvPicPr>
          <p:nvPr/>
        </p:nvPicPr>
        <p:blipFill>
          <a:blip r:embed="rId2"/>
          <a:stretch>
            <a:fillRect/>
          </a:stretch>
        </p:blipFill>
        <p:spPr>
          <a:xfrm>
            <a:off x="1006997" y="574552"/>
            <a:ext cx="9803757" cy="2823206"/>
          </a:xfrm>
          <a:prstGeom prst="rect">
            <a:avLst/>
          </a:prstGeom>
        </p:spPr>
      </p:pic>
      <p:pic>
        <p:nvPicPr>
          <p:cNvPr id="11" name="Picture 10">
            <a:extLst>
              <a:ext uri="{FF2B5EF4-FFF2-40B4-BE49-F238E27FC236}">
                <a16:creationId xmlns:a16="http://schemas.microsoft.com/office/drawing/2014/main" id="{6AF285C7-0F27-9DC1-A7DE-830B135307D2}"/>
              </a:ext>
            </a:extLst>
          </p:cNvPr>
          <p:cNvPicPr>
            <a:picLocks noChangeAspect="1"/>
          </p:cNvPicPr>
          <p:nvPr/>
        </p:nvPicPr>
        <p:blipFill>
          <a:blip r:embed="rId3"/>
          <a:srcRect l="12957" t="16106" r="7074"/>
          <a:stretch>
            <a:fillRect/>
          </a:stretch>
        </p:blipFill>
        <p:spPr>
          <a:xfrm>
            <a:off x="0" y="3384063"/>
            <a:ext cx="6060004" cy="2899385"/>
          </a:xfrm>
          <a:prstGeom prst="rect">
            <a:avLst/>
          </a:prstGeom>
        </p:spPr>
      </p:pic>
      <p:sp>
        <p:nvSpPr>
          <p:cNvPr id="12" name="TextBox 11">
            <a:extLst>
              <a:ext uri="{FF2B5EF4-FFF2-40B4-BE49-F238E27FC236}">
                <a16:creationId xmlns:a16="http://schemas.microsoft.com/office/drawing/2014/main" id="{491F2579-7336-C572-6437-F28D5344ADA9}"/>
              </a:ext>
            </a:extLst>
          </p:cNvPr>
          <p:cNvSpPr txBox="1"/>
          <p:nvPr/>
        </p:nvSpPr>
        <p:spPr>
          <a:xfrm>
            <a:off x="1501856" y="6550223"/>
            <a:ext cx="22156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Konecny et al, SGO 2026</a:t>
            </a:r>
          </a:p>
        </p:txBody>
      </p:sp>
      <p:sp>
        <p:nvSpPr>
          <p:cNvPr id="14" name="TextBox 13">
            <a:extLst>
              <a:ext uri="{FF2B5EF4-FFF2-40B4-BE49-F238E27FC236}">
                <a16:creationId xmlns:a16="http://schemas.microsoft.com/office/drawing/2014/main" id="{A2D3CAC8-FC49-D427-3222-1BF5489A1FB8}"/>
              </a:ext>
            </a:extLst>
          </p:cNvPr>
          <p:cNvSpPr txBox="1"/>
          <p:nvPr/>
        </p:nvSpPr>
        <p:spPr>
          <a:xfrm>
            <a:off x="3932875" y="651944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NCT05456685</a:t>
            </a:r>
          </a:p>
        </p:txBody>
      </p:sp>
      <p:pic>
        <p:nvPicPr>
          <p:cNvPr id="16" name="Picture 15">
            <a:extLst>
              <a:ext uri="{FF2B5EF4-FFF2-40B4-BE49-F238E27FC236}">
                <a16:creationId xmlns:a16="http://schemas.microsoft.com/office/drawing/2014/main" id="{F93FE6C2-86F2-4236-7EF6-F1EE7C82D1E2}"/>
              </a:ext>
            </a:extLst>
          </p:cNvPr>
          <p:cNvPicPr>
            <a:picLocks noChangeAspect="1"/>
          </p:cNvPicPr>
          <p:nvPr/>
        </p:nvPicPr>
        <p:blipFill>
          <a:blip r:embed="rId4"/>
          <a:srcRect t="8485" b="3434"/>
          <a:stretch>
            <a:fillRect/>
          </a:stretch>
        </p:blipFill>
        <p:spPr>
          <a:xfrm>
            <a:off x="5954603" y="3384506"/>
            <a:ext cx="6215606" cy="1328354"/>
          </a:xfrm>
          <a:prstGeom prst="rect">
            <a:avLst/>
          </a:prstGeom>
        </p:spPr>
      </p:pic>
      <p:pic>
        <p:nvPicPr>
          <p:cNvPr id="18" name="Picture 17">
            <a:extLst>
              <a:ext uri="{FF2B5EF4-FFF2-40B4-BE49-F238E27FC236}">
                <a16:creationId xmlns:a16="http://schemas.microsoft.com/office/drawing/2014/main" id="{6A13513D-8671-15D8-BE80-4CCD494DAFB2}"/>
              </a:ext>
            </a:extLst>
          </p:cNvPr>
          <p:cNvPicPr>
            <a:picLocks noChangeAspect="1"/>
          </p:cNvPicPr>
          <p:nvPr/>
        </p:nvPicPr>
        <p:blipFill>
          <a:blip r:embed="rId5"/>
          <a:srcRect l="-1736"/>
          <a:stretch>
            <a:fillRect/>
          </a:stretch>
        </p:blipFill>
        <p:spPr>
          <a:xfrm>
            <a:off x="5954604" y="4733635"/>
            <a:ext cx="6177998" cy="1816588"/>
          </a:xfrm>
          <a:prstGeom prst="rect">
            <a:avLst/>
          </a:prstGeom>
        </p:spPr>
      </p:pic>
      <p:sp>
        <p:nvSpPr>
          <p:cNvPr id="2" name="Title 1">
            <a:extLst>
              <a:ext uri="{FF2B5EF4-FFF2-40B4-BE49-F238E27FC236}">
                <a16:creationId xmlns:a16="http://schemas.microsoft.com/office/drawing/2014/main" id="{69697C89-ABBB-D9F8-963B-48F719DE36EE}"/>
              </a:ext>
            </a:extLst>
          </p:cNvPr>
          <p:cNvSpPr>
            <a:spLocks noGrp="1"/>
          </p:cNvSpPr>
          <p:nvPr>
            <p:ph type="ctrTitle"/>
          </p:nvPr>
        </p:nvSpPr>
        <p:spPr>
          <a:xfrm>
            <a:off x="685799" y="17575"/>
            <a:ext cx="10820401" cy="628717"/>
          </a:xfrm>
        </p:spPr>
        <p:txBody>
          <a:bodyPr>
            <a:normAutofit/>
          </a:bodyPr>
          <a:lstStyle/>
          <a:p>
            <a:r>
              <a:rPr lang="en-US" sz="1800" dirty="0"/>
              <a:t>IMGN853-0420 </a:t>
            </a:r>
            <a:r>
              <a:rPr lang="en-US" sz="1800" dirty="0" err="1"/>
              <a:t>Mirvetuximab</a:t>
            </a:r>
            <a:r>
              <a:rPr lang="en-US" sz="1800" dirty="0"/>
              <a:t> </a:t>
            </a:r>
            <a:r>
              <a:rPr lang="en-US" sz="1800" dirty="0" err="1"/>
              <a:t>Soravtansine</a:t>
            </a:r>
            <a:r>
              <a:rPr lang="en-US" sz="1800" dirty="0"/>
              <a:t> Plus Carboplatin in Folate Receptor Alpha-Expressing Recurrent Platinum-Sensitive Ovarian Cancer</a:t>
            </a:r>
          </a:p>
        </p:txBody>
      </p:sp>
    </p:spTree>
    <p:extLst>
      <p:ext uri="{BB962C8B-B14F-4D97-AF65-F5344CB8AC3E}">
        <p14:creationId xmlns:p14="http://schemas.microsoft.com/office/powerpoint/2010/main" val="1834166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46F8-23CE-05C2-0A07-14D8F93BFBBF}"/>
              </a:ext>
            </a:extLst>
          </p:cNvPr>
          <p:cNvSpPr>
            <a:spLocks noGrp="1"/>
          </p:cNvSpPr>
          <p:nvPr>
            <p:ph type="ctrTitle"/>
          </p:nvPr>
        </p:nvSpPr>
        <p:spPr>
          <a:xfrm>
            <a:off x="539887" y="-20481"/>
            <a:ext cx="10820401" cy="988192"/>
          </a:xfrm>
        </p:spPr>
        <p:txBody>
          <a:bodyPr>
            <a:normAutofit/>
          </a:bodyPr>
          <a:lstStyle/>
          <a:p>
            <a:r>
              <a:rPr lang="en-US" sz="2800" dirty="0">
                <a:solidFill>
                  <a:schemeClr val="tx1"/>
                </a:solidFill>
              </a:rPr>
              <a:t>MIROVA/AGO-OVAR 2.34: RP2 of </a:t>
            </a:r>
            <a:r>
              <a:rPr lang="en-US" sz="2800" dirty="0" err="1">
                <a:solidFill>
                  <a:schemeClr val="tx1"/>
                </a:solidFill>
              </a:rPr>
              <a:t>mirvetuximab</a:t>
            </a:r>
            <a:r>
              <a:rPr lang="en-US" sz="2800" dirty="0">
                <a:solidFill>
                  <a:schemeClr val="tx1"/>
                </a:solidFill>
              </a:rPr>
              <a:t> </a:t>
            </a:r>
            <a:r>
              <a:rPr lang="en-US" sz="2800" dirty="0" err="1">
                <a:solidFill>
                  <a:schemeClr val="tx1"/>
                </a:solidFill>
              </a:rPr>
              <a:t>soravtansine</a:t>
            </a:r>
            <a:r>
              <a:rPr lang="en-US" sz="2800" dirty="0">
                <a:solidFill>
                  <a:schemeClr val="tx1"/>
                </a:solidFill>
              </a:rPr>
              <a:t>/carboplatin vs SOC plat doublet </a:t>
            </a:r>
          </a:p>
        </p:txBody>
      </p:sp>
      <p:sp>
        <p:nvSpPr>
          <p:cNvPr id="4" name="TextBox 3">
            <a:extLst>
              <a:ext uri="{FF2B5EF4-FFF2-40B4-BE49-F238E27FC236}">
                <a16:creationId xmlns:a16="http://schemas.microsoft.com/office/drawing/2014/main" id="{0AA906FE-B45E-4A11-950F-4938BDD9E364}"/>
              </a:ext>
            </a:extLst>
          </p:cNvPr>
          <p:cNvSpPr txBox="1"/>
          <p:nvPr/>
        </p:nvSpPr>
        <p:spPr>
          <a:xfrm>
            <a:off x="4595149" y="6493397"/>
            <a:ext cx="74393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Harter et al, ASCO Annual Meeting. May 29 - June 2, 2026. Chicago, Illinois. Abstract 5506. </a:t>
            </a:r>
          </a:p>
        </p:txBody>
      </p:sp>
      <p:sp>
        <p:nvSpPr>
          <p:cNvPr id="6" name="Rectangle 5">
            <a:extLst>
              <a:ext uri="{FF2B5EF4-FFF2-40B4-BE49-F238E27FC236}">
                <a16:creationId xmlns:a16="http://schemas.microsoft.com/office/drawing/2014/main" id="{490239A6-619B-BFD2-60B6-FFC0B024EF81}"/>
              </a:ext>
            </a:extLst>
          </p:cNvPr>
          <p:cNvSpPr/>
          <p:nvPr/>
        </p:nvSpPr>
        <p:spPr>
          <a:xfrm>
            <a:off x="3574516" y="3140115"/>
            <a:ext cx="1786624" cy="148404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Carboplatin  Doublet (paclitaxel, PLD or gemcitabine)</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x 6 cycles </a:t>
            </a:r>
          </a:p>
        </p:txBody>
      </p:sp>
      <p:sp>
        <p:nvSpPr>
          <p:cNvPr id="7" name="Rectangle 6">
            <a:extLst>
              <a:ext uri="{FF2B5EF4-FFF2-40B4-BE49-F238E27FC236}">
                <a16:creationId xmlns:a16="http://schemas.microsoft.com/office/drawing/2014/main" id="{FB8B3535-FFCC-EA91-B80B-A79EB40227C6}"/>
              </a:ext>
            </a:extLst>
          </p:cNvPr>
          <p:cNvSpPr/>
          <p:nvPr/>
        </p:nvSpPr>
        <p:spPr>
          <a:xfrm>
            <a:off x="3564738" y="1167359"/>
            <a:ext cx="1786624" cy="138359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Carboplatin AUC 5 and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Mirvetuximab</a:t>
            </a:r>
            <a:b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6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mg</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/kg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x 6 cycles </a:t>
            </a:r>
          </a:p>
        </p:txBody>
      </p:sp>
      <p:sp>
        <p:nvSpPr>
          <p:cNvPr id="8" name="TextBox 7">
            <a:extLst>
              <a:ext uri="{FF2B5EF4-FFF2-40B4-BE49-F238E27FC236}">
                <a16:creationId xmlns:a16="http://schemas.microsoft.com/office/drawing/2014/main" id="{B324E79F-F086-CEED-E794-AAC1AE675646}"/>
              </a:ext>
            </a:extLst>
          </p:cNvPr>
          <p:cNvSpPr txBox="1"/>
          <p:nvPr/>
        </p:nvSpPr>
        <p:spPr>
          <a:xfrm>
            <a:off x="2583206" y="1317723"/>
            <a:ext cx="8707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N=145</a:t>
            </a:r>
          </a:p>
        </p:txBody>
      </p:sp>
      <p:sp>
        <p:nvSpPr>
          <p:cNvPr id="9" name="TextBox 8">
            <a:extLst>
              <a:ext uri="{FF2B5EF4-FFF2-40B4-BE49-F238E27FC236}">
                <a16:creationId xmlns:a16="http://schemas.microsoft.com/office/drawing/2014/main" id="{D0749768-75A4-3E3F-DFFF-4E9F9C24B50B}"/>
              </a:ext>
            </a:extLst>
          </p:cNvPr>
          <p:cNvSpPr txBox="1"/>
          <p:nvPr/>
        </p:nvSpPr>
        <p:spPr>
          <a:xfrm>
            <a:off x="7333981" y="4755231"/>
            <a:ext cx="58130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Arial" panose="020B0604020202020204"/>
                <a:ea typeface="+mn-ea"/>
                <a:cs typeface="+mn-cs"/>
              </a:rPr>
              <a:t>Stratification factors:</a:t>
            </a:r>
            <a:br>
              <a:rPr kumimoji="0" lang="en-US" sz="2000" b="0" i="0" u="sng"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BRCA-status</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Platinum-free interval</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Number of prior lines of chemotherapy</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Right Arrow 9">
            <a:extLst>
              <a:ext uri="{FF2B5EF4-FFF2-40B4-BE49-F238E27FC236}">
                <a16:creationId xmlns:a16="http://schemas.microsoft.com/office/drawing/2014/main" id="{3EBB1C23-C0F4-DE3F-9A15-C4745979195C}"/>
              </a:ext>
            </a:extLst>
          </p:cNvPr>
          <p:cNvSpPr/>
          <p:nvPr/>
        </p:nvSpPr>
        <p:spPr>
          <a:xfrm rot="20285576">
            <a:off x="2893754" y="2085033"/>
            <a:ext cx="487712" cy="2465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ight Arrow 10">
            <a:extLst>
              <a:ext uri="{FF2B5EF4-FFF2-40B4-BE49-F238E27FC236}">
                <a16:creationId xmlns:a16="http://schemas.microsoft.com/office/drawing/2014/main" id="{DE6EC124-33FE-F596-8043-F1FCDB4ED0CD}"/>
              </a:ext>
            </a:extLst>
          </p:cNvPr>
          <p:cNvSpPr/>
          <p:nvPr/>
        </p:nvSpPr>
        <p:spPr>
          <a:xfrm rot="1697093">
            <a:off x="2881837" y="3198962"/>
            <a:ext cx="484961" cy="2480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ight Arrow 12">
            <a:extLst>
              <a:ext uri="{FF2B5EF4-FFF2-40B4-BE49-F238E27FC236}">
                <a16:creationId xmlns:a16="http://schemas.microsoft.com/office/drawing/2014/main" id="{D09E6F8F-A3FE-E41C-EF7D-AE752BBBDF3E}"/>
              </a:ext>
            </a:extLst>
          </p:cNvPr>
          <p:cNvSpPr/>
          <p:nvPr/>
        </p:nvSpPr>
        <p:spPr>
          <a:xfrm>
            <a:off x="5593065" y="1574089"/>
            <a:ext cx="704482" cy="2862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E7A62E7E-79CC-6C78-3CA8-62F985727D51}"/>
              </a:ext>
            </a:extLst>
          </p:cNvPr>
          <p:cNvSpPr/>
          <p:nvPr/>
        </p:nvSpPr>
        <p:spPr>
          <a:xfrm>
            <a:off x="6645667" y="3429000"/>
            <a:ext cx="1786624" cy="109307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PARPi</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maintenance if applicable</a:t>
            </a:r>
          </a:p>
        </p:txBody>
      </p:sp>
      <p:sp>
        <p:nvSpPr>
          <p:cNvPr id="17" name="TextBox 16">
            <a:extLst>
              <a:ext uri="{FF2B5EF4-FFF2-40B4-BE49-F238E27FC236}">
                <a16:creationId xmlns:a16="http://schemas.microsoft.com/office/drawing/2014/main" id="{7929E674-57BE-6DD2-4376-5F14046D1290}"/>
              </a:ext>
            </a:extLst>
          </p:cNvPr>
          <p:cNvSpPr txBox="1"/>
          <p:nvPr/>
        </p:nvSpPr>
        <p:spPr>
          <a:xfrm>
            <a:off x="8983607" y="1158591"/>
            <a:ext cx="25138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Arial" panose="020B0604020202020204"/>
                <a:ea typeface="+mn-ea"/>
                <a:cs typeface="+mn-cs"/>
              </a:rPr>
              <a:t>Primary endpoint</a:t>
            </a:r>
            <a:b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PFS</a:t>
            </a:r>
          </a:p>
        </p:txBody>
      </p:sp>
      <p:sp>
        <p:nvSpPr>
          <p:cNvPr id="3" name="Right Arrow 2">
            <a:extLst>
              <a:ext uri="{FF2B5EF4-FFF2-40B4-BE49-F238E27FC236}">
                <a16:creationId xmlns:a16="http://schemas.microsoft.com/office/drawing/2014/main" id="{506A69C7-9C7D-534A-C313-D73DD205A784}"/>
              </a:ext>
            </a:extLst>
          </p:cNvPr>
          <p:cNvSpPr/>
          <p:nvPr/>
        </p:nvSpPr>
        <p:spPr>
          <a:xfrm>
            <a:off x="5593065" y="3694917"/>
            <a:ext cx="704482" cy="2862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95AFE1FB-1009-03F6-DFDF-10730B063398}"/>
              </a:ext>
            </a:extLst>
          </p:cNvPr>
          <p:cNvPicPr>
            <a:picLocks noChangeAspect="1"/>
          </p:cNvPicPr>
          <p:nvPr/>
        </p:nvPicPr>
        <p:blipFill>
          <a:blip r:embed="rId2"/>
          <a:stretch>
            <a:fillRect/>
          </a:stretch>
        </p:blipFill>
        <p:spPr>
          <a:xfrm>
            <a:off x="90953" y="1106582"/>
            <a:ext cx="2552997" cy="4310369"/>
          </a:xfrm>
          <a:prstGeom prst="rect">
            <a:avLst/>
          </a:prstGeom>
        </p:spPr>
      </p:pic>
      <p:sp>
        <p:nvSpPr>
          <p:cNvPr id="18" name="Rectangle 17">
            <a:extLst>
              <a:ext uri="{FF2B5EF4-FFF2-40B4-BE49-F238E27FC236}">
                <a16:creationId xmlns:a16="http://schemas.microsoft.com/office/drawing/2014/main" id="{44736F24-FADD-28BC-4E03-B08FAB97B141}"/>
              </a:ext>
            </a:extLst>
          </p:cNvPr>
          <p:cNvSpPr/>
          <p:nvPr/>
        </p:nvSpPr>
        <p:spPr>
          <a:xfrm>
            <a:off x="6645667" y="1281526"/>
            <a:ext cx="1786624" cy="109307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Mirvetuximab</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20224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F4485B-E84A-E637-A1C4-D6786E26C222}"/>
              </a:ext>
            </a:extLst>
          </p:cNvPr>
          <p:cNvPicPr>
            <a:picLocks noChangeAspect="1"/>
          </p:cNvPicPr>
          <p:nvPr/>
        </p:nvPicPr>
        <p:blipFill>
          <a:blip r:embed="rId2"/>
          <a:srcRect l="3360" b="8695"/>
          <a:stretch>
            <a:fillRect/>
          </a:stretch>
        </p:blipFill>
        <p:spPr>
          <a:xfrm>
            <a:off x="84883" y="1169043"/>
            <a:ext cx="6991109" cy="3750197"/>
          </a:xfrm>
          <a:prstGeom prst="rect">
            <a:avLst/>
          </a:prstGeom>
        </p:spPr>
      </p:pic>
      <p:pic>
        <p:nvPicPr>
          <p:cNvPr id="10" name="Picture 9">
            <a:extLst>
              <a:ext uri="{FF2B5EF4-FFF2-40B4-BE49-F238E27FC236}">
                <a16:creationId xmlns:a16="http://schemas.microsoft.com/office/drawing/2014/main" id="{B3B1BB07-CC81-E38F-71EE-7488317861B1}"/>
              </a:ext>
            </a:extLst>
          </p:cNvPr>
          <p:cNvPicPr>
            <a:picLocks noChangeAspect="1"/>
          </p:cNvPicPr>
          <p:nvPr/>
        </p:nvPicPr>
        <p:blipFill>
          <a:blip r:embed="rId3"/>
          <a:srcRect l="12141" r="11729" b="28447"/>
          <a:stretch>
            <a:fillRect/>
          </a:stretch>
        </p:blipFill>
        <p:spPr>
          <a:xfrm>
            <a:off x="6412372" y="1299620"/>
            <a:ext cx="5694745" cy="3026056"/>
          </a:xfrm>
          <a:prstGeom prst="rect">
            <a:avLst/>
          </a:prstGeom>
        </p:spPr>
      </p:pic>
    </p:spTree>
    <p:extLst>
      <p:ext uri="{BB962C8B-B14F-4D97-AF65-F5344CB8AC3E}">
        <p14:creationId xmlns:p14="http://schemas.microsoft.com/office/powerpoint/2010/main" val="2646736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Dr O’Malley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620639029"/>
              </p:ext>
            </p:extLst>
          </p:nvPr>
        </p:nvGraphicFramePr>
        <p:xfrm>
          <a:off x="983432" y="1421562"/>
          <a:ext cx="10225136" cy="4968034"/>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022419">
                <a:tc>
                  <a:txBody>
                    <a:bodyPr/>
                    <a:lstStyle/>
                    <a:p>
                      <a:r>
                        <a:rPr lang="en-US" sz="1800" b="1" kern="1200" dirty="0">
                          <a:solidFill>
                            <a:schemeClr val="tx1"/>
                          </a:solidFill>
                          <a:effectLst/>
                          <a:latin typeface="+mn-lt"/>
                          <a:ea typeface="+mn-ea"/>
                          <a:cs typeface="+mn-cs"/>
                        </a:rPr>
                        <a:t>Consulting Agreements — Personal Fees (Consult and/or 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Duality Biologics, Genmab US Inc, GSK, Lilly, Merck, MSD,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Pfizer Inc, Regeneron Pharmaceuticals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0394">
                <a:tc>
                  <a:txBody>
                    <a:bodyPr/>
                    <a:lstStyle/>
                    <a:p>
                      <a:r>
                        <a:rPr lang="en-US" sz="1800" b="1" kern="1200" dirty="0">
                          <a:solidFill>
                            <a:schemeClr val="tx1"/>
                          </a:solidFill>
                          <a:effectLst/>
                          <a:latin typeface="+mn-lt"/>
                          <a:ea typeface="+mn-ea"/>
                          <a:cs typeface="+mn-cs"/>
                        </a:rPr>
                        <a:t>Contracted Research (Institution Received Funds for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Advaxis</a:t>
                      </a:r>
                      <a:r>
                        <a:rPr lang="en-US" sz="1800" b="0" kern="1200" dirty="0">
                          <a:solidFill>
                            <a:schemeClr val="tx1"/>
                          </a:solidFill>
                          <a:effectLst/>
                          <a:latin typeface="+mn-lt"/>
                          <a:ea typeface="+mn-ea"/>
                          <a:cs typeface="+mn-cs"/>
                        </a:rPr>
                        <a:t> Inc, Agenus Inc, Alkermes, </a:t>
                      </a:r>
                      <a:r>
                        <a:rPr lang="en-US" sz="1800" b="0" kern="1200" dirty="0" err="1">
                          <a:solidFill>
                            <a:schemeClr val="tx1"/>
                          </a:solidFill>
                          <a:effectLst/>
                          <a:latin typeface="+mn-lt"/>
                          <a:ea typeface="+mn-ea"/>
                          <a:cs typeface="+mn-cs"/>
                        </a:rPr>
                        <a:t>Aravive</a:t>
                      </a:r>
                      <a:r>
                        <a:rPr lang="en-US" sz="1800" b="0" kern="1200" dirty="0">
                          <a:solidFill>
                            <a:schemeClr val="tx1"/>
                          </a:solidFill>
                          <a:effectLst/>
                          <a:latin typeface="+mn-lt"/>
                          <a:ea typeface="+mn-ea"/>
                          <a:cs typeface="+mn-cs"/>
                        </a:rPr>
                        <a:t> Inc, Arcus Biosciences,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Bristol Myers Squibb, </a:t>
                      </a:r>
                      <a:r>
                        <a:rPr lang="en-US" sz="1800" b="0" kern="1200" dirty="0" err="1">
                          <a:solidFill>
                            <a:schemeClr val="tx1"/>
                          </a:solidFill>
                          <a:effectLst/>
                          <a:latin typeface="+mn-lt"/>
                          <a:ea typeface="+mn-ea"/>
                          <a:cs typeface="+mn-cs"/>
                        </a:rPr>
                        <a:t>Deciphera</a:t>
                      </a:r>
                      <a:r>
                        <a:rPr lang="en-US" sz="1800" b="0" kern="1200" dirty="0">
                          <a:solidFill>
                            <a:schemeClr val="tx1"/>
                          </a:solidFill>
                          <a:effectLst/>
                          <a:latin typeface="+mn-lt"/>
                          <a:ea typeface="+mn-ea"/>
                          <a:cs typeface="+mn-cs"/>
                        </a:rPr>
                        <a:t> Pharmaceuticals Inc, Eisai Inc, EMD Serono Inc, Exelixis Inc, F Hoffmann-La Roche Ltd, Genentech, a member of the Roche Group, Genmab US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Incyte Corporation, </a:t>
                      </a:r>
                      <a:r>
                        <a:rPr lang="en-US" sz="1800" b="0" kern="1200" dirty="0" err="1">
                          <a:solidFill>
                            <a:schemeClr val="tx1"/>
                          </a:solidFill>
                          <a:effectLst/>
                          <a:latin typeface="+mn-lt"/>
                          <a:ea typeface="+mn-ea"/>
                          <a:cs typeface="+mn-cs"/>
                        </a:rPr>
                        <a:t>Iovance</a:t>
                      </a:r>
                      <a:r>
                        <a:rPr lang="en-US" sz="1800" b="0" kern="1200" dirty="0">
                          <a:solidFill>
                            <a:schemeClr val="tx1"/>
                          </a:solidFill>
                          <a:effectLst/>
                          <a:latin typeface="+mn-lt"/>
                          <a:ea typeface="+mn-ea"/>
                          <a:cs typeface="+mn-cs"/>
                        </a:rPr>
                        <a:t> Biotherapeutics,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Leap Therapeutics Inc, Merck, Mersana Therapeutics Inc, MSD, Novartis,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OncoC4,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 Pfizer Inc, </a:t>
                      </a:r>
                      <a:r>
                        <a:rPr lang="en-US" sz="1800" b="0" kern="1200" dirty="0" err="1">
                          <a:solidFill>
                            <a:schemeClr val="tx1"/>
                          </a:solidFill>
                          <a:effectLst/>
                          <a:latin typeface="+mn-lt"/>
                          <a:ea typeface="+mn-ea"/>
                          <a:cs typeface="+mn-cs"/>
                        </a:rPr>
                        <a:t>pharmaand</a:t>
                      </a:r>
                      <a:r>
                        <a:rPr lang="en-US" sz="1800" b="0" kern="1200" dirty="0">
                          <a:solidFill>
                            <a:schemeClr val="tx1"/>
                          </a:solidFill>
                          <a:effectLst/>
                          <a:latin typeface="+mn-lt"/>
                          <a:ea typeface="+mn-ea"/>
                          <a:cs typeface="+mn-cs"/>
                        </a:rPr>
                        <a:t> GmbH, Predictive Oncology Inc, Prelude Therapeutics, Regeneron Pharmaceuticals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Sumitomo Pharma America, Sutro Biopharma, </a:t>
                      </a:r>
                      <a:r>
                        <a:rPr lang="en-US" sz="1800" b="0" kern="1200" dirty="0" err="1">
                          <a:solidFill>
                            <a:schemeClr val="tx1"/>
                          </a:solidFill>
                          <a:effectLst/>
                          <a:latin typeface="+mn-lt"/>
                          <a:ea typeface="+mn-ea"/>
                          <a:cs typeface="+mn-cs"/>
                        </a:rPr>
                        <a:t>Tesaro</a:t>
                      </a:r>
                      <a:r>
                        <a:rPr lang="en-US" sz="1800" b="0" kern="1200" dirty="0">
                          <a:solidFill>
                            <a:schemeClr val="tx1"/>
                          </a:solidFill>
                          <a:effectLst/>
                          <a:latin typeface="+mn-lt"/>
                          <a:ea typeface="+mn-ea"/>
                          <a:cs typeface="+mn-cs"/>
                        </a:rPr>
                        <a:t>, A GSK Company,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990394">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Frantz Viral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4721492"/>
                  </a:ext>
                </a:extLst>
              </a:tr>
            </a:tbl>
          </a:graphicData>
        </a:graphic>
      </p:graphicFrame>
    </p:spTree>
    <p:custDataLst>
      <p:tags r:id="rId1"/>
    </p:custDataLst>
    <p:extLst>
      <p:ext uri="{BB962C8B-B14F-4D97-AF65-F5344CB8AC3E}">
        <p14:creationId xmlns:p14="http://schemas.microsoft.com/office/powerpoint/2010/main" val="3700091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EBFEF4-8624-3B8F-A207-5DA31E73E004}"/>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61B0296A-2037-FE0E-FFFA-7669558EE00B}"/>
              </a:ext>
            </a:extLst>
          </p:cNvPr>
          <p:cNvPicPr>
            <a:picLocks noChangeAspect="1"/>
          </p:cNvPicPr>
          <p:nvPr/>
        </p:nvPicPr>
        <p:blipFill>
          <a:blip r:embed="rId2"/>
          <a:stretch>
            <a:fillRect/>
          </a:stretch>
        </p:blipFill>
        <p:spPr>
          <a:xfrm>
            <a:off x="383382" y="0"/>
            <a:ext cx="11479212" cy="6448559"/>
          </a:xfrm>
          <a:prstGeom prst="rect">
            <a:avLst/>
          </a:prstGeom>
        </p:spPr>
      </p:pic>
    </p:spTree>
    <p:extLst>
      <p:ext uri="{BB962C8B-B14F-4D97-AF65-F5344CB8AC3E}">
        <p14:creationId xmlns:p14="http://schemas.microsoft.com/office/powerpoint/2010/main" val="10716393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3BE2D-5447-5B6B-54CC-24EB82383258}"/>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421A2B62-8DF9-0DE5-6445-B7902B4FA405}"/>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2236F4A8-41E8-C597-A074-543C13229C8C}"/>
              </a:ext>
            </a:extLst>
          </p:cNvPr>
          <p:cNvPicPr>
            <a:picLocks noChangeAspect="1"/>
          </p:cNvPicPr>
          <p:nvPr/>
        </p:nvPicPr>
        <p:blipFill>
          <a:blip r:embed="rId2"/>
          <a:stretch>
            <a:fillRect/>
          </a:stretch>
        </p:blipFill>
        <p:spPr>
          <a:xfrm>
            <a:off x="183731" y="0"/>
            <a:ext cx="11824538" cy="6631329"/>
          </a:xfrm>
          <a:prstGeom prst="rect">
            <a:avLst/>
          </a:prstGeom>
        </p:spPr>
      </p:pic>
      <p:sp>
        <p:nvSpPr>
          <p:cNvPr id="6" name="Rectangle 5">
            <a:extLst>
              <a:ext uri="{FF2B5EF4-FFF2-40B4-BE49-F238E27FC236}">
                <a16:creationId xmlns:a16="http://schemas.microsoft.com/office/drawing/2014/main" id="{93433976-5AE1-7BCF-D11F-BA51BCD4EA51}"/>
              </a:ext>
            </a:extLst>
          </p:cNvPr>
          <p:cNvSpPr/>
          <p:nvPr/>
        </p:nvSpPr>
        <p:spPr>
          <a:xfrm>
            <a:off x="312516" y="2558005"/>
            <a:ext cx="4027990" cy="3240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8EB44DB-64DD-A09E-B54F-FD3501695045}"/>
              </a:ext>
            </a:extLst>
          </p:cNvPr>
          <p:cNvSpPr/>
          <p:nvPr/>
        </p:nvSpPr>
        <p:spPr>
          <a:xfrm>
            <a:off x="312516" y="3915929"/>
            <a:ext cx="4027990" cy="3240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34470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4F6DC-3506-DBD0-8E9D-011020B792B8}"/>
              </a:ext>
            </a:extLst>
          </p:cNvPr>
          <p:cNvSpPr>
            <a:spLocks noGrp="1"/>
          </p:cNvSpPr>
          <p:nvPr>
            <p:ph type="ctrTitle"/>
          </p:nvPr>
        </p:nvSpPr>
        <p:spPr>
          <a:xfrm>
            <a:off x="181071" y="-291931"/>
            <a:ext cx="10820401" cy="988192"/>
          </a:xfrm>
        </p:spPr>
        <p:txBody>
          <a:bodyPr/>
          <a:lstStyle/>
          <a:p>
            <a:r>
              <a:rPr lang="en-US" dirty="0"/>
              <a:t>Results</a:t>
            </a:r>
          </a:p>
        </p:txBody>
      </p:sp>
      <p:pic>
        <p:nvPicPr>
          <p:cNvPr id="5" name="Picture 4">
            <a:extLst>
              <a:ext uri="{FF2B5EF4-FFF2-40B4-BE49-F238E27FC236}">
                <a16:creationId xmlns:a16="http://schemas.microsoft.com/office/drawing/2014/main" id="{CAD988B6-4C9A-8ABB-9820-7A5268BFBEF6}"/>
              </a:ext>
            </a:extLst>
          </p:cNvPr>
          <p:cNvPicPr>
            <a:picLocks noChangeAspect="1"/>
          </p:cNvPicPr>
          <p:nvPr/>
        </p:nvPicPr>
        <p:blipFill>
          <a:blip r:embed="rId2"/>
          <a:srcRect l="9420" r="11917" b="22479"/>
          <a:stretch>
            <a:fillRect/>
          </a:stretch>
        </p:blipFill>
        <p:spPr>
          <a:xfrm>
            <a:off x="6300740" y="1516284"/>
            <a:ext cx="5891260" cy="3266923"/>
          </a:xfrm>
          <a:prstGeom prst="rect">
            <a:avLst/>
          </a:prstGeom>
        </p:spPr>
      </p:pic>
      <p:pic>
        <p:nvPicPr>
          <p:cNvPr id="9" name="Picture 8">
            <a:extLst>
              <a:ext uri="{FF2B5EF4-FFF2-40B4-BE49-F238E27FC236}">
                <a16:creationId xmlns:a16="http://schemas.microsoft.com/office/drawing/2014/main" id="{0703FA46-C005-735E-3C1A-896D40354AFE}"/>
              </a:ext>
            </a:extLst>
          </p:cNvPr>
          <p:cNvPicPr>
            <a:picLocks noChangeAspect="1"/>
          </p:cNvPicPr>
          <p:nvPr/>
        </p:nvPicPr>
        <p:blipFill>
          <a:blip r:embed="rId3"/>
          <a:srcRect l="15475" r="6045" b="10871"/>
          <a:stretch>
            <a:fillRect/>
          </a:stretch>
        </p:blipFill>
        <p:spPr>
          <a:xfrm>
            <a:off x="48549" y="1146506"/>
            <a:ext cx="6099858" cy="3942286"/>
          </a:xfrm>
          <a:prstGeom prst="rect">
            <a:avLst/>
          </a:prstGeom>
        </p:spPr>
      </p:pic>
    </p:spTree>
    <p:extLst>
      <p:ext uri="{BB962C8B-B14F-4D97-AF65-F5344CB8AC3E}">
        <p14:creationId xmlns:p14="http://schemas.microsoft.com/office/powerpoint/2010/main" val="5074308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15FF-872E-9B37-161C-EC069C24B45B}"/>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689109B2-7EAF-BC7E-BA31-653D2EDA3BC7}"/>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E03AE888-85FD-E1D7-A490-17CC2B54ECA1}"/>
              </a:ext>
            </a:extLst>
          </p:cNvPr>
          <p:cNvPicPr>
            <a:picLocks noChangeAspect="1"/>
          </p:cNvPicPr>
          <p:nvPr/>
        </p:nvPicPr>
        <p:blipFill>
          <a:blip r:embed="rId2"/>
          <a:stretch>
            <a:fillRect/>
          </a:stretch>
        </p:blipFill>
        <p:spPr>
          <a:xfrm>
            <a:off x="381314" y="14216"/>
            <a:ext cx="11667931" cy="6543502"/>
          </a:xfrm>
          <a:prstGeom prst="rect">
            <a:avLst/>
          </a:prstGeom>
        </p:spPr>
      </p:pic>
      <p:sp>
        <p:nvSpPr>
          <p:cNvPr id="6" name="Down Arrow 5">
            <a:extLst>
              <a:ext uri="{FF2B5EF4-FFF2-40B4-BE49-F238E27FC236}">
                <a16:creationId xmlns:a16="http://schemas.microsoft.com/office/drawing/2014/main" id="{FA57655D-923B-7159-DB4F-4C642BC05EAD}"/>
              </a:ext>
            </a:extLst>
          </p:cNvPr>
          <p:cNvSpPr/>
          <p:nvPr/>
        </p:nvSpPr>
        <p:spPr>
          <a:xfrm>
            <a:off x="8831484" y="520861"/>
            <a:ext cx="243068" cy="4398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Down Arrow 6">
            <a:extLst>
              <a:ext uri="{FF2B5EF4-FFF2-40B4-BE49-F238E27FC236}">
                <a16:creationId xmlns:a16="http://schemas.microsoft.com/office/drawing/2014/main" id="{641C3B49-39BB-8C9D-2C1A-FCF0D14E1120}"/>
              </a:ext>
            </a:extLst>
          </p:cNvPr>
          <p:cNvSpPr/>
          <p:nvPr/>
        </p:nvSpPr>
        <p:spPr>
          <a:xfrm>
            <a:off x="9794109" y="1309886"/>
            <a:ext cx="243068" cy="4398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Down Arrow 7">
            <a:extLst>
              <a:ext uri="{FF2B5EF4-FFF2-40B4-BE49-F238E27FC236}">
                <a16:creationId xmlns:a16="http://schemas.microsoft.com/office/drawing/2014/main" id="{4990C982-9A5C-89C5-99DF-D2B061AF8444}"/>
              </a:ext>
            </a:extLst>
          </p:cNvPr>
          <p:cNvSpPr/>
          <p:nvPr/>
        </p:nvSpPr>
        <p:spPr>
          <a:xfrm>
            <a:off x="5349418" y="545936"/>
            <a:ext cx="243068" cy="4398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Down Arrow 9">
            <a:extLst>
              <a:ext uri="{FF2B5EF4-FFF2-40B4-BE49-F238E27FC236}">
                <a16:creationId xmlns:a16="http://schemas.microsoft.com/office/drawing/2014/main" id="{50BA781B-C9A8-25B9-C820-8D96D1E82867}"/>
              </a:ext>
            </a:extLst>
          </p:cNvPr>
          <p:cNvSpPr/>
          <p:nvPr/>
        </p:nvSpPr>
        <p:spPr>
          <a:xfrm rot="2193737">
            <a:off x="3001688" y="1415978"/>
            <a:ext cx="243068" cy="4398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22048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218F3-CA49-933D-E279-E899DF9FC999}"/>
              </a:ext>
            </a:extLst>
          </p:cNvPr>
          <p:cNvSpPr>
            <a:spLocks noGrp="1"/>
          </p:cNvSpPr>
          <p:nvPr>
            <p:ph type="ctrTitle"/>
          </p:nvPr>
        </p:nvSpPr>
        <p:spPr>
          <a:xfrm>
            <a:off x="601881" y="135182"/>
            <a:ext cx="10820401" cy="685597"/>
          </a:xfrm>
        </p:spPr>
        <p:txBody>
          <a:bodyPr/>
          <a:lstStyle/>
          <a:p>
            <a:r>
              <a:rPr lang="en-US" dirty="0"/>
              <a:t>Other anti-FOLR1 ADCs: Ovarian cancer results</a:t>
            </a:r>
          </a:p>
        </p:txBody>
      </p:sp>
      <p:graphicFrame>
        <p:nvGraphicFramePr>
          <p:cNvPr id="4" name="Table 3">
            <a:extLst>
              <a:ext uri="{FF2B5EF4-FFF2-40B4-BE49-F238E27FC236}">
                <a16:creationId xmlns:a16="http://schemas.microsoft.com/office/drawing/2014/main" id="{277EB381-4F5F-1A66-20A4-3F19E0D9BD91}"/>
              </a:ext>
            </a:extLst>
          </p:cNvPr>
          <p:cNvGraphicFramePr>
            <a:graphicFrameLocks noGrp="1"/>
          </p:cNvGraphicFramePr>
          <p:nvPr/>
        </p:nvGraphicFramePr>
        <p:xfrm>
          <a:off x="601882" y="1006998"/>
          <a:ext cx="10820401" cy="4298721"/>
        </p:xfrm>
        <a:graphic>
          <a:graphicData uri="http://schemas.openxmlformats.org/drawingml/2006/table">
            <a:tbl>
              <a:tblPr firstRow="1" bandRow="1">
                <a:tableStyleId>{5C22544A-7EE6-4342-B048-85BDC9FD1C3A}</a:tableStyleId>
              </a:tblPr>
              <a:tblGrid>
                <a:gridCol w="2083445">
                  <a:extLst>
                    <a:ext uri="{9D8B030D-6E8A-4147-A177-3AD203B41FA5}">
                      <a16:colId xmlns:a16="http://schemas.microsoft.com/office/drawing/2014/main" val="308165207"/>
                    </a:ext>
                  </a:extLst>
                </a:gridCol>
                <a:gridCol w="1354238">
                  <a:extLst>
                    <a:ext uri="{9D8B030D-6E8A-4147-A177-3AD203B41FA5}">
                      <a16:colId xmlns:a16="http://schemas.microsoft.com/office/drawing/2014/main" val="4007800169"/>
                    </a:ext>
                  </a:extLst>
                </a:gridCol>
                <a:gridCol w="3286652">
                  <a:extLst>
                    <a:ext uri="{9D8B030D-6E8A-4147-A177-3AD203B41FA5}">
                      <a16:colId xmlns:a16="http://schemas.microsoft.com/office/drawing/2014/main" val="3824952811"/>
                    </a:ext>
                  </a:extLst>
                </a:gridCol>
                <a:gridCol w="4096066">
                  <a:extLst>
                    <a:ext uri="{9D8B030D-6E8A-4147-A177-3AD203B41FA5}">
                      <a16:colId xmlns:a16="http://schemas.microsoft.com/office/drawing/2014/main" val="1474442110"/>
                    </a:ext>
                  </a:extLst>
                </a:gridCol>
              </a:tblGrid>
              <a:tr h="370390">
                <a:tc>
                  <a:txBody>
                    <a:bodyPr/>
                    <a:lstStyle/>
                    <a:p>
                      <a:r>
                        <a:rPr lang="en-US" sz="1600" dirty="0"/>
                        <a:t>Drug</a:t>
                      </a:r>
                    </a:p>
                  </a:txBody>
                  <a:tcPr/>
                </a:tc>
                <a:tc>
                  <a:txBody>
                    <a:bodyPr/>
                    <a:lstStyle/>
                    <a:p>
                      <a:r>
                        <a:rPr lang="en-US" sz="1600" dirty="0"/>
                        <a:t>Payload</a:t>
                      </a:r>
                    </a:p>
                  </a:txBody>
                  <a:tcPr/>
                </a:tc>
                <a:tc>
                  <a:txBody>
                    <a:bodyPr/>
                    <a:lstStyle/>
                    <a:p>
                      <a:r>
                        <a:rPr lang="en-US" sz="1600" dirty="0"/>
                        <a:t>ORR (Ph2)</a:t>
                      </a:r>
                    </a:p>
                  </a:txBody>
                  <a:tcPr/>
                </a:tc>
                <a:tc>
                  <a:txBody>
                    <a:bodyPr/>
                    <a:lstStyle/>
                    <a:p>
                      <a:r>
                        <a:rPr lang="en-US" sz="1600" dirty="0"/>
                        <a:t>Phase 3 trial</a:t>
                      </a:r>
                    </a:p>
                  </a:txBody>
                  <a:tcPr/>
                </a:tc>
                <a:extLst>
                  <a:ext uri="{0D108BD9-81ED-4DB2-BD59-A6C34878D82A}">
                    <a16:rowId xmlns:a16="http://schemas.microsoft.com/office/drawing/2014/main" val="3729587632"/>
                  </a:ext>
                </a:extLst>
              </a:tr>
              <a:tr h="614035">
                <a:tc>
                  <a:txBody>
                    <a:bodyPr/>
                    <a:lstStyle/>
                    <a:p>
                      <a:r>
                        <a:rPr lang="en-US" sz="1800" dirty="0" err="1"/>
                        <a:t>Rinatabart</a:t>
                      </a:r>
                      <a:r>
                        <a:rPr lang="en-US" sz="1800" dirty="0"/>
                        <a:t> </a:t>
                      </a:r>
                      <a:r>
                        <a:rPr lang="en-US" sz="1800" dirty="0" err="1"/>
                        <a:t>Sesutecan</a:t>
                      </a:r>
                      <a:br>
                        <a:rPr lang="en-US" sz="1800" dirty="0"/>
                      </a:br>
                      <a:r>
                        <a:rPr lang="en-US" sz="1800" dirty="0"/>
                        <a:t>(</a:t>
                      </a:r>
                      <a:r>
                        <a:rPr lang="en-US" sz="1800" b="0" i="0" kern="1200" dirty="0">
                          <a:solidFill>
                            <a:schemeClr val="dk1"/>
                          </a:solidFill>
                          <a:effectLst/>
                          <a:latin typeface="+mn-lt"/>
                          <a:ea typeface="+mn-ea"/>
                          <a:cs typeface="+mn-cs"/>
                        </a:rPr>
                        <a:t>NCT05579366)</a:t>
                      </a:r>
                      <a:endParaRPr lang="en-US" sz="1800" dirty="0"/>
                    </a:p>
                  </a:txBody>
                  <a:tcPr/>
                </a:tc>
                <a:tc>
                  <a:txBody>
                    <a:bodyPr/>
                    <a:lstStyle/>
                    <a:p>
                      <a:r>
                        <a:rPr lang="en-US" sz="1800" dirty="0"/>
                        <a:t>topo 1</a:t>
                      </a:r>
                      <a:br>
                        <a:rPr lang="en-US" sz="1800" dirty="0"/>
                      </a:br>
                      <a:r>
                        <a:rPr lang="en-US" sz="1800" dirty="0" err="1"/>
                        <a:t>exatecan</a:t>
                      </a:r>
                      <a:br>
                        <a:rPr lang="en-US" sz="1800" dirty="0"/>
                      </a:br>
                      <a:r>
                        <a:rPr lang="en-US" sz="1800" dirty="0"/>
                        <a:t>DAR 8</a:t>
                      </a:r>
                    </a:p>
                  </a:txBody>
                  <a:tcPr/>
                </a:tc>
                <a:tc>
                  <a:txBody>
                    <a:bodyPr/>
                    <a:lstStyle/>
                    <a:p>
                      <a:r>
                        <a:rPr lang="en-US" sz="1800" b="0" dirty="0"/>
                        <a:t>55.6%</a:t>
                      </a:r>
                      <a:br>
                        <a:rPr lang="en-US" sz="1800" b="0" dirty="0"/>
                      </a:br>
                      <a:r>
                        <a:rPr lang="en-US" sz="1800" b="0" dirty="0"/>
                        <a:t>Responses occurred regardless of FOLR1 levels</a:t>
                      </a:r>
                    </a:p>
                  </a:txBody>
                  <a:tcPr/>
                </a:tc>
                <a:tc>
                  <a:txBody>
                    <a:bodyPr/>
                    <a:lstStyle/>
                    <a:p>
                      <a:r>
                        <a:rPr lang="en-US" sz="1800" b="0" dirty="0"/>
                        <a:t>Platinum resistant</a:t>
                      </a:r>
                      <a:br>
                        <a:rPr lang="en-US" sz="1800" b="0" dirty="0"/>
                      </a:br>
                      <a:r>
                        <a:rPr lang="en-US" sz="1800" b="0" i="0" kern="1200" dirty="0">
                          <a:solidFill>
                            <a:schemeClr val="dk1"/>
                          </a:solidFill>
                          <a:effectLst/>
                          <a:latin typeface="+mn-lt"/>
                          <a:ea typeface="+mn-ea"/>
                          <a:cs typeface="+mn-cs"/>
                        </a:rPr>
                        <a:t>RAINFOL-02: NCT06619236 </a:t>
                      </a:r>
                      <a:br>
                        <a:rPr lang="en-US" sz="1800" b="0" i="0" kern="1200" dirty="0">
                          <a:solidFill>
                            <a:schemeClr val="dk1"/>
                          </a:solidFill>
                          <a:effectLst/>
                          <a:latin typeface="+mn-lt"/>
                          <a:ea typeface="+mn-ea"/>
                          <a:cs typeface="+mn-cs"/>
                        </a:rPr>
                      </a:br>
                      <a:br>
                        <a:rPr lang="en-US" sz="1800" b="0" dirty="0"/>
                      </a:br>
                      <a:r>
                        <a:rPr lang="en-US" sz="1800" b="0" dirty="0"/>
                        <a:t>Platinum sensitive maintenance: </a:t>
                      </a:r>
                      <a:br>
                        <a:rPr lang="en-US" sz="1800" b="0" dirty="0"/>
                      </a:br>
                      <a:r>
                        <a:rPr lang="en-US" sz="1800" b="0" dirty="0"/>
                        <a:t>RAINFOL-04:  NCT07225270</a:t>
                      </a:r>
                    </a:p>
                  </a:txBody>
                  <a:tcPr/>
                </a:tc>
                <a:extLst>
                  <a:ext uri="{0D108BD9-81ED-4DB2-BD59-A6C34878D82A}">
                    <a16:rowId xmlns:a16="http://schemas.microsoft.com/office/drawing/2014/main" val="3896556348"/>
                  </a:ext>
                </a:extLst>
              </a:tr>
              <a:tr h="281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Torvutatug</a:t>
                      </a:r>
                      <a:r>
                        <a:rPr lang="en-US" sz="1800" dirty="0"/>
                        <a:t> </a:t>
                      </a:r>
                      <a:r>
                        <a:rPr lang="en-US" sz="1800" dirty="0" err="1"/>
                        <a:t>samrotecan</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(AZD5335)</a:t>
                      </a:r>
                      <a:br>
                        <a:rPr lang="en-US" sz="1800" kern="1200" dirty="0">
                          <a:solidFill>
                            <a:schemeClr val="dk1"/>
                          </a:solidFill>
                          <a:effectLst/>
                          <a:latin typeface="+mn-lt"/>
                          <a:ea typeface="+mn-ea"/>
                          <a:cs typeface="+mn-cs"/>
                        </a:rPr>
                      </a:br>
                      <a:r>
                        <a:rPr lang="en-US" sz="1800" kern="1200" dirty="0">
                          <a:solidFill>
                            <a:schemeClr val="dk1"/>
                          </a:solidFill>
                          <a:effectLst/>
                          <a:latin typeface="+mn-lt"/>
                          <a:ea typeface="+mn-ea"/>
                          <a:cs typeface="+mn-cs"/>
                        </a:rPr>
                        <a:t>(NCT05797168)</a:t>
                      </a:r>
                    </a:p>
                  </a:txBody>
                  <a:tcPr/>
                </a:tc>
                <a:tc>
                  <a:txBody>
                    <a:bodyPr/>
                    <a:lstStyle/>
                    <a:p>
                      <a:r>
                        <a:rPr lang="en-US" sz="1800" dirty="0"/>
                        <a:t>topo 1</a:t>
                      </a:r>
                      <a:br>
                        <a:rPr lang="en-US" sz="1800" dirty="0"/>
                      </a:br>
                      <a:r>
                        <a:rPr lang="en-US" sz="1800" dirty="0" err="1"/>
                        <a:t>exatecan</a:t>
                      </a:r>
                      <a:br>
                        <a:rPr lang="en-US" sz="1800" dirty="0"/>
                      </a:br>
                      <a:r>
                        <a:rPr lang="en-US" sz="1800" dirty="0"/>
                        <a:t>DAR 8</a:t>
                      </a:r>
                    </a:p>
                  </a:txBody>
                  <a:tcPr/>
                </a:tc>
                <a:tc>
                  <a:txBody>
                    <a:bodyPr/>
                    <a:lstStyle/>
                    <a:p>
                      <a:r>
                        <a:rPr lang="en-US" sz="1800" b="0" kern="1200" dirty="0">
                          <a:solidFill>
                            <a:schemeClr val="dk1"/>
                          </a:solidFill>
                          <a:effectLst/>
                          <a:latin typeface="+mn-lt"/>
                          <a:ea typeface="+mn-ea"/>
                          <a:cs typeface="+mn-cs"/>
                        </a:rPr>
                        <a:t>60.7% high FRα (≥75%) </a:t>
                      </a:r>
                      <a:br>
                        <a:rPr lang="en-US" sz="1800" b="0" kern="1200" dirty="0">
                          <a:solidFill>
                            <a:schemeClr val="dk1"/>
                          </a:solidFill>
                          <a:effectLst/>
                          <a:latin typeface="+mn-lt"/>
                          <a:ea typeface="+mn-ea"/>
                          <a:cs typeface="+mn-cs"/>
                        </a:rPr>
                      </a:br>
                      <a:br>
                        <a:rPr lang="en-US" sz="1800" b="0" kern="1200" dirty="0">
                          <a:solidFill>
                            <a:schemeClr val="dk1"/>
                          </a:solidFill>
                          <a:effectLst/>
                          <a:latin typeface="+mn-lt"/>
                          <a:ea typeface="+mn-ea"/>
                          <a:cs typeface="+mn-cs"/>
                        </a:rPr>
                      </a:br>
                      <a:r>
                        <a:rPr lang="en-US" sz="1800" b="0" kern="1200" dirty="0">
                          <a:solidFill>
                            <a:schemeClr val="dk1"/>
                          </a:solidFill>
                          <a:effectLst/>
                          <a:latin typeface="+mn-lt"/>
                          <a:ea typeface="+mn-ea"/>
                          <a:cs typeface="+mn-cs"/>
                        </a:rPr>
                        <a:t>47.5% low FRα (≥25%)</a:t>
                      </a:r>
                      <a:endParaRPr lang="en-US" sz="1800" b="0" dirty="0"/>
                    </a:p>
                  </a:txBody>
                  <a:tcPr/>
                </a:tc>
                <a:tc>
                  <a:txBody>
                    <a:bodyPr/>
                    <a:lstStyle/>
                    <a:p>
                      <a:r>
                        <a:rPr lang="en-US" sz="1800" b="0" dirty="0"/>
                        <a:t>Platinum resistant</a:t>
                      </a:r>
                      <a:br>
                        <a:rPr lang="en-US" sz="1800" b="0" dirty="0"/>
                      </a:br>
                      <a:r>
                        <a:rPr lang="en-US" sz="1800" b="0" i="0" kern="1200" dirty="0">
                          <a:solidFill>
                            <a:schemeClr val="dk1"/>
                          </a:solidFill>
                          <a:effectLst/>
                          <a:latin typeface="+mn-lt"/>
                          <a:ea typeface="+mn-ea"/>
                          <a:cs typeface="+mn-cs"/>
                        </a:rPr>
                        <a:t>TREVI-OC-01:  NCT07218809</a:t>
                      </a:r>
                      <a:br>
                        <a:rPr lang="en-US" sz="1800" b="0" i="0" kern="1200" dirty="0">
                          <a:solidFill>
                            <a:schemeClr val="dk1"/>
                          </a:solidFill>
                          <a:effectLst/>
                          <a:latin typeface="+mn-lt"/>
                          <a:ea typeface="+mn-ea"/>
                          <a:cs typeface="+mn-cs"/>
                        </a:rPr>
                      </a:br>
                      <a:endParaRPr lang="en-US" sz="1800" b="0" dirty="0"/>
                    </a:p>
                  </a:txBody>
                  <a:tcPr/>
                </a:tc>
                <a:extLst>
                  <a:ext uri="{0D108BD9-81ED-4DB2-BD59-A6C34878D82A}">
                    <a16:rowId xmlns:a16="http://schemas.microsoft.com/office/drawing/2014/main" val="2730523558"/>
                  </a:ext>
                </a:extLst>
              </a:tr>
              <a:tr h="1276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sofetabart</a:t>
                      </a:r>
                      <a:r>
                        <a:rPr lang="en-US" sz="1800" dirty="0"/>
                        <a:t> </a:t>
                      </a:r>
                      <a:r>
                        <a:rPr lang="en-US" sz="1800" dirty="0" err="1"/>
                        <a:t>mipitecan</a:t>
                      </a:r>
                      <a:br>
                        <a:rPr lang="en-US" sz="1800" dirty="0"/>
                      </a:br>
                      <a:r>
                        <a:rPr lang="en-US" sz="1800" dirty="0"/>
                        <a:t>(</a:t>
                      </a:r>
                      <a:r>
                        <a:rPr lang="en-US" sz="1800" kern="1200" dirty="0">
                          <a:solidFill>
                            <a:schemeClr val="dk1"/>
                          </a:solidFill>
                          <a:effectLst/>
                          <a:latin typeface="+mn-lt"/>
                          <a:ea typeface="+mn-ea"/>
                          <a:cs typeface="+mn-cs"/>
                        </a:rPr>
                        <a:t>NCT06400472)</a:t>
                      </a:r>
                    </a:p>
                    <a:p>
                      <a:endParaRPr lang="en-US" sz="1800" dirty="0"/>
                    </a:p>
                  </a:txBody>
                  <a:tcPr/>
                </a:tc>
                <a:tc>
                  <a:txBody>
                    <a:bodyPr/>
                    <a:lstStyle/>
                    <a:p>
                      <a:r>
                        <a:rPr lang="en-US" sz="1800" dirty="0"/>
                        <a:t>topo 1</a:t>
                      </a:r>
                      <a:br>
                        <a:rPr lang="en-US" sz="1800" dirty="0"/>
                      </a:br>
                      <a:r>
                        <a:rPr lang="en-US" sz="1800" dirty="0" err="1"/>
                        <a:t>exatecan</a:t>
                      </a:r>
                      <a:br>
                        <a:rPr lang="en-US" sz="1800" dirty="0"/>
                      </a:br>
                      <a:r>
                        <a:rPr lang="en-US" sz="1800" dirty="0"/>
                        <a:t>DAR 8</a:t>
                      </a:r>
                    </a:p>
                  </a:txBody>
                  <a:tcPr/>
                </a:tc>
                <a:tc>
                  <a:txBody>
                    <a:bodyPr/>
                    <a:lstStyle/>
                    <a:p>
                      <a:r>
                        <a:rPr lang="en-US" sz="1800" b="0" dirty="0"/>
                        <a:t>40% </a:t>
                      </a:r>
                      <a:r>
                        <a:rPr lang="en-US" sz="1800" b="0" kern="1200" dirty="0">
                          <a:solidFill>
                            <a:schemeClr val="dk1"/>
                          </a:solidFill>
                          <a:effectLst/>
                          <a:latin typeface="+mn-lt"/>
                          <a:ea typeface="+mn-ea"/>
                          <a:cs typeface="+mn-cs"/>
                        </a:rPr>
                        <a:t>FRα </a:t>
                      </a:r>
                      <a:r>
                        <a:rPr lang="en-US" sz="1800" b="0" dirty="0"/>
                        <a:t>0-24%</a:t>
                      </a:r>
                    </a:p>
                    <a:p>
                      <a:r>
                        <a:rPr lang="en-US" sz="1800" b="0" dirty="0"/>
                        <a:t>50% </a:t>
                      </a:r>
                      <a:r>
                        <a:rPr lang="en-US" sz="1800" b="0" kern="1200" dirty="0">
                          <a:solidFill>
                            <a:schemeClr val="dk1"/>
                          </a:solidFill>
                          <a:effectLst/>
                          <a:latin typeface="+mn-lt"/>
                          <a:ea typeface="+mn-ea"/>
                          <a:cs typeface="+mn-cs"/>
                        </a:rPr>
                        <a:t>FRα 25-49% and 50-74%</a:t>
                      </a:r>
                      <a:br>
                        <a:rPr lang="en-US" sz="1800" b="0" kern="1200" dirty="0">
                          <a:solidFill>
                            <a:schemeClr val="dk1"/>
                          </a:solidFill>
                          <a:effectLst/>
                          <a:latin typeface="+mn-lt"/>
                          <a:ea typeface="+mn-ea"/>
                          <a:cs typeface="+mn-cs"/>
                        </a:rPr>
                      </a:br>
                      <a:r>
                        <a:rPr lang="en-US" sz="1800" b="0" kern="1200" dirty="0">
                          <a:solidFill>
                            <a:schemeClr val="dk1"/>
                          </a:solidFill>
                          <a:effectLst/>
                          <a:latin typeface="+mn-lt"/>
                          <a:ea typeface="+mn-ea"/>
                          <a:cs typeface="+mn-cs"/>
                        </a:rPr>
                        <a:t>54% FRα ≥75%</a:t>
                      </a:r>
                      <a:br>
                        <a:rPr lang="en-US" sz="1800" b="0" kern="1200" dirty="0">
                          <a:solidFill>
                            <a:schemeClr val="dk1"/>
                          </a:solidFill>
                          <a:effectLst/>
                          <a:latin typeface="+mn-lt"/>
                          <a:ea typeface="+mn-ea"/>
                          <a:cs typeface="+mn-cs"/>
                        </a:rPr>
                      </a:br>
                      <a:endParaRPr lang="en-US" sz="18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Platinum resistant and </a:t>
                      </a:r>
                      <a:br>
                        <a:rPr lang="en-US" sz="1800" b="0" i="0" kern="1200" dirty="0">
                          <a:solidFill>
                            <a:schemeClr val="dk1"/>
                          </a:solidFill>
                          <a:effectLst/>
                          <a:latin typeface="+mn-lt"/>
                          <a:ea typeface="+mn-ea"/>
                          <a:cs typeface="+mn-cs"/>
                        </a:rPr>
                      </a:br>
                      <a:r>
                        <a:rPr lang="en-US" sz="1800" b="0" i="0" kern="1200" dirty="0">
                          <a:solidFill>
                            <a:schemeClr val="dk1"/>
                          </a:solidFill>
                          <a:effectLst/>
                          <a:latin typeface="+mn-lt"/>
                          <a:ea typeface="+mn-ea"/>
                          <a:cs typeface="+mn-cs"/>
                        </a:rPr>
                        <a:t>Platinum sensitive: (PD on </a:t>
                      </a:r>
                      <a:r>
                        <a:rPr lang="en-US" sz="1800" b="0" i="0" kern="1200" dirty="0" err="1">
                          <a:solidFill>
                            <a:schemeClr val="dk1"/>
                          </a:solidFill>
                          <a:effectLst/>
                          <a:latin typeface="+mn-lt"/>
                          <a:ea typeface="+mn-ea"/>
                          <a:cs typeface="+mn-cs"/>
                        </a:rPr>
                        <a:t>PARPi</a:t>
                      </a:r>
                      <a:r>
                        <a:rPr lang="en-US" sz="1800" b="0" i="0" kern="1200" dirty="0">
                          <a:solidFill>
                            <a:schemeClr val="dk1"/>
                          </a:solidFill>
                          <a:effectLst/>
                          <a:latin typeface="+mn-lt"/>
                          <a:ea typeface="+mn-ea"/>
                          <a:cs typeface="+mn-cs"/>
                        </a:rPr>
                        <a:t> &lt;6 months and PARP naive)</a:t>
                      </a:r>
                      <a:br>
                        <a:rPr lang="en-US" sz="1800" b="0" i="0" kern="1200" dirty="0">
                          <a:solidFill>
                            <a:schemeClr val="dk1"/>
                          </a:solidFill>
                          <a:effectLst/>
                          <a:latin typeface="+mn-lt"/>
                          <a:ea typeface="+mn-ea"/>
                          <a:cs typeface="+mn-cs"/>
                        </a:rPr>
                      </a:br>
                      <a:r>
                        <a:rPr lang="en-US" sz="1800" b="0" i="0" kern="1200" dirty="0">
                          <a:solidFill>
                            <a:schemeClr val="dk1"/>
                          </a:solidFill>
                          <a:effectLst/>
                          <a:latin typeface="+mn-lt"/>
                          <a:ea typeface="+mn-ea"/>
                          <a:cs typeface="+mn-cs"/>
                        </a:rPr>
                        <a:t>FRAmework-01:  NCT07213804</a:t>
                      </a:r>
                    </a:p>
                  </a:txBody>
                  <a:tcPr/>
                </a:tc>
                <a:extLst>
                  <a:ext uri="{0D108BD9-81ED-4DB2-BD59-A6C34878D82A}">
                    <a16:rowId xmlns:a16="http://schemas.microsoft.com/office/drawing/2014/main" val="673048112"/>
                  </a:ext>
                </a:extLst>
              </a:tr>
            </a:tbl>
          </a:graphicData>
        </a:graphic>
      </p:graphicFrame>
      <p:sp>
        <p:nvSpPr>
          <p:cNvPr id="3" name="TextBox 2">
            <a:extLst>
              <a:ext uri="{FF2B5EF4-FFF2-40B4-BE49-F238E27FC236}">
                <a16:creationId xmlns:a16="http://schemas.microsoft.com/office/drawing/2014/main" id="{7B70E0DB-17CE-F2A8-5D53-C89A511CBDAF}"/>
              </a:ext>
            </a:extLst>
          </p:cNvPr>
          <p:cNvSpPr txBox="1"/>
          <p:nvPr/>
        </p:nvSpPr>
        <p:spPr>
          <a:xfrm>
            <a:off x="5474821" y="6550223"/>
            <a:ext cx="59474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Lee et al, SGO 2025,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Oaknin</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et al, ESMO 2025,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Pothuri</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et al, SGO 2026</a:t>
            </a:r>
          </a:p>
        </p:txBody>
      </p:sp>
    </p:spTree>
    <p:extLst>
      <p:ext uri="{BB962C8B-B14F-4D97-AF65-F5344CB8AC3E}">
        <p14:creationId xmlns:p14="http://schemas.microsoft.com/office/powerpoint/2010/main" val="1473563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32B0-74E6-53F0-B55B-A09E2B611ED1}"/>
              </a:ext>
            </a:extLst>
          </p:cNvPr>
          <p:cNvSpPr>
            <a:spLocks noGrp="1"/>
          </p:cNvSpPr>
          <p:nvPr>
            <p:ph type="ctrTitle"/>
          </p:nvPr>
        </p:nvSpPr>
        <p:spPr>
          <a:xfrm>
            <a:off x="1256523" y="0"/>
            <a:ext cx="10820401" cy="988192"/>
          </a:xfrm>
        </p:spPr>
        <p:txBody>
          <a:bodyPr/>
          <a:lstStyle/>
          <a:p>
            <a:r>
              <a:rPr lang="en-US" dirty="0"/>
              <a:t>Comparison amongst the Topo1 payload FOLR1 ADCs</a:t>
            </a:r>
          </a:p>
        </p:txBody>
      </p:sp>
      <p:graphicFrame>
        <p:nvGraphicFramePr>
          <p:cNvPr id="4" name="Table 3">
            <a:extLst>
              <a:ext uri="{FF2B5EF4-FFF2-40B4-BE49-F238E27FC236}">
                <a16:creationId xmlns:a16="http://schemas.microsoft.com/office/drawing/2014/main" id="{31B1D67C-2092-F749-4961-129B5AF766F3}"/>
              </a:ext>
            </a:extLst>
          </p:cNvPr>
          <p:cNvGraphicFramePr>
            <a:graphicFrameLocks noGrp="1"/>
          </p:cNvGraphicFramePr>
          <p:nvPr/>
        </p:nvGraphicFramePr>
        <p:xfrm>
          <a:off x="1144892" y="1586696"/>
          <a:ext cx="10116861" cy="2839720"/>
        </p:xfrm>
        <a:graphic>
          <a:graphicData uri="http://schemas.openxmlformats.org/drawingml/2006/table">
            <a:tbl>
              <a:tblPr firstRow="1" bandRow="1">
                <a:tableStyleId>{5C22544A-7EE6-4342-B048-85BDC9FD1C3A}</a:tableStyleId>
              </a:tblPr>
              <a:tblGrid>
                <a:gridCol w="1998901">
                  <a:extLst>
                    <a:ext uri="{9D8B030D-6E8A-4147-A177-3AD203B41FA5}">
                      <a16:colId xmlns:a16="http://schemas.microsoft.com/office/drawing/2014/main" val="558893104"/>
                    </a:ext>
                  </a:extLst>
                </a:gridCol>
                <a:gridCol w="2747617">
                  <a:extLst>
                    <a:ext uri="{9D8B030D-6E8A-4147-A177-3AD203B41FA5}">
                      <a16:colId xmlns:a16="http://schemas.microsoft.com/office/drawing/2014/main" val="2022376206"/>
                    </a:ext>
                  </a:extLst>
                </a:gridCol>
                <a:gridCol w="2585258">
                  <a:extLst>
                    <a:ext uri="{9D8B030D-6E8A-4147-A177-3AD203B41FA5}">
                      <a16:colId xmlns:a16="http://schemas.microsoft.com/office/drawing/2014/main" val="339719841"/>
                    </a:ext>
                  </a:extLst>
                </a:gridCol>
                <a:gridCol w="2785085">
                  <a:extLst>
                    <a:ext uri="{9D8B030D-6E8A-4147-A177-3AD203B41FA5}">
                      <a16:colId xmlns:a16="http://schemas.microsoft.com/office/drawing/2014/main" val="3712106385"/>
                    </a:ext>
                  </a:extLst>
                </a:gridCol>
              </a:tblGrid>
              <a:tr h="370840">
                <a:tc>
                  <a:txBody>
                    <a:bodyPr/>
                    <a:lstStyle/>
                    <a:p>
                      <a:endParaRPr lang="en-US" dirty="0"/>
                    </a:p>
                  </a:txBody>
                  <a:tcPr/>
                </a:tc>
                <a:tc>
                  <a:txBody>
                    <a:bodyPr/>
                    <a:lstStyle/>
                    <a:p>
                      <a:r>
                        <a:rPr lang="en-US" b="0" dirty="0" err="1"/>
                        <a:t>Rinatabart</a:t>
                      </a:r>
                      <a:r>
                        <a:rPr lang="en-US" b="0" dirty="0"/>
                        <a:t> </a:t>
                      </a:r>
                      <a:r>
                        <a:rPr lang="en-US" b="0" dirty="0" err="1"/>
                        <a:t>sesutecan</a:t>
                      </a:r>
                      <a:endParaRPr lang="en-US" b="0" dirty="0"/>
                    </a:p>
                  </a:txBody>
                  <a:tcPr/>
                </a:tc>
                <a:tc>
                  <a:txBody>
                    <a:bodyPr/>
                    <a:lstStyle/>
                    <a:p>
                      <a:r>
                        <a:rPr lang="en-US" b="0" dirty="0" err="1"/>
                        <a:t>Torvutatug</a:t>
                      </a:r>
                      <a:r>
                        <a:rPr lang="en-US" b="0" dirty="0"/>
                        <a:t> </a:t>
                      </a:r>
                      <a:r>
                        <a:rPr lang="en-US" b="0" dirty="0" err="1"/>
                        <a:t>samrotecan</a:t>
                      </a:r>
                      <a:endParaRPr lang="en-US" b="0" dirty="0"/>
                    </a:p>
                  </a:txBody>
                  <a:tcPr/>
                </a:tc>
                <a:tc>
                  <a:txBody>
                    <a:bodyPr/>
                    <a:lstStyle/>
                    <a:p>
                      <a:r>
                        <a:rPr lang="en-US" b="0" dirty="0" err="1"/>
                        <a:t>Sofetabart</a:t>
                      </a:r>
                      <a:r>
                        <a:rPr lang="en-US" b="0" dirty="0"/>
                        <a:t> </a:t>
                      </a:r>
                      <a:r>
                        <a:rPr lang="en-US" b="0" dirty="0" err="1"/>
                        <a:t>mipitecan</a:t>
                      </a:r>
                      <a:endParaRPr lang="en-US" b="0" dirty="0"/>
                    </a:p>
                  </a:txBody>
                  <a:tcPr/>
                </a:tc>
                <a:extLst>
                  <a:ext uri="{0D108BD9-81ED-4DB2-BD59-A6C34878D82A}">
                    <a16:rowId xmlns:a16="http://schemas.microsoft.com/office/drawing/2014/main" val="3505421435"/>
                  </a:ext>
                </a:extLst>
              </a:tr>
              <a:tr h="370840">
                <a:tc>
                  <a:txBody>
                    <a:bodyPr/>
                    <a:lstStyle/>
                    <a:p>
                      <a:r>
                        <a:rPr lang="en-US" b="1" dirty="0"/>
                        <a:t>Antibody</a:t>
                      </a:r>
                    </a:p>
                  </a:txBody>
                  <a:tcPr/>
                </a:tc>
                <a:tc>
                  <a:txBody>
                    <a:bodyPr/>
                    <a:lstStyle/>
                    <a:p>
                      <a:r>
                        <a:rPr lang="en-US" sz="1800" b="0" i="0" u="none" strike="noStrike" kern="1200" dirty="0">
                          <a:solidFill>
                            <a:schemeClr val="dk1"/>
                          </a:solidFill>
                          <a:effectLst/>
                          <a:latin typeface="+mn-lt"/>
                          <a:ea typeface="+mn-ea"/>
                          <a:cs typeface="+mn-cs"/>
                        </a:rPr>
                        <a:t>Human monoclonal antibody targeting FRα</a:t>
                      </a:r>
                      <a:endParaRPr lang="en-US" b="0" dirty="0"/>
                    </a:p>
                  </a:txBody>
                  <a:tcPr/>
                </a:tc>
                <a:tc>
                  <a:txBody>
                    <a:bodyPr/>
                    <a:lstStyle/>
                    <a:p>
                      <a:r>
                        <a:rPr lang="en-US" sz="1800" b="0" i="0" u="none" strike="noStrike" kern="1200" dirty="0">
                          <a:solidFill>
                            <a:schemeClr val="dk1"/>
                          </a:solidFill>
                          <a:effectLst/>
                          <a:latin typeface="+mn-lt"/>
                          <a:ea typeface="+mn-ea"/>
                          <a:cs typeface="+mn-cs"/>
                        </a:rPr>
                        <a:t>Human monoclonal antibody targeting FRα</a:t>
                      </a:r>
                      <a:endParaRPr lang="en-US" b="0" dirty="0"/>
                    </a:p>
                  </a:txBody>
                  <a:tcPr/>
                </a:tc>
                <a:tc>
                  <a:txBody>
                    <a:bodyPr/>
                    <a:lstStyle/>
                    <a:p>
                      <a:r>
                        <a:rPr lang="en-US" sz="1800" b="0" i="0" u="none" strike="noStrike" kern="1200" dirty="0">
                          <a:solidFill>
                            <a:schemeClr val="dk1"/>
                          </a:solidFill>
                          <a:effectLst/>
                          <a:latin typeface="+mn-lt"/>
                          <a:ea typeface="+mn-ea"/>
                          <a:cs typeface="+mn-cs"/>
                        </a:rPr>
                        <a:t>Fc-silent humanized monoclonal antibody targeting FRα</a:t>
                      </a:r>
                      <a:endParaRPr lang="en-US" b="0" dirty="0"/>
                    </a:p>
                  </a:txBody>
                  <a:tcPr/>
                </a:tc>
                <a:extLst>
                  <a:ext uri="{0D108BD9-81ED-4DB2-BD59-A6C34878D82A}">
                    <a16:rowId xmlns:a16="http://schemas.microsoft.com/office/drawing/2014/main" val="3184510222"/>
                  </a:ext>
                </a:extLst>
              </a:tr>
              <a:tr h="370840">
                <a:tc>
                  <a:txBody>
                    <a:bodyPr/>
                    <a:lstStyle/>
                    <a:p>
                      <a:r>
                        <a:rPr lang="en-US" b="1" dirty="0"/>
                        <a:t>Linker Type</a:t>
                      </a:r>
                    </a:p>
                  </a:txBody>
                  <a:tcPr/>
                </a:tc>
                <a:tc>
                  <a:txBody>
                    <a:bodyPr/>
                    <a:lstStyle/>
                    <a:p>
                      <a:r>
                        <a:rPr lang="en-US" sz="1800" b="0" i="0" u="none" strike="noStrike" kern="1200" dirty="0">
                          <a:solidFill>
                            <a:schemeClr val="dk1"/>
                          </a:solidFill>
                          <a:effectLst/>
                          <a:latin typeface="+mn-lt"/>
                          <a:ea typeface="+mn-ea"/>
                          <a:cs typeface="+mn-cs"/>
                        </a:rPr>
                        <a:t>Hydrophilic, </a:t>
                      </a:r>
                      <a:br>
                        <a:rPr lang="en-US" sz="1800" b="0" i="0" u="none" strike="noStrike" kern="1200" dirty="0">
                          <a:solidFill>
                            <a:schemeClr val="dk1"/>
                          </a:solidFill>
                          <a:effectLst/>
                          <a:latin typeface="+mn-lt"/>
                          <a:ea typeface="+mn-ea"/>
                          <a:cs typeface="+mn-cs"/>
                        </a:rPr>
                      </a:br>
                      <a:r>
                        <a:rPr lang="en-US" sz="1800" b="0" i="0" u="none" strike="noStrike" kern="1200" dirty="0">
                          <a:solidFill>
                            <a:schemeClr val="dk1"/>
                          </a:solidFill>
                          <a:effectLst/>
                          <a:latin typeface="+mn-lt"/>
                          <a:ea typeface="+mn-ea"/>
                          <a:cs typeface="+mn-cs"/>
                        </a:rPr>
                        <a:t>protease-cleavable</a:t>
                      </a:r>
                      <a:endParaRPr lang="en-US" b="0" dirty="0"/>
                    </a:p>
                  </a:txBody>
                  <a:tcPr/>
                </a:tc>
                <a:tc>
                  <a:txBody>
                    <a:bodyPr/>
                    <a:lstStyle/>
                    <a:p>
                      <a:r>
                        <a:rPr lang="en-US" sz="1800" b="0" i="0" u="none" strike="noStrike" kern="1200" dirty="0">
                          <a:solidFill>
                            <a:schemeClr val="dk1"/>
                          </a:solidFill>
                          <a:effectLst/>
                          <a:latin typeface="+mn-lt"/>
                          <a:ea typeface="+mn-ea"/>
                          <a:cs typeface="+mn-cs"/>
                        </a:rPr>
                        <a:t>Cleavable linker system</a:t>
                      </a:r>
                      <a:endParaRPr lang="en-US" b="0" dirty="0"/>
                    </a:p>
                  </a:txBody>
                  <a:tcPr/>
                </a:tc>
                <a:tc>
                  <a:txBody>
                    <a:bodyPr/>
                    <a:lstStyle/>
                    <a:p>
                      <a:r>
                        <a:rPr lang="en-US" sz="1800" b="0" i="0" u="none" strike="noStrike" kern="1200" dirty="0">
                          <a:solidFill>
                            <a:schemeClr val="dk1"/>
                          </a:solidFill>
                          <a:effectLst/>
                          <a:latin typeface="+mn-lt"/>
                          <a:ea typeface="+mn-ea"/>
                          <a:cs typeface="+mn-cs"/>
                        </a:rPr>
                        <a:t>Proprietary cleavable </a:t>
                      </a:r>
                      <a:r>
                        <a:rPr lang="en-US" sz="1800" b="0" i="0" u="none" strike="noStrike" kern="1200" dirty="0" err="1">
                          <a:solidFill>
                            <a:schemeClr val="dk1"/>
                          </a:solidFill>
                          <a:effectLst/>
                          <a:latin typeface="+mn-lt"/>
                          <a:ea typeface="+mn-ea"/>
                          <a:cs typeface="+mn-cs"/>
                        </a:rPr>
                        <a:t>polysarcosine</a:t>
                      </a:r>
                      <a:r>
                        <a:rPr lang="en-US" sz="1800" b="0" i="0" u="none" strike="noStrike" kern="1200" dirty="0">
                          <a:solidFill>
                            <a:schemeClr val="dk1"/>
                          </a:solidFill>
                          <a:effectLst/>
                          <a:latin typeface="+mn-lt"/>
                          <a:ea typeface="+mn-ea"/>
                          <a:cs typeface="+mn-cs"/>
                        </a:rPr>
                        <a:t> (</a:t>
                      </a:r>
                      <a:r>
                        <a:rPr lang="en-US" sz="1800" b="0" i="0" u="none" strike="noStrike" kern="1200" dirty="0" err="1">
                          <a:solidFill>
                            <a:schemeClr val="dk1"/>
                          </a:solidFill>
                          <a:effectLst/>
                          <a:latin typeface="+mn-lt"/>
                          <a:ea typeface="+mn-ea"/>
                          <a:cs typeface="+mn-cs"/>
                        </a:rPr>
                        <a:t>PSARlink</a:t>
                      </a:r>
                      <a:r>
                        <a:rPr lang="en-US" sz="1800" b="0" i="0" u="none" strike="noStrike" kern="1200" dirty="0">
                          <a:solidFill>
                            <a:schemeClr val="dk1"/>
                          </a:solidFill>
                          <a:effectLst/>
                          <a:latin typeface="+mn-lt"/>
                          <a:ea typeface="+mn-ea"/>
                          <a:cs typeface="+mn-cs"/>
                        </a:rPr>
                        <a:t>™)</a:t>
                      </a:r>
                      <a:endParaRPr lang="en-US" b="0" dirty="0"/>
                    </a:p>
                  </a:txBody>
                  <a:tcPr/>
                </a:tc>
                <a:extLst>
                  <a:ext uri="{0D108BD9-81ED-4DB2-BD59-A6C34878D82A}">
                    <a16:rowId xmlns:a16="http://schemas.microsoft.com/office/drawing/2014/main" val="1177711941"/>
                  </a:ext>
                </a:extLst>
              </a:tr>
              <a:tr h="370840">
                <a:tc>
                  <a:txBody>
                    <a:bodyPr/>
                    <a:lstStyle/>
                    <a:p>
                      <a:r>
                        <a:rPr lang="en-US" b="1" dirty="0"/>
                        <a:t>Payload </a:t>
                      </a:r>
                      <a:br>
                        <a:rPr lang="en-US" b="1" dirty="0"/>
                      </a:br>
                      <a:r>
                        <a:rPr lang="en-US" b="1" dirty="0"/>
                        <a:t>(all </a:t>
                      </a:r>
                      <a:r>
                        <a:rPr lang="en-US" b="1" dirty="0" err="1"/>
                        <a:t>exatecans</a:t>
                      </a:r>
                      <a:r>
                        <a:rPr lang="en-US" b="1" dirty="0"/>
                        <a:t>)</a:t>
                      </a:r>
                    </a:p>
                  </a:txBody>
                  <a:tcPr/>
                </a:tc>
                <a:tc>
                  <a:txBody>
                    <a:bodyPr/>
                    <a:lstStyle/>
                    <a:p>
                      <a:r>
                        <a:rPr lang="en-US" b="0" dirty="0" err="1"/>
                        <a:t>Sesutecan</a:t>
                      </a:r>
                      <a:endParaRPr lang="en-US" b="0" dirty="0"/>
                    </a:p>
                  </a:txBody>
                  <a:tcPr/>
                </a:tc>
                <a:tc>
                  <a:txBody>
                    <a:bodyPr/>
                    <a:lstStyle/>
                    <a:p>
                      <a:r>
                        <a:rPr lang="en-US" b="0" dirty="0" err="1"/>
                        <a:t>samrotecan</a:t>
                      </a:r>
                      <a:endParaRPr lang="en-US"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Mipitecan</a:t>
                      </a:r>
                      <a:endParaRPr lang="en-US" b="0" dirty="0"/>
                    </a:p>
                    <a:p>
                      <a:endParaRPr lang="en-US" b="0" dirty="0"/>
                    </a:p>
                  </a:txBody>
                  <a:tcPr/>
                </a:tc>
                <a:extLst>
                  <a:ext uri="{0D108BD9-81ED-4DB2-BD59-A6C34878D82A}">
                    <a16:rowId xmlns:a16="http://schemas.microsoft.com/office/drawing/2014/main" val="302453667"/>
                  </a:ext>
                </a:extLst>
              </a:tr>
            </a:tbl>
          </a:graphicData>
        </a:graphic>
      </p:graphicFrame>
      <p:sp>
        <p:nvSpPr>
          <p:cNvPr id="6" name="TextBox 5">
            <a:extLst>
              <a:ext uri="{FF2B5EF4-FFF2-40B4-BE49-F238E27FC236}">
                <a16:creationId xmlns:a16="http://schemas.microsoft.com/office/drawing/2014/main" id="{470F0E10-D605-6AFF-F85E-E856AA840149}"/>
              </a:ext>
            </a:extLst>
          </p:cNvPr>
          <p:cNvSpPr txBox="1"/>
          <p:nvPr/>
        </p:nvSpPr>
        <p:spPr>
          <a:xfrm>
            <a:off x="6006842" y="6408709"/>
            <a:ext cx="59474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Lee et al, SGO 2025,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Oaknin</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et al, ESMO 2025, </a:t>
            </a:r>
            <a:r>
              <a:rPr kumimoji="0" lang="en-US" sz="1400" b="0" i="0" u="none" strike="noStrike" kern="1200" cap="none" spc="0" normalizeH="0" baseline="0" noProof="0" dirty="0" err="1">
                <a:ln>
                  <a:noFill/>
                </a:ln>
                <a:solidFill>
                  <a:srgbClr val="FFFFFF"/>
                </a:solidFill>
                <a:effectLst/>
                <a:uLnTx/>
                <a:uFillTx/>
                <a:latin typeface="Arial" panose="020B0604020202020204"/>
                <a:ea typeface="+mn-ea"/>
                <a:cs typeface="+mn-cs"/>
              </a:rPr>
              <a:t>Pothuri</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 et al, SGO 2026</a:t>
            </a:r>
          </a:p>
        </p:txBody>
      </p:sp>
    </p:spTree>
    <p:extLst>
      <p:ext uri="{BB962C8B-B14F-4D97-AF65-F5344CB8AC3E}">
        <p14:creationId xmlns:p14="http://schemas.microsoft.com/office/powerpoint/2010/main" val="168119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B3B56-04CD-4349-FEFA-399A6A080387}"/>
              </a:ext>
            </a:extLst>
          </p:cNvPr>
          <p:cNvSpPr>
            <a:spLocks noGrp="1"/>
          </p:cNvSpPr>
          <p:nvPr>
            <p:ph type="ctrTitle"/>
          </p:nvPr>
        </p:nvSpPr>
        <p:spPr>
          <a:xfrm>
            <a:off x="103907" y="167759"/>
            <a:ext cx="10820401" cy="988192"/>
          </a:xfrm>
        </p:spPr>
        <p:txBody>
          <a:bodyPr>
            <a:noAutofit/>
          </a:bodyPr>
          <a:lstStyle/>
          <a:p>
            <a:r>
              <a:rPr lang="en-US" sz="2400" dirty="0"/>
              <a:t>GLORIOSA</a:t>
            </a:r>
            <a:br>
              <a:rPr lang="en-US" sz="2400" dirty="0"/>
            </a:br>
            <a:r>
              <a:rPr lang="en-US" sz="2400" dirty="0"/>
              <a:t>Study: </a:t>
            </a:r>
            <a:r>
              <a:rPr lang="en-US" sz="2400" dirty="0" err="1"/>
              <a:t>Mirve</a:t>
            </a:r>
            <a:br>
              <a:rPr lang="en-US" sz="2400" dirty="0"/>
            </a:br>
            <a:r>
              <a:rPr lang="en-US" sz="2400" dirty="0"/>
              <a:t>Maintenance</a:t>
            </a:r>
          </a:p>
        </p:txBody>
      </p:sp>
      <p:pic>
        <p:nvPicPr>
          <p:cNvPr id="4" name="Picture 3">
            <a:extLst>
              <a:ext uri="{FF2B5EF4-FFF2-40B4-BE49-F238E27FC236}">
                <a16:creationId xmlns:a16="http://schemas.microsoft.com/office/drawing/2014/main" id="{290FA83B-E48E-E316-65EB-6B52C8B7CB07}"/>
              </a:ext>
            </a:extLst>
          </p:cNvPr>
          <p:cNvPicPr>
            <a:picLocks noChangeAspect="1"/>
          </p:cNvPicPr>
          <p:nvPr/>
        </p:nvPicPr>
        <p:blipFill>
          <a:blip r:embed="rId2"/>
          <a:srcRect b="51174"/>
          <a:stretch>
            <a:fillRect/>
          </a:stretch>
        </p:blipFill>
        <p:spPr>
          <a:xfrm>
            <a:off x="2963604" y="0"/>
            <a:ext cx="8486273" cy="3140671"/>
          </a:xfrm>
          <a:prstGeom prst="rect">
            <a:avLst/>
          </a:prstGeom>
        </p:spPr>
      </p:pic>
      <p:sp>
        <p:nvSpPr>
          <p:cNvPr id="5" name="TextBox 4">
            <a:extLst>
              <a:ext uri="{FF2B5EF4-FFF2-40B4-BE49-F238E27FC236}">
                <a16:creationId xmlns:a16="http://schemas.microsoft.com/office/drawing/2014/main" id="{3DD3BD6C-E19E-7721-BD8E-2AA8364C01DA}"/>
              </a:ext>
            </a:extLst>
          </p:cNvPr>
          <p:cNvSpPr txBox="1"/>
          <p:nvPr/>
        </p:nvSpPr>
        <p:spPr>
          <a:xfrm>
            <a:off x="103907" y="5329637"/>
            <a:ext cx="150714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O’Malley et al, </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Future Oncology</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2024</a:t>
            </a:r>
          </a:p>
        </p:txBody>
      </p:sp>
      <p:sp>
        <p:nvSpPr>
          <p:cNvPr id="6" name="TextBox 5">
            <a:extLst>
              <a:ext uri="{FF2B5EF4-FFF2-40B4-BE49-F238E27FC236}">
                <a16:creationId xmlns:a16="http://schemas.microsoft.com/office/drawing/2014/main" id="{535BED47-709C-4198-6294-BCF51E5BA12D}"/>
              </a:ext>
            </a:extLst>
          </p:cNvPr>
          <p:cNvSpPr txBox="1"/>
          <p:nvPr/>
        </p:nvSpPr>
        <p:spPr>
          <a:xfrm>
            <a:off x="9432303" y="5728707"/>
            <a:ext cx="16770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NCT05445778</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4A1A87-5B76-2D3B-680B-623AD4B7AEFF}"/>
                  </a:ext>
                </a:extLst>
              </p:cNvPr>
              <p:cNvSpPr txBox="1"/>
              <p:nvPr/>
            </p:nvSpPr>
            <p:spPr>
              <a:xfrm>
                <a:off x="177849" y="1257635"/>
                <a:ext cx="271181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Eligibility:</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Platinum sensitive recurrence after 1</a:t>
                </a:r>
                <a:r>
                  <a:rPr kumimoji="0" lang="en-US" sz="1800" b="0" i="0" u="none" strike="noStrike" kern="1200" cap="none" spc="0" normalizeH="0" baseline="30000" noProof="0" dirty="0">
                    <a:ln>
                      <a:noFill/>
                    </a:ln>
                    <a:solidFill>
                      <a:srgbClr val="000000"/>
                    </a:solidFill>
                    <a:effectLst/>
                    <a:uLnTx/>
                    <a:uFillTx/>
                    <a:latin typeface="Arial" panose="020B0604020202020204"/>
                    <a:ea typeface="+mn-ea"/>
                    <a:cs typeface="+mn-cs"/>
                  </a:rPr>
                  <a:t>st</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line therapy</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FOLR1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≥75%</m:t>
                    </m:r>
                  </m:oMath>
                </a14:m>
                <a:br>
                  <a:rPr kumimoji="0" lang="en-US" sz="1800" b="0" i="0" u="none" strike="noStrike" kern="1200" cap="none" spc="0" normalizeH="0" baseline="0" noProof="0" dirty="0">
                    <a:ln>
                      <a:noFill/>
                    </a:ln>
                    <a:solidFill>
                      <a:srgbClr val="000000"/>
                    </a:solidFill>
                    <a:effectLst/>
                    <a:uLnTx/>
                    <a:uFillTx/>
                    <a:latin typeface="Arial" panose="020B0604020202020204"/>
                    <a:ea typeface="Cambria Math" panose="02040503050406030204" pitchFamily="18" charset="0"/>
                    <a:cs typeface="+mn-cs"/>
                  </a:rPr>
                </a:br>
                <a:br>
                  <a:rPr kumimoji="0" lang="en-US" sz="1800" b="0" i="0" u="none" strike="noStrike" kern="1200" cap="none" spc="0" normalizeH="0" baseline="0" noProof="0" dirty="0">
                    <a:ln>
                      <a:noFill/>
                    </a:ln>
                    <a:solidFill>
                      <a:srgbClr val="000000"/>
                    </a:solidFill>
                    <a:effectLst/>
                    <a:uLnTx/>
                    <a:uFillTx/>
                    <a:latin typeface="Arial" panose="020B0604020202020204"/>
                    <a:ea typeface="Cambria Math" panose="02040503050406030204" pitchFamily="18" charset="0"/>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Must be appropriate for, currently on, or have completed 2L platinum-based chemotherapy doublet plus bevacizumab</a:t>
                </a:r>
                <a:endParaRPr kumimoji="0" lang="en-US" sz="1800" b="0" i="0" u="none" strike="noStrike" kern="1200" cap="none" spc="0" normalizeH="0" baseline="0" noProof="0" dirty="0">
                  <a:ln>
                    <a:noFill/>
                  </a:ln>
                  <a:solidFill>
                    <a:srgbClr val="000000"/>
                  </a:solidFill>
                  <a:effectLst/>
                  <a:uLnTx/>
                  <a:uFillTx/>
                  <a:latin typeface="Arial" panose="020B0604020202020204"/>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7" name="TextBox 6">
                <a:extLst>
                  <a:ext uri="{FF2B5EF4-FFF2-40B4-BE49-F238E27FC236}">
                    <a16:creationId xmlns:a16="http://schemas.microsoft.com/office/drawing/2014/main" id="{924A1A87-5B76-2D3B-680B-623AD4B7AEFF}"/>
                  </a:ext>
                </a:extLst>
              </p:cNvPr>
              <p:cNvSpPr txBox="1">
                <a:spLocks noRot="1" noChangeAspect="1" noMove="1" noResize="1" noEditPoints="1" noAdjustHandles="1" noChangeArrowheads="1" noChangeShapeType="1" noTextEdit="1"/>
              </p:cNvSpPr>
              <p:nvPr/>
            </p:nvSpPr>
            <p:spPr>
              <a:xfrm>
                <a:off x="177849" y="1257635"/>
                <a:ext cx="2711813" cy="3970318"/>
              </a:xfrm>
              <a:prstGeom prst="rect">
                <a:avLst/>
              </a:prstGeom>
              <a:blipFill>
                <a:blip r:embed="rId3"/>
                <a:stretch>
                  <a:fillRect l="-1395" t="-63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DF6F5686-905B-16D2-BF16-FBBA9476E84F}"/>
              </a:ext>
            </a:extLst>
          </p:cNvPr>
          <p:cNvPicPr>
            <a:picLocks noChangeAspect="1"/>
          </p:cNvPicPr>
          <p:nvPr/>
        </p:nvPicPr>
        <p:blipFill>
          <a:blip r:embed="rId2"/>
          <a:srcRect t="48826"/>
          <a:stretch>
            <a:fillRect/>
          </a:stretch>
        </p:blipFill>
        <p:spPr>
          <a:xfrm>
            <a:off x="3009904" y="3140672"/>
            <a:ext cx="8486273" cy="2957368"/>
          </a:xfrm>
          <a:prstGeom prst="rect">
            <a:avLst/>
          </a:prstGeom>
        </p:spPr>
      </p:pic>
      <p:sp>
        <p:nvSpPr>
          <p:cNvPr id="9" name="TextBox 8">
            <a:extLst>
              <a:ext uri="{FF2B5EF4-FFF2-40B4-BE49-F238E27FC236}">
                <a16:creationId xmlns:a16="http://schemas.microsoft.com/office/drawing/2014/main" id="{9CD828AD-19B9-E350-DC8A-77816A059967}"/>
              </a:ext>
            </a:extLst>
          </p:cNvPr>
          <p:cNvSpPr txBox="1"/>
          <p:nvPr/>
        </p:nvSpPr>
        <p:spPr>
          <a:xfrm>
            <a:off x="1533755" y="5886123"/>
            <a:ext cx="60998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B1B"/>
                </a:solidFill>
                <a:effectLst/>
                <a:uLnTx/>
                <a:uFillTx/>
                <a:latin typeface="Arial" panose="020B0604020202020204"/>
                <a:ea typeface="+mn-ea"/>
                <a:cs typeface="+mn-cs"/>
              </a:rPr>
              <a:t>NCT05445778</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3065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A33A4-FD9E-B721-1C97-2B371F9566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AC62C-8717-F342-52AF-41766D044082}"/>
              </a:ext>
            </a:extLst>
          </p:cNvPr>
          <p:cNvSpPr>
            <a:spLocks noGrp="1"/>
          </p:cNvSpPr>
          <p:nvPr>
            <p:ph idx="48"/>
          </p:nvPr>
        </p:nvSpPr>
        <p:spPr/>
        <p:txBody>
          <a:bodyPr/>
          <a:lstStyle/>
          <a:p>
            <a:r>
              <a:rPr lang="en-US" dirty="0"/>
              <a:t>At initial diagnosis</a:t>
            </a:r>
          </a:p>
        </p:txBody>
      </p:sp>
      <p:sp>
        <p:nvSpPr>
          <p:cNvPr id="4" name="Content Placeholder 3">
            <a:extLst>
              <a:ext uri="{FF2B5EF4-FFF2-40B4-BE49-F238E27FC236}">
                <a16:creationId xmlns:a16="http://schemas.microsoft.com/office/drawing/2014/main" id="{0F4EC4F8-103C-878A-421D-4EBA11D21340}"/>
              </a:ext>
            </a:extLst>
          </p:cNvPr>
          <p:cNvSpPr>
            <a:spLocks noGrp="1"/>
          </p:cNvSpPr>
          <p:nvPr>
            <p:ph idx="49"/>
          </p:nvPr>
        </p:nvSpPr>
        <p:spPr/>
        <p:txBody>
          <a:bodyPr/>
          <a:lstStyle/>
          <a:p>
            <a:r>
              <a:rPr lang="en-US" dirty="0"/>
              <a:t> At initial diagnosis</a:t>
            </a:r>
          </a:p>
        </p:txBody>
      </p:sp>
      <p:sp>
        <p:nvSpPr>
          <p:cNvPr id="5" name="Content Placeholder 4">
            <a:extLst>
              <a:ext uri="{FF2B5EF4-FFF2-40B4-BE49-F238E27FC236}">
                <a16:creationId xmlns:a16="http://schemas.microsoft.com/office/drawing/2014/main" id="{F2E4C2BE-82F8-3AA8-CC58-B7CA5E609E82}"/>
              </a:ext>
            </a:extLst>
          </p:cNvPr>
          <p:cNvSpPr>
            <a:spLocks noGrp="1"/>
          </p:cNvSpPr>
          <p:nvPr>
            <p:ph idx="50"/>
          </p:nvPr>
        </p:nvSpPr>
        <p:spPr/>
        <p:txBody>
          <a:bodyPr/>
          <a:lstStyle/>
          <a:p>
            <a:r>
              <a:rPr lang="en-US" dirty="0"/>
              <a:t>At initial diagnosis</a:t>
            </a:r>
          </a:p>
        </p:txBody>
      </p:sp>
      <p:sp>
        <p:nvSpPr>
          <p:cNvPr id="7" name="Title 6">
            <a:extLst>
              <a:ext uri="{FF2B5EF4-FFF2-40B4-BE49-F238E27FC236}">
                <a16:creationId xmlns:a16="http://schemas.microsoft.com/office/drawing/2014/main" id="{639C245D-D71E-3D67-7649-F18FDEC62B05}"/>
              </a:ext>
            </a:extLst>
          </p:cNvPr>
          <p:cNvSpPr>
            <a:spLocks noGrp="1"/>
          </p:cNvSpPr>
          <p:nvPr>
            <p:ph type="title"/>
          </p:nvPr>
        </p:nvSpPr>
        <p:spPr/>
        <p:txBody>
          <a:bodyPr/>
          <a:lstStyle/>
          <a:p>
            <a:r>
              <a:rPr lang="en-US" dirty="0"/>
              <a:t>When in the treatment course do you test for folate receptor alpha (FR</a:t>
            </a:r>
            <a:r>
              <a:rPr lang="en-US" dirty="0">
                <a:sym typeface="Symbol" pitchFamily="2" charset="2"/>
              </a:rPr>
              <a:t></a:t>
            </a:r>
            <a:r>
              <a:rPr lang="en-US" dirty="0"/>
              <a:t>) expression in your patients with advanced OC? </a:t>
            </a:r>
          </a:p>
        </p:txBody>
      </p:sp>
      <p:sp>
        <p:nvSpPr>
          <p:cNvPr id="8" name="Content Placeholder 7">
            <a:extLst>
              <a:ext uri="{FF2B5EF4-FFF2-40B4-BE49-F238E27FC236}">
                <a16:creationId xmlns:a16="http://schemas.microsoft.com/office/drawing/2014/main" id="{EF6F5A0C-EE10-E465-B30C-41E9CB0CD80A}"/>
              </a:ext>
            </a:extLst>
          </p:cNvPr>
          <p:cNvSpPr>
            <a:spLocks noGrp="1"/>
          </p:cNvSpPr>
          <p:nvPr>
            <p:ph idx="52"/>
          </p:nvPr>
        </p:nvSpPr>
        <p:spPr/>
        <p:txBody>
          <a:bodyPr/>
          <a:lstStyle/>
          <a:p>
            <a:r>
              <a:rPr lang="en-US" dirty="0"/>
              <a:t>At the time of first platinum-resistant relapse </a:t>
            </a:r>
          </a:p>
        </p:txBody>
      </p:sp>
      <p:sp>
        <p:nvSpPr>
          <p:cNvPr id="9" name="Content Placeholder 3">
            <a:extLst>
              <a:ext uri="{FF2B5EF4-FFF2-40B4-BE49-F238E27FC236}">
                <a16:creationId xmlns:a16="http://schemas.microsoft.com/office/drawing/2014/main" id="{562AD8BA-BDAD-D202-F902-508C6335E4CA}"/>
              </a:ext>
            </a:extLst>
          </p:cNvPr>
          <p:cNvSpPr>
            <a:spLocks noGrp="1"/>
          </p:cNvSpPr>
          <p:nvPr>
            <p:ph idx="47"/>
          </p:nvPr>
        </p:nvSpPr>
        <p:spPr/>
        <p:txBody>
          <a:bodyPr/>
          <a:lstStyle/>
          <a:p>
            <a:r>
              <a:rPr lang="en-US" dirty="0"/>
              <a:t> At initial diagnosis</a:t>
            </a:r>
          </a:p>
        </p:txBody>
      </p:sp>
      <p:sp>
        <p:nvSpPr>
          <p:cNvPr id="10" name="Content Placeholder 7">
            <a:extLst>
              <a:ext uri="{FF2B5EF4-FFF2-40B4-BE49-F238E27FC236}">
                <a16:creationId xmlns:a16="http://schemas.microsoft.com/office/drawing/2014/main" id="{CF2181B9-9144-85ED-98ED-2EAD8F76F83D}"/>
              </a:ext>
            </a:extLst>
          </p:cNvPr>
          <p:cNvSpPr>
            <a:spLocks noGrp="1"/>
          </p:cNvSpPr>
          <p:nvPr>
            <p:ph idx="51"/>
          </p:nvPr>
        </p:nvSpPr>
        <p:spPr/>
        <p:txBody>
          <a:bodyPr/>
          <a:lstStyle/>
          <a:p>
            <a:r>
              <a:rPr lang="en-US" dirty="0"/>
              <a:t>At the time of first platinum-resistant relapse </a:t>
            </a:r>
          </a:p>
        </p:txBody>
      </p:sp>
    </p:spTree>
    <p:extLst>
      <p:ext uri="{BB962C8B-B14F-4D97-AF65-F5344CB8AC3E}">
        <p14:creationId xmlns:p14="http://schemas.microsoft.com/office/powerpoint/2010/main" val="1569638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627779A-0773-87A9-8062-CC00101F14D4}"/>
              </a:ext>
            </a:extLst>
          </p:cNvPr>
          <p:cNvSpPr>
            <a:spLocks noGrp="1"/>
          </p:cNvSpPr>
          <p:nvPr>
            <p:ph idx="47"/>
          </p:nvPr>
        </p:nvSpPr>
        <p:spPr/>
        <p:txBody>
          <a:bodyPr/>
          <a:lstStyle/>
          <a:p>
            <a:r>
              <a:rPr lang="en-US" dirty="0"/>
              <a:t>In-house testing and outside NGS</a:t>
            </a:r>
          </a:p>
        </p:txBody>
      </p:sp>
      <p:sp>
        <p:nvSpPr>
          <p:cNvPr id="11" name="Content Placeholder 10">
            <a:extLst>
              <a:ext uri="{FF2B5EF4-FFF2-40B4-BE49-F238E27FC236}">
                <a16:creationId xmlns:a16="http://schemas.microsoft.com/office/drawing/2014/main" id="{EC9A64FD-3EC2-1B09-ED16-864305333DFA}"/>
              </a:ext>
            </a:extLst>
          </p:cNvPr>
          <p:cNvSpPr>
            <a:spLocks noGrp="1"/>
          </p:cNvSpPr>
          <p:nvPr>
            <p:ph idx="48"/>
          </p:nvPr>
        </p:nvSpPr>
        <p:spPr/>
        <p:txBody>
          <a:bodyPr/>
          <a:lstStyle/>
          <a:p>
            <a:r>
              <a:rPr lang="en-US" dirty="0"/>
              <a:t>VENTANA FOLR1-2.1 </a:t>
            </a:r>
            <a:r>
              <a:rPr lang="en-US" dirty="0" err="1"/>
              <a:t>RxDx</a:t>
            </a:r>
            <a:r>
              <a:rPr lang="en-US" dirty="0"/>
              <a:t> assay</a:t>
            </a:r>
          </a:p>
        </p:txBody>
      </p:sp>
      <p:sp>
        <p:nvSpPr>
          <p:cNvPr id="12" name="Content Placeholder 11">
            <a:extLst>
              <a:ext uri="{FF2B5EF4-FFF2-40B4-BE49-F238E27FC236}">
                <a16:creationId xmlns:a16="http://schemas.microsoft.com/office/drawing/2014/main" id="{024310C1-C532-9F56-B405-8052F328EAD4}"/>
              </a:ext>
            </a:extLst>
          </p:cNvPr>
          <p:cNvSpPr>
            <a:spLocks noGrp="1"/>
          </p:cNvSpPr>
          <p:nvPr>
            <p:ph idx="49"/>
          </p:nvPr>
        </p:nvSpPr>
        <p:spPr/>
        <p:txBody>
          <a:bodyPr/>
          <a:lstStyle/>
          <a:p>
            <a:r>
              <a:rPr lang="en-US" dirty="0"/>
              <a:t>IHC</a:t>
            </a:r>
          </a:p>
        </p:txBody>
      </p:sp>
      <p:sp>
        <p:nvSpPr>
          <p:cNvPr id="13" name="Content Placeholder 12">
            <a:extLst>
              <a:ext uri="{FF2B5EF4-FFF2-40B4-BE49-F238E27FC236}">
                <a16:creationId xmlns:a16="http://schemas.microsoft.com/office/drawing/2014/main" id="{A46EBBD3-AFE4-53A3-CC5F-E76A10CE4BE5}"/>
              </a:ext>
            </a:extLst>
          </p:cNvPr>
          <p:cNvSpPr>
            <a:spLocks noGrp="1"/>
          </p:cNvSpPr>
          <p:nvPr>
            <p:ph idx="50"/>
          </p:nvPr>
        </p:nvSpPr>
        <p:spPr/>
        <p:txBody>
          <a:bodyPr/>
          <a:lstStyle/>
          <a:p>
            <a:r>
              <a:rPr lang="en-US" dirty="0"/>
              <a:t>IHC</a:t>
            </a:r>
          </a:p>
        </p:txBody>
      </p:sp>
      <p:sp>
        <p:nvSpPr>
          <p:cNvPr id="14" name="Content Placeholder 13">
            <a:extLst>
              <a:ext uri="{FF2B5EF4-FFF2-40B4-BE49-F238E27FC236}">
                <a16:creationId xmlns:a16="http://schemas.microsoft.com/office/drawing/2014/main" id="{D8BA915D-4BB0-2872-D850-B2D8E0D94165}"/>
              </a:ext>
            </a:extLst>
          </p:cNvPr>
          <p:cNvSpPr>
            <a:spLocks noGrp="1"/>
          </p:cNvSpPr>
          <p:nvPr>
            <p:ph idx="58"/>
          </p:nvPr>
        </p:nvSpPr>
        <p:spPr/>
        <p:txBody>
          <a:bodyPr/>
          <a:lstStyle/>
          <a:p>
            <a:r>
              <a:rPr lang="en-US" dirty="0"/>
              <a:t>Testing methodology</a:t>
            </a:r>
          </a:p>
        </p:txBody>
      </p:sp>
      <p:sp>
        <p:nvSpPr>
          <p:cNvPr id="15" name="Content Placeholder 14">
            <a:extLst>
              <a:ext uri="{FF2B5EF4-FFF2-40B4-BE49-F238E27FC236}">
                <a16:creationId xmlns:a16="http://schemas.microsoft.com/office/drawing/2014/main" id="{1BE2F168-15C5-D63C-B068-6A1391117AA2}"/>
              </a:ext>
            </a:extLst>
          </p:cNvPr>
          <p:cNvSpPr>
            <a:spLocks noGrp="1"/>
          </p:cNvSpPr>
          <p:nvPr>
            <p:ph idx="71"/>
          </p:nvPr>
        </p:nvSpPr>
        <p:spPr/>
        <p:txBody>
          <a:bodyPr/>
          <a:lstStyle/>
          <a:p>
            <a:r>
              <a:rPr lang="en-US" dirty="0"/>
              <a:t>IHC</a:t>
            </a:r>
          </a:p>
        </p:txBody>
      </p:sp>
      <p:sp>
        <p:nvSpPr>
          <p:cNvPr id="9" name="Title 8">
            <a:extLst>
              <a:ext uri="{FF2B5EF4-FFF2-40B4-BE49-F238E27FC236}">
                <a16:creationId xmlns:a16="http://schemas.microsoft.com/office/drawing/2014/main" id="{F1ECA94D-852F-891B-195F-4A78A3E8D100}"/>
              </a:ext>
            </a:extLst>
          </p:cNvPr>
          <p:cNvSpPr>
            <a:spLocks noGrp="1"/>
          </p:cNvSpPr>
          <p:nvPr>
            <p:ph type="title"/>
          </p:nvPr>
        </p:nvSpPr>
        <p:spPr/>
        <p:txBody>
          <a:bodyPr/>
          <a:lstStyle/>
          <a:p>
            <a:r>
              <a:rPr lang="en-US" sz="2300" dirty="0"/>
              <a:t>What testing methodology do you gener­ally use to test for FRα expression in your patients with advanced OC? What threshold for FRα expression do you require to employ </a:t>
            </a:r>
            <a:r>
              <a:rPr lang="en-US" sz="2300" dirty="0" err="1"/>
              <a:t>mirvetuximab</a:t>
            </a:r>
            <a:r>
              <a:rPr lang="en-US" sz="2300" dirty="0"/>
              <a:t> </a:t>
            </a:r>
            <a:r>
              <a:rPr lang="en-US" sz="2300" dirty="0" err="1"/>
              <a:t>soravtansine</a:t>
            </a:r>
            <a:r>
              <a:rPr lang="en-US" sz="2300" dirty="0"/>
              <a:t> for your patients with platinum-resistant advanced OC? </a:t>
            </a:r>
          </a:p>
        </p:txBody>
      </p:sp>
      <p:sp>
        <p:nvSpPr>
          <p:cNvPr id="16" name="Content Placeholder 15">
            <a:extLst>
              <a:ext uri="{FF2B5EF4-FFF2-40B4-BE49-F238E27FC236}">
                <a16:creationId xmlns:a16="http://schemas.microsoft.com/office/drawing/2014/main" id="{81731091-2DC3-C432-8E0A-100D098D696B}"/>
              </a:ext>
            </a:extLst>
          </p:cNvPr>
          <p:cNvSpPr>
            <a:spLocks noGrp="1"/>
          </p:cNvSpPr>
          <p:nvPr>
            <p:ph idx="74"/>
          </p:nvPr>
        </p:nvSpPr>
        <p:spPr/>
        <p:txBody>
          <a:bodyPr/>
          <a:lstStyle/>
          <a:p>
            <a:r>
              <a:rPr lang="en-US" dirty="0"/>
              <a:t>75% or greater </a:t>
            </a:r>
          </a:p>
        </p:txBody>
      </p:sp>
      <p:sp>
        <p:nvSpPr>
          <p:cNvPr id="17" name="Content Placeholder 16">
            <a:extLst>
              <a:ext uri="{FF2B5EF4-FFF2-40B4-BE49-F238E27FC236}">
                <a16:creationId xmlns:a16="http://schemas.microsoft.com/office/drawing/2014/main" id="{2D501DE1-D5F3-925B-0851-E1E7D71B118D}"/>
              </a:ext>
            </a:extLst>
          </p:cNvPr>
          <p:cNvSpPr>
            <a:spLocks noGrp="1"/>
          </p:cNvSpPr>
          <p:nvPr>
            <p:ph idx="75"/>
          </p:nvPr>
        </p:nvSpPr>
        <p:spPr/>
        <p:txBody>
          <a:bodyPr/>
          <a:lstStyle/>
          <a:p>
            <a:r>
              <a:rPr lang="en-US" dirty="0"/>
              <a:t>75% or greater </a:t>
            </a:r>
          </a:p>
        </p:txBody>
      </p:sp>
      <p:sp>
        <p:nvSpPr>
          <p:cNvPr id="18" name="Content Placeholder 17">
            <a:extLst>
              <a:ext uri="{FF2B5EF4-FFF2-40B4-BE49-F238E27FC236}">
                <a16:creationId xmlns:a16="http://schemas.microsoft.com/office/drawing/2014/main" id="{FF0E6883-5B90-5EB7-2E66-916BA5FB3061}"/>
              </a:ext>
            </a:extLst>
          </p:cNvPr>
          <p:cNvSpPr>
            <a:spLocks noGrp="1"/>
          </p:cNvSpPr>
          <p:nvPr>
            <p:ph idx="76"/>
          </p:nvPr>
        </p:nvSpPr>
        <p:spPr/>
        <p:txBody>
          <a:bodyPr/>
          <a:lstStyle/>
          <a:p>
            <a:r>
              <a:rPr lang="en-US" dirty="0"/>
              <a:t>Will consider for anyone &gt;25% but </a:t>
            </a:r>
            <a:br>
              <a:rPr lang="en-US" dirty="0"/>
            </a:br>
            <a:r>
              <a:rPr lang="en-US" dirty="0"/>
              <a:t>really look at &gt;50% with </a:t>
            </a:r>
            <a:r>
              <a:rPr lang="en-US" dirty="0" err="1"/>
              <a:t>bev</a:t>
            </a:r>
            <a:endParaRPr lang="en-US" dirty="0"/>
          </a:p>
        </p:txBody>
      </p:sp>
      <p:sp>
        <p:nvSpPr>
          <p:cNvPr id="19" name="Content Placeholder 18">
            <a:extLst>
              <a:ext uri="{FF2B5EF4-FFF2-40B4-BE49-F238E27FC236}">
                <a16:creationId xmlns:a16="http://schemas.microsoft.com/office/drawing/2014/main" id="{681A66A2-610A-F17B-0619-FB0B70FF708C}"/>
              </a:ext>
            </a:extLst>
          </p:cNvPr>
          <p:cNvSpPr>
            <a:spLocks noGrp="1"/>
          </p:cNvSpPr>
          <p:nvPr>
            <p:ph idx="77"/>
          </p:nvPr>
        </p:nvSpPr>
        <p:spPr/>
        <p:txBody>
          <a:bodyPr/>
          <a:lstStyle/>
          <a:p>
            <a:r>
              <a:rPr lang="en-US" dirty="0"/>
              <a:t>Greate than 25%  for </a:t>
            </a:r>
            <a:r>
              <a:rPr lang="en-US" dirty="0" err="1"/>
              <a:t>mirv</a:t>
            </a:r>
            <a:r>
              <a:rPr lang="en-US" dirty="0"/>
              <a:t>/</a:t>
            </a:r>
            <a:r>
              <a:rPr lang="en-US" dirty="0" err="1"/>
              <a:t>bev</a:t>
            </a:r>
            <a:r>
              <a:rPr lang="en-US" dirty="0"/>
              <a:t>; </a:t>
            </a:r>
            <a:br>
              <a:rPr lang="en-US" dirty="0"/>
            </a:br>
            <a:r>
              <a:rPr lang="en-US" dirty="0"/>
              <a:t>75% </a:t>
            </a:r>
            <a:r>
              <a:rPr lang="en-US" dirty="0" err="1"/>
              <a:t>mirv</a:t>
            </a:r>
            <a:r>
              <a:rPr lang="en-US" dirty="0"/>
              <a:t> alone</a:t>
            </a:r>
          </a:p>
        </p:txBody>
      </p:sp>
      <p:sp>
        <p:nvSpPr>
          <p:cNvPr id="20" name="Content Placeholder 19">
            <a:extLst>
              <a:ext uri="{FF2B5EF4-FFF2-40B4-BE49-F238E27FC236}">
                <a16:creationId xmlns:a16="http://schemas.microsoft.com/office/drawing/2014/main" id="{5361B9E8-7A97-63AE-F9FC-85543ED00510}"/>
              </a:ext>
            </a:extLst>
          </p:cNvPr>
          <p:cNvSpPr>
            <a:spLocks noGrp="1"/>
          </p:cNvSpPr>
          <p:nvPr>
            <p:ph idx="78"/>
          </p:nvPr>
        </p:nvSpPr>
        <p:spPr/>
        <p:txBody>
          <a:bodyPr/>
          <a:lstStyle/>
          <a:p>
            <a:r>
              <a:rPr lang="en-US" sz="2000" dirty="0"/>
              <a:t>FRα expression threshold</a:t>
            </a:r>
            <a:endParaRPr lang="en-US" dirty="0"/>
          </a:p>
        </p:txBody>
      </p:sp>
      <p:sp>
        <p:nvSpPr>
          <p:cNvPr id="22" name="Content Placeholder 21">
            <a:extLst>
              <a:ext uri="{FF2B5EF4-FFF2-40B4-BE49-F238E27FC236}">
                <a16:creationId xmlns:a16="http://schemas.microsoft.com/office/drawing/2014/main" id="{86467814-18E3-3FC6-A7E6-7E3102058FC6}"/>
              </a:ext>
            </a:extLst>
          </p:cNvPr>
          <p:cNvSpPr>
            <a:spLocks noGrp="1"/>
          </p:cNvSpPr>
          <p:nvPr>
            <p:ph idx="80"/>
          </p:nvPr>
        </p:nvSpPr>
        <p:spPr/>
        <p:txBody>
          <a:bodyPr/>
          <a:lstStyle/>
          <a:p>
            <a:r>
              <a:rPr lang="en-US" dirty="0"/>
              <a:t>IHC</a:t>
            </a:r>
          </a:p>
        </p:txBody>
      </p:sp>
      <p:sp>
        <p:nvSpPr>
          <p:cNvPr id="23" name="Content Placeholder 22">
            <a:extLst>
              <a:ext uri="{FF2B5EF4-FFF2-40B4-BE49-F238E27FC236}">
                <a16:creationId xmlns:a16="http://schemas.microsoft.com/office/drawing/2014/main" id="{783A9F40-8F5B-8E48-5FB6-D875AA1BAD41}"/>
              </a:ext>
            </a:extLst>
          </p:cNvPr>
          <p:cNvSpPr>
            <a:spLocks noGrp="1"/>
          </p:cNvSpPr>
          <p:nvPr>
            <p:ph idx="81"/>
          </p:nvPr>
        </p:nvSpPr>
        <p:spPr/>
        <p:txBody>
          <a:bodyPr/>
          <a:lstStyle/>
          <a:p>
            <a:r>
              <a:rPr lang="en-US" dirty="0"/>
              <a:t>75%</a:t>
            </a:r>
          </a:p>
        </p:txBody>
      </p:sp>
      <p:sp>
        <p:nvSpPr>
          <p:cNvPr id="2" name="Content Placeholder 15">
            <a:extLst>
              <a:ext uri="{FF2B5EF4-FFF2-40B4-BE49-F238E27FC236}">
                <a16:creationId xmlns:a16="http://schemas.microsoft.com/office/drawing/2014/main" id="{BDEC1E83-50A4-7CB4-AB99-47EA2E5F55B6}"/>
              </a:ext>
            </a:extLst>
          </p:cNvPr>
          <p:cNvSpPr>
            <a:spLocks noGrp="1"/>
          </p:cNvSpPr>
          <p:nvPr>
            <p:ph idx="79"/>
          </p:nvPr>
        </p:nvSpPr>
        <p:spPr/>
        <p:txBody>
          <a:bodyPr/>
          <a:lstStyle/>
          <a:p>
            <a:r>
              <a:rPr lang="en-US" dirty="0"/>
              <a:t>75% or greater </a:t>
            </a:r>
          </a:p>
        </p:txBody>
      </p:sp>
      <p:sp>
        <p:nvSpPr>
          <p:cNvPr id="3" name="TextBox 2">
            <a:extLst>
              <a:ext uri="{FF2B5EF4-FFF2-40B4-BE49-F238E27FC236}">
                <a16:creationId xmlns:a16="http://schemas.microsoft.com/office/drawing/2014/main" id="{9FF7B647-DE70-9CF9-DC2F-FE521B76A691}"/>
              </a:ext>
            </a:extLst>
          </p:cNvPr>
          <p:cNvSpPr txBox="1"/>
          <p:nvPr/>
        </p:nvSpPr>
        <p:spPr>
          <a:xfrm>
            <a:off x="407368" y="6452108"/>
            <a:ext cx="1044116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NGS = next-generation sequencing; IHC = immunohistochemistry;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bev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bevacizumab;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mirv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mirvetuximab soravtansine</a:t>
            </a:r>
          </a:p>
        </p:txBody>
      </p:sp>
    </p:spTree>
    <p:extLst>
      <p:ext uri="{BB962C8B-B14F-4D97-AF65-F5344CB8AC3E}">
        <p14:creationId xmlns:p14="http://schemas.microsoft.com/office/powerpoint/2010/main" val="272631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164C2-2487-3AB3-1BCC-5EFF7EA2475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A11C3-B314-FF75-69D1-0E07324649D1}"/>
              </a:ext>
            </a:extLst>
          </p:cNvPr>
          <p:cNvSpPr>
            <a:spLocks noGrp="1"/>
          </p:cNvSpPr>
          <p:nvPr>
            <p:ph idx="48"/>
          </p:nvPr>
        </p:nvSpPr>
        <p:spPr/>
        <p:txBody>
          <a:bodyPr/>
          <a:lstStyle/>
          <a:p>
            <a:r>
              <a:rPr lang="en-US" dirty="0"/>
              <a:t>First line after platinum resistance</a:t>
            </a:r>
          </a:p>
        </p:txBody>
      </p:sp>
      <p:sp>
        <p:nvSpPr>
          <p:cNvPr id="4" name="Content Placeholder 3">
            <a:extLst>
              <a:ext uri="{FF2B5EF4-FFF2-40B4-BE49-F238E27FC236}">
                <a16:creationId xmlns:a16="http://schemas.microsoft.com/office/drawing/2014/main" id="{77B0450B-D6C3-D04B-9B9E-3C272387EE29}"/>
              </a:ext>
            </a:extLst>
          </p:cNvPr>
          <p:cNvSpPr>
            <a:spLocks noGrp="1"/>
          </p:cNvSpPr>
          <p:nvPr>
            <p:ph idx="49"/>
          </p:nvPr>
        </p:nvSpPr>
        <p:spPr/>
        <p:txBody>
          <a:bodyPr/>
          <a:lstStyle/>
          <a:p>
            <a:r>
              <a:rPr lang="en-US" dirty="0"/>
              <a:t>First line after platinum resistance</a:t>
            </a:r>
          </a:p>
        </p:txBody>
      </p:sp>
      <p:sp>
        <p:nvSpPr>
          <p:cNvPr id="5" name="Content Placeholder 4">
            <a:extLst>
              <a:ext uri="{FF2B5EF4-FFF2-40B4-BE49-F238E27FC236}">
                <a16:creationId xmlns:a16="http://schemas.microsoft.com/office/drawing/2014/main" id="{713E543A-FD97-8EC7-9F7E-E1DA5FFADA1A}"/>
              </a:ext>
            </a:extLst>
          </p:cNvPr>
          <p:cNvSpPr>
            <a:spLocks noGrp="1"/>
          </p:cNvSpPr>
          <p:nvPr>
            <p:ph idx="50"/>
          </p:nvPr>
        </p:nvSpPr>
        <p:spPr/>
        <p:txBody>
          <a:bodyPr/>
          <a:lstStyle/>
          <a:p>
            <a:r>
              <a:rPr lang="en-US" dirty="0"/>
              <a:t>First line after platinum resistance</a:t>
            </a:r>
          </a:p>
        </p:txBody>
      </p:sp>
      <p:sp>
        <p:nvSpPr>
          <p:cNvPr id="7" name="Title 6">
            <a:extLst>
              <a:ext uri="{FF2B5EF4-FFF2-40B4-BE49-F238E27FC236}">
                <a16:creationId xmlns:a16="http://schemas.microsoft.com/office/drawing/2014/main" id="{464A6E88-3ABD-83C7-01D0-44C8CC7786BA}"/>
              </a:ext>
            </a:extLst>
          </p:cNvPr>
          <p:cNvSpPr>
            <a:spLocks noGrp="1"/>
          </p:cNvSpPr>
          <p:nvPr>
            <p:ph type="title"/>
          </p:nvPr>
        </p:nvSpPr>
        <p:spPr/>
        <p:txBody>
          <a:bodyPr/>
          <a:lstStyle/>
          <a:p>
            <a:r>
              <a:rPr lang="en-US" dirty="0"/>
              <a:t>In the absence of other actionable biomarkers, in which line of therapy are you typically employ­ing </a:t>
            </a:r>
            <a:r>
              <a:rPr lang="en-US" dirty="0" err="1"/>
              <a:t>mirvetuximab</a:t>
            </a:r>
            <a:r>
              <a:rPr lang="en-US" dirty="0"/>
              <a:t> </a:t>
            </a:r>
            <a:r>
              <a:rPr lang="en-US" dirty="0" err="1"/>
              <a:t>soravtansine</a:t>
            </a:r>
            <a:r>
              <a:rPr lang="en-US" dirty="0"/>
              <a:t> for your patients with FRα-positive, platinum-resistant OC? </a:t>
            </a:r>
          </a:p>
        </p:txBody>
      </p:sp>
      <p:sp>
        <p:nvSpPr>
          <p:cNvPr id="8" name="Content Placeholder 7">
            <a:extLst>
              <a:ext uri="{FF2B5EF4-FFF2-40B4-BE49-F238E27FC236}">
                <a16:creationId xmlns:a16="http://schemas.microsoft.com/office/drawing/2014/main" id="{C979C448-34A1-83A2-D95C-B5D617AD7812}"/>
              </a:ext>
            </a:extLst>
          </p:cNvPr>
          <p:cNvSpPr>
            <a:spLocks noGrp="1"/>
          </p:cNvSpPr>
          <p:nvPr>
            <p:ph idx="52"/>
          </p:nvPr>
        </p:nvSpPr>
        <p:spPr/>
        <p:txBody>
          <a:bodyPr/>
          <a:lstStyle/>
          <a:p>
            <a:r>
              <a:rPr lang="en-US" dirty="0"/>
              <a:t>Second line after platinum resistance</a:t>
            </a:r>
          </a:p>
        </p:txBody>
      </p:sp>
      <p:sp>
        <p:nvSpPr>
          <p:cNvPr id="9" name="Content Placeholder 3">
            <a:extLst>
              <a:ext uri="{FF2B5EF4-FFF2-40B4-BE49-F238E27FC236}">
                <a16:creationId xmlns:a16="http://schemas.microsoft.com/office/drawing/2014/main" id="{16CE7347-A5D5-B689-F967-22DBCACDDC8A}"/>
              </a:ext>
            </a:extLst>
          </p:cNvPr>
          <p:cNvSpPr>
            <a:spLocks noGrp="1"/>
          </p:cNvSpPr>
          <p:nvPr>
            <p:ph idx="47"/>
          </p:nvPr>
        </p:nvSpPr>
        <p:spPr/>
        <p:txBody>
          <a:bodyPr/>
          <a:lstStyle/>
          <a:p>
            <a:r>
              <a:rPr lang="en-US" dirty="0"/>
              <a:t>First line after platinum resistance</a:t>
            </a:r>
          </a:p>
        </p:txBody>
      </p:sp>
      <p:sp>
        <p:nvSpPr>
          <p:cNvPr id="10" name="Content Placeholder 3">
            <a:extLst>
              <a:ext uri="{FF2B5EF4-FFF2-40B4-BE49-F238E27FC236}">
                <a16:creationId xmlns:a16="http://schemas.microsoft.com/office/drawing/2014/main" id="{2DE970A1-7FCF-832F-5A7A-005D71F0A491}"/>
              </a:ext>
            </a:extLst>
          </p:cNvPr>
          <p:cNvSpPr>
            <a:spLocks noGrp="1"/>
          </p:cNvSpPr>
          <p:nvPr>
            <p:ph idx="51"/>
          </p:nvPr>
        </p:nvSpPr>
        <p:spPr/>
        <p:txBody>
          <a:bodyPr/>
          <a:lstStyle/>
          <a:p>
            <a:r>
              <a:rPr lang="en-US" dirty="0"/>
              <a:t>First line after platinum resistance</a:t>
            </a:r>
          </a:p>
        </p:txBody>
      </p:sp>
    </p:spTree>
    <p:extLst>
      <p:ext uri="{BB962C8B-B14F-4D97-AF65-F5344CB8AC3E}">
        <p14:creationId xmlns:p14="http://schemas.microsoft.com/office/powerpoint/2010/main" val="118453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A6D8-6BEC-330D-7005-154CB618C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136D2-BF3A-9E83-E26C-522F98AEB807}"/>
              </a:ext>
            </a:extLst>
          </p:cNvPr>
          <p:cNvSpPr>
            <a:spLocks noGrp="1"/>
          </p:cNvSpPr>
          <p:nvPr>
            <p:ph type="title"/>
          </p:nvPr>
        </p:nvSpPr>
        <p:spPr>
          <a:xfrm>
            <a:off x="916516" y="29760"/>
            <a:ext cx="10358967" cy="1383015"/>
          </a:xfrm>
        </p:spPr>
        <p:txBody>
          <a:bodyPr/>
          <a:lstStyle/>
          <a:p>
            <a:r>
              <a:rPr lang="en-US" sz="3200" dirty="0">
                <a:solidFill>
                  <a:srgbClr val="0432FF"/>
                </a:solidFill>
              </a:rPr>
              <a:t>Dr Moore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DC378007-8BE1-6265-B4E8-4F8F24532136}"/>
              </a:ext>
            </a:extLst>
          </p:cNvPr>
          <p:cNvGraphicFramePr>
            <a:graphicFrameLocks/>
          </p:cNvGraphicFramePr>
          <p:nvPr>
            <p:extLst>
              <p:ext uri="{D42A27DB-BD31-4B8C-83A1-F6EECF244321}">
                <p14:modId xmlns:p14="http://schemas.microsoft.com/office/powerpoint/2010/main" val="2517093849"/>
              </p:ext>
            </p:extLst>
          </p:nvPr>
        </p:nvGraphicFramePr>
        <p:xfrm>
          <a:off x="983432" y="1424219"/>
          <a:ext cx="10225136" cy="4606049"/>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702395">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GSK, Mersana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89395">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AbbVie Inc, AstraZeneca Pharmaceuticals LP, BioNTech SE, Caris Life Sciences,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Duality Biologics,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Janssen Biotech Inc, Merck, Regeneron Pharmaceuticals Inc, Schrödinger, Takeda Pharmaceuticals USA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Whitehawk Therapeutics,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 </a:t>
                      </a:r>
                      <a:r>
                        <a:rPr lang="en-US" sz="1800" b="0" kern="1200" dirty="0" err="1">
                          <a:solidFill>
                            <a:schemeClr val="tx1"/>
                          </a:solidFill>
                          <a:effectLst/>
                          <a:latin typeface="+mn-lt"/>
                          <a:ea typeface="+mn-ea"/>
                          <a:cs typeface="+mn-cs"/>
                        </a:rPr>
                        <a:t>Zymeworks</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262545"/>
                  </a:ext>
                </a:extLst>
              </a:tr>
              <a:tr h="68039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Accent Therapeutics, </a:t>
                      </a:r>
                      <a:r>
                        <a:rPr lang="en-US" sz="1800" b="0" kern="1200" dirty="0" err="1">
                          <a:solidFill>
                            <a:schemeClr val="tx1"/>
                          </a:solidFill>
                          <a:effectLst/>
                          <a:latin typeface="+mn-lt"/>
                          <a:ea typeface="+mn-ea"/>
                          <a:cs typeface="+mn-cs"/>
                        </a:rPr>
                        <a:t>Advaxis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Allarity</a:t>
                      </a:r>
                      <a:r>
                        <a:rPr lang="en-US" sz="1800" b="0" kern="1200" dirty="0">
                          <a:solidFill>
                            <a:schemeClr val="tx1"/>
                          </a:solidFill>
                          <a:effectLst/>
                          <a:latin typeface="+mn-lt"/>
                          <a:ea typeface="+mn-ea"/>
                          <a:cs typeface="+mn-cs"/>
                        </a:rPr>
                        <a:t> Therapeutics, AstraZeneca Pharmaceuticals LP, Daiichi Sankyo Inc, GSK, Immunocore, </a:t>
                      </a:r>
                      <a:r>
                        <a:rPr lang="en-US" sz="1800" b="0" kern="1200" dirty="0" err="1">
                          <a:solidFill>
                            <a:schemeClr val="tx1"/>
                          </a:solidFill>
                          <a:effectLst/>
                          <a:latin typeface="+mn-lt"/>
                          <a:ea typeface="+mn-ea"/>
                          <a:cs typeface="+mn-cs"/>
                        </a:rPr>
                        <a:t>Iovance</a:t>
                      </a:r>
                      <a:r>
                        <a:rPr lang="en-US" sz="1800" b="0" kern="1200" dirty="0">
                          <a:solidFill>
                            <a:schemeClr val="tx1"/>
                          </a:solidFill>
                          <a:effectLst/>
                          <a:latin typeface="+mn-lt"/>
                          <a:ea typeface="+mn-ea"/>
                          <a:cs typeface="+mn-cs"/>
                        </a:rPr>
                        <a:t> Biotherapeutics, Regeneron Pharmaceuticals Inc, Schrödinger,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4721492"/>
                  </a:ext>
                </a:extLst>
              </a:tr>
              <a:tr h="680394">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Bicycle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3621526"/>
                  </a:ext>
                </a:extLst>
              </a:tr>
              <a:tr h="680394">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ASCO, GOG Partners, NRG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5788937"/>
                  </a:ext>
                </a:extLst>
              </a:tr>
            </a:tbl>
          </a:graphicData>
        </a:graphic>
      </p:graphicFrame>
    </p:spTree>
    <p:custDataLst>
      <p:tags r:id="rId1"/>
    </p:custDataLst>
    <p:extLst>
      <p:ext uri="{BB962C8B-B14F-4D97-AF65-F5344CB8AC3E}">
        <p14:creationId xmlns:p14="http://schemas.microsoft.com/office/powerpoint/2010/main" val="2831327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65435-C540-34E8-DD8A-F376507D5E0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EFDF33-80C7-2118-ED54-76E1FBD065E1}"/>
              </a:ext>
            </a:extLst>
          </p:cNvPr>
          <p:cNvSpPr>
            <a:spLocks noGrp="1"/>
          </p:cNvSpPr>
          <p:nvPr>
            <p:ph idx="47"/>
          </p:nvPr>
        </p:nvSpPr>
        <p:spPr/>
        <p:txBody>
          <a:bodyPr/>
          <a:lstStyle/>
          <a:p>
            <a:r>
              <a:rPr lang="en-US" dirty="0"/>
              <a:t>Yes, with carboplatin on clinical trial</a:t>
            </a:r>
          </a:p>
        </p:txBody>
      </p:sp>
      <p:sp>
        <p:nvSpPr>
          <p:cNvPr id="3" name="Content Placeholder 2">
            <a:extLst>
              <a:ext uri="{FF2B5EF4-FFF2-40B4-BE49-F238E27FC236}">
                <a16:creationId xmlns:a16="http://schemas.microsoft.com/office/drawing/2014/main" id="{92205AF1-5331-C3CC-3790-804490623E78}"/>
              </a:ext>
            </a:extLst>
          </p:cNvPr>
          <p:cNvSpPr>
            <a:spLocks noGrp="1"/>
          </p:cNvSpPr>
          <p:nvPr>
            <p:ph idx="48"/>
          </p:nvPr>
        </p:nvSpPr>
        <p:spPr/>
        <p:txBody>
          <a:bodyPr/>
          <a:lstStyle/>
          <a:p>
            <a:r>
              <a:rPr lang="en-US" dirty="0"/>
              <a:t>Yes, with bevacizumab if FRα expression is 25% or greater</a:t>
            </a:r>
          </a:p>
        </p:txBody>
      </p:sp>
      <p:sp>
        <p:nvSpPr>
          <p:cNvPr id="4" name="Content Placeholder 3">
            <a:extLst>
              <a:ext uri="{FF2B5EF4-FFF2-40B4-BE49-F238E27FC236}">
                <a16:creationId xmlns:a16="http://schemas.microsoft.com/office/drawing/2014/main" id="{82D5A7C5-F695-AEE1-E084-6A557E34D459}"/>
              </a:ext>
            </a:extLst>
          </p:cNvPr>
          <p:cNvSpPr>
            <a:spLocks noGrp="1"/>
          </p:cNvSpPr>
          <p:nvPr>
            <p:ph idx="49"/>
          </p:nvPr>
        </p:nvSpPr>
        <p:spPr/>
        <p:txBody>
          <a:bodyPr/>
          <a:lstStyle/>
          <a:p>
            <a:r>
              <a:rPr lang="en-US" dirty="0"/>
              <a:t>Yes, with bevacizumab</a:t>
            </a:r>
          </a:p>
        </p:txBody>
      </p:sp>
      <p:sp>
        <p:nvSpPr>
          <p:cNvPr id="5" name="Content Placeholder 4">
            <a:extLst>
              <a:ext uri="{FF2B5EF4-FFF2-40B4-BE49-F238E27FC236}">
                <a16:creationId xmlns:a16="http://schemas.microsoft.com/office/drawing/2014/main" id="{4FCEFE30-F658-6F90-0F9F-1C613BAD465C}"/>
              </a:ext>
            </a:extLst>
          </p:cNvPr>
          <p:cNvSpPr>
            <a:spLocks noGrp="1"/>
          </p:cNvSpPr>
          <p:nvPr>
            <p:ph idx="50"/>
          </p:nvPr>
        </p:nvSpPr>
        <p:spPr/>
        <p:txBody>
          <a:bodyPr/>
          <a:lstStyle/>
          <a:p>
            <a:r>
              <a:rPr lang="en-US" dirty="0"/>
              <a:t>Yes, with bevacizumab</a:t>
            </a:r>
          </a:p>
        </p:txBody>
      </p:sp>
      <p:sp>
        <p:nvSpPr>
          <p:cNvPr id="6" name="Content Placeholder 5">
            <a:extLst>
              <a:ext uri="{FF2B5EF4-FFF2-40B4-BE49-F238E27FC236}">
                <a16:creationId xmlns:a16="http://schemas.microsoft.com/office/drawing/2014/main" id="{FDB4D911-E770-7748-62D6-90591FBFA253}"/>
              </a:ext>
            </a:extLst>
          </p:cNvPr>
          <p:cNvSpPr>
            <a:spLocks noGrp="1"/>
          </p:cNvSpPr>
          <p:nvPr>
            <p:ph idx="51"/>
          </p:nvPr>
        </p:nvSpPr>
        <p:spPr/>
        <p:txBody>
          <a:bodyPr/>
          <a:lstStyle/>
          <a:p>
            <a:r>
              <a:rPr lang="en-US" dirty="0"/>
              <a:t>No</a:t>
            </a:r>
          </a:p>
        </p:txBody>
      </p:sp>
      <p:sp>
        <p:nvSpPr>
          <p:cNvPr id="7" name="Title 6">
            <a:extLst>
              <a:ext uri="{FF2B5EF4-FFF2-40B4-BE49-F238E27FC236}">
                <a16:creationId xmlns:a16="http://schemas.microsoft.com/office/drawing/2014/main" id="{9F6058E9-0DA1-908F-C053-69BBD6712622}"/>
              </a:ext>
            </a:extLst>
          </p:cNvPr>
          <p:cNvSpPr>
            <a:spLocks noGrp="1"/>
          </p:cNvSpPr>
          <p:nvPr>
            <p:ph type="title"/>
          </p:nvPr>
        </p:nvSpPr>
        <p:spPr/>
        <p:txBody>
          <a:bodyPr/>
          <a:lstStyle/>
          <a:p>
            <a:r>
              <a:rPr lang="en-US" dirty="0"/>
              <a:t>Would you employ </a:t>
            </a:r>
            <a:r>
              <a:rPr lang="en-US" dirty="0" err="1"/>
              <a:t>mirvetuximab</a:t>
            </a:r>
            <a:r>
              <a:rPr lang="en-US" dirty="0"/>
              <a:t> </a:t>
            </a:r>
            <a:r>
              <a:rPr lang="en-US" dirty="0" err="1"/>
              <a:t>soravtansine</a:t>
            </a:r>
            <a:r>
              <a:rPr lang="en-US" dirty="0"/>
              <a:t> in combination with another systemic therapy under any circumstances? </a:t>
            </a:r>
          </a:p>
        </p:txBody>
      </p:sp>
      <p:sp>
        <p:nvSpPr>
          <p:cNvPr id="8" name="Content Placeholder 7">
            <a:extLst>
              <a:ext uri="{FF2B5EF4-FFF2-40B4-BE49-F238E27FC236}">
                <a16:creationId xmlns:a16="http://schemas.microsoft.com/office/drawing/2014/main" id="{4382725E-4961-D741-233E-5069DCD381EE}"/>
              </a:ext>
            </a:extLst>
          </p:cNvPr>
          <p:cNvSpPr>
            <a:spLocks noGrp="1"/>
          </p:cNvSpPr>
          <p:nvPr>
            <p:ph idx="52"/>
          </p:nvPr>
        </p:nvSpPr>
        <p:spPr/>
        <p:txBody>
          <a:bodyPr/>
          <a:lstStyle/>
          <a:p>
            <a:r>
              <a:rPr lang="en-US" dirty="0"/>
              <a:t>Yes, if less than 75% FRα expression </a:t>
            </a:r>
            <a:br>
              <a:rPr lang="en-US" dirty="0"/>
            </a:br>
            <a:r>
              <a:rPr lang="en-US" dirty="0"/>
              <a:t>and no other good therapy options </a:t>
            </a:r>
          </a:p>
        </p:txBody>
      </p:sp>
    </p:spTree>
    <p:extLst>
      <p:ext uri="{BB962C8B-B14F-4D97-AF65-F5344CB8AC3E}">
        <p14:creationId xmlns:p14="http://schemas.microsoft.com/office/powerpoint/2010/main" val="3600938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7AD62-8CC8-5C91-2E8B-037BA2A3788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A7DCBD-FD99-A633-F1A4-D8A6DA96EE90}"/>
              </a:ext>
            </a:extLst>
          </p:cNvPr>
          <p:cNvSpPr>
            <a:spLocks noGrp="1"/>
          </p:cNvSpPr>
          <p:nvPr>
            <p:ph idx="47"/>
          </p:nvPr>
        </p:nvSpPr>
        <p:spPr/>
        <p:txBody>
          <a:bodyPr/>
          <a:lstStyle/>
          <a:p>
            <a:r>
              <a:rPr lang="en-US" dirty="0"/>
              <a:t>Yes, there is potential for greater use as it is not biomarker restricted; there is also no need for ocular assessments</a:t>
            </a:r>
          </a:p>
        </p:txBody>
      </p:sp>
      <p:sp>
        <p:nvSpPr>
          <p:cNvPr id="3" name="Content Placeholder 2">
            <a:extLst>
              <a:ext uri="{FF2B5EF4-FFF2-40B4-BE49-F238E27FC236}">
                <a16:creationId xmlns:a16="http://schemas.microsoft.com/office/drawing/2014/main" id="{E656BE9B-B641-31C1-3318-7784D0F3B48A}"/>
              </a:ext>
            </a:extLst>
          </p:cNvPr>
          <p:cNvSpPr>
            <a:spLocks noGrp="1"/>
          </p:cNvSpPr>
          <p:nvPr>
            <p:ph idx="48"/>
          </p:nvPr>
        </p:nvSpPr>
        <p:spPr/>
        <p:txBody>
          <a:bodyPr/>
          <a:lstStyle/>
          <a:p>
            <a:r>
              <a:rPr lang="en-US" dirty="0"/>
              <a:t>I’m not sure</a:t>
            </a:r>
          </a:p>
        </p:txBody>
      </p:sp>
      <p:sp>
        <p:nvSpPr>
          <p:cNvPr id="4" name="Content Placeholder 3">
            <a:extLst>
              <a:ext uri="{FF2B5EF4-FFF2-40B4-BE49-F238E27FC236}">
                <a16:creationId xmlns:a16="http://schemas.microsoft.com/office/drawing/2014/main" id="{1540B4AC-1E09-ABC5-BE74-55A20E321499}"/>
              </a:ext>
            </a:extLst>
          </p:cNvPr>
          <p:cNvSpPr>
            <a:spLocks noGrp="1"/>
          </p:cNvSpPr>
          <p:nvPr>
            <p:ph idx="49"/>
          </p:nvPr>
        </p:nvSpPr>
        <p:spPr/>
        <p:txBody>
          <a:bodyPr/>
          <a:lstStyle/>
          <a:p>
            <a:r>
              <a:rPr lang="en-US" dirty="0"/>
              <a:t>Yes, I think some will have less </a:t>
            </a:r>
            <a:r>
              <a:rPr lang="en-US" dirty="0" err="1"/>
              <a:t>hematolgic</a:t>
            </a:r>
            <a:r>
              <a:rPr lang="en-US" dirty="0"/>
              <a:t> toxicity </a:t>
            </a:r>
            <a:br>
              <a:rPr lang="en-US" dirty="0"/>
            </a:br>
            <a:r>
              <a:rPr lang="en-US" dirty="0"/>
              <a:t>than others and that may be important</a:t>
            </a:r>
          </a:p>
        </p:txBody>
      </p:sp>
      <p:sp>
        <p:nvSpPr>
          <p:cNvPr id="5" name="Content Placeholder 4">
            <a:extLst>
              <a:ext uri="{FF2B5EF4-FFF2-40B4-BE49-F238E27FC236}">
                <a16:creationId xmlns:a16="http://schemas.microsoft.com/office/drawing/2014/main" id="{CD216127-C0ED-2B7E-8539-4877FD5B8556}"/>
              </a:ext>
            </a:extLst>
          </p:cNvPr>
          <p:cNvSpPr>
            <a:spLocks noGrp="1"/>
          </p:cNvSpPr>
          <p:nvPr>
            <p:ph idx="50"/>
          </p:nvPr>
        </p:nvSpPr>
        <p:spPr/>
        <p:txBody>
          <a:bodyPr/>
          <a:lstStyle/>
          <a:p>
            <a:r>
              <a:rPr lang="en-US" dirty="0"/>
              <a:t>Yes, likely improved efficacy and less eye toxicity than mirvetuximab soravtansine</a:t>
            </a:r>
          </a:p>
        </p:txBody>
      </p:sp>
      <p:sp>
        <p:nvSpPr>
          <p:cNvPr id="6" name="Content Placeholder 5">
            <a:extLst>
              <a:ext uri="{FF2B5EF4-FFF2-40B4-BE49-F238E27FC236}">
                <a16:creationId xmlns:a16="http://schemas.microsoft.com/office/drawing/2014/main" id="{BCE20D75-7368-4456-DA37-7CDF3ADA69F6}"/>
              </a:ext>
            </a:extLst>
          </p:cNvPr>
          <p:cNvSpPr>
            <a:spLocks noGrp="1"/>
          </p:cNvSpPr>
          <p:nvPr>
            <p:ph idx="51"/>
          </p:nvPr>
        </p:nvSpPr>
        <p:spPr/>
        <p:txBody>
          <a:bodyPr/>
          <a:lstStyle/>
          <a:p>
            <a:r>
              <a:rPr lang="en-US" dirty="0"/>
              <a:t>Yes, different payload, potentially more effective </a:t>
            </a:r>
            <a:br>
              <a:rPr lang="en-US" dirty="0"/>
            </a:br>
            <a:r>
              <a:rPr lang="en-US" dirty="0"/>
              <a:t>with a different spectrum of toxicity</a:t>
            </a:r>
          </a:p>
        </p:txBody>
      </p:sp>
      <p:sp>
        <p:nvSpPr>
          <p:cNvPr id="7" name="Title 6">
            <a:extLst>
              <a:ext uri="{FF2B5EF4-FFF2-40B4-BE49-F238E27FC236}">
                <a16:creationId xmlns:a16="http://schemas.microsoft.com/office/drawing/2014/main" id="{CC9FE117-5C72-1A83-AE16-46AE786E34F5}"/>
              </a:ext>
            </a:extLst>
          </p:cNvPr>
          <p:cNvSpPr>
            <a:spLocks noGrp="1"/>
          </p:cNvSpPr>
          <p:nvPr>
            <p:ph type="title"/>
          </p:nvPr>
        </p:nvSpPr>
        <p:spPr>
          <a:xfrm>
            <a:off x="551384" y="29322"/>
            <a:ext cx="11305256" cy="1023414"/>
          </a:xfrm>
        </p:spPr>
        <p:txBody>
          <a:bodyPr/>
          <a:lstStyle/>
          <a:p>
            <a:pPr>
              <a:lnSpc>
                <a:spcPts val="1900"/>
              </a:lnSpc>
            </a:pPr>
            <a:r>
              <a:rPr lang="en-US" sz="1900" dirty="0"/>
              <a:t>In your opin­ion, do the mechanistic differences between the FRα-targeted antibody-drug conjugates (ADCs) in development (</a:t>
            </a:r>
            <a:r>
              <a:rPr lang="en-US" sz="1900" dirty="0" err="1"/>
              <a:t>eg</a:t>
            </a:r>
            <a:r>
              <a:rPr lang="en-US" sz="1900" dirty="0"/>
              <a:t>, </a:t>
            </a:r>
            <a:r>
              <a:rPr lang="en-US" sz="1900" dirty="0" err="1"/>
              <a:t>rinatabart</a:t>
            </a:r>
            <a:r>
              <a:rPr lang="en-US" sz="1900" dirty="0"/>
              <a:t> </a:t>
            </a:r>
            <a:r>
              <a:rPr lang="en-US" sz="1900" dirty="0" err="1"/>
              <a:t>sesutecan</a:t>
            </a:r>
            <a:r>
              <a:rPr lang="en-US" sz="1900" dirty="0"/>
              <a:t>, </a:t>
            </a:r>
            <a:r>
              <a:rPr lang="en-US" sz="1900" dirty="0" err="1"/>
              <a:t>torvutatug</a:t>
            </a:r>
            <a:r>
              <a:rPr lang="en-US" sz="1900" dirty="0"/>
              <a:t> </a:t>
            </a:r>
            <a:r>
              <a:rPr lang="en-US" sz="1900" dirty="0" err="1"/>
              <a:t>samrotecan</a:t>
            </a:r>
            <a:r>
              <a:rPr lang="en-US" sz="1900" dirty="0"/>
              <a:t>, </a:t>
            </a:r>
            <a:r>
              <a:rPr lang="en-US" sz="1900" dirty="0" err="1"/>
              <a:t>sofetabart</a:t>
            </a:r>
            <a:r>
              <a:rPr lang="en-US" sz="1900" dirty="0"/>
              <a:t> </a:t>
            </a:r>
            <a:r>
              <a:rPr lang="en-US" sz="1900" dirty="0" err="1"/>
              <a:t>mipitecan</a:t>
            </a:r>
            <a:r>
              <a:rPr lang="en-US" sz="1900" dirty="0"/>
              <a:t>) and </a:t>
            </a:r>
            <a:r>
              <a:rPr lang="en-US" sz="1900" dirty="0" err="1"/>
              <a:t>mirvetuximab</a:t>
            </a:r>
            <a:r>
              <a:rPr lang="en-US" sz="1900" dirty="0"/>
              <a:t> </a:t>
            </a:r>
            <a:r>
              <a:rPr lang="en-US" sz="1900" dirty="0" err="1"/>
              <a:t>soravtansine</a:t>
            </a:r>
            <a:r>
              <a:rPr lang="en-US" sz="1900" dirty="0"/>
              <a:t> offer any potential advan­tages for the former from either an efficacy or a tolerabil­ity perspective? </a:t>
            </a:r>
          </a:p>
        </p:txBody>
      </p:sp>
      <p:sp>
        <p:nvSpPr>
          <p:cNvPr id="8" name="Content Placeholder 7">
            <a:extLst>
              <a:ext uri="{FF2B5EF4-FFF2-40B4-BE49-F238E27FC236}">
                <a16:creationId xmlns:a16="http://schemas.microsoft.com/office/drawing/2014/main" id="{F9F9C5F3-9D49-9559-FE0F-7DC853F1DE11}"/>
              </a:ext>
            </a:extLst>
          </p:cNvPr>
          <p:cNvSpPr>
            <a:spLocks noGrp="1"/>
          </p:cNvSpPr>
          <p:nvPr>
            <p:ph idx="52"/>
          </p:nvPr>
        </p:nvSpPr>
        <p:spPr/>
        <p:txBody>
          <a:bodyPr/>
          <a:lstStyle/>
          <a:p>
            <a:r>
              <a:rPr lang="en-US" dirty="0"/>
              <a:t>Yes, these agents are initially showing good efficacy </a:t>
            </a:r>
            <a:br>
              <a:rPr lang="en-US" dirty="0"/>
            </a:br>
            <a:r>
              <a:rPr lang="en-US" dirty="0"/>
              <a:t>signals in tumors with low FRα expression</a:t>
            </a:r>
          </a:p>
        </p:txBody>
      </p:sp>
    </p:spTree>
    <p:extLst>
      <p:ext uri="{BB962C8B-B14F-4D97-AF65-F5344CB8AC3E}">
        <p14:creationId xmlns:p14="http://schemas.microsoft.com/office/powerpoint/2010/main" val="25783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4527E-B7F9-0906-CDA5-E187648458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6F12B2-A123-8E0B-3576-0A62E9D02F61}"/>
              </a:ext>
            </a:extLst>
          </p:cNvPr>
          <p:cNvSpPr/>
          <p:nvPr/>
        </p:nvSpPr>
        <p:spPr bwMode="auto">
          <a:xfrm>
            <a:off x="740128" y="3314229"/>
            <a:ext cx="11044504"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6B55946-715E-CF4A-A8AA-36958BA49A49}"/>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A203C65-6D2B-1E19-4732-EFB1C0972BE6}"/>
              </a:ext>
            </a:extLst>
          </p:cNvPr>
          <p:cNvSpPr>
            <a:spLocks noGrp="1"/>
          </p:cNvSpPr>
          <p:nvPr>
            <p:ph idx="1"/>
          </p:nvPr>
        </p:nvSpPr>
        <p:spPr>
          <a:xfrm>
            <a:off x="767408" y="1416053"/>
            <a:ext cx="10225136"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Current Role of PARP Inhibitors in the Management of Advanced Ovarian Cancer (OC) — Prof Eskander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Strategies Targeting Folate Receptor Alpha in Advanced OC — </a:t>
            </a:r>
            <a:br>
              <a:rPr lang="en-US" sz="2500" dirty="0">
                <a:solidFill>
                  <a:schemeClr val="tx1"/>
                </a:solidFill>
              </a:rPr>
            </a:br>
            <a:r>
              <a:rPr lang="en-US" sz="2500" dirty="0">
                <a:solidFill>
                  <a:schemeClr val="tx1"/>
                </a:solidFill>
              </a:rPr>
              <a:t>Dr Matulonis </a:t>
            </a:r>
          </a:p>
          <a:p>
            <a:pPr marL="98425" indent="0">
              <a:lnSpc>
                <a:spcPct val="100000"/>
              </a:lnSpc>
              <a:spcBef>
                <a:spcPts val="1600"/>
              </a:spcBef>
              <a:spcAft>
                <a:spcPts val="0"/>
              </a:spcAft>
              <a:buNone/>
            </a:pPr>
            <a:r>
              <a:rPr lang="en-US" sz="2500" dirty="0">
                <a:solidFill>
                  <a:schemeClr val="bg1"/>
                </a:solidFill>
              </a:rPr>
              <a:t>Module 3: Other Approved and Promising Investigational Antibody-Drug Conjugates for Advanced OC — Dr Moore</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Other Novel Agents and Strategies for Advanced OC — </a:t>
            </a:r>
            <a:br>
              <a:rPr lang="en-US" sz="2500" dirty="0">
                <a:solidFill>
                  <a:schemeClr val="tx1"/>
                </a:solidFill>
              </a:rPr>
            </a:br>
            <a:r>
              <a:rPr lang="en-US" sz="2500" dirty="0">
                <a:solidFill>
                  <a:schemeClr val="tx1"/>
                </a:solidFill>
              </a:rPr>
              <a:t>Dr O’Malley</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Diagnosis and Management of Adverse Events Associated with Common Therapies for Advanced OC — Dr </a:t>
            </a:r>
            <a:r>
              <a:rPr lang="en-US" sz="2500" dirty="0" err="1">
                <a:solidFill>
                  <a:schemeClr val="tx1"/>
                </a:solidFill>
              </a:rPr>
              <a:t>Olawaiye</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27027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B2CC-A9B7-384E-BD43-82C84728F4E8}"/>
              </a:ext>
            </a:extLst>
          </p:cNvPr>
          <p:cNvSpPr>
            <a:spLocks noGrp="1"/>
          </p:cNvSpPr>
          <p:nvPr>
            <p:ph type="ctrTitle"/>
          </p:nvPr>
        </p:nvSpPr>
        <p:spPr>
          <a:xfrm>
            <a:off x="594911" y="672461"/>
            <a:ext cx="11002178" cy="2387600"/>
          </a:xfrm>
        </p:spPr>
        <p:txBody>
          <a:bodyPr>
            <a:normAutofit fontScale="90000"/>
          </a:bodyPr>
          <a:lstStyle/>
          <a:p>
            <a:r>
              <a:rPr lang="en-US" dirty="0"/>
              <a:t>Other Approved and Promising Investigational Antibody-Drug Conjugates for Advanced OC</a:t>
            </a:r>
          </a:p>
        </p:txBody>
      </p:sp>
      <p:sp>
        <p:nvSpPr>
          <p:cNvPr id="3" name="Subtitle 2">
            <a:extLst>
              <a:ext uri="{FF2B5EF4-FFF2-40B4-BE49-F238E27FC236}">
                <a16:creationId xmlns:a16="http://schemas.microsoft.com/office/drawing/2014/main" id="{E16EA997-9CC9-D300-08BC-0C256B5C8F08}"/>
              </a:ext>
            </a:extLst>
          </p:cNvPr>
          <p:cNvSpPr>
            <a:spLocks noGrp="1"/>
          </p:cNvSpPr>
          <p:nvPr>
            <p:ph type="subTitle" idx="1"/>
          </p:nvPr>
        </p:nvSpPr>
        <p:spPr>
          <a:xfrm>
            <a:off x="1524000" y="3557609"/>
            <a:ext cx="9144000" cy="1655762"/>
          </a:xfrm>
        </p:spPr>
        <p:txBody>
          <a:bodyPr>
            <a:noAutofit/>
          </a:bodyPr>
          <a:lstStyle/>
          <a:p>
            <a:r>
              <a:rPr lang="en-US" sz="1600" b="1" dirty="0"/>
              <a:t>Kathleen N. Moore, MD, MS, FASCO</a:t>
            </a:r>
          </a:p>
          <a:p>
            <a:r>
              <a:rPr lang="en-US" sz="1600" dirty="0"/>
              <a:t>Deputy Director &amp; Director of Phase 1 </a:t>
            </a:r>
          </a:p>
          <a:p>
            <a:r>
              <a:rPr lang="en-US" sz="1600" dirty="0"/>
              <a:t>Fred &amp; Pamela Buffett Cancer Center </a:t>
            </a:r>
          </a:p>
          <a:p>
            <a:r>
              <a:rPr lang="en-US" sz="1600" dirty="0"/>
              <a:t>Omaha, NE</a:t>
            </a:r>
          </a:p>
          <a:p>
            <a:r>
              <a:rPr lang="en-US" sz="1600" dirty="0"/>
              <a:t>GOG F BOD</a:t>
            </a:r>
          </a:p>
          <a:p>
            <a:r>
              <a:rPr lang="en-US" sz="1600" dirty="0"/>
              <a:t>ASCO BOD</a:t>
            </a:r>
          </a:p>
        </p:txBody>
      </p:sp>
      <p:pic>
        <p:nvPicPr>
          <p:cNvPr id="4" name="Picture 3">
            <a:extLst>
              <a:ext uri="{FF2B5EF4-FFF2-40B4-BE49-F238E27FC236}">
                <a16:creationId xmlns:a16="http://schemas.microsoft.com/office/drawing/2014/main" id="{432734F5-5999-CC05-D218-F3B3ADC50778}"/>
              </a:ext>
            </a:extLst>
          </p:cNvPr>
          <p:cNvPicPr>
            <a:picLocks noChangeAspect="1"/>
          </p:cNvPicPr>
          <p:nvPr/>
        </p:nvPicPr>
        <p:blipFill>
          <a:blip r:embed="rId2"/>
          <a:stretch>
            <a:fillRect/>
          </a:stretch>
        </p:blipFill>
        <p:spPr>
          <a:xfrm>
            <a:off x="9947353" y="6208468"/>
            <a:ext cx="1939846" cy="548640"/>
          </a:xfrm>
          <a:prstGeom prst="rect">
            <a:avLst/>
          </a:prstGeom>
        </p:spPr>
      </p:pic>
      <p:pic>
        <p:nvPicPr>
          <p:cNvPr id="5" name="Picture 4">
            <a:extLst>
              <a:ext uri="{FF2B5EF4-FFF2-40B4-BE49-F238E27FC236}">
                <a16:creationId xmlns:a16="http://schemas.microsoft.com/office/drawing/2014/main" id="{DC07A23D-6288-C662-B201-6FBDABC65CEF}"/>
              </a:ext>
            </a:extLst>
          </p:cNvPr>
          <p:cNvPicPr>
            <a:picLocks noChangeAspect="1"/>
          </p:cNvPicPr>
          <p:nvPr/>
        </p:nvPicPr>
        <p:blipFill>
          <a:blip r:embed="rId3"/>
          <a:stretch>
            <a:fillRect/>
          </a:stretch>
        </p:blipFill>
        <p:spPr>
          <a:xfrm>
            <a:off x="198181" y="5949318"/>
            <a:ext cx="1486029" cy="807790"/>
          </a:xfrm>
          <a:prstGeom prst="rect">
            <a:avLst/>
          </a:prstGeom>
        </p:spPr>
      </p:pic>
    </p:spTree>
    <p:extLst>
      <p:ext uri="{BB962C8B-B14F-4D97-AF65-F5344CB8AC3E}">
        <p14:creationId xmlns:p14="http://schemas.microsoft.com/office/powerpoint/2010/main" val="1947125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C5F1A9-C2C8-1B3C-6D2B-97C449A7333A}"/>
              </a:ext>
            </a:extLst>
          </p:cNvPr>
          <p:cNvSpPr txBox="1"/>
          <p:nvPr/>
        </p:nvSpPr>
        <p:spPr>
          <a:xfrm>
            <a:off x="1681100" y="201332"/>
            <a:ext cx="1078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Growing Complexity of Biomarkers in Ovarian Cancer</a:t>
            </a:r>
          </a:p>
        </p:txBody>
      </p:sp>
      <p:sp>
        <p:nvSpPr>
          <p:cNvPr id="3" name="TextBox 2">
            <a:extLst>
              <a:ext uri="{FF2B5EF4-FFF2-40B4-BE49-F238E27FC236}">
                <a16:creationId xmlns:a16="http://schemas.microsoft.com/office/drawing/2014/main" id="{D47BF8B8-557F-9D3F-D4A8-1D9329DD8500}"/>
              </a:ext>
            </a:extLst>
          </p:cNvPr>
          <p:cNvSpPr txBox="1"/>
          <p:nvPr/>
        </p:nvSpPr>
        <p:spPr>
          <a:xfrm>
            <a:off x="2006931" y="6396335"/>
            <a:ext cx="8473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Leung et al. J Gynecol Oncl 2025; </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Deutschman E, et al. </a:t>
            </a:r>
            <a:r>
              <a:rPr kumimoji="0" lang="en-GB" sz="1200" b="0" i="1" u="none" strike="noStrike" kern="1200" cap="none" spc="0" normalizeH="0" baseline="0" noProof="0" dirty="0">
                <a:ln>
                  <a:noFill/>
                </a:ln>
                <a:solidFill>
                  <a:srgbClr val="020056"/>
                </a:solidFill>
                <a:effectLst/>
                <a:uLnTx/>
                <a:uFillTx/>
                <a:latin typeface="Aptos" panose="02110004020202020204"/>
                <a:ea typeface="+mn-ea"/>
                <a:cs typeface="+mn-cs"/>
              </a:rPr>
              <a:t>Arch Pathol Lab Med</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 2025;149:930-937; Hamagawa K et al. ESMO Gyne 2025; Ettorre VM et al. Int J Gynecol Cancer 2025; Dum D et al. Pathobiology 2022; Liang L et al. Hum Pathol. 2017</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2C3F309-EEAB-4A6E-0DF3-91B511FEF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821" y="1609183"/>
            <a:ext cx="8473089" cy="4679883"/>
          </a:xfrm>
          <a:prstGeom prst="rect">
            <a:avLst/>
          </a:prstGeom>
        </p:spPr>
      </p:pic>
      <p:sp>
        <p:nvSpPr>
          <p:cNvPr id="8" name="TextBox 7">
            <a:extLst>
              <a:ext uri="{FF2B5EF4-FFF2-40B4-BE49-F238E27FC236}">
                <a16:creationId xmlns:a16="http://schemas.microsoft.com/office/drawing/2014/main" id="{492F1BC0-780A-A9E8-4460-8DE00EC8CC62}"/>
              </a:ext>
            </a:extLst>
          </p:cNvPr>
          <p:cNvSpPr txBox="1"/>
          <p:nvPr/>
        </p:nvSpPr>
        <p:spPr>
          <a:xfrm>
            <a:off x="659130" y="724552"/>
            <a:ext cx="11294671" cy="646331"/>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Overlapping targets by any expression and by levels of expression (many not yet validated), with prevalence differing across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histotypes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CED4C8F5-E1A8-6BC0-AD27-5179938DD912}"/>
              </a:ext>
            </a:extLst>
          </p:cNvPr>
          <p:cNvSpPr/>
          <p:nvPr/>
        </p:nvSpPr>
        <p:spPr>
          <a:xfrm>
            <a:off x="2006930" y="5058888"/>
            <a:ext cx="8205849" cy="9233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F8BCBD0-7912-54CE-54E8-71284F23BF49}"/>
              </a:ext>
            </a:extLst>
          </p:cNvPr>
          <p:cNvPicPr>
            <a:picLocks noChangeAspect="1"/>
          </p:cNvPicPr>
          <p:nvPr/>
        </p:nvPicPr>
        <p:blipFill>
          <a:blip r:embed="rId3"/>
          <a:stretch>
            <a:fillRect/>
          </a:stretch>
        </p:blipFill>
        <p:spPr>
          <a:xfrm>
            <a:off x="9947353" y="6208468"/>
            <a:ext cx="1939846" cy="548640"/>
          </a:xfrm>
          <a:prstGeom prst="rect">
            <a:avLst/>
          </a:prstGeom>
        </p:spPr>
      </p:pic>
      <p:pic>
        <p:nvPicPr>
          <p:cNvPr id="5" name="Picture 4">
            <a:extLst>
              <a:ext uri="{FF2B5EF4-FFF2-40B4-BE49-F238E27FC236}">
                <a16:creationId xmlns:a16="http://schemas.microsoft.com/office/drawing/2014/main" id="{FBE250A5-C9A0-A8CC-BC13-FFB41AAFC99A}"/>
              </a:ext>
            </a:extLst>
          </p:cNvPr>
          <p:cNvPicPr>
            <a:picLocks noChangeAspect="1"/>
          </p:cNvPicPr>
          <p:nvPr/>
        </p:nvPicPr>
        <p:blipFill>
          <a:blip r:embed="rId4"/>
          <a:stretch>
            <a:fillRect/>
          </a:stretch>
        </p:blipFill>
        <p:spPr>
          <a:xfrm>
            <a:off x="198181" y="5949318"/>
            <a:ext cx="1486029" cy="807790"/>
          </a:xfrm>
          <a:prstGeom prst="rect">
            <a:avLst/>
          </a:prstGeom>
        </p:spPr>
      </p:pic>
    </p:spTree>
    <p:extLst>
      <p:ext uri="{BB962C8B-B14F-4D97-AF65-F5344CB8AC3E}">
        <p14:creationId xmlns:p14="http://schemas.microsoft.com/office/powerpoint/2010/main" val="394504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0504A-CD5B-EE62-A5B0-7C52121BF7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820AE3-419F-0FC2-53F3-1F1C41BF4DAF}"/>
              </a:ext>
            </a:extLst>
          </p:cNvPr>
          <p:cNvSpPr txBox="1"/>
          <p:nvPr/>
        </p:nvSpPr>
        <p:spPr>
          <a:xfrm>
            <a:off x="1681100" y="201332"/>
            <a:ext cx="1078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Growing Complexity of Biomarkers in Ovarian Cancer</a:t>
            </a:r>
          </a:p>
        </p:txBody>
      </p:sp>
      <p:sp>
        <p:nvSpPr>
          <p:cNvPr id="3" name="TextBox 2">
            <a:extLst>
              <a:ext uri="{FF2B5EF4-FFF2-40B4-BE49-F238E27FC236}">
                <a16:creationId xmlns:a16="http://schemas.microsoft.com/office/drawing/2014/main" id="{C5192FF6-49BE-36EF-21ED-FD7F3DDA166C}"/>
              </a:ext>
            </a:extLst>
          </p:cNvPr>
          <p:cNvSpPr txBox="1"/>
          <p:nvPr/>
        </p:nvSpPr>
        <p:spPr>
          <a:xfrm>
            <a:off x="1930401" y="6396335"/>
            <a:ext cx="845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Leung et al. J Gynecol Oncl 2025; </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Deutschman E, et al. </a:t>
            </a:r>
            <a:r>
              <a:rPr kumimoji="0" lang="en-GB" sz="1200" b="0" i="1" u="none" strike="noStrike" kern="1200" cap="none" spc="0" normalizeH="0" baseline="0" noProof="0" dirty="0">
                <a:ln>
                  <a:noFill/>
                </a:ln>
                <a:solidFill>
                  <a:srgbClr val="020056"/>
                </a:solidFill>
                <a:effectLst/>
                <a:uLnTx/>
                <a:uFillTx/>
                <a:latin typeface="Aptos" panose="02110004020202020204"/>
                <a:ea typeface="+mn-ea"/>
                <a:cs typeface="+mn-cs"/>
              </a:rPr>
              <a:t>Arch Pathol Lab Med</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 2025;149:930-937; Hamagawa K et al. ESMO Gyne 2025; Ettorre VM et al. Int J Gynecol Cancer 2025; Dum D et al. Pathobiology 2022; Liang L et al. Hum Pathol. 2017</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4925517-DDE9-A196-84B3-C3E4C4915CA6}"/>
              </a:ext>
            </a:extLst>
          </p:cNvPr>
          <p:cNvSpPr txBox="1"/>
          <p:nvPr/>
        </p:nvSpPr>
        <p:spPr>
          <a:xfrm>
            <a:off x="659130" y="878824"/>
            <a:ext cx="11294671" cy="369332"/>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HER2: Estimates vary widely based on sample size</a:t>
            </a:r>
          </a:p>
        </p:txBody>
      </p:sp>
      <p:pic>
        <p:nvPicPr>
          <p:cNvPr id="5" name="Picture 4">
            <a:extLst>
              <a:ext uri="{FF2B5EF4-FFF2-40B4-BE49-F238E27FC236}">
                <a16:creationId xmlns:a16="http://schemas.microsoft.com/office/drawing/2014/main" id="{51BBD1B4-1C4E-3812-A681-50F845598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1" y="1709821"/>
            <a:ext cx="5961756" cy="4347576"/>
          </a:xfrm>
          <a:prstGeom prst="rect">
            <a:avLst/>
          </a:prstGeom>
        </p:spPr>
      </p:pic>
      <p:pic>
        <p:nvPicPr>
          <p:cNvPr id="4" name="Picture 3">
            <a:extLst>
              <a:ext uri="{FF2B5EF4-FFF2-40B4-BE49-F238E27FC236}">
                <a16:creationId xmlns:a16="http://schemas.microsoft.com/office/drawing/2014/main" id="{6124D8ED-F89A-BA11-A30A-9A97799EF249}"/>
              </a:ext>
            </a:extLst>
          </p:cNvPr>
          <p:cNvPicPr>
            <a:picLocks noChangeAspect="1"/>
          </p:cNvPicPr>
          <p:nvPr/>
        </p:nvPicPr>
        <p:blipFill>
          <a:blip r:embed="rId3"/>
          <a:stretch>
            <a:fillRect/>
          </a:stretch>
        </p:blipFill>
        <p:spPr>
          <a:xfrm>
            <a:off x="9947353" y="6208468"/>
            <a:ext cx="1939846" cy="548640"/>
          </a:xfrm>
          <a:prstGeom prst="rect">
            <a:avLst/>
          </a:prstGeom>
        </p:spPr>
      </p:pic>
      <p:pic>
        <p:nvPicPr>
          <p:cNvPr id="6" name="Picture 5">
            <a:extLst>
              <a:ext uri="{FF2B5EF4-FFF2-40B4-BE49-F238E27FC236}">
                <a16:creationId xmlns:a16="http://schemas.microsoft.com/office/drawing/2014/main" id="{DE1BA14F-7CB6-BFC4-2047-951B2E01679C}"/>
              </a:ext>
            </a:extLst>
          </p:cNvPr>
          <p:cNvPicPr>
            <a:picLocks noChangeAspect="1"/>
          </p:cNvPicPr>
          <p:nvPr/>
        </p:nvPicPr>
        <p:blipFill>
          <a:blip r:embed="rId4"/>
          <a:stretch>
            <a:fillRect/>
          </a:stretch>
        </p:blipFill>
        <p:spPr>
          <a:xfrm>
            <a:off x="198181" y="5949318"/>
            <a:ext cx="1486029" cy="807790"/>
          </a:xfrm>
          <a:prstGeom prst="rect">
            <a:avLst/>
          </a:prstGeom>
        </p:spPr>
      </p:pic>
    </p:spTree>
    <p:extLst>
      <p:ext uri="{BB962C8B-B14F-4D97-AF65-F5344CB8AC3E}">
        <p14:creationId xmlns:p14="http://schemas.microsoft.com/office/powerpoint/2010/main" val="22522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6F4F0-598D-4194-7907-5F4DD9F73E4F}"/>
              </a:ext>
            </a:extLst>
          </p:cNvPr>
          <p:cNvSpPr txBox="1"/>
          <p:nvPr/>
        </p:nvSpPr>
        <p:spPr>
          <a:xfrm>
            <a:off x="742950" y="151894"/>
            <a:ext cx="107899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HER2 IHC expression by local vs central review: Ovarian Highlight - DESTINY-PanTumor02  </a:t>
            </a:r>
          </a:p>
        </p:txBody>
      </p:sp>
      <p:pic>
        <p:nvPicPr>
          <p:cNvPr id="4" name="Picture 3">
            <a:extLst>
              <a:ext uri="{FF2B5EF4-FFF2-40B4-BE49-F238E27FC236}">
                <a16:creationId xmlns:a16="http://schemas.microsoft.com/office/drawing/2014/main" id="{2616E261-DCDE-7018-FB7B-F15CEE6778D7}"/>
              </a:ext>
            </a:extLst>
          </p:cNvPr>
          <p:cNvPicPr>
            <a:picLocks noChangeAspect="1"/>
          </p:cNvPicPr>
          <p:nvPr/>
        </p:nvPicPr>
        <p:blipFill>
          <a:blip r:embed="rId2"/>
          <a:stretch>
            <a:fillRect/>
          </a:stretch>
        </p:blipFill>
        <p:spPr>
          <a:xfrm>
            <a:off x="487476" y="1095304"/>
            <a:ext cx="4701947" cy="4000847"/>
          </a:xfrm>
          <a:prstGeom prst="rect">
            <a:avLst/>
          </a:prstGeom>
        </p:spPr>
      </p:pic>
      <p:sp>
        <p:nvSpPr>
          <p:cNvPr id="5" name="TextBox 4">
            <a:extLst>
              <a:ext uri="{FF2B5EF4-FFF2-40B4-BE49-F238E27FC236}">
                <a16:creationId xmlns:a16="http://schemas.microsoft.com/office/drawing/2014/main" id="{FAD389EA-7D29-17FB-E311-D25A9ECB0A0F}"/>
              </a:ext>
            </a:extLst>
          </p:cNvPr>
          <p:cNvSpPr txBox="1"/>
          <p:nvPr/>
        </p:nvSpPr>
        <p:spPr>
          <a:xfrm>
            <a:off x="845820" y="5244568"/>
            <a:ext cx="38862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concordance of local and central testing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(Makker et al. Clin Cancer Research 2026)</a:t>
            </a:r>
          </a:p>
        </p:txBody>
      </p:sp>
      <p:pic>
        <p:nvPicPr>
          <p:cNvPr id="7" name="Picture 6">
            <a:extLst>
              <a:ext uri="{FF2B5EF4-FFF2-40B4-BE49-F238E27FC236}">
                <a16:creationId xmlns:a16="http://schemas.microsoft.com/office/drawing/2014/main" id="{9F77BC12-3C2D-D4A0-99C9-3AAB9F68CB89}"/>
              </a:ext>
            </a:extLst>
          </p:cNvPr>
          <p:cNvPicPr>
            <a:picLocks noChangeAspect="1"/>
          </p:cNvPicPr>
          <p:nvPr/>
        </p:nvPicPr>
        <p:blipFill>
          <a:blip r:embed="rId3"/>
          <a:stretch>
            <a:fillRect/>
          </a:stretch>
        </p:blipFill>
        <p:spPr>
          <a:xfrm>
            <a:off x="6009635" y="1015209"/>
            <a:ext cx="5935100" cy="4000848"/>
          </a:xfrm>
          <a:prstGeom prst="rect">
            <a:avLst/>
          </a:prstGeom>
        </p:spPr>
      </p:pic>
      <p:sp>
        <p:nvSpPr>
          <p:cNvPr id="8" name="TextBox 7">
            <a:extLst>
              <a:ext uri="{FF2B5EF4-FFF2-40B4-BE49-F238E27FC236}">
                <a16:creationId xmlns:a16="http://schemas.microsoft.com/office/drawing/2014/main" id="{AB01D598-3FA6-F905-0C8A-3D57BCB80FF0}"/>
              </a:ext>
            </a:extLst>
          </p:cNvPr>
          <p:cNvSpPr txBox="1"/>
          <p:nvPr/>
        </p:nvSpPr>
        <p:spPr>
          <a:xfrm>
            <a:off x="6941820" y="5244568"/>
            <a:ext cx="38862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Concordance of local and central testing for ovarian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(Figure derived from Makker et al. Clin Cancer Research 2026)</a:t>
            </a:r>
          </a:p>
        </p:txBody>
      </p:sp>
      <p:pic>
        <p:nvPicPr>
          <p:cNvPr id="3" name="Picture 2">
            <a:extLst>
              <a:ext uri="{FF2B5EF4-FFF2-40B4-BE49-F238E27FC236}">
                <a16:creationId xmlns:a16="http://schemas.microsoft.com/office/drawing/2014/main" id="{53B1CE7E-B231-E9FA-5388-BAC93CE19B85}"/>
              </a:ext>
            </a:extLst>
          </p:cNvPr>
          <p:cNvPicPr>
            <a:picLocks noChangeAspect="1"/>
          </p:cNvPicPr>
          <p:nvPr/>
        </p:nvPicPr>
        <p:blipFill>
          <a:blip r:embed="rId4"/>
          <a:stretch>
            <a:fillRect/>
          </a:stretch>
        </p:blipFill>
        <p:spPr>
          <a:xfrm>
            <a:off x="10658487" y="6409596"/>
            <a:ext cx="1228711" cy="347512"/>
          </a:xfrm>
          <a:prstGeom prst="rect">
            <a:avLst/>
          </a:prstGeom>
        </p:spPr>
      </p:pic>
      <p:pic>
        <p:nvPicPr>
          <p:cNvPr id="6" name="Picture 5">
            <a:extLst>
              <a:ext uri="{FF2B5EF4-FFF2-40B4-BE49-F238E27FC236}">
                <a16:creationId xmlns:a16="http://schemas.microsoft.com/office/drawing/2014/main" id="{60DDDCD3-CD91-D115-A9F3-36B42BDAFBB7}"/>
              </a:ext>
            </a:extLst>
          </p:cNvPr>
          <p:cNvPicPr>
            <a:picLocks noChangeAspect="1"/>
          </p:cNvPicPr>
          <p:nvPr/>
        </p:nvPicPr>
        <p:blipFill>
          <a:blip r:embed="rId5"/>
          <a:stretch>
            <a:fillRect/>
          </a:stretch>
        </p:blipFill>
        <p:spPr>
          <a:xfrm>
            <a:off x="742950" y="6245448"/>
            <a:ext cx="941260" cy="511659"/>
          </a:xfrm>
          <a:prstGeom prst="rect">
            <a:avLst/>
          </a:prstGeom>
        </p:spPr>
      </p:pic>
    </p:spTree>
    <p:extLst>
      <p:ext uri="{BB962C8B-B14F-4D97-AF65-F5344CB8AC3E}">
        <p14:creationId xmlns:p14="http://schemas.microsoft.com/office/powerpoint/2010/main" val="3107191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50C69-4585-F5D2-4A24-5A44209F11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3DAED5-1022-7A3B-68A9-3352D15B9F2F}"/>
              </a:ext>
            </a:extLst>
          </p:cNvPr>
          <p:cNvSpPr txBox="1"/>
          <p:nvPr/>
        </p:nvSpPr>
        <p:spPr>
          <a:xfrm>
            <a:off x="742950" y="150090"/>
            <a:ext cx="107899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HER2 IHC expression by local vs central review: Does it matter clinically? </a:t>
            </a:r>
          </a:p>
        </p:txBody>
      </p:sp>
      <p:sp>
        <p:nvSpPr>
          <p:cNvPr id="5" name="TextBox 4">
            <a:extLst>
              <a:ext uri="{FF2B5EF4-FFF2-40B4-BE49-F238E27FC236}">
                <a16:creationId xmlns:a16="http://schemas.microsoft.com/office/drawing/2014/main" id="{246E80FA-D91A-AD93-DDD2-070AE6ECB1CB}"/>
              </a:ext>
            </a:extLst>
          </p:cNvPr>
          <p:cNvSpPr txBox="1"/>
          <p:nvPr/>
        </p:nvSpPr>
        <p:spPr>
          <a:xfrm>
            <a:off x="845820" y="5362170"/>
            <a:ext cx="38862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concordance of local and central testing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(Makker et al. Clin Cancer Research 2026)</a:t>
            </a:r>
          </a:p>
        </p:txBody>
      </p:sp>
      <p:sp>
        <p:nvSpPr>
          <p:cNvPr id="8" name="TextBox 7">
            <a:extLst>
              <a:ext uri="{FF2B5EF4-FFF2-40B4-BE49-F238E27FC236}">
                <a16:creationId xmlns:a16="http://schemas.microsoft.com/office/drawing/2014/main" id="{710CB21D-A2CF-60C2-EE0A-62DED2ECAB6E}"/>
              </a:ext>
            </a:extLst>
          </p:cNvPr>
          <p:cNvSpPr txBox="1"/>
          <p:nvPr/>
        </p:nvSpPr>
        <p:spPr>
          <a:xfrm>
            <a:off x="6941820" y="5362170"/>
            <a:ext cx="38862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Concordance of local and central testing for ovarian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(figured derived from Makker et al. Clin Cancer Research 2026)</a:t>
            </a:r>
          </a:p>
        </p:txBody>
      </p:sp>
      <p:pic>
        <p:nvPicPr>
          <p:cNvPr id="6" name="Picture 5">
            <a:extLst>
              <a:ext uri="{FF2B5EF4-FFF2-40B4-BE49-F238E27FC236}">
                <a16:creationId xmlns:a16="http://schemas.microsoft.com/office/drawing/2014/main" id="{54F498E1-4D94-AD62-F9AD-FE8FE671B2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1230" y="193518"/>
            <a:ext cx="12129540" cy="6291084"/>
          </a:xfrm>
          <a:prstGeom prst="rect">
            <a:avLst/>
          </a:prstGeom>
        </p:spPr>
      </p:pic>
      <p:sp>
        <p:nvSpPr>
          <p:cNvPr id="9" name="TextBox 8">
            <a:extLst>
              <a:ext uri="{FF2B5EF4-FFF2-40B4-BE49-F238E27FC236}">
                <a16:creationId xmlns:a16="http://schemas.microsoft.com/office/drawing/2014/main" id="{87D4B00B-5A28-160E-E425-BCA0574CA6FF}"/>
              </a:ext>
            </a:extLst>
          </p:cNvPr>
          <p:cNvSpPr txBox="1"/>
          <p:nvPr/>
        </p:nvSpPr>
        <p:spPr>
          <a:xfrm>
            <a:off x="2814195" y="6533638"/>
            <a:ext cx="75622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Figure developed from Lee Jung-Yun et al. J Gynecol Oncol 2026</a:t>
            </a:r>
          </a:p>
        </p:txBody>
      </p:sp>
      <p:sp>
        <p:nvSpPr>
          <p:cNvPr id="10" name="TextBox 9">
            <a:extLst>
              <a:ext uri="{FF2B5EF4-FFF2-40B4-BE49-F238E27FC236}">
                <a16:creationId xmlns:a16="http://schemas.microsoft.com/office/drawing/2014/main" id="{A240089F-3AB4-69F0-D848-C914188F9358}"/>
              </a:ext>
            </a:extLst>
          </p:cNvPr>
          <p:cNvSpPr txBox="1"/>
          <p:nvPr/>
        </p:nvSpPr>
        <p:spPr>
          <a:xfrm>
            <a:off x="550065" y="81156"/>
            <a:ext cx="1148035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DESTINY-PanTumor02: Efficacy of T-</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by local vs central IHC &amp; Histology</a:t>
            </a:r>
          </a:p>
        </p:txBody>
      </p:sp>
      <p:sp>
        <p:nvSpPr>
          <p:cNvPr id="11" name="Rectangle 10">
            <a:extLst>
              <a:ext uri="{FF2B5EF4-FFF2-40B4-BE49-F238E27FC236}">
                <a16:creationId xmlns:a16="http://schemas.microsoft.com/office/drawing/2014/main" id="{703ECBC8-761E-3F22-A29C-179EBD3D5CF8}"/>
              </a:ext>
            </a:extLst>
          </p:cNvPr>
          <p:cNvSpPr/>
          <p:nvPr/>
        </p:nvSpPr>
        <p:spPr>
          <a:xfrm>
            <a:off x="2428406" y="1836143"/>
            <a:ext cx="640080" cy="27889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3E626B3-BD50-3E4C-2A4E-F812EFD532FC}"/>
              </a:ext>
            </a:extLst>
          </p:cNvPr>
          <p:cNvSpPr/>
          <p:nvPr/>
        </p:nvSpPr>
        <p:spPr>
          <a:xfrm>
            <a:off x="4578099" y="1836143"/>
            <a:ext cx="640080" cy="27889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v</a:t>
            </a:r>
          </a:p>
        </p:txBody>
      </p:sp>
      <p:sp>
        <p:nvSpPr>
          <p:cNvPr id="13" name="Rectangle 12">
            <a:extLst>
              <a:ext uri="{FF2B5EF4-FFF2-40B4-BE49-F238E27FC236}">
                <a16:creationId xmlns:a16="http://schemas.microsoft.com/office/drawing/2014/main" id="{07E4CD20-E36B-C05C-92F6-47E97E6F0FB5}"/>
              </a:ext>
            </a:extLst>
          </p:cNvPr>
          <p:cNvSpPr/>
          <p:nvPr/>
        </p:nvSpPr>
        <p:spPr>
          <a:xfrm>
            <a:off x="8855610" y="1836143"/>
            <a:ext cx="640080" cy="27889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v</a:t>
            </a:r>
          </a:p>
        </p:txBody>
      </p:sp>
      <p:pic>
        <p:nvPicPr>
          <p:cNvPr id="3" name="Picture 2">
            <a:extLst>
              <a:ext uri="{FF2B5EF4-FFF2-40B4-BE49-F238E27FC236}">
                <a16:creationId xmlns:a16="http://schemas.microsoft.com/office/drawing/2014/main" id="{41A76E08-DF15-BCE5-2089-AB05342AB982}"/>
              </a:ext>
            </a:extLst>
          </p:cNvPr>
          <p:cNvPicPr>
            <a:picLocks noChangeAspect="1"/>
          </p:cNvPicPr>
          <p:nvPr/>
        </p:nvPicPr>
        <p:blipFill>
          <a:blip r:embed="rId4"/>
          <a:stretch>
            <a:fillRect/>
          </a:stretch>
        </p:blipFill>
        <p:spPr>
          <a:xfrm>
            <a:off x="10792773" y="6447576"/>
            <a:ext cx="1094425" cy="309532"/>
          </a:xfrm>
          <a:prstGeom prst="rect">
            <a:avLst/>
          </a:prstGeom>
        </p:spPr>
      </p:pic>
      <p:pic>
        <p:nvPicPr>
          <p:cNvPr id="4" name="Picture 3">
            <a:extLst>
              <a:ext uri="{FF2B5EF4-FFF2-40B4-BE49-F238E27FC236}">
                <a16:creationId xmlns:a16="http://schemas.microsoft.com/office/drawing/2014/main" id="{4BB90BFF-9EA6-E480-77E0-39115D0DC84C}"/>
              </a:ext>
            </a:extLst>
          </p:cNvPr>
          <p:cNvPicPr>
            <a:picLocks noChangeAspect="1"/>
          </p:cNvPicPr>
          <p:nvPr/>
        </p:nvPicPr>
        <p:blipFill>
          <a:blip r:embed="rId5"/>
          <a:stretch>
            <a:fillRect/>
          </a:stretch>
        </p:blipFill>
        <p:spPr>
          <a:xfrm>
            <a:off x="31230" y="6402260"/>
            <a:ext cx="838390" cy="455740"/>
          </a:xfrm>
          <a:prstGeom prst="rect">
            <a:avLst/>
          </a:prstGeom>
        </p:spPr>
      </p:pic>
    </p:spTree>
    <p:extLst>
      <p:ext uri="{BB962C8B-B14F-4D97-AF65-F5344CB8AC3E}">
        <p14:creationId xmlns:p14="http://schemas.microsoft.com/office/powerpoint/2010/main" val="353870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4BCF03-ED7E-86B9-7FF4-53B6E5E68DF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 b="1195"/>
          <a:stretch>
            <a:fillRect/>
          </a:stretch>
        </p:blipFill>
        <p:spPr>
          <a:xfrm>
            <a:off x="0" y="87354"/>
            <a:ext cx="12192000" cy="6215131"/>
          </a:xfrm>
          <a:prstGeom prst="rect">
            <a:avLst/>
          </a:prstGeom>
        </p:spPr>
      </p:pic>
      <p:sp>
        <p:nvSpPr>
          <p:cNvPr id="4" name="TextBox 3">
            <a:extLst>
              <a:ext uri="{FF2B5EF4-FFF2-40B4-BE49-F238E27FC236}">
                <a16:creationId xmlns:a16="http://schemas.microsoft.com/office/drawing/2014/main" id="{A73B3E05-C6D3-B389-65FE-82ECF074842F}"/>
              </a:ext>
            </a:extLst>
          </p:cNvPr>
          <p:cNvSpPr txBox="1"/>
          <p:nvPr/>
        </p:nvSpPr>
        <p:spPr>
          <a:xfrm>
            <a:off x="2768600" y="6488668"/>
            <a:ext cx="76003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Figure developed from Lee Jung-Yun et al. J Gynecol Oncol 2026</a:t>
            </a:r>
          </a:p>
        </p:txBody>
      </p:sp>
      <p:sp>
        <p:nvSpPr>
          <p:cNvPr id="5" name="TextBox 4">
            <a:extLst>
              <a:ext uri="{FF2B5EF4-FFF2-40B4-BE49-F238E27FC236}">
                <a16:creationId xmlns:a16="http://schemas.microsoft.com/office/drawing/2014/main" id="{78F2BA9A-09E9-C419-A78F-AC04CF288AF5}"/>
              </a:ext>
            </a:extLst>
          </p:cNvPr>
          <p:cNvSpPr txBox="1"/>
          <p:nvPr/>
        </p:nvSpPr>
        <p:spPr>
          <a:xfrm>
            <a:off x="659129" y="-44655"/>
            <a:ext cx="1122806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Efficacy by Number of LOT and Prior Lines: What Drives Benefit?</a:t>
            </a:r>
          </a:p>
        </p:txBody>
      </p:sp>
      <p:sp>
        <p:nvSpPr>
          <p:cNvPr id="6" name="Rectangle 5">
            <a:extLst>
              <a:ext uri="{FF2B5EF4-FFF2-40B4-BE49-F238E27FC236}">
                <a16:creationId xmlns:a16="http://schemas.microsoft.com/office/drawing/2014/main" id="{46F7300E-966D-7AE7-7014-A8EAC740D235}"/>
              </a:ext>
            </a:extLst>
          </p:cNvPr>
          <p:cNvSpPr/>
          <p:nvPr/>
        </p:nvSpPr>
        <p:spPr>
          <a:xfrm>
            <a:off x="4738584" y="2440770"/>
            <a:ext cx="1520042" cy="22563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1EDC81A1-9032-D818-B99F-7D47AC91464F}"/>
              </a:ext>
            </a:extLst>
          </p:cNvPr>
          <p:cNvPicPr>
            <a:picLocks noChangeAspect="1"/>
          </p:cNvPicPr>
          <p:nvPr/>
        </p:nvPicPr>
        <p:blipFill>
          <a:blip r:embed="rId4"/>
          <a:stretch>
            <a:fillRect/>
          </a:stretch>
        </p:blipFill>
        <p:spPr>
          <a:xfrm>
            <a:off x="10549071" y="6378650"/>
            <a:ext cx="1338128" cy="378458"/>
          </a:xfrm>
          <a:prstGeom prst="rect">
            <a:avLst/>
          </a:prstGeom>
        </p:spPr>
      </p:pic>
      <p:pic>
        <p:nvPicPr>
          <p:cNvPr id="7" name="Picture 6">
            <a:extLst>
              <a:ext uri="{FF2B5EF4-FFF2-40B4-BE49-F238E27FC236}">
                <a16:creationId xmlns:a16="http://schemas.microsoft.com/office/drawing/2014/main" id="{46D35BD0-D186-99E0-3925-C659E59F4799}"/>
              </a:ext>
            </a:extLst>
          </p:cNvPr>
          <p:cNvPicPr>
            <a:picLocks noChangeAspect="1"/>
          </p:cNvPicPr>
          <p:nvPr/>
        </p:nvPicPr>
        <p:blipFill>
          <a:blip r:embed="rId5"/>
          <a:stretch>
            <a:fillRect/>
          </a:stretch>
        </p:blipFill>
        <p:spPr>
          <a:xfrm>
            <a:off x="19175" y="6272505"/>
            <a:ext cx="1025080" cy="557223"/>
          </a:xfrm>
          <a:prstGeom prst="rect">
            <a:avLst/>
          </a:prstGeom>
        </p:spPr>
      </p:pic>
    </p:spTree>
    <p:extLst>
      <p:ext uri="{BB962C8B-B14F-4D97-AF65-F5344CB8AC3E}">
        <p14:creationId xmlns:p14="http://schemas.microsoft.com/office/powerpoint/2010/main" val="4266117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43295-C18C-861D-05F4-0B0F01DED9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35A80D0-0F64-8D71-B9BD-55093D584071}"/>
              </a:ext>
            </a:extLst>
          </p:cNvPr>
          <p:cNvSpPr txBox="1"/>
          <p:nvPr/>
        </p:nvSpPr>
        <p:spPr>
          <a:xfrm>
            <a:off x="-340816" y="6550224"/>
            <a:ext cx="194225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Neue"/>
              </a:rPr>
              <a:t>NCT06819007</a:t>
            </a:r>
            <a:endParaRPr kumimoji="0" lang="en-US" sz="1400" b="1" i="0" u="none" strike="noStrike" kern="1200" cap="none" spc="0" normalizeH="0" baseline="0" noProof="0" dirty="0">
              <a:ln>
                <a:noFill/>
              </a:ln>
              <a:solidFill>
                <a:srgbClr val="29305A"/>
              </a:solidFill>
              <a:effectLst/>
              <a:uLnTx/>
              <a:uFillTx/>
              <a:latin typeface="Arial" panose="020B0604020202020204" pitchFamily="34" charset="0"/>
              <a:ea typeface="+mn-ea"/>
              <a:cs typeface="Arial" panose="020B0604020202020204" pitchFamily="34" charset="0"/>
              <a:sym typeface="Helvetica Neue"/>
            </a:endParaRPr>
          </a:p>
        </p:txBody>
      </p:sp>
      <p:pic>
        <p:nvPicPr>
          <p:cNvPr id="5" name="Picture 4">
            <a:extLst>
              <a:ext uri="{FF2B5EF4-FFF2-40B4-BE49-F238E27FC236}">
                <a16:creationId xmlns:a16="http://schemas.microsoft.com/office/drawing/2014/main" id="{8A95E8E7-6884-12D3-6E3E-37F7A9F30D9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936" y="269252"/>
            <a:ext cx="12166064" cy="5836082"/>
          </a:xfrm>
          <a:prstGeom prst="rect">
            <a:avLst/>
          </a:prstGeom>
        </p:spPr>
      </p:pic>
    </p:spTree>
    <p:extLst>
      <p:ext uri="{BB962C8B-B14F-4D97-AF65-F5344CB8AC3E}">
        <p14:creationId xmlns:p14="http://schemas.microsoft.com/office/powerpoint/2010/main" val="1300021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A8169-0684-12BA-8B2A-19A1E3BB8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5D46F-59EE-3148-0C40-C3D1BB209D66}"/>
              </a:ext>
            </a:extLst>
          </p:cNvPr>
          <p:cNvSpPr>
            <a:spLocks noGrp="1"/>
          </p:cNvSpPr>
          <p:nvPr>
            <p:ph type="title"/>
          </p:nvPr>
        </p:nvSpPr>
        <p:spPr>
          <a:xfrm>
            <a:off x="916516" y="29760"/>
            <a:ext cx="10358967" cy="1383015"/>
          </a:xfrm>
        </p:spPr>
        <p:txBody>
          <a:bodyPr/>
          <a:lstStyle/>
          <a:p>
            <a:r>
              <a:rPr lang="en-US" sz="3200" dirty="0">
                <a:solidFill>
                  <a:srgbClr val="0432FF"/>
                </a:solidFill>
              </a:rPr>
              <a:t>Prof Colombo — Disclosures</a:t>
            </a:r>
            <a:br>
              <a:rPr lang="en-US" sz="3200" dirty="0">
                <a:solidFill>
                  <a:srgbClr val="0432FF"/>
                </a:solidFill>
              </a:rPr>
            </a:br>
            <a:r>
              <a:rPr lang="en-US" sz="3200" dirty="0">
                <a:solidFill>
                  <a:srgbClr val="0432FF"/>
                </a:solidFill>
              </a:rPr>
              <a:t>Contributing Clinical Investigators</a:t>
            </a:r>
          </a:p>
        </p:txBody>
      </p:sp>
      <p:graphicFrame>
        <p:nvGraphicFramePr>
          <p:cNvPr id="5" name="Content Placeholder 3">
            <a:extLst>
              <a:ext uri="{FF2B5EF4-FFF2-40B4-BE49-F238E27FC236}">
                <a16:creationId xmlns:a16="http://schemas.microsoft.com/office/drawing/2014/main" id="{E48297D9-2BA7-01B4-2ED5-D3C98CD8BE23}"/>
              </a:ext>
            </a:extLst>
          </p:cNvPr>
          <p:cNvGraphicFramePr>
            <a:graphicFrameLocks/>
          </p:cNvGraphicFramePr>
          <p:nvPr>
            <p:extLst>
              <p:ext uri="{D42A27DB-BD31-4B8C-83A1-F6EECF244321}">
                <p14:modId xmlns:p14="http://schemas.microsoft.com/office/powerpoint/2010/main" val="2820818665"/>
              </p:ext>
            </p:extLst>
          </p:nvPr>
        </p:nvGraphicFramePr>
        <p:xfrm>
          <a:off x="1045620" y="1916832"/>
          <a:ext cx="10225136" cy="2791177"/>
        </p:xfrm>
        <a:graphic>
          <a:graphicData uri="http://schemas.openxmlformats.org/drawingml/2006/table">
            <a:tbl>
              <a:tblPr firstRow="1" bandRow="1">
                <a:tableStyleId>{F2DE63D5-997A-4646-A377-4702673A728D}</a:tableStyleId>
              </a:tblPr>
              <a:tblGrid>
                <a:gridCol w="3024336">
                  <a:extLst>
                    <a:ext uri="{9D8B030D-6E8A-4147-A177-3AD203B41FA5}">
                      <a16:colId xmlns:a16="http://schemas.microsoft.com/office/drawing/2014/main" val="20000"/>
                    </a:ext>
                  </a:extLst>
                </a:gridCol>
                <a:gridCol w="7200800">
                  <a:extLst>
                    <a:ext uri="{9D8B030D-6E8A-4147-A177-3AD203B41FA5}">
                      <a16:colId xmlns:a16="http://schemas.microsoft.com/office/drawing/2014/main" val="20001"/>
                    </a:ext>
                  </a:extLst>
                </a:gridCol>
              </a:tblGrid>
              <a:tr h="1287252">
                <a:tc>
                  <a:txBody>
                    <a:bodyPr/>
                    <a:lstStyle/>
                    <a:p>
                      <a:r>
                        <a:rPr lang="en-US" sz="1800" b="1" kern="1200" dirty="0">
                          <a:solidFill>
                            <a:srgbClr val="000000"/>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AbbVie Inc, AstraZeneca Pharmaceuticals LP, </a:t>
                      </a:r>
                      <a:r>
                        <a:rPr lang="en-US" sz="1800" b="0" kern="1200" dirty="0" err="1">
                          <a:solidFill>
                            <a:srgbClr val="000000"/>
                          </a:solidFill>
                          <a:effectLst/>
                          <a:latin typeface="+mn-lt"/>
                          <a:ea typeface="+mn-ea"/>
                          <a:cs typeface="+mn-cs"/>
                        </a:rPr>
                        <a:t>BeOne</a:t>
                      </a:r>
                      <a:r>
                        <a:rPr lang="en-US" sz="1800" b="0" kern="1200" dirty="0">
                          <a:solidFill>
                            <a:srgbClr val="000000"/>
                          </a:solidFill>
                          <a:effectLst/>
                          <a:latin typeface="+mn-lt"/>
                          <a:ea typeface="+mn-ea"/>
                          <a:cs typeface="+mn-cs"/>
                        </a:rPr>
                        <a:t>, BioNTech SE, </a:t>
                      </a:r>
                      <a:r>
                        <a:rPr lang="en-US" sz="1800" b="0" kern="1200" dirty="0" err="1">
                          <a:solidFill>
                            <a:srgbClr val="000000"/>
                          </a:solidFill>
                          <a:effectLst/>
                          <a:latin typeface="+mn-lt"/>
                          <a:ea typeface="+mn-ea"/>
                          <a:cs typeface="+mn-cs"/>
                        </a:rPr>
                        <a:t>Corcept</a:t>
                      </a:r>
                      <a:r>
                        <a:rPr lang="en-US" sz="1800" b="0" kern="1200" dirty="0">
                          <a:solidFill>
                            <a:srgbClr val="000000"/>
                          </a:solidFill>
                          <a:effectLst/>
                          <a:latin typeface="+mn-lt"/>
                          <a:ea typeface="+mn-ea"/>
                          <a:cs typeface="+mn-cs"/>
                        </a:rPr>
                        <a:t> Therapeutics Inc, Eisai Inc, Gilead Sciences Inc, GSK, </a:t>
                      </a:r>
                      <a:r>
                        <a:rPr lang="en-US" sz="1800" b="0" kern="1200" dirty="0" err="1">
                          <a:solidFill>
                            <a:srgbClr val="000000"/>
                          </a:solidFill>
                          <a:effectLst/>
                          <a:latin typeface="+mn-lt"/>
                          <a:ea typeface="+mn-ea"/>
                          <a:cs typeface="+mn-cs"/>
                        </a:rPr>
                        <a:t>ImmunoGen</a:t>
                      </a:r>
                      <a:r>
                        <a:rPr lang="en-US" sz="1800" b="0" kern="1200" dirty="0">
                          <a:solidFill>
                            <a:srgbClr val="000000"/>
                          </a:solidFill>
                          <a:effectLst/>
                          <a:latin typeface="+mn-lt"/>
                          <a:ea typeface="+mn-ea"/>
                          <a:cs typeface="+mn-cs"/>
                        </a:rPr>
                        <a:t> Inc, Lilly, MSD, </a:t>
                      </a:r>
                      <a:r>
                        <a:rPr lang="en-US" sz="1800" b="0" kern="1200" dirty="0" err="1">
                          <a:solidFill>
                            <a:srgbClr val="000000"/>
                          </a:solidFill>
                          <a:effectLst/>
                          <a:latin typeface="+mn-lt"/>
                          <a:ea typeface="+mn-ea"/>
                          <a:cs typeface="+mn-cs"/>
                        </a:rPr>
                        <a:t>Novocure</a:t>
                      </a:r>
                      <a:r>
                        <a:rPr lang="en-US" sz="1800" b="0" kern="1200" dirty="0">
                          <a:solidFill>
                            <a:srgbClr val="000000"/>
                          </a:solidFill>
                          <a:effectLst/>
                          <a:latin typeface="+mn-lt"/>
                          <a:ea typeface="+mn-ea"/>
                          <a:cs typeface="+mn-cs"/>
                        </a:rPr>
                        <a:t> Inc, Regeneron Pharmaceuticals Inc, </a:t>
                      </a:r>
                      <a:r>
                        <a:rPr lang="en-US" sz="1800" b="0" kern="1200" dirty="0" err="1">
                          <a:solidFill>
                            <a:srgbClr val="000000"/>
                          </a:solidFill>
                          <a:effectLst/>
                          <a:latin typeface="+mn-lt"/>
                          <a:ea typeface="+mn-ea"/>
                          <a:cs typeface="+mn-cs"/>
                        </a:rPr>
                        <a:t>Seagen</a:t>
                      </a:r>
                      <a:r>
                        <a:rPr lang="en-US" sz="1800" b="0" kern="1200" dirty="0">
                          <a:solidFill>
                            <a:srgbClr val="000000"/>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07056">
                <a:tc>
                  <a:txBody>
                    <a:bodyPr/>
                    <a:lstStyle/>
                    <a:p>
                      <a:r>
                        <a:rPr lang="en-US" sz="1800" b="1" kern="1200" dirty="0">
                          <a:solidFill>
                            <a:srgbClr val="000000"/>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Incyte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1819884"/>
                  </a:ext>
                </a:extLst>
              </a:tr>
              <a:tr h="796869">
                <a:tc>
                  <a:txBody>
                    <a:bodyPr/>
                    <a:lstStyle/>
                    <a:p>
                      <a:r>
                        <a:rPr lang="en-US" sz="1800" b="1" kern="1200" dirty="0">
                          <a:solidFill>
                            <a:srgbClr val="000000"/>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AstraZeneca Pharmaceuticals LP, Eisai Inc, GSK, MSD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0103259"/>
                  </a:ext>
                </a:extLst>
              </a:tr>
            </a:tbl>
          </a:graphicData>
        </a:graphic>
      </p:graphicFrame>
    </p:spTree>
    <p:custDataLst>
      <p:tags r:id="rId1"/>
    </p:custDataLst>
    <p:extLst>
      <p:ext uri="{BB962C8B-B14F-4D97-AF65-F5344CB8AC3E}">
        <p14:creationId xmlns:p14="http://schemas.microsoft.com/office/powerpoint/2010/main" val="1886477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41EA-4BEF-3846-77F2-3466312DA4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2573D6-11AF-AC79-0695-17868C090397}"/>
              </a:ext>
            </a:extLst>
          </p:cNvPr>
          <p:cNvSpPr txBox="1"/>
          <p:nvPr/>
        </p:nvSpPr>
        <p:spPr>
          <a:xfrm>
            <a:off x="896038" y="415214"/>
            <a:ext cx="10399923" cy="454848"/>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DESTINY-Ovarian01 Safety Run-in (SRI)</a:t>
            </a:r>
          </a:p>
        </p:txBody>
      </p:sp>
      <p:pic>
        <p:nvPicPr>
          <p:cNvPr id="6" name="Picture 5" descr="A white and black text with black text&#10;&#10;AI-generated content may be incorrect.">
            <a:extLst>
              <a:ext uri="{FF2B5EF4-FFF2-40B4-BE49-F238E27FC236}">
                <a16:creationId xmlns:a16="http://schemas.microsoft.com/office/drawing/2014/main" id="{A0434D04-4D84-9578-6961-A8B33C44F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349" y="3001086"/>
            <a:ext cx="5575300" cy="3441700"/>
          </a:xfrm>
          <a:prstGeom prst="rect">
            <a:avLst/>
          </a:prstGeom>
        </p:spPr>
      </p:pic>
      <p:sp>
        <p:nvSpPr>
          <p:cNvPr id="7" name="TextBox 6">
            <a:extLst>
              <a:ext uri="{FF2B5EF4-FFF2-40B4-BE49-F238E27FC236}">
                <a16:creationId xmlns:a16="http://schemas.microsoft.com/office/drawing/2014/main" id="{A169AB3C-1F09-6DA1-D9E6-A8A5A3032A57}"/>
              </a:ext>
            </a:extLst>
          </p:cNvPr>
          <p:cNvSpPr txBox="1"/>
          <p:nvPr/>
        </p:nvSpPr>
        <p:spPr>
          <a:xfrm>
            <a:off x="0" y="6488668"/>
            <a:ext cx="44023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Gonzalez Martin A et al. ASCO 2026;Abstract 5554.</a:t>
            </a:r>
          </a:p>
        </p:txBody>
      </p:sp>
      <p:sp>
        <p:nvSpPr>
          <p:cNvPr id="8" name="TextBox 7">
            <a:extLst>
              <a:ext uri="{FF2B5EF4-FFF2-40B4-BE49-F238E27FC236}">
                <a16:creationId xmlns:a16="http://schemas.microsoft.com/office/drawing/2014/main" id="{3DCFD272-2789-3252-862C-5707C551C326}"/>
              </a:ext>
            </a:extLst>
          </p:cNvPr>
          <p:cNvSpPr txBox="1"/>
          <p:nvPr/>
        </p:nvSpPr>
        <p:spPr>
          <a:xfrm>
            <a:off x="460873" y="1195173"/>
            <a:ext cx="11534658" cy="1355499"/>
          </a:xfrm>
          <a:prstGeom prst="rect">
            <a:avLst/>
          </a:prstGeom>
          <a:noFill/>
        </p:spPr>
        <p:txBody>
          <a:bodyPr wrap="square" rtlCol="0">
            <a:spAutoFit/>
          </a:bodyPr>
          <a:lstStyle/>
          <a:p>
            <a:pPr marL="285750" marR="0" lvl="0" indent="-285750" algn="l" defTabSz="914400" rtl="0" eaLnBrk="1" fontAlgn="auto" latinLnBrk="0" hangingPunct="1">
              <a:lnSpc>
                <a:spcPts val="246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21 pts received a median of 4 cycles (range, 2-8) of T-</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BEV; no pt withdrew before cycle 2. </a:t>
            </a:r>
          </a:p>
          <a:p>
            <a:pPr marL="285750" marR="0" lvl="0" indent="-285750" algn="l" defTabSz="914400" rtl="0" eaLnBrk="1" fontAlgn="auto" latinLnBrk="0" hangingPunct="1">
              <a:lnSpc>
                <a:spcPts val="246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data cut-off, 20 pts (95.2%) completed DLT evaluation and remained on treatment; DLTs occurred in 2 pts (10.0%) </a:t>
            </a:r>
          </a:p>
          <a:p>
            <a:pPr marL="285750" marR="0" lvl="0" indent="-285750" algn="l" defTabSz="914400" rtl="0" eaLnBrk="1" fontAlgn="auto" latinLnBrk="0" hangingPunct="1">
              <a:lnSpc>
                <a:spcPts val="246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Most common drug-related TEAEs (&gt;50%) were nausea (76.2%), leukopenia (52.4%), and neutropenia (52.4%). No cases of adjudicated drug-related interstitial lung disease or left ventricular dysfunction were reported.</a:t>
            </a:r>
          </a:p>
        </p:txBody>
      </p:sp>
    </p:spTree>
    <p:custDataLst>
      <p:tags r:id="rId1"/>
    </p:custDataLst>
    <p:extLst>
      <p:ext uri="{BB962C8B-B14F-4D97-AF65-F5344CB8AC3E}">
        <p14:creationId xmlns:p14="http://schemas.microsoft.com/office/powerpoint/2010/main" val="389567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C07DA-933C-B812-8B29-9F4820F3A9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99B46F-50DA-EE94-1677-0DD9B374E220}"/>
              </a:ext>
            </a:extLst>
          </p:cNvPr>
          <p:cNvSpPr txBox="1"/>
          <p:nvPr/>
        </p:nvSpPr>
        <p:spPr>
          <a:xfrm>
            <a:off x="1681100" y="201332"/>
            <a:ext cx="1078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Growing Complexity of Biomarkers in Ovarian Cancer</a:t>
            </a:r>
          </a:p>
        </p:txBody>
      </p:sp>
      <p:sp>
        <p:nvSpPr>
          <p:cNvPr id="3" name="TextBox 2">
            <a:extLst>
              <a:ext uri="{FF2B5EF4-FFF2-40B4-BE49-F238E27FC236}">
                <a16:creationId xmlns:a16="http://schemas.microsoft.com/office/drawing/2014/main" id="{74DE0784-9FCC-F0AC-5518-554EA5E37F15}"/>
              </a:ext>
            </a:extLst>
          </p:cNvPr>
          <p:cNvSpPr txBox="1"/>
          <p:nvPr/>
        </p:nvSpPr>
        <p:spPr>
          <a:xfrm>
            <a:off x="1768554" y="6396335"/>
            <a:ext cx="8178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Leung et al. J Gynecol Oncl 2025; </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Deutschman E, et al. </a:t>
            </a:r>
            <a:r>
              <a:rPr kumimoji="0" lang="en-GB" sz="1200" b="0" i="1" u="none" strike="noStrike" kern="1200" cap="none" spc="0" normalizeH="0" baseline="0" noProof="0" dirty="0">
                <a:ln>
                  <a:noFill/>
                </a:ln>
                <a:solidFill>
                  <a:srgbClr val="020056"/>
                </a:solidFill>
                <a:effectLst/>
                <a:uLnTx/>
                <a:uFillTx/>
                <a:latin typeface="Aptos" panose="02110004020202020204"/>
                <a:ea typeface="+mn-ea"/>
                <a:cs typeface="+mn-cs"/>
              </a:rPr>
              <a:t>Arch Pathol Lab Med</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 2025;149:930-937; Hamagawa K et al. ESMO Gyne 2025; Ettorre VM et al. Int J Gynecol Cancer 2025; Dum D et al. Pathobiology 2022; Liang L et al. Hum Pathol. 2017</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04B13498-2712-9A9B-62DB-326667D31E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455821" y="1609183"/>
            <a:ext cx="8473089" cy="4679883"/>
          </a:xfrm>
          <a:prstGeom prst="rect">
            <a:avLst/>
          </a:prstGeom>
        </p:spPr>
      </p:pic>
      <p:sp>
        <p:nvSpPr>
          <p:cNvPr id="8" name="TextBox 7">
            <a:extLst>
              <a:ext uri="{FF2B5EF4-FFF2-40B4-BE49-F238E27FC236}">
                <a16:creationId xmlns:a16="http://schemas.microsoft.com/office/drawing/2014/main" id="{BF014040-FD28-BF4E-A4D0-E1097237E688}"/>
              </a:ext>
            </a:extLst>
          </p:cNvPr>
          <p:cNvSpPr txBox="1"/>
          <p:nvPr/>
        </p:nvSpPr>
        <p:spPr>
          <a:xfrm>
            <a:off x="659130" y="724552"/>
            <a:ext cx="11294671" cy="923330"/>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Overlapping targets by any expression and by levels of expression (many not yet validated), with prevalence differing across histotypes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3FB23772-8E66-B16E-4119-EF1C1852DA63}"/>
              </a:ext>
            </a:extLst>
          </p:cNvPr>
          <p:cNvSpPr/>
          <p:nvPr/>
        </p:nvSpPr>
        <p:spPr>
          <a:xfrm>
            <a:off x="1681100" y="2744313"/>
            <a:ext cx="8205849" cy="6846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4E0244BD-1551-5066-4F99-FDE1991B8527}"/>
              </a:ext>
            </a:extLst>
          </p:cNvPr>
          <p:cNvPicPr>
            <a:picLocks noChangeAspect="1"/>
          </p:cNvPicPr>
          <p:nvPr/>
        </p:nvPicPr>
        <p:blipFill>
          <a:blip r:embed="rId4"/>
          <a:stretch>
            <a:fillRect/>
          </a:stretch>
        </p:blipFill>
        <p:spPr>
          <a:xfrm>
            <a:off x="9947353" y="6208468"/>
            <a:ext cx="1939846" cy="548640"/>
          </a:xfrm>
          <a:prstGeom prst="rect">
            <a:avLst/>
          </a:prstGeom>
        </p:spPr>
      </p:pic>
      <p:pic>
        <p:nvPicPr>
          <p:cNvPr id="5" name="Picture 4">
            <a:extLst>
              <a:ext uri="{FF2B5EF4-FFF2-40B4-BE49-F238E27FC236}">
                <a16:creationId xmlns:a16="http://schemas.microsoft.com/office/drawing/2014/main" id="{265724B3-9FBA-7926-2B79-9880812B0548}"/>
              </a:ext>
            </a:extLst>
          </p:cNvPr>
          <p:cNvPicPr>
            <a:picLocks noChangeAspect="1"/>
          </p:cNvPicPr>
          <p:nvPr/>
        </p:nvPicPr>
        <p:blipFill>
          <a:blip r:embed="rId5"/>
          <a:stretch>
            <a:fillRect/>
          </a:stretch>
        </p:blipFill>
        <p:spPr>
          <a:xfrm>
            <a:off x="198181" y="5949318"/>
            <a:ext cx="1486029" cy="807790"/>
          </a:xfrm>
          <a:prstGeom prst="rect">
            <a:avLst/>
          </a:prstGeom>
        </p:spPr>
      </p:pic>
    </p:spTree>
    <p:extLst>
      <p:ext uri="{BB962C8B-B14F-4D97-AF65-F5344CB8AC3E}">
        <p14:creationId xmlns:p14="http://schemas.microsoft.com/office/powerpoint/2010/main" val="3271485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1A781-E286-E63B-FECA-7A30293FB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78744-61E3-694F-9536-C9BA978800FA}"/>
              </a:ext>
            </a:extLst>
          </p:cNvPr>
          <p:cNvSpPr>
            <a:spLocks noGrp="1"/>
          </p:cNvSpPr>
          <p:nvPr>
            <p:ph type="title"/>
          </p:nvPr>
        </p:nvSpPr>
        <p:spPr>
          <a:xfrm>
            <a:off x="735903" y="30296"/>
            <a:ext cx="10518992" cy="1143000"/>
          </a:xfrm>
        </p:spPr>
        <p:txBody>
          <a:bodyPr>
            <a:noAutofit/>
          </a:bodyPr>
          <a:lstStyle/>
          <a:p>
            <a:r>
              <a:rPr lang="en-US" sz="3600" dirty="0" err="1"/>
              <a:t>Raludotatug</a:t>
            </a:r>
            <a:r>
              <a:rPr lang="en-US" sz="3600" dirty="0"/>
              <a:t> </a:t>
            </a:r>
            <a:r>
              <a:rPr lang="en-US" sz="3600" dirty="0" err="1"/>
              <a:t>Deruxtecan</a:t>
            </a:r>
            <a:r>
              <a:rPr lang="en-US" sz="3600" dirty="0"/>
              <a:t> (R-</a:t>
            </a:r>
            <a:r>
              <a:rPr lang="en-US" sz="3600" dirty="0" err="1"/>
              <a:t>DXd</a:t>
            </a:r>
            <a:r>
              <a:rPr lang="en-US" sz="3600" dirty="0"/>
              <a:t>) Mechanism of Action</a:t>
            </a:r>
          </a:p>
        </p:txBody>
      </p:sp>
      <p:sp>
        <p:nvSpPr>
          <p:cNvPr id="5" name="TextBox 4">
            <a:extLst>
              <a:ext uri="{FF2B5EF4-FFF2-40B4-BE49-F238E27FC236}">
                <a16:creationId xmlns:a16="http://schemas.microsoft.com/office/drawing/2014/main" id="{DB87A278-1766-98B5-32AC-A54643DAEF1D}"/>
              </a:ext>
            </a:extLst>
          </p:cNvPr>
          <p:cNvSpPr txBox="1"/>
          <p:nvPr/>
        </p:nvSpPr>
        <p:spPr>
          <a:xfrm>
            <a:off x="174497" y="6504539"/>
            <a:ext cx="428303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Suzuki 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Mol Cancer Ther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2024;23(3):257-71.</a:t>
            </a:r>
          </a:p>
        </p:txBody>
      </p:sp>
      <p:pic>
        <p:nvPicPr>
          <p:cNvPr id="3" name="Picture 2">
            <a:extLst>
              <a:ext uri="{FF2B5EF4-FFF2-40B4-BE49-F238E27FC236}">
                <a16:creationId xmlns:a16="http://schemas.microsoft.com/office/drawing/2014/main" id="{6C610E66-5280-AE58-379E-1DC56E95EA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36504" y="1173296"/>
            <a:ext cx="10518992" cy="4691816"/>
          </a:xfrm>
          <a:prstGeom prst="rect">
            <a:avLst/>
          </a:prstGeom>
        </p:spPr>
      </p:pic>
      <p:sp>
        <p:nvSpPr>
          <p:cNvPr id="4" name="TextBox 3">
            <a:extLst>
              <a:ext uri="{FF2B5EF4-FFF2-40B4-BE49-F238E27FC236}">
                <a16:creationId xmlns:a16="http://schemas.microsoft.com/office/drawing/2014/main" id="{A9050792-740E-906E-6F00-CDC5AAE9A2DF}"/>
              </a:ext>
            </a:extLst>
          </p:cNvPr>
          <p:cNvSpPr txBox="1"/>
          <p:nvPr/>
        </p:nvSpPr>
        <p:spPr>
          <a:xfrm>
            <a:off x="813475" y="5909628"/>
            <a:ext cx="26093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ADC = antibody-drug conjugate</a:t>
            </a:r>
          </a:p>
        </p:txBody>
      </p:sp>
    </p:spTree>
    <p:extLst>
      <p:ext uri="{BB962C8B-B14F-4D97-AF65-F5344CB8AC3E}">
        <p14:creationId xmlns:p14="http://schemas.microsoft.com/office/powerpoint/2010/main" val="386467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820BC-E25F-7C5C-20BB-6DD5650A9491}"/>
              </a:ext>
            </a:extLst>
          </p:cNvPr>
          <p:cNvSpPr>
            <a:spLocks noGrp="1"/>
          </p:cNvSpPr>
          <p:nvPr>
            <p:ph type="ftr" sz="quarter" idx="11"/>
          </p:nvPr>
        </p:nvSpPr>
        <p:spPr>
          <a:xfrm>
            <a:off x="234777" y="6356351"/>
            <a:ext cx="11763633" cy="45719"/>
          </a:xfrm>
        </p:spPr>
        <p:txBody>
          <a:bodyPr/>
          <a:lstStyle/>
          <a:p>
            <a:pPr marL="0" marR="0" lvl="0" indent="0" algn="l" defTabSz="914446"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rPr>
              <a:t>Data cutoff: February 26, 2025. </a:t>
            </a:r>
            <a:r>
              <a:rPr kumimoji="0" lang="en-GB" sz="12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rPr>
              <a:t>The median follow-up for 4.8-mg/kg, 5.6-mg/kg, and 6.4-mg/kg cohorts was 5.6 months (95% CI, 4.7–6.3), 5.6 months (95% CI, 4.6–5.8), and 5.2 months (95% CI, 4.9–5.8), respectively.</a:t>
            </a:r>
            <a:endParaRPr kumimoji="0" lang="en-US" sz="120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a:endParaRPr>
          </a:p>
          <a:p>
            <a:pPr marL="0" marR="0" lvl="0" indent="0" algn="l" defTabSz="914446"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Patients with available baseline tumor CDH6 expression data, who had measurable disease at baseline and </a:t>
            </a:r>
            <a:r>
              <a:rPr kumimoji="0" lang="en-US"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≥1 </a:t>
            </a:r>
            <a:r>
              <a:rPr kumimoji="0" lang="en-GB"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Times New Roman" panose="02020603050405020304" pitchFamily="18" charset="0"/>
              </a:rPr>
              <a:t>post-baseline tumor scan (assessed by BICR), were included in the scatter plot (n=94). </a:t>
            </a:r>
            <a:endParaRPr kumimoji="0" lang="en-US"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charset="0"/>
            </a:endParaRPr>
          </a:p>
        </p:txBody>
      </p:sp>
      <p:sp>
        <p:nvSpPr>
          <p:cNvPr id="3" name="Title 2">
            <a:extLst>
              <a:ext uri="{FF2B5EF4-FFF2-40B4-BE49-F238E27FC236}">
                <a16:creationId xmlns:a16="http://schemas.microsoft.com/office/drawing/2014/main" id="{1AD04E76-0847-E5F9-2AE0-9015DC85C1D1}"/>
              </a:ext>
            </a:extLst>
          </p:cNvPr>
          <p:cNvSpPr>
            <a:spLocks noGrp="1"/>
          </p:cNvSpPr>
          <p:nvPr>
            <p:ph type="title"/>
          </p:nvPr>
        </p:nvSpPr>
        <p:spPr>
          <a:xfrm>
            <a:off x="495300" y="365125"/>
            <a:ext cx="11288712" cy="1325563"/>
          </a:xfrm>
        </p:spPr>
        <p:txBody>
          <a:bodyPr>
            <a:noAutofit/>
          </a:bodyPr>
          <a:lstStyle/>
          <a:p>
            <a:r>
              <a:rPr lang="en-US" sz="3200" dirty="0">
                <a:latin typeface="Aptos" panose="020B0004020202020204" pitchFamily="34" charset="0"/>
                <a:cs typeface="Arial"/>
              </a:rPr>
              <a:t>Clinically meaningful tumor responses were observed across a range of CDH6 expression levels with </a:t>
            </a:r>
            <a:r>
              <a:rPr lang="en-US" sz="3200" dirty="0" err="1">
                <a:latin typeface="Aptos" panose="020B0004020202020204" pitchFamily="34" charset="0"/>
                <a:cs typeface="Arial"/>
              </a:rPr>
              <a:t>raludotatug-deruxtecan</a:t>
            </a:r>
            <a:r>
              <a:rPr lang="en-US" sz="3200" dirty="0">
                <a:latin typeface="Aptos" panose="020B0004020202020204" pitchFamily="34" charset="0"/>
                <a:cs typeface="Arial"/>
              </a:rPr>
              <a:t> (R-</a:t>
            </a:r>
            <a:r>
              <a:rPr lang="en-US" sz="3200" dirty="0" err="1">
                <a:latin typeface="Aptos" panose="020B0004020202020204" pitchFamily="34" charset="0"/>
                <a:cs typeface="Arial"/>
              </a:rPr>
              <a:t>DXd</a:t>
            </a:r>
            <a:r>
              <a:rPr lang="en-US" sz="3200" dirty="0">
                <a:latin typeface="Aptos" panose="020B0004020202020204" pitchFamily="34" charset="0"/>
                <a:cs typeface="Arial"/>
              </a:rPr>
              <a:t>)</a:t>
            </a:r>
            <a:br>
              <a:rPr lang="en-GB" sz="3200" dirty="0">
                <a:latin typeface="Aptos" panose="020B0004020202020204" pitchFamily="34" charset="0"/>
              </a:rPr>
            </a:br>
            <a:endParaRPr lang="en-GB" sz="3200" dirty="0">
              <a:latin typeface="Aptos" panose="020B0004020202020204" pitchFamily="34" charset="0"/>
            </a:endParaRPr>
          </a:p>
        </p:txBody>
      </p:sp>
      <p:sp>
        <p:nvSpPr>
          <p:cNvPr id="6" name="TextBox 5">
            <a:extLst>
              <a:ext uri="{FF2B5EF4-FFF2-40B4-BE49-F238E27FC236}">
                <a16:creationId xmlns:a16="http://schemas.microsoft.com/office/drawing/2014/main" id="{EC49B5C8-4196-10CF-D38C-6B994DCAD7B7}"/>
              </a:ext>
            </a:extLst>
          </p:cNvPr>
          <p:cNvSpPr txBox="1"/>
          <p:nvPr/>
        </p:nvSpPr>
        <p:spPr>
          <a:xfrm rot="16200000">
            <a:off x="-639284" y="3316649"/>
            <a:ext cx="4124439"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Best change in sum of diameters from baseline (%)</a:t>
            </a:r>
            <a:endParaRPr kumimoji="0" lang="en-GB" sz="1400" b="1" i="0" u="none" strike="noStrike" kern="0" cap="none" spc="0" normalizeH="0" baseline="3000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7" name="TextBox 6">
            <a:extLst>
              <a:ext uri="{FF2B5EF4-FFF2-40B4-BE49-F238E27FC236}">
                <a16:creationId xmlns:a16="http://schemas.microsoft.com/office/drawing/2014/main" id="{3B78A2D6-82CB-D5CC-264E-D744D5E78D86}"/>
              </a:ext>
            </a:extLst>
          </p:cNvPr>
          <p:cNvSpPr txBox="1"/>
          <p:nvPr/>
        </p:nvSpPr>
        <p:spPr>
          <a:xfrm>
            <a:off x="3391795" y="5780228"/>
            <a:ext cx="4734617"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Baseline tumor CDH6 membrane positivity at any intensity (%)</a:t>
            </a:r>
            <a:endParaRPr kumimoji="0" lang="en-GB" sz="1400" b="1" i="0" u="none" strike="noStrike" kern="0" cap="none" spc="0" normalizeH="0" baseline="30000" noProof="0" dirty="0">
              <a:ln>
                <a:noFill/>
              </a:ln>
              <a:solidFill>
                <a:srgbClr val="000000"/>
              </a:solidFill>
              <a:effectLst/>
              <a:uLnTx/>
              <a:uFillTx/>
              <a:latin typeface="Arial Narrow" panose="020B0606020202030204" pitchFamily="34" charset="0"/>
              <a:ea typeface="+mn-ea"/>
              <a:cs typeface="Arial"/>
              <a:sym typeface="Arial"/>
            </a:endParaRPr>
          </a:p>
        </p:txBody>
      </p:sp>
      <p:sp>
        <p:nvSpPr>
          <p:cNvPr id="9" name="Diamond 8">
            <a:extLst>
              <a:ext uri="{FF2B5EF4-FFF2-40B4-BE49-F238E27FC236}">
                <a16:creationId xmlns:a16="http://schemas.microsoft.com/office/drawing/2014/main" id="{4D4F3770-0BDC-CF4B-42FC-4D10B92E5FDF}"/>
              </a:ext>
            </a:extLst>
          </p:cNvPr>
          <p:cNvSpPr/>
          <p:nvPr/>
        </p:nvSpPr>
        <p:spPr>
          <a:xfrm>
            <a:off x="10374255" y="2587874"/>
            <a:ext cx="162000" cy="162000"/>
          </a:xfrm>
          <a:prstGeom prst="diamond">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9AAF801C-7BFF-8AEE-836D-175E1E3BB14C}"/>
              </a:ext>
            </a:extLst>
          </p:cNvPr>
          <p:cNvSpPr/>
          <p:nvPr/>
        </p:nvSpPr>
        <p:spPr>
          <a:xfrm>
            <a:off x="10383255" y="2863814"/>
            <a:ext cx="144000" cy="144000"/>
          </a:xfrm>
          <a:prstGeom prst="triangle">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2C5DF88-1E5E-BED8-A2EF-A26B3C7AF5CC}"/>
              </a:ext>
            </a:extLst>
          </p:cNvPr>
          <p:cNvSpPr/>
          <p:nvPr/>
        </p:nvSpPr>
        <p:spPr>
          <a:xfrm>
            <a:off x="10392255" y="3187811"/>
            <a:ext cx="126000" cy="126000"/>
          </a:xfrm>
          <a:prstGeom prst="rect">
            <a:avLst/>
          </a:prstGeom>
          <a:solidFill>
            <a:schemeClr val="bg2">
              <a:lumMod val="1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97B0DB1-5960-27EC-42B5-BFD714E08E8D}"/>
              </a:ext>
            </a:extLst>
          </p:cNvPr>
          <p:cNvSpPr/>
          <p:nvPr/>
        </p:nvSpPr>
        <p:spPr>
          <a:xfrm>
            <a:off x="10527207" y="2521375"/>
            <a:ext cx="1256805"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rPr>
              <a:t>R-DXd 4.8 mg/kg</a:t>
            </a:r>
          </a:p>
        </p:txBody>
      </p:sp>
      <p:sp>
        <p:nvSpPr>
          <p:cNvPr id="13" name="Rectangle 12">
            <a:extLst>
              <a:ext uri="{FF2B5EF4-FFF2-40B4-BE49-F238E27FC236}">
                <a16:creationId xmlns:a16="http://schemas.microsoft.com/office/drawing/2014/main" id="{440C2F01-42BE-35DD-02A5-A067B6EF13C8}"/>
              </a:ext>
            </a:extLst>
          </p:cNvPr>
          <p:cNvSpPr/>
          <p:nvPr/>
        </p:nvSpPr>
        <p:spPr>
          <a:xfrm>
            <a:off x="10527207" y="2811147"/>
            <a:ext cx="1256805"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rPr>
              <a:t>R-DXd 5.6 mg/kg</a:t>
            </a:r>
          </a:p>
        </p:txBody>
      </p:sp>
      <p:sp>
        <p:nvSpPr>
          <p:cNvPr id="14" name="Rectangle 13">
            <a:extLst>
              <a:ext uri="{FF2B5EF4-FFF2-40B4-BE49-F238E27FC236}">
                <a16:creationId xmlns:a16="http://schemas.microsoft.com/office/drawing/2014/main" id="{892CA535-047E-3D66-3078-D03200E15379}"/>
              </a:ext>
            </a:extLst>
          </p:cNvPr>
          <p:cNvSpPr/>
          <p:nvPr/>
        </p:nvSpPr>
        <p:spPr>
          <a:xfrm>
            <a:off x="10527207" y="3108466"/>
            <a:ext cx="1256805"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rPr>
              <a:t>R-DXd 6.4 mg/kg</a:t>
            </a:r>
          </a:p>
        </p:txBody>
      </p:sp>
      <p:sp>
        <p:nvSpPr>
          <p:cNvPr id="22" name="Oval 21">
            <a:extLst>
              <a:ext uri="{FF2B5EF4-FFF2-40B4-BE49-F238E27FC236}">
                <a16:creationId xmlns:a16="http://schemas.microsoft.com/office/drawing/2014/main" id="{5177ADFC-C69D-B2F2-21D0-E88A34459134}"/>
              </a:ext>
            </a:extLst>
          </p:cNvPr>
          <p:cNvSpPr/>
          <p:nvPr/>
        </p:nvSpPr>
        <p:spPr>
          <a:xfrm>
            <a:off x="10407808" y="3788739"/>
            <a:ext cx="144000" cy="144000"/>
          </a:xfrm>
          <a:prstGeom prst="ellipse">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9FC325F-F1DD-E147-820A-A035944EDD9C}"/>
              </a:ext>
            </a:extLst>
          </p:cNvPr>
          <p:cNvSpPr/>
          <p:nvPr/>
        </p:nvSpPr>
        <p:spPr>
          <a:xfrm>
            <a:off x="10407808" y="3488261"/>
            <a:ext cx="144000" cy="144000"/>
          </a:xfrm>
          <a:prstGeom prst="ellipse">
            <a:avLst/>
          </a:prstGeom>
          <a:solidFill>
            <a:schemeClr val="accent3">
              <a:lumMod val="60000"/>
              <a:lumOff val="4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7B3CEC9-DF28-0B85-0C83-C659A78B7312}"/>
              </a:ext>
            </a:extLst>
          </p:cNvPr>
          <p:cNvSpPr/>
          <p:nvPr/>
        </p:nvSpPr>
        <p:spPr>
          <a:xfrm>
            <a:off x="11095792" y="3488261"/>
            <a:ext cx="144000" cy="144000"/>
          </a:xfrm>
          <a:prstGeom prst="ellipse">
            <a:avLst/>
          </a:prstGeom>
          <a:solidFill>
            <a:schemeClr val="tx2">
              <a:lumMod val="75000"/>
              <a:lumOff val="25000"/>
            </a:schemeClr>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2CF4DC-8B67-4862-8355-CE35291A28D2}"/>
              </a:ext>
            </a:extLst>
          </p:cNvPr>
          <p:cNvSpPr/>
          <p:nvPr/>
        </p:nvSpPr>
        <p:spPr>
          <a:xfrm>
            <a:off x="10561073" y="3421762"/>
            <a:ext cx="46800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rPr>
              <a:t>PD</a:t>
            </a:r>
          </a:p>
        </p:txBody>
      </p:sp>
      <p:sp>
        <p:nvSpPr>
          <p:cNvPr id="26" name="Rectangle 25">
            <a:extLst>
              <a:ext uri="{FF2B5EF4-FFF2-40B4-BE49-F238E27FC236}">
                <a16:creationId xmlns:a16="http://schemas.microsoft.com/office/drawing/2014/main" id="{9A99740B-7D85-8FC6-DF73-948B591A9E8D}"/>
              </a:ext>
            </a:extLst>
          </p:cNvPr>
          <p:cNvSpPr/>
          <p:nvPr/>
        </p:nvSpPr>
        <p:spPr>
          <a:xfrm>
            <a:off x="10561073" y="3717586"/>
            <a:ext cx="46800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rPr>
              <a:t>SD</a:t>
            </a:r>
          </a:p>
        </p:txBody>
      </p:sp>
      <p:sp>
        <p:nvSpPr>
          <p:cNvPr id="27" name="Rectangle 26">
            <a:extLst>
              <a:ext uri="{FF2B5EF4-FFF2-40B4-BE49-F238E27FC236}">
                <a16:creationId xmlns:a16="http://schemas.microsoft.com/office/drawing/2014/main" id="{C90392F9-9486-58F2-DEC2-BD7990A4A5DB}"/>
              </a:ext>
            </a:extLst>
          </p:cNvPr>
          <p:cNvSpPr/>
          <p:nvPr/>
        </p:nvSpPr>
        <p:spPr>
          <a:xfrm>
            <a:off x="11242842" y="3421762"/>
            <a:ext cx="46800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rPr>
              <a:t>PR</a:t>
            </a:r>
          </a:p>
        </p:txBody>
      </p:sp>
      <p:sp>
        <p:nvSpPr>
          <p:cNvPr id="28" name="Oval 27">
            <a:extLst>
              <a:ext uri="{FF2B5EF4-FFF2-40B4-BE49-F238E27FC236}">
                <a16:creationId xmlns:a16="http://schemas.microsoft.com/office/drawing/2014/main" id="{DE88011D-482B-B2AE-CC23-F3D078C9E58D}"/>
              </a:ext>
            </a:extLst>
          </p:cNvPr>
          <p:cNvSpPr/>
          <p:nvPr/>
        </p:nvSpPr>
        <p:spPr>
          <a:xfrm>
            <a:off x="11095792" y="3788739"/>
            <a:ext cx="144000" cy="144000"/>
          </a:xfrm>
          <a:prstGeom prst="ellipse">
            <a:avLst/>
          </a:prstGeom>
          <a:solidFill>
            <a:schemeClr val="accent4">
              <a:lumMod val="25000"/>
            </a:schemeClr>
          </a:solidFill>
          <a:ln>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EF290CB-2FB7-EA94-B3E1-4EA2A292B1F3}"/>
              </a:ext>
            </a:extLst>
          </p:cNvPr>
          <p:cNvSpPr/>
          <p:nvPr/>
        </p:nvSpPr>
        <p:spPr>
          <a:xfrm>
            <a:off x="11242842" y="3717586"/>
            <a:ext cx="468000" cy="276999"/>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rPr>
              <a:t>CR</a:t>
            </a:r>
          </a:p>
        </p:txBody>
      </p:sp>
      <p:grpSp>
        <p:nvGrpSpPr>
          <p:cNvPr id="34" name="Group 33">
            <a:extLst>
              <a:ext uri="{FF2B5EF4-FFF2-40B4-BE49-F238E27FC236}">
                <a16:creationId xmlns:a16="http://schemas.microsoft.com/office/drawing/2014/main" id="{45DB1D82-95FE-9F76-759D-82E7913208EF}"/>
              </a:ext>
            </a:extLst>
          </p:cNvPr>
          <p:cNvGrpSpPr/>
          <p:nvPr/>
        </p:nvGrpSpPr>
        <p:grpSpPr>
          <a:xfrm>
            <a:off x="1457848" y="1524001"/>
            <a:ext cx="8243446" cy="4221037"/>
            <a:chOff x="1793554" y="950034"/>
            <a:chExt cx="8243446" cy="4930687"/>
          </a:xfrm>
        </p:grpSpPr>
        <p:graphicFrame>
          <p:nvGraphicFramePr>
            <p:cNvPr id="21" name="Chart 20">
              <a:extLst>
                <a:ext uri="{FF2B5EF4-FFF2-40B4-BE49-F238E27FC236}">
                  <a16:creationId xmlns:a16="http://schemas.microsoft.com/office/drawing/2014/main" id="{197B1839-1789-6ECC-65AE-45F1D9F4218F}"/>
                </a:ext>
              </a:extLst>
            </p:cNvPr>
            <p:cNvGraphicFramePr>
              <a:graphicFrameLocks/>
            </p:cNvGraphicFramePr>
            <p:nvPr/>
          </p:nvGraphicFramePr>
          <p:xfrm>
            <a:off x="1793554" y="950034"/>
            <a:ext cx="8243446" cy="4930687"/>
          </p:xfrm>
          <a:graphic>
            <a:graphicData uri="http://schemas.openxmlformats.org/drawingml/2006/chart">
              <c:chart xmlns:c="http://schemas.openxmlformats.org/drawingml/2006/chart" xmlns:r="http://schemas.openxmlformats.org/officeDocument/2006/relationships" r:id="rId2"/>
            </a:graphicData>
          </a:graphic>
        </p:graphicFrame>
        <p:cxnSp>
          <p:nvCxnSpPr>
            <p:cNvPr id="31" name="Straight Connector 30">
              <a:extLst>
                <a:ext uri="{FF2B5EF4-FFF2-40B4-BE49-F238E27FC236}">
                  <a16:creationId xmlns:a16="http://schemas.microsoft.com/office/drawing/2014/main" id="{58652F16-4673-C25A-3A9E-B37B30806FC3}"/>
                </a:ext>
              </a:extLst>
            </p:cNvPr>
            <p:cNvCxnSpPr>
              <a:cxnSpLocks/>
            </p:cNvCxnSpPr>
            <p:nvPr/>
          </p:nvCxnSpPr>
          <p:spPr>
            <a:xfrm>
              <a:off x="2350810" y="2841413"/>
              <a:ext cx="752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6A88B2-515F-F3CC-BAF0-EEE67B68A505}"/>
                </a:ext>
              </a:extLst>
            </p:cNvPr>
            <p:cNvCxnSpPr>
              <a:cxnSpLocks/>
            </p:cNvCxnSpPr>
            <p:nvPr/>
          </p:nvCxnSpPr>
          <p:spPr>
            <a:xfrm>
              <a:off x="2350810" y="3931921"/>
              <a:ext cx="752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pic>
        <p:nvPicPr>
          <p:cNvPr id="1026" name="Picture 2" hidden="1">
            <a:extLst>
              <a:ext uri="{FF2B5EF4-FFF2-40B4-BE49-F238E27FC236}">
                <a16:creationId xmlns:a16="http://schemas.microsoft.com/office/drawing/2014/main" id="{DE12372C-CDE8-EE0F-3832-61D8B080DE24}"/>
              </a:ext>
            </a:extLst>
          </p:cNvPr>
          <p:cNvPicPr>
            <a:picLocks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663620" y="1059702"/>
            <a:ext cx="9792000" cy="5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FF69E19-07CC-FCDA-7A1F-5134E9A670C8}"/>
              </a:ext>
            </a:extLst>
          </p:cNvPr>
          <p:cNvCxnSpPr>
            <a:cxnSpLocks/>
          </p:cNvCxnSpPr>
          <p:nvPr/>
        </p:nvCxnSpPr>
        <p:spPr>
          <a:xfrm>
            <a:off x="2015103" y="4054766"/>
            <a:ext cx="7488000" cy="344863"/>
          </a:xfrm>
          <a:prstGeom prst="line">
            <a:avLst/>
          </a:prstGeom>
          <a:ln w="19050">
            <a:solidFill>
              <a:schemeClr val="accent1">
                <a:lumMod val="50000"/>
              </a:schemeClr>
            </a:solidFill>
          </a:ln>
        </p:spPr>
        <p:style>
          <a:lnRef idx="1">
            <a:schemeClr val="accent3"/>
          </a:lnRef>
          <a:fillRef idx="0">
            <a:schemeClr val="accent3"/>
          </a:fillRef>
          <a:effectRef idx="0">
            <a:schemeClr val="accent3"/>
          </a:effectRef>
          <a:fontRef idx="minor">
            <a:schemeClr val="tx1"/>
          </a:fontRef>
        </p:style>
      </p:cxnSp>
      <p:sp>
        <p:nvSpPr>
          <p:cNvPr id="4" name="Left Brace 3">
            <a:extLst>
              <a:ext uri="{FF2B5EF4-FFF2-40B4-BE49-F238E27FC236}">
                <a16:creationId xmlns:a16="http://schemas.microsoft.com/office/drawing/2014/main" id="{3103674D-2565-E351-28A6-FD0340F4A00D}"/>
              </a:ext>
            </a:extLst>
          </p:cNvPr>
          <p:cNvSpPr/>
          <p:nvPr/>
        </p:nvSpPr>
        <p:spPr>
          <a:xfrm rot="5400000">
            <a:off x="2732430" y="1906980"/>
            <a:ext cx="637793" cy="1812620"/>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6473A1BF-58D1-5D75-1DB0-FC4AA3DB0401}"/>
              </a:ext>
            </a:extLst>
          </p:cNvPr>
          <p:cNvSpPr txBox="1"/>
          <p:nvPr/>
        </p:nvSpPr>
        <p:spPr>
          <a:xfrm>
            <a:off x="2015103" y="1885519"/>
            <a:ext cx="2316023" cy="646331"/>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~21% of tumors are on low end of CDH6</a:t>
            </a:r>
          </a:p>
        </p:txBody>
      </p:sp>
      <p:sp>
        <p:nvSpPr>
          <p:cNvPr id="15" name="Left Brace 14">
            <a:extLst>
              <a:ext uri="{FF2B5EF4-FFF2-40B4-BE49-F238E27FC236}">
                <a16:creationId xmlns:a16="http://schemas.microsoft.com/office/drawing/2014/main" id="{44AE4269-601F-10EC-FFAC-5BEF365D3D0E}"/>
              </a:ext>
            </a:extLst>
          </p:cNvPr>
          <p:cNvSpPr/>
          <p:nvPr/>
        </p:nvSpPr>
        <p:spPr>
          <a:xfrm rot="5400000">
            <a:off x="5133809" y="1688025"/>
            <a:ext cx="617267" cy="2222634"/>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A68ABEAE-84F3-F302-F678-E93E064A33FA}"/>
              </a:ext>
            </a:extLst>
          </p:cNvPr>
          <p:cNvSpPr txBox="1"/>
          <p:nvPr/>
        </p:nvSpPr>
        <p:spPr>
          <a:xfrm>
            <a:off x="4583217" y="1879395"/>
            <a:ext cx="2316023" cy="646331"/>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~19% of tumors are in middle</a:t>
            </a:r>
          </a:p>
        </p:txBody>
      </p:sp>
      <p:sp>
        <p:nvSpPr>
          <p:cNvPr id="17" name="Left Brace 16">
            <a:extLst>
              <a:ext uri="{FF2B5EF4-FFF2-40B4-BE49-F238E27FC236}">
                <a16:creationId xmlns:a16="http://schemas.microsoft.com/office/drawing/2014/main" id="{D706C4DC-60AC-0AB5-3EFF-CCF85505DF89}"/>
              </a:ext>
            </a:extLst>
          </p:cNvPr>
          <p:cNvSpPr/>
          <p:nvPr/>
        </p:nvSpPr>
        <p:spPr>
          <a:xfrm rot="5400000">
            <a:off x="7897933" y="1723171"/>
            <a:ext cx="646332" cy="2198293"/>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02B63D0C-BEB1-22D1-B218-69EE99E578C9}"/>
              </a:ext>
            </a:extLst>
          </p:cNvPr>
          <p:cNvSpPr txBox="1"/>
          <p:nvPr/>
        </p:nvSpPr>
        <p:spPr>
          <a:xfrm>
            <a:off x="7186741" y="1847624"/>
            <a:ext cx="2316023" cy="646331"/>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~60% of tumors are in top 1/3 </a:t>
            </a:r>
          </a:p>
        </p:txBody>
      </p:sp>
    </p:spTree>
    <p:extLst>
      <p:ext uri="{BB962C8B-B14F-4D97-AF65-F5344CB8AC3E}">
        <p14:creationId xmlns:p14="http://schemas.microsoft.com/office/powerpoint/2010/main" val="618765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15" grpId="0" animBg="1"/>
      <p:bldP spid="15" grpId="1" animBg="1"/>
      <p:bldP spid="16" grpId="0" animBg="1"/>
      <p:bldP spid="16" grpId="1" animBg="1"/>
      <p:bldP spid="17" grpId="0" animBg="1"/>
      <p:bldP spid="1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FCF38-B91F-9FA6-9DF6-96C7A6903B85}"/>
            </a:ext>
          </a:extLst>
        </p:cNvPr>
        <p:cNvGrpSpPr/>
        <p:nvPr/>
      </p:nvGrpSpPr>
      <p:grpSpPr>
        <a:xfrm>
          <a:off x="0" y="0"/>
          <a:ext cx="0" cy="0"/>
          <a:chOff x="0" y="0"/>
          <a:chExt cx="0" cy="0"/>
        </a:xfrm>
      </p:grpSpPr>
      <p:sp useBgFill="1">
        <p:nvSpPr>
          <p:cNvPr id="2" name="Text Placeholder 1">
            <a:extLst>
              <a:ext uri="{FF2B5EF4-FFF2-40B4-BE49-F238E27FC236}">
                <a16:creationId xmlns:a16="http://schemas.microsoft.com/office/drawing/2014/main" id="{30601F89-4324-60CD-962E-633784EBB08B}"/>
              </a:ext>
            </a:extLst>
          </p:cNvPr>
          <p:cNvSpPr>
            <a:spLocks noGrp="1"/>
          </p:cNvSpPr>
          <p:nvPr>
            <p:ph type="body" sz="quarter" idx="10"/>
          </p:nvPr>
        </p:nvSpPr>
        <p:spPr>
          <a:xfrm>
            <a:off x="712602" y="461295"/>
            <a:ext cx="9565683" cy="670052"/>
          </a:xfrm>
        </p:spPr>
        <p:txBody>
          <a:bodyPr>
            <a:normAutofit/>
          </a:bodyPr>
          <a:lstStyle/>
          <a:p>
            <a:r>
              <a:rPr lang="en-US" sz="3200" b="0" dirty="0">
                <a:solidFill>
                  <a:schemeClr val="tx1"/>
                </a:solidFill>
                <a:latin typeface="Aptos" panose="020B0004020202020204" pitchFamily="34" charset="0"/>
              </a:rPr>
              <a:t>REJOICE 01: Phase 2</a:t>
            </a:r>
            <a:endParaRPr lang="x-none" sz="3200" b="0" dirty="0">
              <a:solidFill>
                <a:schemeClr val="tx1"/>
              </a:solidFill>
              <a:latin typeface="Aptos" panose="020B0004020202020204" pitchFamily="34" charset="0"/>
            </a:endParaRPr>
          </a:p>
        </p:txBody>
      </p:sp>
      <p:sp>
        <p:nvSpPr>
          <p:cNvPr id="3" name="Text Placeholder 2">
            <a:extLst>
              <a:ext uri="{FF2B5EF4-FFF2-40B4-BE49-F238E27FC236}">
                <a16:creationId xmlns:a16="http://schemas.microsoft.com/office/drawing/2014/main" id="{82CA8C18-DE1E-7222-1F51-52428717A609}"/>
              </a:ext>
            </a:extLst>
          </p:cNvPr>
          <p:cNvSpPr>
            <a:spLocks noGrp="1"/>
          </p:cNvSpPr>
          <p:nvPr>
            <p:ph type="body" sz="quarter" idx="11"/>
          </p:nvPr>
        </p:nvSpPr>
        <p:spPr>
          <a:xfrm>
            <a:off x="733432" y="999354"/>
            <a:ext cx="10796866" cy="448805"/>
          </a:xfrm>
        </p:spPr>
        <p:txBody>
          <a:bodyPr/>
          <a:lstStyle/>
          <a:p>
            <a:r>
              <a:rPr lang="en-US" dirty="0">
                <a:solidFill>
                  <a:schemeClr val="tx1"/>
                </a:solidFill>
              </a:rPr>
              <a:t>Raludotatug deruxtecan</a:t>
            </a:r>
            <a:endParaRPr lang="x-none" dirty="0">
              <a:solidFill>
                <a:schemeClr val="tx1"/>
              </a:solidFill>
              <a:latin typeface="Arial Narrow" panose="020B0606020202030204" pitchFamily="34" charset="0"/>
            </a:endParaRPr>
          </a:p>
        </p:txBody>
      </p:sp>
      <p:sp>
        <p:nvSpPr>
          <p:cNvPr id="8" name="TextBox 7">
            <a:extLst>
              <a:ext uri="{FF2B5EF4-FFF2-40B4-BE49-F238E27FC236}">
                <a16:creationId xmlns:a16="http://schemas.microsoft.com/office/drawing/2014/main" id="{A16ED35D-522B-6437-2583-EF737676137D}"/>
              </a:ext>
            </a:extLst>
          </p:cNvPr>
          <p:cNvSpPr txBox="1"/>
          <p:nvPr/>
        </p:nvSpPr>
        <p:spPr>
          <a:xfrm>
            <a:off x="31261" y="6363612"/>
            <a:ext cx="109521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Ray Coquard et al. ESMO 2025</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1BC81FBC-A4A5-F1F7-593F-B4FB99EFBFF6}"/>
              </a:ext>
            </a:extLst>
          </p:cNvPr>
          <p:cNvGrpSpPr/>
          <p:nvPr/>
        </p:nvGrpSpPr>
        <p:grpSpPr>
          <a:xfrm>
            <a:off x="824123" y="1647490"/>
            <a:ext cx="9774104" cy="4491269"/>
            <a:chOff x="610720" y="1425792"/>
            <a:chExt cx="10970560" cy="4680000"/>
          </a:xfrm>
        </p:grpSpPr>
        <p:sp>
          <p:nvSpPr>
            <p:cNvPr id="9" name="TextBox 17">
              <a:extLst>
                <a:ext uri="{FF2B5EF4-FFF2-40B4-BE49-F238E27FC236}">
                  <a16:creationId xmlns:a16="http://schemas.microsoft.com/office/drawing/2014/main" id="{2C29D3C0-36E4-7ABE-D13F-9CA18D931E18}"/>
                </a:ext>
              </a:extLst>
            </p:cNvPr>
            <p:cNvSpPr txBox="1"/>
            <p:nvPr/>
          </p:nvSpPr>
          <p:spPr>
            <a:xfrm rot="16200000">
              <a:off x="-1149020" y="3568310"/>
              <a:ext cx="4124439" cy="271868"/>
            </a:xfrm>
            <a:prstGeom prst="rect">
              <a:avLst/>
            </a:prstGeom>
            <a:noFill/>
          </p:spPr>
          <p:txBody>
            <a:bodyPr wrap="square">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GB" sz="800" b="1"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Best change in sum of diameters from baseline (%)</a:t>
              </a:r>
              <a:endParaRPr kumimoji="0" lang="en-GB" sz="800" b="1" i="0" u="none" strike="noStrike" kern="0" cap="none" spc="0" normalizeH="0" baseline="30000" noProof="0" dirty="0">
                <a:ln>
                  <a:noFill/>
                </a:ln>
                <a:solidFill>
                  <a:srgbClr val="000000"/>
                </a:solidFill>
                <a:effectLst/>
                <a:uLnTx/>
                <a:uFillTx/>
                <a:latin typeface="Arial Narrow" panose="020B0606020202030204" pitchFamily="34" charset="0"/>
                <a:ea typeface="+mn-ea"/>
                <a:cs typeface="Arial"/>
                <a:sym typeface="Arial"/>
              </a:endParaRPr>
            </a:p>
          </p:txBody>
        </p:sp>
        <p:grpSp>
          <p:nvGrpSpPr>
            <p:cNvPr id="10" name="Group 9">
              <a:extLst>
                <a:ext uri="{FF2B5EF4-FFF2-40B4-BE49-F238E27FC236}">
                  <a16:creationId xmlns:a16="http://schemas.microsoft.com/office/drawing/2014/main" id="{0DAC268B-173F-3C34-049E-5EFD55B349BA}"/>
                </a:ext>
              </a:extLst>
            </p:cNvPr>
            <p:cNvGrpSpPr/>
            <p:nvPr/>
          </p:nvGrpSpPr>
          <p:grpSpPr>
            <a:xfrm>
              <a:off x="610720" y="1425792"/>
              <a:ext cx="10970560" cy="4680000"/>
              <a:chOff x="610720" y="1425792"/>
              <a:chExt cx="10970560" cy="4680000"/>
            </a:xfrm>
          </p:grpSpPr>
          <p:graphicFrame>
            <p:nvGraphicFramePr>
              <p:cNvPr id="22" name="Chart 21">
                <a:extLst>
                  <a:ext uri="{FF2B5EF4-FFF2-40B4-BE49-F238E27FC236}">
                    <a16:creationId xmlns:a16="http://schemas.microsoft.com/office/drawing/2014/main" id="{1DC834AE-CB0F-4BDF-9390-91D65BE9636E}"/>
                  </a:ext>
                </a:extLst>
              </p:cNvPr>
              <p:cNvGraphicFramePr>
                <a:graphicFrameLocks/>
              </p:cNvGraphicFramePr>
              <p:nvPr/>
            </p:nvGraphicFramePr>
            <p:xfrm>
              <a:off x="610720" y="1425792"/>
              <a:ext cx="10970560" cy="468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Straight Connector 22">
                <a:extLst>
                  <a:ext uri="{FF2B5EF4-FFF2-40B4-BE49-F238E27FC236}">
                    <a16:creationId xmlns:a16="http://schemas.microsoft.com/office/drawing/2014/main" id="{2B28830E-AD18-B633-AFFA-99FF557FB552}"/>
                  </a:ext>
                </a:extLst>
              </p:cNvPr>
              <p:cNvCxnSpPr/>
              <p:nvPr/>
            </p:nvCxnSpPr>
            <p:spPr>
              <a:xfrm>
                <a:off x="1470025" y="3317301"/>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139F0F-5A7F-CDDC-BC44-376B80874461}"/>
                  </a:ext>
                </a:extLst>
              </p:cNvPr>
              <p:cNvCxnSpPr/>
              <p:nvPr/>
            </p:nvCxnSpPr>
            <p:spPr>
              <a:xfrm>
                <a:off x="1466850" y="4412676"/>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F3781E3-01A5-00D9-AEC2-57E32C3DDFF3}"/>
                </a:ext>
              </a:extLst>
            </p:cNvPr>
            <p:cNvGrpSpPr/>
            <p:nvPr/>
          </p:nvGrpSpPr>
          <p:grpSpPr>
            <a:xfrm>
              <a:off x="2268525" y="1892572"/>
              <a:ext cx="2627939" cy="941831"/>
              <a:chOff x="2860710" y="2055610"/>
              <a:chExt cx="5839175" cy="1203459"/>
            </a:xfrm>
            <a:effectLst>
              <a:outerShdw blurRad="50800" dist="38100" dir="2700000" algn="tl" rotWithShape="0">
                <a:prstClr val="black">
                  <a:alpha val="40000"/>
                </a:prstClr>
              </a:outerShdw>
            </a:effectLst>
          </p:grpSpPr>
          <p:sp>
            <p:nvSpPr>
              <p:cNvPr id="20" name="Rectangle 19">
                <a:extLst>
                  <a:ext uri="{FF2B5EF4-FFF2-40B4-BE49-F238E27FC236}">
                    <a16:creationId xmlns:a16="http://schemas.microsoft.com/office/drawing/2014/main" id="{B9DB0F4F-E815-3D1F-9698-08D63433035A}"/>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GB" sz="933"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44.4% (95% CI, 27.9–61.9)</a:t>
                </a:r>
              </a:p>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GB" sz="933"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75.0% (95% CI, 57.8–87.9)</a:t>
                </a:r>
                <a:r>
                  <a:rPr kumimoji="0" lang="en-GB" sz="933" b="0" i="0" u="none" strike="noStrike" kern="1200" cap="none" spc="0" normalizeH="0" baseline="30000" noProof="0" dirty="0">
                    <a:ln>
                      <a:noFill/>
                    </a:ln>
                    <a:solidFill>
                      <a:srgbClr val="0C1618"/>
                    </a:solidFill>
                    <a:effectLst/>
                    <a:uLnTx/>
                    <a:uFillTx/>
                    <a:latin typeface="Arial Narrow" panose="020B0606020202030204" pitchFamily="34" charset="0"/>
                    <a:ea typeface="+mn-ea"/>
                    <a:cs typeface="+mn-cs"/>
                  </a:rPr>
                  <a:t>b</a:t>
                </a:r>
                <a:endParaRPr kumimoji="0" lang="en-US" sz="9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 name="Rectangle: Single Corner Rounded 20">
                <a:extLst>
                  <a:ext uri="{FF2B5EF4-FFF2-40B4-BE49-F238E27FC236}">
                    <a16:creationId xmlns:a16="http://schemas.microsoft.com/office/drawing/2014/main" id="{9949C932-7995-6618-6DE8-D6F73E71BA51}"/>
                  </a:ext>
                </a:extLst>
              </p:cNvPr>
              <p:cNvSpPr/>
              <p:nvPr/>
            </p:nvSpPr>
            <p:spPr>
              <a:xfrm>
                <a:off x="2860710" y="2055610"/>
                <a:ext cx="5826090" cy="421866"/>
              </a:xfrm>
              <a:prstGeom prst="round1Rect">
                <a:avLst/>
              </a:prstGeom>
              <a:solidFill>
                <a:schemeClr val="accent3">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GB" sz="1067"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4.8 mg/kg, n=36</a:t>
                </a:r>
              </a:p>
            </p:txBody>
          </p:sp>
        </p:grpSp>
        <p:grpSp>
          <p:nvGrpSpPr>
            <p:cNvPr id="12" name="Group 11">
              <a:extLst>
                <a:ext uri="{FF2B5EF4-FFF2-40B4-BE49-F238E27FC236}">
                  <a16:creationId xmlns:a16="http://schemas.microsoft.com/office/drawing/2014/main" id="{C89BAEC1-D969-AA7E-547E-69D749D8BA25}"/>
                </a:ext>
              </a:extLst>
            </p:cNvPr>
            <p:cNvGrpSpPr/>
            <p:nvPr/>
          </p:nvGrpSpPr>
          <p:grpSpPr>
            <a:xfrm>
              <a:off x="5350853" y="1892572"/>
              <a:ext cx="2627939" cy="941831"/>
              <a:chOff x="2860710" y="2055610"/>
              <a:chExt cx="5839175" cy="1203459"/>
            </a:xfrm>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EE243BF2-53D4-325E-093B-C4C362BE4A04}"/>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GB" sz="933" b="0" i="0" u="none" strike="noStrike" kern="1200" cap="none" spc="0" normalizeH="0" baseline="0" noProof="0" dirty="0">
                    <a:ln>
                      <a:noFill/>
                    </a:ln>
                    <a:solidFill>
                      <a:srgbClr val="0C1618"/>
                    </a:solidFill>
                    <a:effectLst/>
                    <a:uLnTx/>
                    <a:uFillTx/>
                    <a:latin typeface="Arial Narrow Regular"/>
                    <a:ea typeface="+mn-ea"/>
                    <a:cs typeface="+mn-cs"/>
                  </a:rPr>
                  <a:t>50.0% (</a:t>
                </a:r>
                <a:r>
                  <a:rPr kumimoji="0" lang="en-GB" sz="933"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GB" sz="933" b="0" i="0" u="none" strike="noStrike" kern="1200" cap="none" spc="0" normalizeH="0" baseline="0" noProof="0" dirty="0">
                    <a:ln>
                      <a:noFill/>
                    </a:ln>
                    <a:solidFill>
                      <a:srgbClr val="0C1618"/>
                    </a:solidFill>
                    <a:effectLst/>
                    <a:uLnTx/>
                    <a:uFillTx/>
                    <a:latin typeface="Arial Narrow Regular"/>
                    <a:ea typeface="+mn-ea"/>
                    <a:cs typeface="+mn-cs"/>
                  </a:rPr>
                  <a:t>32.9–67.1)</a:t>
                </a:r>
              </a:p>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GB" sz="933" b="0" i="0" u="none" strike="noStrike" kern="1200" cap="none" spc="0" normalizeH="0" baseline="0" noProof="0" dirty="0">
                    <a:ln>
                      <a:noFill/>
                    </a:ln>
                    <a:solidFill>
                      <a:srgbClr val="0C1618"/>
                    </a:solidFill>
                    <a:effectLst/>
                    <a:uLnTx/>
                    <a:uFillTx/>
                    <a:latin typeface="Arial Narrow Regular"/>
                    <a:ea typeface="+mn-ea"/>
                    <a:cs typeface="+mn-cs"/>
                  </a:rPr>
                  <a:t>80.6% (</a:t>
                </a:r>
                <a:r>
                  <a:rPr kumimoji="0" lang="en-GB" sz="933"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GB" sz="933" b="0" i="0" u="none" strike="noStrike" kern="1200" cap="none" spc="0" normalizeH="0" baseline="0" noProof="0" dirty="0">
                    <a:ln>
                      <a:noFill/>
                    </a:ln>
                    <a:solidFill>
                      <a:srgbClr val="0C1618"/>
                    </a:solidFill>
                    <a:effectLst/>
                    <a:uLnTx/>
                    <a:uFillTx/>
                    <a:latin typeface="Arial Narrow Regular"/>
                    <a:ea typeface="+mn-ea"/>
                    <a:cs typeface="+mn-cs"/>
                  </a:rPr>
                  <a:t>64.0–91.8)</a:t>
                </a:r>
                <a:r>
                  <a:rPr kumimoji="0" lang="en-GB" sz="933" b="0" i="0" u="none" strike="noStrike" kern="1200" cap="none" spc="0" normalizeH="0" baseline="30000" noProof="0" dirty="0">
                    <a:ln>
                      <a:noFill/>
                    </a:ln>
                    <a:solidFill>
                      <a:srgbClr val="0C1618"/>
                    </a:solidFill>
                    <a:effectLst/>
                    <a:uLnTx/>
                    <a:uFillTx/>
                    <a:latin typeface="Arial Narrow Regular"/>
                    <a:ea typeface="+mn-ea"/>
                    <a:cs typeface="+mn-cs"/>
                  </a:rPr>
                  <a:t>b</a:t>
                </a:r>
                <a:endParaRPr kumimoji="0" lang="en-US" sz="9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 name="Rectangle: Single Corner Rounded 17">
                <a:extLst>
                  <a:ext uri="{FF2B5EF4-FFF2-40B4-BE49-F238E27FC236}">
                    <a16:creationId xmlns:a16="http://schemas.microsoft.com/office/drawing/2014/main" id="{E4160FF1-D5B5-F400-C610-F0CB384AC34F}"/>
                  </a:ext>
                </a:extLst>
              </p:cNvPr>
              <p:cNvSpPr/>
              <p:nvPr/>
            </p:nvSpPr>
            <p:spPr>
              <a:xfrm>
                <a:off x="2860710" y="2055610"/>
                <a:ext cx="5826090" cy="421866"/>
              </a:xfrm>
              <a:prstGeom prst="round1Rect">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GB" sz="1067" b="1" i="0" u="none" strike="noStrike" kern="1200" cap="none" spc="0" normalizeH="0" baseline="0" noProof="0" dirty="0">
                    <a:ln>
                      <a:noFill/>
                    </a:ln>
                    <a:solidFill>
                      <a:prstClr val="white"/>
                    </a:solidFill>
                    <a:effectLst/>
                    <a:uLnTx/>
                    <a:uFillTx/>
                    <a:latin typeface="Arial Narrow Regular"/>
                    <a:ea typeface="+mn-ea"/>
                    <a:cs typeface="+mn-cs"/>
                  </a:rPr>
                  <a:t>R-DXd 5.6 mg/kg, n=36</a:t>
                </a:r>
              </a:p>
            </p:txBody>
          </p:sp>
        </p:grpSp>
        <p:grpSp>
          <p:nvGrpSpPr>
            <p:cNvPr id="13" name="Group 12">
              <a:extLst>
                <a:ext uri="{FF2B5EF4-FFF2-40B4-BE49-F238E27FC236}">
                  <a16:creationId xmlns:a16="http://schemas.microsoft.com/office/drawing/2014/main" id="{6052A960-6766-AD4E-0A29-DD205876FE7E}"/>
                </a:ext>
              </a:extLst>
            </p:cNvPr>
            <p:cNvGrpSpPr/>
            <p:nvPr/>
          </p:nvGrpSpPr>
          <p:grpSpPr>
            <a:xfrm>
              <a:off x="8433181" y="1892572"/>
              <a:ext cx="2627939" cy="941831"/>
              <a:chOff x="2860710" y="2055610"/>
              <a:chExt cx="5839175" cy="1203459"/>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5F72273B-FEF7-B3D5-7284-2FF658E00DEF}"/>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GB" sz="933" b="0" i="0" u="none" strike="noStrike" kern="1200" cap="none" spc="0" normalizeH="0" baseline="0" noProof="0" dirty="0">
                    <a:ln>
                      <a:noFill/>
                    </a:ln>
                    <a:solidFill>
                      <a:srgbClr val="0C1618"/>
                    </a:solidFill>
                    <a:effectLst/>
                    <a:uLnTx/>
                    <a:uFillTx/>
                    <a:latin typeface="Arial Narrow Regular"/>
                    <a:ea typeface="+mn-ea"/>
                    <a:cs typeface="+mn-cs"/>
                  </a:rPr>
                  <a:t>57.1% (</a:t>
                </a:r>
                <a:r>
                  <a:rPr kumimoji="0" lang="en-GB" sz="933"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GB" sz="933" b="0" i="0" u="none" strike="noStrike" kern="1200" cap="none" spc="0" normalizeH="0" baseline="0" noProof="0" dirty="0">
                    <a:ln>
                      <a:noFill/>
                    </a:ln>
                    <a:solidFill>
                      <a:srgbClr val="0C1618"/>
                    </a:solidFill>
                    <a:effectLst/>
                    <a:uLnTx/>
                    <a:uFillTx/>
                    <a:latin typeface="Arial Narrow Regular"/>
                    <a:ea typeface="+mn-ea"/>
                    <a:cs typeface="+mn-cs"/>
                  </a:rPr>
                  <a:t>39.4–73.7</a:t>
                </a:r>
                <a:r>
                  <a:rPr kumimoji="0" lang="en-GB" sz="933"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a:t>
                </a:r>
              </a:p>
              <a:p>
                <a:pPr marL="0" marR="0" lvl="0" indent="0" algn="ctr" defTabSz="609630" rtl="0" eaLnBrk="1" fontAlgn="base" latinLnBrk="0" hangingPunct="1">
                  <a:lnSpc>
                    <a:spcPct val="100000"/>
                  </a:lnSpc>
                  <a:spcBef>
                    <a:spcPct val="0"/>
                  </a:spcBef>
                  <a:spcAft>
                    <a:spcPts val="40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GB" sz="933" b="0" i="0" u="none" strike="noStrike" kern="1200" cap="none" spc="0" normalizeH="0" baseline="0" noProof="0" dirty="0">
                    <a:ln>
                      <a:noFill/>
                    </a:ln>
                    <a:solidFill>
                      <a:srgbClr val="0C1618"/>
                    </a:solidFill>
                    <a:effectLst/>
                    <a:uLnTx/>
                    <a:uFillTx/>
                    <a:latin typeface="Arial Narrow Regular"/>
                    <a:ea typeface="+mn-ea"/>
                    <a:cs typeface="+mn-cs"/>
                  </a:rPr>
                  <a:t>77.1% (</a:t>
                </a:r>
                <a:r>
                  <a:rPr kumimoji="0" lang="en-GB" sz="933"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GB" sz="933" b="0" i="0" u="none" strike="noStrike" kern="1200" cap="none" spc="0" normalizeH="0" baseline="0" noProof="0" dirty="0">
                    <a:ln>
                      <a:noFill/>
                    </a:ln>
                    <a:solidFill>
                      <a:srgbClr val="0C1618"/>
                    </a:solidFill>
                    <a:effectLst/>
                    <a:uLnTx/>
                    <a:uFillTx/>
                    <a:latin typeface="Arial Narrow Regular"/>
                    <a:ea typeface="+mn-ea"/>
                    <a:cs typeface="+mn-cs"/>
                  </a:rPr>
                  <a:t>59.9–89.6)</a:t>
                </a:r>
                <a:r>
                  <a:rPr kumimoji="0" lang="en-GB" sz="933" b="0" i="0" u="none" strike="noStrike" kern="1200" cap="none" spc="0" normalizeH="0" baseline="30000" noProof="0" dirty="0">
                    <a:ln>
                      <a:noFill/>
                    </a:ln>
                    <a:solidFill>
                      <a:srgbClr val="0C1618"/>
                    </a:solidFill>
                    <a:effectLst/>
                    <a:uLnTx/>
                    <a:uFillTx/>
                    <a:latin typeface="Arial Narrow Regular"/>
                    <a:ea typeface="+mn-ea"/>
                    <a:cs typeface="+mn-cs"/>
                  </a:rPr>
                  <a:t>b</a:t>
                </a:r>
                <a:endParaRPr kumimoji="0" lang="en-US" sz="933"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5" name="Rectangle: Single Corner Rounded 14">
                <a:extLst>
                  <a:ext uri="{FF2B5EF4-FFF2-40B4-BE49-F238E27FC236}">
                    <a16:creationId xmlns:a16="http://schemas.microsoft.com/office/drawing/2014/main" id="{DC4EDD24-AF62-0C84-6DDD-352D42136E1F}"/>
                  </a:ext>
                </a:extLst>
              </p:cNvPr>
              <p:cNvSpPr/>
              <p:nvPr/>
            </p:nvSpPr>
            <p:spPr>
              <a:xfrm>
                <a:off x="2860710" y="2055610"/>
                <a:ext cx="5826090" cy="421866"/>
              </a:xfrm>
              <a:prstGeom prst="round1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base" latinLnBrk="0" hangingPunct="1">
                  <a:lnSpc>
                    <a:spcPct val="100000"/>
                  </a:lnSpc>
                  <a:spcBef>
                    <a:spcPct val="0"/>
                  </a:spcBef>
                  <a:spcAft>
                    <a:spcPct val="0"/>
                  </a:spcAft>
                  <a:buClrTx/>
                  <a:buSzTx/>
                  <a:buFontTx/>
                  <a:buNone/>
                  <a:tabLst/>
                  <a:defRPr/>
                </a:pPr>
                <a:r>
                  <a:rPr kumimoji="0" lang="en-GB" sz="1067" b="1" i="0" u="none" strike="noStrike" kern="1200" cap="none" spc="0" normalizeH="0" baseline="0" noProof="0" dirty="0">
                    <a:ln>
                      <a:noFill/>
                    </a:ln>
                    <a:solidFill>
                      <a:prstClr val="white"/>
                    </a:solidFill>
                    <a:effectLst/>
                    <a:uLnTx/>
                    <a:uFillTx/>
                    <a:latin typeface="Arial Narrow Regular"/>
                    <a:ea typeface="+mn-ea"/>
                    <a:cs typeface="+mn-cs"/>
                  </a:rPr>
                  <a:t>R-DXd 6.4 mg/kg, n=35</a:t>
                </a:r>
              </a:p>
            </p:txBody>
          </p:sp>
        </p:grpSp>
      </p:grpSp>
      <p:pic>
        <p:nvPicPr>
          <p:cNvPr id="7" name="Picture 6">
            <a:extLst>
              <a:ext uri="{FF2B5EF4-FFF2-40B4-BE49-F238E27FC236}">
                <a16:creationId xmlns:a16="http://schemas.microsoft.com/office/drawing/2014/main" id="{82CAFCAD-8B85-6633-F7EF-6FE1E485CAB1}"/>
              </a:ext>
            </a:extLst>
          </p:cNvPr>
          <p:cNvPicPr>
            <a:picLocks noChangeAspect="1"/>
          </p:cNvPicPr>
          <p:nvPr/>
        </p:nvPicPr>
        <p:blipFill>
          <a:blip r:embed="rId3"/>
          <a:stretch>
            <a:fillRect/>
          </a:stretch>
        </p:blipFill>
        <p:spPr>
          <a:xfrm>
            <a:off x="9444190" y="6181157"/>
            <a:ext cx="1939846" cy="548640"/>
          </a:xfrm>
          <a:prstGeom prst="rect">
            <a:avLst/>
          </a:prstGeom>
        </p:spPr>
      </p:pic>
      <p:sp>
        <p:nvSpPr>
          <p:cNvPr id="5" name="Rectangle 4">
            <a:extLst>
              <a:ext uri="{FF2B5EF4-FFF2-40B4-BE49-F238E27FC236}">
                <a16:creationId xmlns:a16="http://schemas.microsoft.com/office/drawing/2014/main" id="{C7CC7837-5D3B-918E-962A-2E3720E1821A}"/>
              </a:ext>
            </a:extLst>
          </p:cNvPr>
          <p:cNvSpPr/>
          <p:nvPr/>
        </p:nvSpPr>
        <p:spPr>
          <a:xfrm>
            <a:off x="31261" y="6579056"/>
            <a:ext cx="3417019" cy="278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986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43744-9974-BBBA-FF93-CFA71A64E18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ECD996F-3683-A8EE-2C60-08B90E065F98}"/>
              </a:ext>
            </a:extLst>
          </p:cNvPr>
          <p:cNvSpPr>
            <a:spLocks noGrp="1"/>
          </p:cNvSpPr>
          <p:nvPr>
            <p:ph type="body" sz="quarter" idx="12"/>
          </p:nvPr>
        </p:nvSpPr>
        <p:spPr>
          <a:xfrm>
            <a:off x="0" y="185013"/>
            <a:ext cx="12192000" cy="952761"/>
          </a:xfrm>
        </p:spPr>
        <p:txBody>
          <a:bodyPr/>
          <a:lstStyle/>
          <a:p>
            <a:pPr algn="l"/>
            <a:r>
              <a:rPr lang="en-US" sz="2800" b="0" dirty="0">
                <a:latin typeface="+mn-lt"/>
              </a:rPr>
              <a:t>REJOICE-Ovarian01/GOG-3096: Phase 2/3 Randomized Study of R-DXd in Platinum-Resistant EOC</a:t>
            </a:r>
          </a:p>
        </p:txBody>
      </p:sp>
      <p:pic>
        <p:nvPicPr>
          <p:cNvPr id="18" name="Picture 17">
            <a:extLst>
              <a:ext uri="{FF2B5EF4-FFF2-40B4-BE49-F238E27FC236}">
                <a16:creationId xmlns:a16="http://schemas.microsoft.com/office/drawing/2014/main" id="{516CCE67-ABAC-C62E-10CF-819C673BBF2A}"/>
              </a:ext>
            </a:extLst>
          </p:cNvPr>
          <p:cNvPicPr>
            <a:picLocks noChangeAspect="1"/>
          </p:cNvPicPr>
          <p:nvPr/>
        </p:nvPicPr>
        <p:blipFill>
          <a:blip r:embed="rId3"/>
          <a:stretch>
            <a:fillRect/>
          </a:stretch>
        </p:blipFill>
        <p:spPr>
          <a:xfrm>
            <a:off x="9444190" y="6181157"/>
            <a:ext cx="1939846" cy="548640"/>
          </a:xfrm>
          <a:prstGeom prst="rect">
            <a:avLst/>
          </a:prstGeom>
        </p:spPr>
      </p:pic>
      <p:sp>
        <p:nvSpPr>
          <p:cNvPr id="52" name="Rectangle: Single Corner Rounded 51">
            <a:extLst>
              <a:ext uri="{FF2B5EF4-FFF2-40B4-BE49-F238E27FC236}">
                <a16:creationId xmlns:a16="http://schemas.microsoft.com/office/drawing/2014/main" id="{70A127C9-43E7-CB9B-FFD3-129F13DEC6EA}"/>
              </a:ext>
            </a:extLst>
          </p:cNvPr>
          <p:cNvSpPr/>
          <p:nvPr/>
        </p:nvSpPr>
        <p:spPr>
          <a:xfrm>
            <a:off x="7655862" y="1568621"/>
            <a:ext cx="4017479" cy="3015508"/>
          </a:xfrm>
          <a:prstGeom prst="round1Rect">
            <a:avLst>
              <a:gd name="adj" fmla="val 7360"/>
            </a:avLst>
          </a:prstGeom>
          <a:solidFill>
            <a:srgbClr val="8795A0">
              <a:lumMod val="20000"/>
              <a:lumOff val="80000"/>
              <a:alpha val="50000"/>
            </a:srgbClr>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53" name="Rectangle: Single Corner Rounded 52">
            <a:extLst>
              <a:ext uri="{FF2B5EF4-FFF2-40B4-BE49-F238E27FC236}">
                <a16:creationId xmlns:a16="http://schemas.microsoft.com/office/drawing/2014/main" id="{BD503262-594F-A9DD-34D9-671714D3B6A8}"/>
              </a:ext>
            </a:extLst>
          </p:cNvPr>
          <p:cNvSpPr/>
          <p:nvPr/>
        </p:nvSpPr>
        <p:spPr>
          <a:xfrm>
            <a:off x="3304497" y="1568621"/>
            <a:ext cx="4017479" cy="3015508"/>
          </a:xfrm>
          <a:prstGeom prst="round1Rect">
            <a:avLst>
              <a:gd name="adj" fmla="val 7821"/>
            </a:avLst>
          </a:prstGeom>
          <a:solidFill>
            <a:srgbClr val="FFFFFF">
              <a:lumMod val="95000"/>
            </a:srgbClr>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sym typeface="Arial"/>
            </a:endParaRPr>
          </a:p>
        </p:txBody>
      </p:sp>
      <p:grpSp>
        <p:nvGrpSpPr>
          <p:cNvPr id="54" name="Group 53">
            <a:extLst>
              <a:ext uri="{FF2B5EF4-FFF2-40B4-BE49-F238E27FC236}">
                <a16:creationId xmlns:a16="http://schemas.microsoft.com/office/drawing/2014/main" id="{3349B051-A584-1254-2250-D1623BC9598B}"/>
              </a:ext>
            </a:extLst>
          </p:cNvPr>
          <p:cNvGrpSpPr/>
          <p:nvPr/>
        </p:nvGrpSpPr>
        <p:grpSpPr>
          <a:xfrm>
            <a:off x="2776852" y="2585269"/>
            <a:ext cx="1446352" cy="1252981"/>
            <a:chOff x="7122106" y="742714"/>
            <a:chExt cx="1446352" cy="1252981"/>
          </a:xfrm>
        </p:grpSpPr>
        <p:cxnSp>
          <p:nvCxnSpPr>
            <p:cNvPr id="55" name="Connector: Elbow 54">
              <a:extLst>
                <a:ext uri="{FF2B5EF4-FFF2-40B4-BE49-F238E27FC236}">
                  <a16:creationId xmlns:a16="http://schemas.microsoft.com/office/drawing/2014/main" id="{4870A645-2A40-F8B3-C5B4-3B3B944EC435}"/>
                </a:ext>
              </a:extLst>
            </p:cNvPr>
            <p:cNvCxnSpPr>
              <a:cxnSpLocks/>
            </p:cNvCxnSpPr>
            <p:nvPr/>
          </p:nvCxnSpPr>
          <p:spPr>
            <a:xfrm>
              <a:off x="7122106" y="1359445"/>
              <a:ext cx="1429187" cy="636250"/>
            </a:xfrm>
            <a:prstGeom prst="bentConnector3">
              <a:avLst>
                <a:gd name="adj1" fmla="val 69004"/>
              </a:avLst>
            </a:prstGeom>
            <a:noFill/>
            <a:ln w="19050" cap="flat" cmpd="sng" algn="ctr">
              <a:solidFill>
                <a:srgbClr val="000000">
                  <a:shade val="95000"/>
                  <a:satMod val="105000"/>
                </a:srgbClr>
              </a:solidFill>
              <a:prstDash val="solid"/>
              <a:tailEnd type="triangle"/>
            </a:ln>
            <a:effectLst/>
          </p:spPr>
        </p:cxnSp>
        <p:cxnSp>
          <p:nvCxnSpPr>
            <p:cNvPr id="56" name="Straight Arrow Connector 55">
              <a:extLst>
                <a:ext uri="{FF2B5EF4-FFF2-40B4-BE49-F238E27FC236}">
                  <a16:creationId xmlns:a16="http://schemas.microsoft.com/office/drawing/2014/main" id="{5B2485BF-D282-120C-8CCF-8EF3E2510283}"/>
                </a:ext>
              </a:extLst>
            </p:cNvPr>
            <p:cNvCxnSpPr>
              <a:cxnSpLocks/>
            </p:cNvCxnSpPr>
            <p:nvPr/>
          </p:nvCxnSpPr>
          <p:spPr>
            <a:xfrm>
              <a:off x="7878467" y="1358072"/>
              <a:ext cx="676829" cy="0"/>
            </a:xfrm>
            <a:prstGeom prst="straightConnector1">
              <a:avLst/>
            </a:prstGeom>
            <a:noFill/>
            <a:ln w="19050" cap="flat" cmpd="sng" algn="ctr">
              <a:solidFill>
                <a:srgbClr val="000000">
                  <a:shade val="95000"/>
                  <a:satMod val="105000"/>
                </a:srgbClr>
              </a:solidFill>
              <a:prstDash val="solid"/>
              <a:tailEnd type="triangle"/>
            </a:ln>
            <a:effectLst/>
          </p:spPr>
        </p:cxnSp>
        <p:cxnSp>
          <p:nvCxnSpPr>
            <p:cNvPr id="57" name="Connector: Elbow 56">
              <a:extLst>
                <a:ext uri="{FF2B5EF4-FFF2-40B4-BE49-F238E27FC236}">
                  <a16:creationId xmlns:a16="http://schemas.microsoft.com/office/drawing/2014/main" id="{F303A4FD-0FB3-5AA1-346B-71E4F2532D43}"/>
                </a:ext>
              </a:extLst>
            </p:cNvPr>
            <p:cNvCxnSpPr>
              <a:cxnSpLocks/>
            </p:cNvCxnSpPr>
            <p:nvPr/>
          </p:nvCxnSpPr>
          <p:spPr>
            <a:xfrm flipV="1">
              <a:off x="7125272" y="742714"/>
              <a:ext cx="1443186" cy="612000"/>
            </a:xfrm>
            <a:prstGeom prst="bentConnector3">
              <a:avLst>
                <a:gd name="adj1" fmla="val 68192"/>
              </a:avLst>
            </a:prstGeom>
            <a:noFill/>
            <a:ln w="19050" cap="flat" cmpd="sng" algn="ctr">
              <a:solidFill>
                <a:srgbClr val="000000">
                  <a:shade val="95000"/>
                  <a:satMod val="105000"/>
                </a:srgbClr>
              </a:solidFill>
              <a:prstDash val="solid"/>
              <a:tailEnd type="triangle"/>
            </a:ln>
            <a:effectLst/>
          </p:spPr>
        </p:cxnSp>
      </p:grpSp>
      <p:cxnSp>
        <p:nvCxnSpPr>
          <p:cNvPr id="58" name="Connector: Elbow 57">
            <a:extLst>
              <a:ext uri="{FF2B5EF4-FFF2-40B4-BE49-F238E27FC236}">
                <a16:creationId xmlns:a16="http://schemas.microsoft.com/office/drawing/2014/main" id="{38B6D24F-9D39-0096-2F0B-24040235345F}"/>
              </a:ext>
            </a:extLst>
          </p:cNvPr>
          <p:cNvCxnSpPr>
            <a:cxnSpLocks/>
            <a:endCxn id="67" idx="2"/>
          </p:cNvCxnSpPr>
          <p:nvPr/>
        </p:nvCxnSpPr>
        <p:spPr>
          <a:xfrm rot="5400000" flipH="1" flipV="1">
            <a:off x="8147758" y="2813628"/>
            <a:ext cx="486220" cy="477079"/>
          </a:xfrm>
          <a:prstGeom prst="bentConnector2">
            <a:avLst/>
          </a:prstGeom>
          <a:noFill/>
          <a:ln w="19050" cap="flat" cmpd="sng" algn="ctr">
            <a:solidFill>
              <a:srgbClr val="000000">
                <a:shade val="95000"/>
                <a:satMod val="105000"/>
              </a:srgbClr>
            </a:solidFill>
            <a:prstDash val="solid"/>
            <a:tailEnd type="triangle"/>
          </a:ln>
          <a:effectLst/>
        </p:spPr>
      </p:cxnSp>
      <p:grpSp>
        <p:nvGrpSpPr>
          <p:cNvPr id="59" name="Group 58">
            <a:extLst>
              <a:ext uri="{FF2B5EF4-FFF2-40B4-BE49-F238E27FC236}">
                <a16:creationId xmlns:a16="http://schemas.microsoft.com/office/drawing/2014/main" id="{8EC2AC85-0B6B-C358-3421-6F9F8900B728}"/>
              </a:ext>
            </a:extLst>
          </p:cNvPr>
          <p:cNvGrpSpPr/>
          <p:nvPr/>
        </p:nvGrpSpPr>
        <p:grpSpPr>
          <a:xfrm>
            <a:off x="3494041" y="2977424"/>
            <a:ext cx="471563" cy="457769"/>
            <a:chOff x="2342320" y="1670357"/>
            <a:chExt cx="471562" cy="457769"/>
          </a:xfrm>
        </p:grpSpPr>
        <p:sp>
          <p:nvSpPr>
            <p:cNvPr id="60" name="Oval 59">
              <a:extLst>
                <a:ext uri="{FF2B5EF4-FFF2-40B4-BE49-F238E27FC236}">
                  <a16:creationId xmlns:a16="http://schemas.microsoft.com/office/drawing/2014/main" id="{DC5E9418-2216-A0AA-DD41-43558BE0F7F7}"/>
                </a:ext>
              </a:extLst>
            </p:cNvPr>
            <p:cNvSpPr/>
            <p:nvPr/>
          </p:nvSpPr>
          <p:spPr>
            <a:xfrm>
              <a:off x="2342320" y="1670357"/>
              <a:ext cx="471562" cy="457769"/>
            </a:xfrm>
            <a:prstGeom prst="ellipse">
              <a:avLst/>
            </a:prstGeom>
            <a:solidFill>
              <a:srgbClr val="1E325F"/>
            </a:solid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1" name="TextBox 60">
              <a:extLst>
                <a:ext uri="{FF2B5EF4-FFF2-40B4-BE49-F238E27FC236}">
                  <a16:creationId xmlns:a16="http://schemas.microsoft.com/office/drawing/2014/main" id="{D73AD632-37DF-6843-AE41-2C9888EDECFD}"/>
                </a:ext>
              </a:extLst>
            </p:cNvPr>
            <p:cNvSpPr txBox="1"/>
            <p:nvPr/>
          </p:nvSpPr>
          <p:spPr>
            <a:xfrm>
              <a:off x="2366959" y="1681023"/>
              <a:ext cx="446923" cy="419190"/>
            </a:xfrm>
            <a:prstGeom prst="rect">
              <a:avLst/>
            </a:prstGeom>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Arial" pitchFamily="34" charset="0"/>
                  <a:ea typeface="+mn-ea"/>
                  <a:cs typeface="Arial" pitchFamily="34" charset="0"/>
                  <a:sym typeface="Arial"/>
                </a:rPr>
                <a:t>1:1:1</a:t>
              </a:r>
            </a:p>
          </p:txBody>
        </p:sp>
      </p:grpSp>
      <p:grpSp>
        <p:nvGrpSpPr>
          <p:cNvPr id="62" name="Group 61">
            <a:extLst>
              <a:ext uri="{FF2B5EF4-FFF2-40B4-BE49-F238E27FC236}">
                <a16:creationId xmlns:a16="http://schemas.microsoft.com/office/drawing/2014/main" id="{F0EF952B-E470-84AD-BC46-F40F9729A678}"/>
              </a:ext>
            </a:extLst>
          </p:cNvPr>
          <p:cNvGrpSpPr/>
          <p:nvPr/>
        </p:nvGrpSpPr>
        <p:grpSpPr>
          <a:xfrm>
            <a:off x="4247937" y="2416376"/>
            <a:ext cx="1588339" cy="1608143"/>
            <a:chOff x="-261594" y="1831727"/>
            <a:chExt cx="2757610" cy="856805"/>
          </a:xfrm>
          <a:solidFill>
            <a:srgbClr val="1E325F"/>
          </a:solidFill>
        </p:grpSpPr>
        <p:sp>
          <p:nvSpPr>
            <p:cNvPr id="63" name="Rectangle: Rounded Corners 52">
              <a:extLst>
                <a:ext uri="{FF2B5EF4-FFF2-40B4-BE49-F238E27FC236}">
                  <a16:creationId xmlns:a16="http://schemas.microsoft.com/office/drawing/2014/main" id="{212D9843-CB99-98F0-B3BE-2B28757E4CA2}"/>
                </a:ext>
              </a:extLst>
            </p:cNvPr>
            <p:cNvSpPr/>
            <p:nvPr/>
          </p:nvSpPr>
          <p:spPr>
            <a:xfrm>
              <a:off x="-261594" y="183172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dirty="0">
                  <a:ln>
                    <a:noFill/>
                  </a:ln>
                  <a:solidFill>
                    <a:srgbClr val="FFFFFF"/>
                  </a:solidFill>
                  <a:effectLst/>
                  <a:uLnTx/>
                  <a:uFillTx/>
                  <a:latin typeface="Arial"/>
                  <a:ea typeface="+mn-ea"/>
                  <a:cs typeface="+mn-cs"/>
                  <a:sym typeface="Arial"/>
                </a:rPr>
                <a:t>4.8 mg/kg</a:t>
              </a:r>
              <a:endParaRPr kumimoji="0" lang="en-US" sz="1300" b="0" i="0" u="none" strike="noStrike" kern="0" cap="none" spc="0" normalizeH="0" baseline="0" noProof="0" dirty="0">
                <a:ln>
                  <a:noFill/>
                </a:ln>
                <a:solidFill>
                  <a:srgbClr val="FFFFFF"/>
                </a:solidFill>
                <a:effectLst/>
                <a:uLnTx/>
                <a:uFillTx/>
                <a:latin typeface="Arial"/>
                <a:ea typeface="+mn-ea"/>
                <a:cs typeface="Arial" pitchFamily="34" charset="0"/>
                <a:sym typeface="Arial"/>
              </a:endParaRPr>
            </a:p>
          </p:txBody>
        </p:sp>
        <p:sp>
          <p:nvSpPr>
            <p:cNvPr id="64" name="Rectangle: Rounded Corners 53">
              <a:extLst>
                <a:ext uri="{FF2B5EF4-FFF2-40B4-BE49-F238E27FC236}">
                  <a16:creationId xmlns:a16="http://schemas.microsoft.com/office/drawing/2014/main" id="{1A880201-1CA5-FBC7-3AE3-6FCD405C5112}"/>
                </a:ext>
              </a:extLst>
            </p:cNvPr>
            <p:cNvSpPr/>
            <p:nvPr/>
          </p:nvSpPr>
          <p:spPr>
            <a:xfrm>
              <a:off x="-261594" y="216264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dirty="0">
                  <a:ln>
                    <a:noFill/>
                  </a:ln>
                  <a:solidFill>
                    <a:srgbClr val="FFFFFF"/>
                  </a:solidFill>
                  <a:effectLst/>
                  <a:uLnTx/>
                  <a:uFillTx/>
                  <a:latin typeface="Arial"/>
                  <a:ea typeface="+mn-ea"/>
                  <a:cs typeface="+mn-cs"/>
                  <a:sym typeface="Arial"/>
                </a:rPr>
                <a:t>5.6 mg/kg </a:t>
              </a:r>
              <a:endParaRPr kumimoji="0" lang="en-US" sz="1300" b="0" i="0" u="none" strike="noStrike" kern="0" cap="none" spc="0" normalizeH="0" baseline="0" noProof="0" dirty="0">
                <a:ln>
                  <a:noFill/>
                </a:ln>
                <a:solidFill>
                  <a:srgbClr val="FFFFFF"/>
                </a:solidFill>
                <a:effectLst/>
                <a:uLnTx/>
                <a:uFillTx/>
                <a:latin typeface="Arial"/>
                <a:ea typeface="+mn-ea"/>
                <a:cs typeface="Arial" pitchFamily="34" charset="0"/>
                <a:sym typeface="Arial"/>
              </a:endParaRPr>
            </a:p>
          </p:txBody>
        </p:sp>
        <p:sp>
          <p:nvSpPr>
            <p:cNvPr id="65" name="Rectangle: Rounded Corners 54">
              <a:extLst>
                <a:ext uri="{FF2B5EF4-FFF2-40B4-BE49-F238E27FC236}">
                  <a16:creationId xmlns:a16="http://schemas.microsoft.com/office/drawing/2014/main" id="{459C1601-049D-EC93-D161-D864BEEEBAB5}"/>
                </a:ext>
              </a:extLst>
            </p:cNvPr>
            <p:cNvSpPr/>
            <p:nvPr/>
          </p:nvSpPr>
          <p:spPr>
            <a:xfrm>
              <a:off x="-261594" y="2499957"/>
              <a:ext cx="2757610" cy="188575"/>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dirty="0">
                  <a:ln>
                    <a:noFill/>
                  </a:ln>
                  <a:solidFill>
                    <a:srgbClr val="FFFFFF"/>
                  </a:solidFill>
                  <a:effectLst/>
                  <a:uLnTx/>
                  <a:uFillTx/>
                  <a:latin typeface="Arial"/>
                  <a:ea typeface="+mn-ea"/>
                  <a:cs typeface="+mn-cs"/>
                  <a:sym typeface="Arial"/>
                </a:rPr>
                <a:t>6.4 mg/kg</a:t>
              </a:r>
              <a:endParaRPr kumimoji="0" lang="en-US" sz="1300" b="0" i="0" u="none" strike="noStrike" kern="0" cap="none" spc="0" normalizeH="0" baseline="0" noProof="0" dirty="0">
                <a:ln>
                  <a:noFill/>
                </a:ln>
                <a:solidFill>
                  <a:srgbClr val="FFFFFF"/>
                </a:solidFill>
                <a:effectLst/>
                <a:uLnTx/>
                <a:uFillTx/>
                <a:latin typeface="Arial"/>
                <a:ea typeface="+mn-ea"/>
                <a:cs typeface="Arial" pitchFamily="34" charset="0"/>
                <a:sym typeface="Arial"/>
              </a:endParaRPr>
            </a:p>
          </p:txBody>
        </p:sp>
      </p:grpSp>
      <p:grpSp>
        <p:nvGrpSpPr>
          <p:cNvPr id="66" name="Group 65">
            <a:extLst>
              <a:ext uri="{FF2B5EF4-FFF2-40B4-BE49-F238E27FC236}">
                <a16:creationId xmlns:a16="http://schemas.microsoft.com/office/drawing/2014/main" id="{13DEC510-E28C-D3D2-7B12-FE60F3001ECA}"/>
              </a:ext>
            </a:extLst>
          </p:cNvPr>
          <p:cNvGrpSpPr/>
          <p:nvPr/>
        </p:nvGrpSpPr>
        <p:grpSpPr>
          <a:xfrm>
            <a:off x="8629405" y="2460820"/>
            <a:ext cx="1723056" cy="1555501"/>
            <a:chOff x="8629405" y="2297905"/>
            <a:chExt cx="1723056" cy="1555501"/>
          </a:xfrm>
        </p:grpSpPr>
        <p:sp>
          <p:nvSpPr>
            <p:cNvPr id="67" name="Rectangle: Rounded Corners 52">
              <a:extLst>
                <a:ext uri="{FF2B5EF4-FFF2-40B4-BE49-F238E27FC236}">
                  <a16:creationId xmlns:a16="http://schemas.microsoft.com/office/drawing/2014/main" id="{72BDAF1D-43CB-F100-BCE3-44EBEB13F7CF}"/>
                </a:ext>
              </a:extLst>
            </p:cNvPr>
            <p:cNvSpPr/>
            <p:nvPr/>
          </p:nvSpPr>
          <p:spPr>
            <a:xfrm>
              <a:off x="8629406" y="2297905"/>
              <a:ext cx="1710299" cy="696475"/>
            </a:xfrm>
            <a:prstGeom prst="rect">
              <a:avLst/>
            </a:prstGeom>
            <a:solidFill>
              <a:srgbClr val="8795A0"/>
            </a:solid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dirty="0">
                  <a:ln>
                    <a:noFill/>
                  </a:ln>
                  <a:solidFill>
                    <a:srgbClr val="FFFFFF"/>
                  </a:solidFill>
                  <a:effectLst/>
                  <a:uLnTx/>
                  <a:uFillTx/>
                  <a:latin typeface="Arial"/>
                  <a:ea typeface="+mn-ea"/>
                  <a:cs typeface="+mn-cs"/>
                  <a:sym typeface="Arial"/>
                </a:rPr>
                <a:t>R-DXd at RP3D</a:t>
              </a:r>
              <a:endParaRPr kumimoji="0" lang="en-US" sz="1300" b="0" i="0" u="none" strike="noStrike" kern="0" cap="none" spc="0" normalizeH="0" baseline="0" noProof="0" dirty="0">
                <a:ln>
                  <a:noFill/>
                </a:ln>
                <a:solidFill>
                  <a:srgbClr val="FFFFFF"/>
                </a:solidFill>
                <a:effectLst/>
                <a:uLnTx/>
                <a:uFillTx/>
                <a:latin typeface="Arial"/>
                <a:ea typeface="+mn-ea"/>
                <a:cs typeface="Arial" pitchFamily="34" charset="0"/>
                <a:sym typeface="Arial"/>
              </a:endParaRPr>
            </a:p>
          </p:txBody>
        </p:sp>
        <p:sp>
          <p:nvSpPr>
            <p:cNvPr id="68" name="Rectangle: Rounded Corners 53">
              <a:extLst>
                <a:ext uri="{FF2B5EF4-FFF2-40B4-BE49-F238E27FC236}">
                  <a16:creationId xmlns:a16="http://schemas.microsoft.com/office/drawing/2014/main" id="{FBA75D07-C5EB-81FD-0810-3E8D7D1B3550}"/>
                </a:ext>
              </a:extLst>
            </p:cNvPr>
            <p:cNvSpPr/>
            <p:nvPr/>
          </p:nvSpPr>
          <p:spPr>
            <a:xfrm>
              <a:off x="8629405" y="3121754"/>
              <a:ext cx="1723056" cy="731652"/>
            </a:xfrm>
            <a:prstGeom prst="rect">
              <a:avLst/>
            </a:prstGeom>
            <a:solidFill>
              <a:srgbClr val="000000">
                <a:lumMod val="50000"/>
                <a:lumOff val="50000"/>
              </a:srgbClr>
            </a:solidFill>
            <a:ln w="25400" cap="flat" cmpd="sng" algn="ctr">
              <a:noFill/>
              <a:prstDash val="solid"/>
            </a:ln>
            <a:effectLst/>
          </p:spPr>
          <p:txBody>
            <a:bodyPr rtlCol="0" anchor="ctr"/>
            <a:lstStyle/>
            <a:p>
              <a:pPr marL="0" marR="0" lvl="0" indent="0" algn="ctr" defTabSz="914377" rtl="0" eaLnBrk="1" fontAlgn="auto" latinLnBrk="0" hangingPunct="1">
                <a:lnSpc>
                  <a:spcPct val="85000"/>
                </a:lnSpc>
                <a:spcBef>
                  <a:spcPts val="0"/>
                </a:spcBef>
                <a:spcAft>
                  <a:spcPts val="0"/>
                </a:spcAft>
                <a:buClr>
                  <a:srgbClr val="000000"/>
                </a:buClr>
                <a:buSzTx/>
                <a:buFontTx/>
                <a:buNone/>
                <a:tabLst/>
                <a:defRPr/>
              </a:pPr>
              <a:r>
                <a:rPr kumimoji="0" lang="en-GB" sz="1300" b="1" i="0" u="none" strike="noStrike" kern="0" cap="none" spc="0" normalizeH="0" baseline="0" noProof="0" dirty="0">
                  <a:ln>
                    <a:noFill/>
                  </a:ln>
                  <a:solidFill>
                    <a:srgbClr val="FFFFFF"/>
                  </a:solidFill>
                  <a:effectLst/>
                  <a:uLnTx/>
                  <a:uFillTx/>
                  <a:latin typeface="Arial"/>
                  <a:ea typeface="+mn-ea"/>
                  <a:cs typeface="+mn-cs"/>
                  <a:sym typeface="Arial"/>
                </a:rPr>
                <a:t>TPC </a:t>
              </a:r>
              <a:br>
                <a:rPr kumimoji="0" lang="en-GB" sz="1300" b="1" i="0" u="none" strike="noStrike" kern="0" cap="none" spc="0" normalizeH="0" baseline="0" noProof="0" dirty="0">
                  <a:ln>
                    <a:noFill/>
                  </a:ln>
                  <a:solidFill>
                    <a:srgbClr val="FFFFFF"/>
                  </a:solidFill>
                  <a:effectLst/>
                  <a:uLnTx/>
                  <a:uFillTx/>
                  <a:latin typeface="Arial"/>
                  <a:ea typeface="+mn-ea"/>
                  <a:cs typeface="+mn-cs"/>
                  <a:sym typeface="Arial"/>
                </a:rPr>
              </a:br>
              <a:r>
                <a:rPr kumimoji="0" lang="en-GB" sz="1100" b="0" i="0" u="none" strike="noStrike" kern="0" cap="none" spc="0" normalizeH="0" baseline="0" noProof="0" dirty="0">
                  <a:ln>
                    <a:noFill/>
                  </a:ln>
                  <a:solidFill>
                    <a:srgbClr val="FFFFFF"/>
                  </a:solidFill>
                  <a:effectLst/>
                  <a:uLnTx/>
                  <a:uFillTx/>
                  <a:latin typeface="Arial"/>
                  <a:ea typeface="+mn-ea"/>
                  <a:cs typeface="+mn-cs"/>
                  <a:sym typeface="Arial"/>
                </a:rPr>
                <a:t>(gemcitabine, PLD, topotecan, paclitaxel)</a:t>
              </a:r>
              <a:endParaRPr kumimoji="0" lang="en-US" sz="1300" b="0" i="0" u="none" strike="noStrike" kern="0" cap="none" spc="0" normalizeH="0" baseline="0" noProof="0" dirty="0">
                <a:ln>
                  <a:noFill/>
                </a:ln>
                <a:solidFill>
                  <a:srgbClr val="FFFFFF"/>
                </a:solidFill>
                <a:effectLst/>
                <a:uLnTx/>
                <a:uFillTx/>
                <a:latin typeface="Arial"/>
                <a:ea typeface="+mn-ea"/>
                <a:cs typeface="Arial" pitchFamily="34" charset="0"/>
                <a:sym typeface="Arial"/>
              </a:endParaRPr>
            </a:p>
          </p:txBody>
        </p:sp>
      </p:grpSp>
      <p:sp>
        <p:nvSpPr>
          <p:cNvPr id="69" name="TextBox 68">
            <a:extLst>
              <a:ext uri="{FF2B5EF4-FFF2-40B4-BE49-F238E27FC236}">
                <a16:creationId xmlns:a16="http://schemas.microsoft.com/office/drawing/2014/main" id="{C326AD88-6642-11C6-C642-1D8434CCB7FB}"/>
              </a:ext>
            </a:extLst>
          </p:cNvPr>
          <p:cNvSpPr txBox="1"/>
          <p:nvPr/>
        </p:nvSpPr>
        <p:spPr>
          <a:xfrm>
            <a:off x="3986884" y="4059465"/>
            <a:ext cx="2110443" cy="430887"/>
          </a:xfrm>
          <a:prstGeom prst="rect">
            <a:avLst/>
          </a:prstGeom>
          <a:noFill/>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a:sym typeface="Arial"/>
              </a:rPr>
              <a:t>Until PD,</a:t>
            </a:r>
            <a:r>
              <a:rPr kumimoji="0" lang="en-GB" sz="1100" b="0" i="0" u="none" strike="noStrike" kern="0" cap="none" spc="0" normalizeH="0" baseline="30000" noProof="0" dirty="0">
                <a:ln>
                  <a:noFill/>
                </a:ln>
                <a:solidFill>
                  <a:srgbClr val="000000"/>
                </a:solidFill>
                <a:effectLst/>
                <a:uLnTx/>
                <a:uFillTx/>
                <a:latin typeface="Arial"/>
                <a:ea typeface="+mn-ea"/>
                <a:cs typeface="Arial"/>
                <a:sym typeface="Arial"/>
              </a:rPr>
              <a:t>b</a:t>
            </a:r>
            <a:r>
              <a:rPr kumimoji="0" lang="en-GB" sz="1100" b="0" i="0" u="none" strike="noStrike" kern="0" cap="none" spc="0" normalizeH="0" baseline="0" noProof="0" dirty="0">
                <a:ln>
                  <a:noFill/>
                </a:ln>
                <a:solidFill>
                  <a:srgbClr val="000000"/>
                </a:solidFill>
                <a:effectLst/>
                <a:uLnTx/>
                <a:uFillTx/>
                <a:latin typeface="Arial"/>
                <a:ea typeface="+mn-ea"/>
                <a:cs typeface="Arial"/>
                <a:sym typeface="Arial"/>
              </a:rPr>
              <a:t> death, lost to FU, other reason</a:t>
            </a:r>
            <a:endParaRPr kumimoji="0" lang="en-GB" sz="1100" b="0" i="0" u="none" strike="noStrike" kern="0" cap="none" spc="0" normalizeH="0" baseline="30000" noProof="0" dirty="0">
              <a:ln>
                <a:noFill/>
              </a:ln>
              <a:solidFill>
                <a:srgbClr val="000000"/>
              </a:solidFill>
              <a:effectLst/>
              <a:uLnTx/>
              <a:uFillTx/>
              <a:latin typeface="Arial"/>
              <a:ea typeface="+mn-ea"/>
              <a:cs typeface="Arial"/>
              <a:sym typeface="Arial"/>
            </a:endParaRPr>
          </a:p>
        </p:txBody>
      </p:sp>
      <p:sp>
        <p:nvSpPr>
          <p:cNvPr id="70" name="Rectangle: Rounded Corners 49">
            <a:extLst>
              <a:ext uri="{FF2B5EF4-FFF2-40B4-BE49-F238E27FC236}">
                <a16:creationId xmlns:a16="http://schemas.microsoft.com/office/drawing/2014/main" id="{A7B4D618-00E8-59B9-045E-6F94606F7540}"/>
              </a:ext>
            </a:extLst>
          </p:cNvPr>
          <p:cNvSpPr/>
          <p:nvPr/>
        </p:nvSpPr>
        <p:spPr>
          <a:xfrm>
            <a:off x="297724" y="4771631"/>
            <a:ext cx="2675833" cy="844778"/>
          </a:xfrm>
          <a:prstGeom prst="roundRect">
            <a:avLst>
              <a:gd name="adj" fmla="val 14451"/>
            </a:avLst>
          </a:prstGeom>
          <a:solidFill>
            <a:srgbClr val="F2F2F2"/>
          </a:solidFill>
          <a:ln w="25400" cap="flat" cmpd="sng" algn="ctr">
            <a:noFill/>
            <a:prstDash val="solid"/>
          </a:ln>
          <a:effectLst/>
        </p:spPr>
        <p:txBody>
          <a:bodyPr wrap="square" lIns="36000" tIns="0" rIns="36000" rtlCol="0" anchor="t" anchorCtr="0">
            <a:spAutoFit/>
          </a:bodyPr>
          <a:lstStyle/>
          <a:p>
            <a:pPr marL="0" marR="0" lvl="0" indent="0" algn="ctr" defTabSz="685755" rtl="0" eaLnBrk="1" fontAlgn="auto" latinLnBrk="0" hangingPunct="1">
              <a:lnSpc>
                <a:spcPct val="100000"/>
              </a:lnSpc>
              <a:spcBef>
                <a:spcPts val="0"/>
              </a:spcBef>
              <a:spcAft>
                <a:spcPts val="30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pitchFamily="34" charset="0"/>
                <a:sym typeface="Arial"/>
              </a:rPr>
              <a:t>Stratification:</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Number of prior LOT (1 vs 2/3)</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CDH6 expression (high vs low)</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TPC (paclitaxel vs others; </a:t>
            </a:r>
            <a:r>
              <a:rPr kumimoji="0" lang="en-GB" sz="1100" b="0" i="1" u="none" strike="noStrike" kern="0" cap="none" spc="0" normalizeH="0" baseline="0" noProof="0" dirty="0">
                <a:ln>
                  <a:noFill/>
                </a:ln>
                <a:solidFill>
                  <a:srgbClr val="00B4ED"/>
                </a:solidFill>
                <a:effectLst/>
                <a:uLnTx/>
                <a:uFillTx/>
                <a:latin typeface="Arial"/>
                <a:ea typeface="+mn-ea"/>
                <a:cs typeface="Arial" pitchFamily="34" charset="0"/>
                <a:sym typeface="Arial"/>
              </a:rPr>
              <a:t>Ph 3 only</a:t>
            </a: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a:t>
            </a:r>
          </a:p>
        </p:txBody>
      </p:sp>
      <p:sp>
        <p:nvSpPr>
          <p:cNvPr id="71" name="TextBox 70">
            <a:extLst>
              <a:ext uri="{FF2B5EF4-FFF2-40B4-BE49-F238E27FC236}">
                <a16:creationId xmlns:a16="http://schemas.microsoft.com/office/drawing/2014/main" id="{1F18DB5E-7CAE-7EB2-11B8-9BF27EA567D0}"/>
              </a:ext>
            </a:extLst>
          </p:cNvPr>
          <p:cNvSpPr txBox="1"/>
          <p:nvPr/>
        </p:nvSpPr>
        <p:spPr>
          <a:xfrm>
            <a:off x="3414471" y="1702542"/>
            <a:ext cx="2772000" cy="360000"/>
          </a:xfrm>
          <a:prstGeom prst="homePlate">
            <a:avLst/>
          </a:prstGeom>
          <a:solidFill>
            <a:srgbClr val="FFFFFF"/>
          </a:solidFill>
          <a:ln w="19050">
            <a:solidFill>
              <a:srgbClr val="1E325F"/>
            </a:solidFill>
          </a:ln>
        </p:spPr>
        <p:txBody>
          <a:bodyPr vert="horz" wrap="square" lIns="0" tIns="0" rIns="0" bIns="0" rtlCol="0" anchor="ctr"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t>Phase 2</a:t>
            </a:r>
            <a:endParaRPr kumimoji="0" lang="en-GB" sz="1400" b="0"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72" name="TextBox 71">
            <a:extLst>
              <a:ext uri="{FF2B5EF4-FFF2-40B4-BE49-F238E27FC236}">
                <a16:creationId xmlns:a16="http://schemas.microsoft.com/office/drawing/2014/main" id="{962EB0EF-71A9-2BAC-CEB4-FCD4E2289142}"/>
              </a:ext>
            </a:extLst>
          </p:cNvPr>
          <p:cNvSpPr txBox="1"/>
          <p:nvPr/>
        </p:nvSpPr>
        <p:spPr>
          <a:xfrm>
            <a:off x="297722" y="1559002"/>
            <a:ext cx="2672887" cy="3090187"/>
          </a:xfrm>
          <a:prstGeom prst="roundRect">
            <a:avLst>
              <a:gd name="adj" fmla="val 7380"/>
            </a:avLst>
          </a:prstGeom>
          <a:solidFill>
            <a:srgbClr val="FFFFFF"/>
          </a:solidFill>
          <a:ln w="28575" cap="flat" cmpd="sng" algn="ctr">
            <a:solidFill>
              <a:srgbClr val="32502D">
                <a:lumMod val="50000"/>
              </a:srgbClr>
            </a:solidFill>
            <a:prstDash val="solid"/>
          </a:ln>
          <a:effectLst/>
        </p:spPr>
        <p:txBody>
          <a:bodyPr wrap="square" lIns="36000" rIns="0" rtlCol="0" anchor="ctr">
            <a:noAutofit/>
          </a:bodyPr>
          <a:lstStyle/>
          <a:p>
            <a:pPr marL="143996" marR="0" lvl="0" indent="-143996" algn="l" defTabSz="685755" rtl="0" eaLnBrk="1" fontAlgn="auto" latinLnBrk="0" hangingPunct="1">
              <a:lnSpc>
                <a:spcPct val="108000"/>
              </a:lnSpc>
              <a:spcBef>
                <a:spcPts val="0"/>
              </a:spcBef>
              <a:spcAft>
                <a:spcPts val="600"/>
              </a:spcAft>
              <a:buClr>
                <a:srgbClr val="2CC8FF">
                  <a:lumMod val="50000"/>
                </a:srgbClr>
              </a:buClr>
              <a:buSzTx/>
              <a:buFontTx/>
              <a:buNone/>
              <a:tabLst/>
              <a:defRPr/>
            </a:pPr>
            <a:r>
              <a:rPr kumimoji="0" lang="en-GB" sz="1400" b="1" i="0" u="none" strike="noStrike" kern="0" cap="none" spc="0" normalizeH="0" baseline="0" noProof="0" dirty="0">
                <a:ln>
                  <a:noFill/>
                </a:ln>
                <a:solidFill>
                  <a:prstClr val="black"/>
                </a:solidFill>
                <a:effectLst/>
                <a:uLnTx/>
                <a:uFillTx/>
                <a:latin typeface="Arial"/>
                <a:ea typeface="+mn-ea"/>
                <a:cs typeface="Arial" pitchFamily="34" charset="0"/>
                <a:sym typeface="Arial"/>
              </a:rPr>
              <a:t>Key eligibility criteria:</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dirty="0">
                <a:ln>
                  <a:noFill/>
                </a:ln>
                <a:solidFill>
                  <a:srgbClr val="000000"/>
                </a:solidFill>
                <a:effectLst/>
                <a:uLnTx/>
                <a:uFillTx/>
                <a:latin typeface="Arial"/>
                <a:ea typeface="+mn-ea"/>
                <a:cs typeface="Arial" pitchFamily="34" charset="0"/>
                <a:sym typeface="Arial"/>
              </a:rPr>
              <a:t>High-grade serous or endometrioid ovarian, primary peritoneal, or fallopian tube cancer</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dirty="0">
                <a:ln>
                  <a:noFill/>
                </a:ln>
                <a:solidFill>
                  <a:srgbClr val="000000"/>
                </a:solidFill>
                <a:effectLst/>
                <a:uLnTx/>
                <a:uFillTx/>
                <a:latin typeface="Arial"/>
                <a:ea typeface="+mn-ea"/>
                <a:cs typeface="Arial" pitchFamily="34" charset="0"/>
                <a:sym typeface="Arial"/>
              </a:rPr>
              <a:t>1−3 prior LOT (inc. bevacizumab)</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dirty="0">
                <a:ln>
                  <a:noFill/>
                </a:ln>
                <a:solidFill>
                  <a:srgbClr val="000000"/>
                </a:solidFill>
                <a:effectLst/>
                <a:uLnTx/>
                <a:uFillTx/>
                <a:latin typeface="Arial"/>
                <a:ea typeface="+mn-ea"/>
                <a:cs typeface="Arial" pitchFamily="34" charset="0"/>
                <a:sym typeface="Arial"/>
              </a:rPr>
              <a:t>Platinum-resistant disease</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dirty="0">
                <a:ln>
                  <a:noFill/>
                </a:ln>
                <a:solidFill>
                  <a:srgbClr val="000000"/>
                </a:solidFill>
                <a:effectLst/>
                <a:uLnTx/>
                <a:uFillTx/>
                <a:latin typeface="Arial"/>
                <a:ea typeface="+mn-ea"/>
                <a:cs typeface="Arial" pitchFamily="34" charset="0"/>
                <a:sym typeface="Arial"/>
              </a:rPr>
              <a:t>Prior MIRV if high FR</a:t>
            </a:r>
            <a:r>
              <a:rPr kumimoji="0" lang="el-GR" sz="1151" b="0" i="0" u="none" strike="noStrike" kern="0" cap="none" spc="0" normalizeH="0" baseline="0" noProof="0">
                <a:ln>
                  <a:noFill/>
                </a:ln>
                <a:solidFill>
                  <a:srgbClr val="000000"/>
                </a:solidFill>
                <a:effectLst/>
                <a:uLnTx/>
                <a:uFillTx/>
                <a:latin typeface="Arial"/>
                <a:ea typeface="+mn-ea"/>
                <a:cs typeface="Arial" pitchFamily="34" charset="0"/>
                <a:sym typeface="Arial"/>
              </a:rPr>
              <a:t>α</a:t>
            </a:r>
            <a:r>
              <a:rPr kumimoji="0" lang="en-GB" sz="1151" b="0" i="0" u="none" strike="noStrike" kern="0" cap="none" spc="0" normalizeH="0" baseline="30000" noProof="0" dirty="0">
                <a:ln>
                  <a:noFill/>
                </a:ln>
                <a:solidFill>
                  <a:srgbClr val="000000"/>
                </a:solidFill>
                <a:effectLst/>
                <a:uLnTx/>
                <a:uFillTx/>
                <a:latin typeface="Arial"/>
                <a:ea typeface="+mn-ea"/>
                <a:cs typeface="Arial" pitchFamily="34" charset="0"/>
                <a:sym typeface="Arial"/>
              </a:rPr>
              <a:t>a</a:t>
            </a:r>
            <a:endParaRPr kumimoji="0" lang="en-GB" sz="1151" b="0" i="0" u="none" strike="noStrike" kern="0" cap="none" spc="0" normalizeH="0" baseline="0" noProof="0" dirty="0">
              <a:ln>
                <a:noFill/>
              </a:ln>
              <a:solidFill>
                <a:srgbClr val="000000"/>
              </a:solidFill>
              <a:effectLst/>
              <a:uLnTx/>
              <a:uFillTx/>
              <a:latin typeface="Arial"/>
              <a:ea typeface="+mn-ea"/>
              <a:cs typeface="Arial" pitchFamily="34" charset="0"/>
              <a:sym typeface="Arial"/>
            </a:endParaRP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dirty="0">
                <a:ln>
                  <a:noFill/>
                </a:ln>
                <a:solidFill>
                  <a:srgbClr val="000000"/>
                </a:solidFill>
                <a:effectLst/>
                <a:uLnTx/>
                <a:uFillTx/>
                <a:latin typeface="Arial"/>
                <a:ea typeface="+mn-ea"/>
                <a:cs typeface="Arial" pitchFamily="34" charset="0"/>
                <a:sym typeface="Arial"/>
              </a:rPr>
              <a:t>ECOG PS 0−1</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dirty="0">
                <a:ln>
                  <a:noFill/>
                </a:ln>
                <a:solidFill>
                  <a:srgbClr val="000000"/>
                </a:solidFill>
                <a:effectLst/>
                <a:uLnTx/>
                <a:uFillTx/>
                <a:latin typeface="Arial"/>
                <a:ea typeface="+mn-ea"/>
                <a:cs typeface="Arial" pitchFamily="34" charset="0"/>
                <a:sym typeface="Arial"/>
              </a:rPr>
              <a:t>No prior CDH6-targeting agents or ADCs with linked TOPO I inhibitor</a:t>
            </a:r>
          </a:p>
          <a:p>
            <a:pPr marL="143996" marR="0" lvl="0" indent="-143996" algn="l" defTabSz="685755" rtl="0" eaLnBrk="1" fontAlgn="auto" latinLnBrk="0" hangingPunct="1">
              <a:lnSpc>
                <a:spcPct val="110000"/>
              </a:lnSpc>
              <a:spcBef>
                <a:spcPts val="0"/>
              </a:spcBef>
              <a:spcAft>
                <a:spcPts val="300"/>
              </a:spcAft>
              <a:buClr>
                <a:srgbClr val="2CC8FF">
                  <a:lumMod val="50000"/>
                </a:srgbClr>
              </a:buClr>
              <a:buSzTx/>
              <a:buFont typeface="Arial" panose="020B0604020202020204" pitchFamily="34" charset="0"/>
              <a:buChar char="•"/>
              <a:tabLst/>
              <a:defRPr/>
            </a:pPr>
            <a:r>
              <a:rPr kumimoji="0" lang="en-GB" sz="1151" b="0" i="0" u="none" strike="noStrike" kern="0" cap="none" spc="0" normalizeH="0" baseline="0" noProof="0" dirty="0">
                <a:ln>
                  <a:noFill/>
                </a:ln>
                <a:solidFill>
                  <a:srgbClr val="000000"/>
                </a:solidFill>
                <a:effectLst/>
                <a:uLnTx/>
                <a:uFillTx/>
                <a:latin typeface="Arial"/>
                <a:ea typeface="+mn-ea"/>
                <a:cs typeface="Arial" pitchFamily="34" charset="0"/>
                <a:sym typeface="Arial"/>
              </a:rPr>
              <a:t>Patients with primary platinum-refractory disease are not eligible</a:t>
            </a:r>
            <a:endParaRPr kumimoji="0" lang="en-GB" sz="1151" b="0" i="0" u="none" strike="noStrike" kern="0" cap="none" spc="0" normalizeH="0" baseline="0" noProof="0" dirty="0">
              <a:ln>
                <a:noFill/>
              </a:ln>
              <a:solidFill>
                <a:srgbClr val="000000"/>
              </a:solidFill>
              <a:effectLst/>
              <a:uLnTx/>
              <a:uFillTx/>
              <a:latin typeface="Calibri" panose="020F0502020204030204"/>
              <a:ea typeface="+mn-ea"/>
              <a:cs typeface="+mn-cs"/>
              <a:sym typeface="Arial"/>
            </a:endParaRPr>
          </a:p>
        </p:txBody>
      </p:sp>
      <p:sp>
        <p:nvSpPr>
          <p:cNvPr id="73" name="TextBox 72">
            <a:extLst>
              <a:ext uri="{FF2B5EF4-FFF2-40B4-BE49-F238E27FC236}">
                <a16:creationId xmlns:a16="http://schemas.microsoft.com/office/drawing/2014/main" id="{7FA600AB-7663-345B-81C7-A3ED29216CF6}"/>
              </a:ext>
            </a:extLst>
          </p:cNvPr>
          <p:cNvSpPr txBox="1"/>
          <p:nvPr/>
        </p:nvSpPr>
        <p:spPr>
          <a:xfrm>
            <a:off x="8680251" y="2211068"/>
            <a:ext cx="1542524" cy="2616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a:ea typeface="+mn-ea"/>
                <a:cs typeface="Arial"/>
                <a:sym typeface="Arial"/>
              </a:rPr>
              <a:t>R-DXd IV Q3W</a:t>
            </a:r>
            <a:endParaRPr kumimoji="0" lang="en-GB" sz="1100" b="1"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74" name="TextBox 73">
            <a:extLst>
              <a:ext uri="{FF2B5EF4-FFF2-40B4-BE49-F238E27FC236}">
                <a16:creationId xmlns:a16="http://schemas.microsoft.com/office/drawing/2014/main" id="{60448421-E0F2-C94A-6E4C-CA926FC807BB}"/>
              </a:ext>
            </a:extLst>
          </p:cNvPr>
          <p:cNvSpPr txBox="1"/>
          <p:nvPr/>
        </p:nvSpPr>
        <p:spPr>
          <a:xfrm>
            <a:off x="7829955" y="1699069"/>
            <a:ext cx="2736000" cy="360000"/>
          </a:xfrm>
          <a:prstGeom prst="homePlate">
            <a:avLst/>
          </a:prstGeom>
          <a:solidFill>
            <a:srgbClr val="FFFFFF"/>
          </a:solidFill>
          <a:ln w="19050">
            <a:solidFill>
              <a:srgbClr val="8795A0"/>
            </a:solidFill>
          </a:ln>
        </p:spPr>
        <p:txBody>
          <a:bodyPr vert="horz" wrap="square" lIns="0" tIns="0" rIns="0" bIns="0" rtlCol="0" anchor="ctr"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t>Phase 3</a:t>
            </a:r>
            <a:endParaRPr kumimoji="0" lang="en-GB" sz="1400" b="0"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75" name="TextBox 74">
            <a:extLst>
              <a:ext uri="{FF2B5EF4-FFF2-40B4-BE49-F238E27FC236}">
                <a16:creationId xmlns:a16="http://schemas.microsoft.com/office/drawing/2014/main" id="{A9AEBB64-A4D4-9D75-787F-BACBE5B803C9}"/>
              </a:ext>
            </a:extLst>
          </p:cNvPr>
          <p:cNvSpPr txBox="1"/>
          <p:nvPr/>
        </p:nvSpPr>
        <p:spPr>
          <a:xfrm>
            <a:off x="8425084" y="4068519"/>
            <a:ext cx="2110443" cy="430887"/>
          </a:xfrm>
          <a:prstGeom prst="rect">
            <a:avLst/>
          </a:prstGeom>
          <a:noFill/>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a:sym typeface="Arial"/>
              </a:rPr>
              <a:t>Until PD,</a:t>
            </a:r>
            <a:r>
              <a:rPr kumimoji="0" lang="en-GB" sz="1100" b="0" i="0" u="none" strike="noStrike" kern="0" cap="none" spc="0" normalizeH="0" baseline="30000" noProof="0" dirty="0">
                <a:ln>
                  <a:noFill/>
                </a:ln>
                <a:solidFill>
                  <a:srgbClr val="000000"/>
                </a:solidFill>
                <a:effectLst/>
                <a:uLnTx/>
                <a:uFillTx/>
                <a:latin typeface="Arial"/>
                <a:ea typeface="+mn-ea"/>
                <a:cs typeface="Arial"/>
                <a:sym typeface="Arial"/>
              </a:rPr>
              <a:t>b</a:t>
            </a:r>
            <a:r>
              <a:rPr kumimoji="0" lang="en-GB" sz="1100" b="0" i="0" u="none" strike="noStrike" kern="0" cap="none" spc="0" normalizeH="0" baseline="0" noProof="0" dirty="0">
                <a:ln>
                  <a:noFill/>
                </a:ln>
                <a:solidFill>
                  <a:srgbClr val="000000"/>
                </a:solidFill>
                <a:effectLst/>
                <a:uLnTx/>
                <a:uFillTx/>
                <a:latin typeface="Arial"/>
                <a:ea typeface="+mn-ea"/>
                <a:cs typeface="Arial"/>
                <a:sym typeface="Arial"/>
              </a:rPr>
              <a:t> death, lost to FU, other reason</a:t>
            </a:r>
            <a:endParaRPr kumimoji="0" lang="en-GB" sz="1100" b="0" i="0" u="none" strike="noStrike" kern="0" cap="none" spc="0" normalizeH="0" baseline="30000" noProof="0" dirty="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id="{5748A456-D69D-E3BB-649D-F828E9EFBE62}"/>
              </a:ext>
            </a:extLst>
          </p:cNvPr>
          <p:cNvSpPr txBox="1"/>
          <p:nvPr/>
        </p:nvSpPr>
        <p:spPr>
          <a:xfrm>
            <a:off x="4270843" y="2163593"/>
            <a:ext cx="1542524" cy="2616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dirty="0">
                <a:ln>
                  <a:noFill/>
                </a:ln>
                <a:solidFill>
                  <a:srgbClr val="000000"/>
                </a:solidFill>
                <a:effectLst/>
                <a:uLnTx/>
                <a:uFillTx/>
                <a:latin typeface="Arial"/>
                <a:ea typeface="+mn-ea"/>
                <a:cs typeface="Arial"/>
                <a:sym typeface="Arial"/>
              </a:rPr>
              <a:t>R-DXd IV Q3W</a:t>
            </a:r>
            <a:endParaRPr kumimoji="0" lang="en-GB" sz="1100" b="1"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cxnSp>
        <p:nvCxnSpPr>
          <p:cNvPr id="77" name="Connector: Elbow 76">
            <a:extLst>
              <a:ext uri="{FF2B5EF4-FFF2-40B4-BE49-F238E27FC236}">
                <a16:creationId xmlns:a16="http://schemas.microsoft.com/office/drawing/2014/main" id="{E8328646-2773-AAD2-989D-1E9A89323A96}"/>
              </a:ext>
            </a:extLst>
          </p:cNvPr>
          <p:cNvCxnSpPr>
            <a:cxnSpLocks/>
          </p:cNvCxnSpPr>
          <p:nvPr/>
        </p:nvCxnSpPr>
        <p:spPr>
          <a:xfrm rot="16200000" flipH="1">
            <a:off x="8147757" y="3075745"/>
            <a:ext cx="486220" cy="477079"/>
          </a:xfrm>
          <a:prstGeom prst="bentConnector2">
            <a:avLst/>
          </a:prstGeom>
          <a:noFill/>
          <a:ln w="19050" cap="flat" cmpd="sng" algn="ctr">
            <a:solidFill>
              <a:srgbClr val="000000">
                <a:shade val="95000"/>
                <a:satMod val="105000"/>
              </a:srgbClr>
            </a:solidFill>
            <a:prstDash val="solid"/>
            <a:tailEnd type="triangle"/>
          </a:ln>
          <a:effectLst/>
        </p:spPr>
      </p:cxnSp>
      <p:sp>
        <p:nvSpPr>
          <p:cNvPr id="78" name="Rectangle: Single Corner Rounded 77">
            <a:extLst>
              <a:ext uri="{FF2B5EF4-FFF2-40B4-BE49-F238E27FC236}">
                <a16:creationId xmlns:a16="http://schemas.microsoft.com/office/drawing/2014/main" id="{FD8C8E70-8E03-C76E-F93B-9D1AD1E487BB}"/>
              </a:ext>
            </a:extLst>
          </p:cNvPr>
          <p:cNvSpPr/>
          <p:nvPr/>
        </p:nvSpPr>
        <p:spPr>
          <a:xfrm>
            <a:off x="6270367" y="1684208"/>
            <a:ext cx="900000" cy="2781455"/>
          </a:xfrm>
          <a:prstGeom prst="round1Rect">
            <a:avLst/>
          </a:prstGeom>
          <a:solidFill>
            <a:srgbClr val="32502D">
              <a:lumMod val="75000"/>
            </a:srgbClr>
          </a:solidFill>
          <a:ln w="25400" cap="flat" cmpd="sng" algn="ctr">
            <a:solidFill>
              <a:srgbClr val="EEECE1"/>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40D</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LTSFU Q3M</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79" name="TextBox 78">
            <a:extLst>
              <a:ext uri="{FF2B5EF4-FFF2-40B4-BE49-F238E27FC236}">
                <a16:creationId xmlns:a16="http://schemas.microsoft.com/office/drawing/2014/main" id="{660E4282-10A2-0409-F5D3-6DEBC20C06DB}"/>
              </a:ext>
            </a:extLst>
          </p:cNvPr>
          <p:cNvSpPr txBox="1"/>
          <p:nvPr/>
        </p:nvSpPr>
        <p:spPr>
          <a:xfrm>
            <a:off x="6210155" y="1742523"/>
            <a:ext cx="1021055" cy="5950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Follow-up</a:t>
            </a:r>
            <a:endParaRPr kumimoji="0" lang="en-GB" sz="1400" b="1" i="0" u="none" strike="noStrike" kern="0" cap="none" spc="0" normalizeH="0" baseline="30000" noProof="0" dirty="0">
              <a:ln>
                <a:noFill/>
              </a:ln>
              <a:solidFill>
                <a:srgbClr val="FFFFFF"/>
              </a:solidFill>
              <a:effectLst/>
              <a:uLnTx/>
              <a:uFillTx/>
              <a:latin typeface="Arial"/>
              <a:ea typeface="+mn-ea"/>
              <a:cs typeface="Arial"/>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80" name="Rectangle: Single Corner Rounded 79">
            <a:extLst>
              <a:ext uri="{FF2B5EF4-FFF2-40B4-BE49-F238E27FC236}">
                <a16:creationId xmlns:a16="http://schemas.microsoft.com/office/drawing/2014/main" id="{B6F8E43F-FB6E-8E96-B1DA-F5908C8F20B5}"/>
              </a:ext>
            </a:extLst>
          </p:cNvPr>
          <p:cNvSpPr/>
          <p:nvPr/>
        </p:nvSpPr>
        <p:spPr>
          <a:xfrm>
            <a:off x="10660111" y="1684207"/>
            <a:ext cx="900000" cy="2781455"/>
          </a:xfrm>
          <a:prstGeom prst="round1Rect">
            <a:avLst/>
          </a:prstGeom>
          <a:solidFill>
            <a:srgbClr val="32502D">
              <a:lumMod val="75000"/>
            </a:srgbClr>
          </a:solidFill>
          <a:ln w="25400" cap="flat" cmpd="sng" algn="ctr">
            <a:solidFill>
              <a:srgbClr val="1E325F">
                <a:shade val="15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40D</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LTSFU Q3M</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81" name="TextBox 80">
            <a:extLst>
              <a:ext uri="{FF2B5EF4-FFF2-40B4-BE49-F238E27FC236}">
                <a16:creationId xmlns:a16="http://schemas.microsoft.com/office/drawing/2014/main" id="{9D4CC3BD-CE91-41DA-3F2D-A01B17304740}"/>
              </a:ext>
            </a:extLst>
          </p:cNvPr>
          <p:cNvSpPr txBox="1"/>
          <p:nvPr/>
        </p:nvSpPr>
        <p:spPr>
          <a:xfrm>
            <a:off x="10580587" y="1766681"/>
            <a:ext cx="1076724"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Arial"/>
                <a:sym typeface="Arial"/>
              </a:rPr>
              <a:t>Follow-up</a:t>
            </a:r>
            <a:endParaRPr kumimoji="0" lang="en-GB" sz="1400" b="1" i="0" u="none" strike="noStrike" kern="0" cap="none" spc="0" normalizeH="0" baseline="30000" noProof="0" dirty="0">
              <a:ln>
                <a:noFill/>
              </a:ln>
              <a:solidFill>
                <a:srgbClr val="FFFFFF"/>
              </a:solidFill>
              <a:effectLst/>
              <a:uLnTx/>
              <a:uFillTx/>
              <a:latin typeface="Arial"/>
              <a:ea typeface="+mn-ea"/>
              <a:cs typeface="Arial"/>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grpSp>
        <p:nvGrpSpPr>
          <p:cNvPr id="82" name="Group 81">
            <a:extLst>
              <a:ext uri="{FF2B5EF4-FFF2-40B4-BE49-F238E27FC236}">
                <a16:creationId xmlns:a16="http://schemas.microsoft.com/office/drawing/2014/main" id="{CF91403C-32A8-ECD1-238D-BAECC0DE2000}"/>
              </a:ext>
            </a:extLst>
          </p:cNvPr>
          <p:cNvGrpSpPr/>
          <p:nvPr/>
        </p:nvGrpSpPr>
        <p:grpSpPr>
          <a:xfrm>
            <a:off x="3304497" y="4545108"/>
            <a:ext cx="4147547" cy="987650"/>
            <a:chOff x="3564617" y="4404149"/>
            <a:chExt cx="4147547" cy="987651"/>
          </a:xfrm>
          <a:noFill/>
        </p:grpSpPr>
        <p:sp>
          <p:nvSpPr>
            <p:cNvPr id="83" name="TextBox 82">
              <a:extLst>
                <a:ext uri="{FF2B5EF4-FFF2-40B4-BE49-F238E27FC236}">
                  <a16:creationId xmlns:a16="http://schemas.microsoft.com/office/drawing/2014/main" id="{E37E86BC-3DD1-D784-365A-05CCF0955390}"/>
                </a:ext>
              </a:extLst>
            </p:cNvPr>
            <p:cNvSpPr txBox="1"/>
            <p:nvPr/>
          </p:nvSpPr>
          <p:spPr>
            <a:xfrm>
              <a:off x="6337285" y="4404149"/>
              <a:ext cx="606391" cy="568762"/>
            </a:xfrm>
            <a:prstGeom prst="rect">
              <a:avLst/>
            </a:prstGeom>
            <a:grpFill/>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400" b="1" i="0" u="none" strike="noStrike" kern="0" cap="none" spc="0" normalizeH="0" baseline="0" noProof="0" dirty="0">
                  <a:ln>
                    <a:noFill/>
                  </a:ln>
                  <a:solidFill>
                    <a:srgbClr val="FFFFFF"/>
                  </a:solidFill>
                  <a:effectLst/>
                  <a:uLnTx/>
                  <a:uFillTx/>
                  <a:latin typeface="Arial" pitchFamily="34" charset="0"/>
                  <a:ea typeface="+mn-ea"/>
                  <a:cs typeface="Arial" pitchFamily="34" charset="0"/>
                  <a:sym typeface="Arial"/>
                </a:rPr>
                <a:t>1:1</a:t>
              </a:r>
            </a:p>
          </p:txBody>
        </p:sp>
        <p:grpSp>
          <p:nvGrpSpPr>
            <p:cNvPr id="84" name="Group 83">
              <a:extLst>
                <a:ext uri="{FF2B5EF4-FFF2-40B4-BE49-F238E27FC236}">
                  <a16:creationId xmlns:a16="http://schemas.microsoft.com/office/drawing/2014/main" id="{E90A9089-FD3A-9998-B4B9-7C223DAAE0C1}"/>
                </a:ext>
              </a:extLst>
            </p:cNvPr>
            <p:cNvGrpSpPr/>
            <p:nvPr/>
          </p:nvGrpSpPr>
          <p:grpSpPr>
            <a:xfrm>
              <a:off x="3564617" y="4623486"/>
              <a:ext cx="4147547" cy="768314"/>
              <a:chOff x="9334632" y="3214260"/>
              <a:chExt cx="4147547" cy="795414"/>
            </a:xfrm>
            <a:grpFill/>
          </p:grpSpPr>
          <p:sp>
            <p:nvSpPr>
              <p:cNvPr id="86" name="Rectangle 85">
                <a:extLst>
                  <a:ext uri="{FF2B5EF4-FFF2-40B4-BE49-F238E27FC236}">
                    <a16:creationId xmlns:a16="http://schemas.microsoft.com/office/drawing/2014/main" id="{0CD95370-62AE-21EF-C720-CF5761122E4B}"/>
                  </a:ext>
                </a:extLst>
              </p:cNvPr>
              <p:cNvSpPr/>
              <p:nvPr/>
            </p:nvSpPr>
            <p:spPr>
              <a:xfrm>
                <a:off x="9334632" y="3214260"/>
                <a:ext cx="4017478" cy="795414"/>
              </a:xfrm>
              <a:prstGeom prst="rect">
                <a:avLst/>
              </a:prstGeom>
              <a:grpFill/>
              <a:ln w="19050" cap="flat" cmpd="sng" algn="ctr">
                <a:solidFill>
                  <a:srgbClr val="1E325F"/>
                </a:solidFill>
                <a:prstDash val="solid"/>
              </a:ln>
              <a:effectLst/>
            </p:spPr>
            <p:txBody>
              <a:bodyPr lIns="90000" tIns="684000" rtlCol="0" anchor="ctr" anchorCtr="0"/>
              <a:lstStyle/>
              <a:p>
                <a:pPr marL="285744" marR="0" lvl="0" indent="-285744" algn="l" defTabSz="914377"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87" name="Rectangle: Rounded Corners 50">
                <a:extLst>
                  <a:ext uri="{FF2B5EF4-FFF2-40B4-BE49-F238E27FC236}">
                    <a16:creationId xmlns:a16="http://schemas.microsoft.com/office/drawing/2014/main" id="{7E0C9F31-68A6-41FA-A9B0-62DE32AF7BA0}"/>
                  </a:ext>
                </a:extLst>
              </p:cNvPr>
              <p:cNvSpPr/>
              <p:nvPr/>
            </p:nvSpPr>
            <p:spPr>
              <a:xfrm>
                <a:off x="9388889" y="3309987"/>
                <a:ext cx="1867085" cy="473169"/>
              </a:xfrm>
              <a:prstGeom prst="rect">
                <a:avLst/>
              </a:prstGeom>
              <a:grpFill/>
              <a:ln w="25400" cap="flat" cmpd="sng" algn="ctr">
                <a:noFill/>
                <a:prstDash val="solid"/>
              </a:ln>
              <a:effectLst/>
            </p:spPr>
            <p:txBody>
              <a:bodyPr wrap="square" tIns="0" rtlCol="0" anchor="ctr" anchorCtr="0">
                <a:spAutoFit/>
              </a:bodyPr>
              <a:lstStyle/>
              <a:p>
                <a:pPr marL="0" marR="0" lvl="0" indent="0" algn="l" defTabSz="685755" rtl="0" eaLnBrk="1" fontAlgn="auto" latinLnBrk="0" hangingPunct="1">
                  <a:lnSpc>
                    <a:spcPct val="110000"/>
                  </a:lnSpc>
                  <a:spcBef>
                    <a:spcPts val="0"/>
                  </a:spcBef>
                  <a:spcAft>
                    <a:spcPts val="300"/>
                  </a:spcAft>
                  <a:buClr>
                    <a:srgbClr val="00B4ED"/>
                  </a:buClr>
                  <a:buSzTx/>
                  <a:buFontTx/>
                  <a:buNone/>
                  <a:tabLst/>
                  <a:defRPr/>
                </a:pPr>
                <a:r>
                  <a:rPr kumimoji="0" lang="en-GB" sz="12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Pr>
                  <a:t>Primary endpoints:</a:t>
                </a:r>
              </a:p>
              <a:p>
                <a:pPr marL="143996" marR="0" lvl="0" indent="-143996" algn="l" defTabSz="685755"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ORR per BICR</a:t>
                </a:r>
                <a:r>
                  <a:rPr kumimoji="0" lang="en-GB" sz="1100" b="0" i="0" u="none" strike="noStrike" kern="0" cap="none" spc="0" normalizeH="0" baseline="30000" noProof="0" dirty="0">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endParaRPr>
              </a:p>
            </p:txBody>
          </p:sp>
          <p:sp>
            <p:nvSpPr>
              <p:cNvPr id="88" name="Rectangle: Rounded Corners 50">
                <a:extLst>
                  <a:ext uri="{FF2B5EF4-FFF2-40B4-BE49-F238E27FC236}">
                    <a16:creationId xmlns:a16="http://schemas.microsoft.com/office/drawing/2014/main" id="{16CB338F-091B-C6B5-5D76-B04B0AB1BBB9}"/>
                  </a:ext>
                </a:extLst>
              </p:cNvPr>
              <p:cNvSpPr/>
              <p:nvPr/>
            </p:nvSpPr>
            <p:spPr>
              <a:xfrm>
                <a:off x="11278701" y="3305934"/>
                <a:ext cx="2203478" cy="618745"/>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auto" latinLnBrk="0" hangingPunct="1">
                  <a:lnSpc>
                    <a:spcPct val="108000"/>
                  </a:lnSpc>
                  <a:spcBef>
                    <a:spcPts val="0"/>
                  </a:spcBef>
                  <a:spcAft>
                    <a:spcPts val="0"/>
                  </a:spcAft>
                  <a:buClr>
                    <a:srgbClr val="00B4ED"/>
                  </a:buClr>
                  <a:buSzTx/>
                  <a:buFontTx/>
                  <a:buNone/>
                  <a:tabLst/>
                  <a:defRPr/>
                </a:pPr>
                <a:r>
                  <a:rPr kumimoji="0" lang="en-GB" sz="12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Pr>
                  <a:t>Key secondary endpoints:</a:t>
                </a: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ORR per inv</a:t>
                </a:r>
                <a:r>
                  <a:rPr kumimoji="0" lang="en-GB" sz="1100" b="0" i="0" u="none" strike="noStrike" kern="0" cap="none" spc="0" normalizeH="0" baseline="30000" noProof="0" dirty="0">
                    <a:ln>
                      <a:noFill/>
                    </a:ln>
                    <a:solidFill>
                      <a:srgbClr val="000000"/>
                    </a:solidFill>
                    <a:effectLst/>
                    <a:uLnTx/>
                    <a:uFillTx/>
                    <a:latin typeface="Arial"/>
                    <a:ea typeface="+mn-ea"/>
                    <a:cs typeface="Arial" pitchFamily="34" charset="0"/>
                    <a:sym typeface="Arial"/>
                  </a:rPr>
                  <a:t>b</a:t>
                </a: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DOR</a:t>
                </a:r>
              </a:p>
            </p:txBody>
          </p:sp>
        </p:grpSp>
        <p:cxnSp>
          <p:nvCxnSpPr>
            <p:cNvPr id="85" name="Straight Connector 84">
              <a:extLst>
                <a:ext uri="{FF2B5EF4-FFF2-40B4-BE49-F238E27FC236}">
                  <a16:creationId xmlns:a16="http://schemas.microsoft.com/office/drawing/2014/main" id="{4BE021F7-EA1E-253C-04DB-845F6E56EF4F}"/>
                </a:ext>
              </a:extLst>
            </p:cNvPr>
            <p:cNvCxnSpPr>
              <a:cxnSpLocks/>
            </p:cNvCxnSpPr>
            <p:nvPr/>
          </p:nvCxnSpPr>
          <p:spPr>
            <a:xfrm>
              <a:off x="5485960" y="4695817"/>
              <a:ext cx="0" cy="612000"/>
            </a:xfrm>
            <a:prstGeom prst="line">
              <a:avLst/>
            </a:prstGeom>
            <a:grpFill/>
            <a:ln w="19050" cap="flat" cmpd="sng" algn="ctr">
              <a:solidFill>
                <a:srgbClr val="FFFFFF">
                  <a:lumMod val="50000"/>
                </a:srgbClr>
              </a:solidFill>
              <a:prstDash val="solid"/>
            </a:ln>
            <a:effectLst/>
          </p:spPr>
        </p:cxnSp>
      </p:grpSp>
      <p:cxnSp>
        <p:nvCxnSpPr>
          <p:cNvPr id="89" name="Straight Connector 88">
            <a:extLst>
              <a:ext uri="{FF2B5EF4-FFF2-40B4-BE49-F238E27FC236}">
                <a16:creationId xmlns:a16="http://schemas.microsoft.com/office/drawing/2014/main" id="{99C09A40-09E1-49B7-829A-690C866E10CC}"/>
              </a:ext>
            </a:extLst>
          </p:cNvPr>
          <p:cNvCxnSpPr>
            <a:cxnSpLocks/>
          </p:cNvCxnSpPr>
          <p:nvPr/>
        </p:nvCxnSpPr>
        <p:spPr>
          <a:xfrm flipH="1" flipV="1">
            <a:off x="7658835" y="3202561"/>
            <a:ext cx="288000" cy="0"/>
          </a:xfrm>
          <a:prstGeom prst="line">
            <a:avLst/>
          </a:prstGeom>
          <a:noFill/>
          <a:ln w="19050" cap="flat" cmpd="sng" algn="ctr">
            <a:solidFill>
              <a:srgbClr val="000000"/>
            </a:solidFill>
            <a:prstDash val="solid"/>
          </a:ln>
          <a:effectLst/>
        </p:spPr>
      </p:cxnSp>
      <p:grpSp>
        <p:nvGrpSpPr>
          <p:cNvPr id="90" name="Group 89">
            <a:extLst>
              <a:ext uri="{FF2B5EF4-FFF2-40B4-BE49-F238E27FC236}">
                <a16:creationId xmlns:a16="http://schemas.microsoft.com/office/drawing/2014/main" id="{EBDCDA1A-EF9C-8276-0CAD-6D5527E1B182}"/>
              </a:ext>
            </a:extLst>
          </p:cNvPr>
          <p:cNvGrpSpPr/>
          <p:nvPr/>
        </p:nvGrpSpPr>
        <p:grpSpPr>
          <a:xfrm>
            <a:off x="7904936" y="2954371"/>
            <a:ext cx="471563" cy="457769"/>
            <a:chOff x="2342320" y="1670357"/>
            <a:chExt cx="471562" cy="457769"/>
          </a:xfrm>
          <a:solidFill>
            <a:srgbClr val="8795A0"/>
          </a:solidFill>
        </p:grpSpPr>
        <p:sp>
          <p:nvSpPr>
            <p:cNvPr id="91" name="Oval 90">
              <a:extLst>
                <a:ext uri="{FF2B5EF4-FFF2-40B4-BE49-F238E27FC236}">
                  <a16:creationId xmlns:a16="http://schemas.microsoft.com/office/drawing/2014/main" id="{0561CDC1-0BE3-6AD7-5121-B78E62B0812F}"/>
                </a:ext>
              </a:extLst>
            </p:cNvPr>
            <p:cNvSpPr/>
            <p:nvPr/>
          </p:nvSpPr>
          <p:spPr>
            <a:xfrm>
              <a:off x="2342320" y="1670357"/>
              <a:ext cx="471562" cy="457769"/>
            </a:xfrm>
            <a:prstGeom prst="ellipse">
              <a:avLst/>
            </a:prstGeom>
            <a:grpFill/>
            <a:ln w="25400"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
                  <a:srgbClr val="000000"/>
                </a:buClr>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2" name="TextBox 91">
              <a:extLst>
                <a:ext uri="{FF2B5EF4-FFF2-40B4-BE49-F238E27FC236}">
                  <a16:creationId xmlns:a16="http://schemas.microsoft.com/office/drawing/2014/main" id="{7A96721A-EF65-E04F-3C4F-0A59343423A2}"/>
                </a:ext>
              </a:extLst>
            </p:cNvPr>
            <p:cNvSpPr txBox="1"/>
            <p:nvPr/>
          </p:nvSpPr>
          <p:spPr>
            <a:xfrm>
              <a:off x="2347909" y="1681023"/>
              <a:ext cx="446923" cy="419190"/>
            </a:xfrm>
            <a:prstGeom prst="rect">
              <a:avLst/>
            </a:prstGeom>
            <a:noFill/>
          </p:spPr>
          <p:txBody>
            <a:bodyPr vert="horz" wrap="square" lIns="0" tIns="0" rIns="0" bIns="0" rtlCol="0" anchor="t" anchorCtr="0">
              <a:normAutofit/>
            </a:bodyPr>
            <a:lstStyle/>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Arial" pitchFamily="34" charset="0"/>
                  <a:ea typeface="+mn-ea"/>
                  <a:cs typeface="Arial" pitchFamily="34" charset="0"/>
                  <a:sym typeface="Arial"/>
                </a:rPr>
                <a:t>R</a:t>
              </a:r>
            </a:p>
            <a:p>
              <a:pPr marL="0" marR="0" lvl="0" indent="0" algn="ctr" defTabSz="914377" rtl="0" eaLnBrk="1" fontAlgn="auto" latinLnBrk="0" hangingPunct="1">
                <a:lnSpc>
                  <a:spcPct val="100000"/>
                </a:lnSpc>
                <a:spcBef>
                  <a:spcPct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Arial" pitchFamily="34" charset="0"/>
                  <a:ea typeface="+mn-ea"/>
                  <a:cs typeface="Arial" pitchFamily="34" charset="0"/>
                  <a:sym typeface="Arial"/>
                </a:rPr>
                <a:t>1:1</a:t>
              </a:r>
            </a:p>
          </p:txBody>
        </p:sp>
      </p:grpSp>
      <p:grpSp>
        <p:nvGrpSpPr>
          <p:cNvPr id="93" name="Group 92">
            <a:extLst>
              <a:ext uri="{FF2B5EF4-FFF2-40B4-BE49-F238E27FC236}">
                <a16:creationId xmlns:a16="http://schemas.microsoft.com/office/drawing/2014/main" id="{0095E73D-53E3-5E77-C48D-369BF999DDFA}"/>
              </a:ext>
            </a:extLst>
          </p:cNvPr>
          <p:cNvGrpSpPr/>
          <p:nvPr/>
        </p:nvGrpSpPr>
        <p:grpSpPr>
          <a:xfrm>
            <a:off x="7652916" y="4764452"/>
            <a:ext cx="4170289" cy="900743"/>
            <a:chOff x="7336436" y="4710402"/>
            <a:chExt cx="4170289" cy="900742"/>
          </a:xfrm>
          <a:noFill/>
        </p:grpSpPr>
        <p:grpSp>
          <p:nvGrpSpPr>
            <p:cNvPr id="94" name="Group 93">
              <a:extLst>
                <a:ext uri="{FF2B5EF4-FFF2-40B4-BE49-F238E27FC236}">
                  <a16:creationId xmlns:a16="http://schemas.microsoft.com/office/drawing/2014/main" id="{FCEC14C8-706D-FBAE-D7B0-32CEA2EF99E4}"/>
                </a:ext>
              </a:extLst>
            </p:cNvPr>
            <p:cNvGrpSpPr/>
            <p:nvPr/>
          </p:nvGrpSpPr>
          <p:grpSpPr>
            <a:xfrm>
              <a:off x="7336436" y="4710402"/>
              <a:ext cx="4170289" cy="900742"/>
              <a:chOff x="9334632" y="3214259"/>
              <a:chExt cx="4170289" cy="932513"/>
            </a:xfrm>
            <a:grpFill/>
          </p:grpSpPr>
          <p:sp>
            <p:nvSpPr>
              <p:cNvPr id="96" name="Rectangle 95">
                <a:extLst>
                  <a:ext uri="{FF2B5EF4-FFF2-40B4-BE49-F238E27FC236}">
                    <a16:creationId xmlns:a16="http://schemas.microsoft.com/office/drawing/2014/main" id="{20C64F02-8060-84B0-C081-22C21C9D1782}"/>
                  </a:ext>
                </a:extLst>
              </p:cNvPr>
              <p:cNvSpPr/>
              <p:nvPr/>
            </p:nvSpPr>
            <p:spPr>
              <a:xfrm>
                <a:off x="9334632" y="3214259"/>
                <a:ext cx="4017478" cy="793847"/>
              </a:xfrm>
              <a:prstGeom prst="rect">
                <a:avLst/>
              </a:prstGeom>
              <a:grpFill/>
              <a:ln w="19050" cap="flat" cmpd="sng" algn="ctr">
                <a:solidFill>
                  <a:srgbClr val="8795A0"/>
                </a:solidFill>
                <a:prstDash val="solid"/>
              </a:ln>
              <a:effectLst/>
            </p:spPr>
            <p:txBody>
              <a:bodyPr lIns="90000" tIns="684000" rtlCol="0" anchor="ctr" anchorCtr="0"/>
              <a:lstStyle/>
              <a:p>
                <a:pPr marL="285744" marR="0" lvl="0" indent="-285744" algn="l" defTabSz="914377" rtl="0" eaLnBrk="1" fontAlgn="auto" latinLnBrk="0" hangingPunct="1">
                  <a:lnSpc>
                    <a:spcPct val="100000"/>
                  </a:lnSpc>
                  <a:spcBef>
                    <a:spcPts val="0"/>
                  </a:spcBef>
                  <a:spcAft>
                    <a:spcPts val="0"/>
                  </a:spcAft>
                  <a:buClr>
                    <a:srgbClr val="00B4ED"/>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97" name="Rectangle: Rounded Corners 50">
                <a:extLst>
                  <a:ext uri="{FF2B5EF4-FFF2-40B4-BE49-F238E27FC236}">
                    <a16:creationId xmlns:a16="http://schemas.microsoft.com/office/drawing/2014/main" id="{2B251D14-846F-6002-18EA-4A9CAFC138B6}"/>
                  </a:ext>
                </a:extLst>
              </p:cNvPr>
              <p:cNvSpPr/>
              <p:nvPr/>
            </p:nvSpPr>
            <p:spPr>
              <a:xfrm>
                <a:off x="9388889" y="3309625"/>
                <a:ext cx="1737017" cy="668531"/>
              </a:xfrm>
              <a:prstGeom prst="rect">
                <a:avLst/>
              </a:prstGeom>
              <a:grpFill/>
              <a:ln w="25400" cap="flat" cmpd="sng" algn="ctr">
                <a:noFill/>
                <a:prstDash val="solid"/>
              </a:ln>
              <a:effectLst/>
            </p:spPr>
            <p:txBody>
              <a:bodyPr wrap="square" tIns="0" rtlCol="0" anchor="ctr" anchorCtr="0">
                <a:spAutoFit/>
              </a:bodyPr>
              <a:lstStyle/>
              <a:p>
                <a:pPr marL="0" marR="0" lvl="0" indent="0" algn="l" defTabSz="685755" rtl="0" eaLnBrk="1" fontAlgn="auto" latinLnBrk="0" hangingPunct="1">
                  <a:lnSpc>
                    <a:spcPct val="110000"/>
                  </a:lnSpc>
                  <a:spcBef>
                    <a:spcPts val="0"/>
                  </a:spcBef>
                  <a:spcAft>
                    <a:spcPts val="300"/>
                  </a:spcAft>
                  <a:buClr>
                    <a:srgbClr val="00B4ED"/>
                  </a:buClr>
                  <a:buSzTx/>
                  <a:buFontTx/>
                  <a:buNone/>
                  <a:tabLst/>
                  <a:defRPr/>
                </a:pPr>
                <a:r>
                  <a:rPr kumimoji="0" lang="en-GB" sz="12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Pr>
                  <a:t>Primary endpoints: </a:t>
                </a:r>
              </a:p>
              <a:p>
                <a:pPr marL="143996" marR="0" lvl="0" indent="-143996" algn="l" defTabSz="685755" rtl="0" eaLnBrk="1" fontAlgn="auto" latinLnBrk="0" hangingPunct="1">
                  <a:lnSpc>
                    <a:spcPct val="11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ORR per BICR</a:t>
                </a:r>
                <a:r>
                  <a:rPr kumimoji="0" lang="en-GB" sz="1100" b="0" i="0" u="none" strike="noStrike" kern="0" cap="none" spc="0" normalizeH="0" baseline="30000" noProof="0" dirty="0">
                    <a:ln>
                      <a:noFill/>
                    </a:ln>
                    <a:solidFill>
                      <a:srgbClr val="000000"/>
                    </a:solidFill>
                    <a:effectLst/>
                    <a:uLnTx/>
                    <a:uFillTx/>
                    <a:latin typeface="Arial"/>
                    <a:ea typeface="+mn-ea"/>
                    <a:cs typeface="Arial" pitchFamily="34" charset="0"/>
                    <a:sym typeface="Arial"/>
                  </a:rPr>
                  <a:t>b</a:t>
                </a:r>
              </a:p>
              <a:p>
                <a:pPr marL="143996" marR="0" lvl="0" indent="-143996" algn="l" defTabSz="685755" rtl="0" eaLnBrk="1" fontAlgn="auto" latinLnBrk="0" hangingPunct="1">
                  <a:lnSpc>
                    <a:spcPct val="110000"/>
                  </a:lnSpc>
                  <a:spcBef>
                    <a:spcPts val="0"/>
                  </a:spcBef>
                  <a:spcAft>
                    <a:spcPts val="0"/>
                  </a:spcAft>
                  <a:buClr>
                    <a:srgbClr val="00B4ED"/>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PFS per BICR</a:t>
                </a:r>
                <a:r>
                  <a:rPr kumimoji="0" lang="en-GB" sz="1100" b="0" i="0" u="none" strike="noStrike" kern="0" cap="none" spc="0" normalizeH="0" baseline="30000" noProof="0" dirty="0">
                    <a:ln>
                      <a:noFill/>
                    </a:ln>
                    <a:solidFill>
                      <a:srgbClr val="000000"/>
                    </a:solidFill>
                    <a:effectLst/>
                    <a:uLnTx/>
                    <a:uFillTx/>
                    <a:latin typeface="Arial"/>
                    <a:ea typeface="+mn-ea"/>
                    <a:cs typeface="Arial" pitchFamily="34" charset="0"/>
                    <a:sym typeface="Arial"/>
                  </a:rPr>
                  <a:t>b</a:t>
                </a:r>
                <a:endPar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endParaRPr>
              </a:p>
            </p:txBody>
          </p:sp>
          <p:sp>
            <p:nvSpPr>
              <p:cNvPr id="98" name="Rectangle: Rounded Corners 50">
                <a:extLst>
                  <a:ext uri="{FF2B5EF4-FFF2-40B4-BE49-F238E27FC236}">
                    <a16:creationId xmlns:a16="http://schemas.microsoft.com/office/drawing/2014/main" id="{30418BEC-C907-D7AA-CA76-26D7A2F66F7A}"/>
                  </a:ext>
                </a:extLst>
              </p:cNvPr>
              <p:cNvSpPr/>
              <p:nvPr/>
            </p:nvSpPr>
            <p:spPr>
              <a:xfrm>
                <a:off x="11255976" y="3298945"/>
                <a:ext cx="2248945" cy="847827"/>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auto" latinLnBrk="0" hangingPunct="1">
                  <a:lnSpc>
                    <a:spcPct val="108000"/>
                  </a:lnSpc>
                  <a:spcBef>
                    <a:spcPts val="0"/>
                  </a:spcBef>
                  <a:spcAft>
                    <a:spcPts val="300"/>
                  </a:spcAft>
                  <a:buClr>
                    <a:srgbClr val="00B4ED"/>
                  </a:buClr>
                  <a:buSzTx/>
                  <a:buFontTx/>
                  <a:buNone/>
                  <a:tabLst/>
                  <a:defRPr/>
                </a:pPr>
                <a:r>
                  <a:rPr kumimoji="0" lang="en-GB" sz="12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Pr>
                  <a:t>Key secondary endpoints: </a:t>
                </a: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OS</a:t>
                </a:r>
                <a:endParaRPr kumimoji="0" lang="en-GB" sz="1100" b="0" i="0" u="none" strike="noStrike" kern="0" cap="none" spc="0" normalizeH="0" baseline="30000" noProof="0" dirty="0">
                  <a:ln>
                    <a:noFill/>
                  </a:ln>
                  <a:solidFill>
                    <a:srgbClr val="000000"/>
                  </a:solidFill>
                  <a:effectLst/>
                  <a:uLnTx/>
                  <a:uFillTx/>
                  <a:latin typeface="Arial"/>
                  <a:ea typeface="+mn-ea"/>
                  <a:cs typeface="Arial" pitchFamily="34" charset="0"/>
                  <a:sym typeface="Arial"/>
                </a:endParaRPr>
              </a:p>
              <a:p>
                <a:pPr marL="180970" marR="0" lvl="0" indent="-143996" algn="l" defTabSz="685755" rtl="0" eaLnBrk="1" fontAlgn="auto" latinLnBrk="0" hangingPunct="1">
                  <a:lnSpc>
                    <a:spcPct val="108000"/>
                  </a:lnSpc>
                  <a:spcBef>
                    <a:spcPts val="0"/>
                  </a:spcBef>
                  <a:spcAft>
                    <a:spcPts val="0"/>
                  </a:spcAft>
                  <a:buClr>
                    <a:srgbClr val="005BAA"/>
                  </a:buClr>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rPr>
                  <a:t>QOL</a:t>
                </a:r>
              </a:p>
              <a:p>
                <a:pPr marL="36974" marR="0" lvl="0" indent="0" algn="l" defTabSz="685755" rtl="0" eaLnBrk="1" fontAlgn="auto" latinLnBrk="0" hangingPunct="1">
                  <a:lnSpc>
                    <a:spcPct val="108000"/>
                  </a:lnSpc>
                  <a:spcBef>
                    <a:spcPts val="0"/>
                  </a:spcBef>
                  <a:spcAft>
                    <a:spcPts val="0"/>
                  </a:spcAft>
                  <a:buClr>
                    <a:srgbClr val="005BAA"/>
                  </a:buClr>
                  <a:buSzTx/>
                  <a:buFontTx/>
                  <a:buNone/>
                  <a:tabLst/>
                  <a:defRPr/>
                </a:pPr>
                <a:endParaRPr kumimoji="0" lang="en-GB" sz="1100" b="0" i="0" u="none" strike="noStrike" kern="0" cap="none" spc="0" normalizeH="0" baseline="0" noProof="0" dirty="0">
                  <a:ln>
                    <a:noFill/>
                  </a:ln>
                  <a:solidFill>
                    <a:srgbClr val="000000"/>
                  </a:solidFill>
                  <a:effectLst/>
                  <a:uLnTx/>
                  <a:uFillTx/>
                  <a:latin typeface="Arial"/>
                  <a:ea typeface="+mn-ea"/>
                  <a:cs typeface="Arial" pitchFamily="34" charset="0"/>
                  <a:sym typeface="Arial"/>
                </a:endParaRPr>
              </a:p>
            </p:txBody>
          </p:sp>
        </p:grpSp>
        <p:cxnSp>
          <p:nvCxnSpPr>
            <p:cNvPr id="95" name="Straight Connector 94">
              <a:extLst>
                <a:ext uri="{FF2B5EF4-FFF2-40B4-BE49-F238E27FC236}">
                  <a16:creationId xmlns:a16="http://schemas.microsoft.com/office/drawing/2014/main" id="{EB54154C-521D-ED35-D3B4-788C0D31A193}"/>
                </a:ext>
              </a:extLst>
            </p:cNvPr>
            <p:cNvCxnSpPr>
              <a:cxnSpLocks/>
            </p:cNvCxnSpPr>
            <p:nvPr/>
          </p:nvCxnSpPr>
          <p:spPr>
            <a:xfrm>
              <a:off x="9257779" y="4782734"/>
              <a:ext cx="0" cy="612000"/>
            </a:xfrm>
            <a:prstGeom prst="line">
              <a:avLst/>
            </a:prstGeom>
            <a:grpFill/>
            <a:ln w="19050" cap="flat" cmpd="sng" algn="ctr">
              <a:solidFill>
                <a:srgbClr val="FFFFFF">
                  <a:lumMod val="50000"/>
                </a:srgbClr>
              </a:solidFill>
              <a:prstDash val="solid"/>
            </a:ln>
            <a:effectLst/>
          </p:spPr>
        </p:cxnSp>
      </p:grpSp>
      <p:sp>
        <p:nvSpPr>
          <p:cNvPr id="3" name="TextBox 2">
            <a:extLst>
              <a:ext uri="{FF2B5EF4-FFF2-40B4-BE49-F238E27FC236}">
                <a16:creationId xmlns:a16="http://schemas.microsoft.com/office/drawing/2014/main" id="{CE42C868-6143-CBFC-17BC-50AB1A4C8522}"/>
              </a:ext>
            </a:extLst>
          </p:cNvPr>
          <p:cNvSpPr txBox="1"/>
          <p:nvPr/>
        </p:nvSpPr>
        <p:spPr>
          <a:xfrm>
            <a:off x="134759" y="5889262"/>
            <a:ext cx="154343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E8E8">
                    <a:lumMod val="50000"/>
                  </a:srgbClr>
                </a:solidFill>
                <a:effectLst/>
                <a:uLnTx/>
                <a:uFillTx/>
                <a:latin typeface="Arial" panose="020B0604020202020204" pitchFamily="34" charset="0"/>
                <a:ea typeface="+mn-ea"/>
                <a:cs typeface="Arial" panose="020B0604020202020204" pitchFamily="34" charset="0"/>
              </a:rPr>
              <a:t>NCT06161025</a:t>
            </a:r>
          </a:p>
        </p:txBody>
      </p:sp>
      <p:sp>
        <p:nvSpPr>
          <p:cNvPr id="2" name="TextBox 1">
            <a:extLst>
              <a:ext uri="{FF2B5EF4-FFF2-40B4-BE49-F238E27FC236}">
                <a16:creationId xmlns:a16="http://schemas.microsoft.com/office/drawing/2014/main" id="{7FD50A3E-A0A6-3331-2E65-2BDBBA2AA343}"/>
              </a:ext>
            </a:extLst>
          </p:cNvPr>
          <p:cNvSpPr txBox="1"/>
          <p:nvPr/>
        </p:nvSpPr>
        <p:spPr>
          <a:xfrm>
            <a:off x="2066673" y="6485537"/>
            <a:ext cx="7947660" cy="346894"/>
          </a:xfrm>
          <a:prstGeom prst="rect">
            <a:avLst/>
          </a:prstGeom>
          <a:noFill/>
        </p:spPr>
        <p:txBody>
          <a:bodyPr wrap="square" rtlCol="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prstClr val="white">
                    <a:lumMod val="50000"/>
                  </a:prstClr>
                </a:solidFill>
                <a:effectLst/>
                <a:uLnTx/>
                <a:uFillTx/>
                <a:latin typeface="Arial"/>
                <a:ea typeface="+mn-ea"/>
                <a:cs typeface="Arial"/>
                <a:sym typeface="Arial"/>
              </a:rPr>
              <a:t>NCT06161025. Accessed from: https://clinicaltrials.gov/study/NCT06161025?term=NCT06161025&amp;rank=1. </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Ray-</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Coquard</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IL, et al. ESMO 2025. Abstract LBA42.</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800" b="0" i="0" u="none" strike="noStrike" kern="0" cap="none" spc="0" normalizeH="0" baseline="0" noProof="0" dirty="0">
              <a:ln>
                <a:noFill/>
              </a:ln>
              <a:solidFill>
                <a:prstClr val="white">
                  <a:lumMod val="50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884696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800DD-3C9D-62FF-7DB7-3CAC699BC9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E5E740-2E37-EFDE-6894-10EC7D8056F1}"/>
              </a:ext>
            </a:extLst>
          </p:cNvPr>
          <p:cNvSpPr txBox="1"/>
          <p:nvPr/>
        </p:nvSpPr>
        <p:spPr>
          <a:xfrm>
            <a:off x="1681100" y="201332"/>
            <a:ext cx="1078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Growing Complexity of Biomarkers in Ovarian Cancer</a:t>
            </a:r>
          </a:p>
        </p:txBody>
      </p:sp>
      <p:sp>
        <p:nvSpPr>
          <p:cNvPr id="3" name="TextBox 2">
            <a:extLst>
              <a:ext uri="{FF2B5EF4-FFF2-40B4-BE49-F238E27FC236}">
                <a16:creationId xmlns:a16="http://schemas.microsoft.com/office/drawing/2014/main" id="{FCA37003-B7A3-BD4E-7B84-7330A3571C2F}"/>
              </a:ext>
            </a:extLst>
          </p:cNvPr>
          <p:cNvSpPr txBox="1"/>
          <p:nvPr/>
        </p:nvSpPr>
        <p:spPr>
          <a:xfrm>
            <a:off x="1841501" y="6396335"/>
            <a:ext cx="8357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Leung et al. J Gynecol Oncl 2025; </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Deutschman E, et al. </a:t>
            </a:r>
            <a:r>
              <a:rPr kumimoji="0" lang="en-GB" sz="1200" b="0" i="1" u="none" strike="noStrike" kern="1200" cap="none" spc="0" normalizeH="0" baseline="0" noProof="0" dirty="0">
                <a:ln>
                  <a:noFill/>
                </a:ln>
                <a:solidFill>
                  <a:srgbClr val="020056"/>
                </a:solidFill>
                <a:effectLst/>
                <a:uLnTx/>
                <a:uFillTx/>
                <a:latin typeface="Aptos" panose="02110004020202020204"/>
                <a:ea typeface="+mn-ea"/>
                <a:cs typeface="+mn-cs"/>
              </a:rPr>
              <a:t>Arch Pathol Lab Med</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 2025;149:930-937; Hamagawa K et al. ESMO Gyne 2025; Ettorre VM et al. Int J Gynecol Cancer 2025; Dum D et al. Pathobiology 2022; Liang L et al. Hum Pathol. 2017</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873E946F-28E6-A931-D84B-A8405954B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821" y="1609183"/>
            <a:ext cx="8473089" cy="4679883"/>
          </a:xfrm>
          <a:prstGeom prst="rect">
            <a:avLst/>
          </a:prstGeom>
        </p:spPr>
      </p:pic>
      <p:sp>
        <p:nvSpPr>
          <p:cNvPr id="8" name="TextBox 7">
            <a:extLst>
              <a:ext uri="{FF2B5EF4-FFF2-40B4-BE49-F238E27FC236}">
                <a16:creationId xmlns:a16="http://schemas.microsoft.com/office/drawing/2014/main" id="{FBD40899-196F-2978-1659-5C224DB7016C}"/>
              </a:ext>
            </a:extLst>
          </p:cNvPr>
          <p:cNvSpPr txBox="1"/>
          <p:nvPr/>
        </p:nvSpPr>
        <p:spPr>
          <a:xfrm>
            <a:off x="659130" y="724552"/>
            <a:ext cx="11294671" cy="923330"/>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Overlapping targets by any expression and by levels of expression (many not yet validated), with prevalence differing across histotypes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DD2905F9-87A3-0DAB-793F-636E4A201DBF}"/>
              </a:ext>
            </a:extLst>
          </p:cNvPr>
          <p:cNvSpPr/>
          <p:nvPr/>
        </p:nvSpPr>
        <p:spPr>
          <a:xfrm>
            <a:off x="1993075" y="2121814"/>
            <a:ext cx="8205849" cy="9233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9B74AEAA-88A9-1D12-85CA-1F865E970BE6}"/>
              </a:ext>
            </a:extLst>
          </p:cNvPr>
          <p:cNvPicPr>
            <a:picLocks noChangeAspect="1"/>
          </p:cNvPicPr>
          <p:nvPr/>
        </p:nvPicPr>
        <p:blipFill>
          <a:blip r:embed="rId3"/>
          <a:stretch>
            <a:fillRect/>
          </a:stretch>
        </p:blipFill>
        <p:spPr>
          <a:xfrm>
            <a:off x="9947353" y="6208468"/>
            <a:ext cx="1939846" cy="548640"/>
          </a:xfrm>
          <a:prstGeom prst="rect">
            <a:avLst/>
          </a:prstGeom>
        </p:spPr>
      </p:pic>
      <p:pic>
        <p:nvPicPr>
          <p:cNvPr id="5" name="Picture 4">
            <a:extLst>
              <a:ext uri="{FF2B5EF4-FFF2-40B4-BE49-F238E27FC236}">
                <a16:creationId xmlns:a16="http://schemas.microsoft.com/office/drawing/2014/main" id="{5A6F5942-9C22-57F9-77C4-AD5CFCA570DA}"/>
              </a:ext>
            </a:extLst>
          </p:cNvPr>
          <p:cNvPicPr>
            <a:picLocks noChangeAspect="1"/>
          </p:cNvPicPr>
          <p:nvPr/>
        </p:nvPicPr>
        <p:blipFill>
          <a:blip r:embed="rId4"/>
          <a:stretch>
            <a:fillRect/>
          </a:stretch>
        </p:blipFill>
        <p:spPr>
          <a:xfrm>
            <a:off x="198181" y="5949318"/>
            <a:ext cx="1486029" cy="807790"/>
          </a:xfrm>
          <a:prstGeom prst="rect">
            <a:avLst/>
          </a:prstGeom>
        </p:spPr>
      </p:pic>
    </p:spTree>
    <p:extLst>
      <p:ext uri="{BB962C8B-B14F-4D97-AF65-F5344CB8AC3E}">
        <p14:creationId xmlns:p14="http://schemas.microsoft.com/office/powerpoint/2010/main" val="504888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4AF9B-98A5-9866-25E8-051B64F1E6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9627F6-4E32-AFF0-7F9C-08C3ED445396}"/>
              </a:ext>
            </a:extLst>
          </p:cNvPr>
          <p:cNvSpPr txBox="1"/>
          <p:nvPr/>
        </p:nvSpPr>
        <p:spPr>
          <a:xfrm>
            <a:off x="1681100" y="201332"/>
            <a:ext cx="10789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Growing Complexity of Biomarkers in Ovarian Cancer</a:t>
            </a:r>
          </a:p>
        </p:txBody>
      </p:sp>
      <p:sp>
        <p:nvSpPr>
          <p:cNvPr id="3" name="TextBox 2">
            <a:extLst>
              <a:ext uri="{FF2B5EF4-FFF2-40B4-BE49-F238E27FC236}">
                <a16:creationId xmlns:a16="http://schemas.microsoft.com/office/drawing/2014/main" id="{373B7F80-A775-EA40-03C4-6A50903FFD1D}"/>
              </a:ext>
            </a:extLst>
          </p:cNvPr>
          <p:cNvSpPr txBox="1"/>
          <p:nvPr/>
        </p:nvSpPr>
        <p:spPr>
          <a:xfrm>
            <a:off x="1681101" y="6396335"/>
            <a:ext cx="8716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Leung et al. J Gynecol Oncl 2025; </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Deutschman E, et al. </a:t>
            </a:r>
            <a:r>
              <a:rPr kumimoji="0" lang="en-GB" sz="1200" b="0" i="1" u="none" strike="noStrike" kern="1200" cap="none" spc="0" normalizeH="0" baseline="0" noProof="0" dirty="0">
                <a:ln>
                  <a:noFill/>
                </a:ln>
                <a:solidFill>
                  <a:srgbClr val="020056"/>
                </a:solidFill>
                <a:effectLst/>
                <a:uLnTx/>
                <a:uFillTx/>
                <a:latin typeface="Aptos" panose="02110004020202020204"/>
                <a:ea typeface="+mn-ea"/>
                <a:cs typeface="+mn-cs"/>
              </a:rPr>
              <a:t>Arch Pathol Lab Med</a:t>
            </a:r>
            <a:r>
              <a:rPr kumimoji="0" lang="en-GB" sz="1200" b="0" i="0" u="none" strike="noStrike" kern="1200" cap="none" spc="0" normalizeH="0" baseline="0" noProof="0" dirty="0">
                <a:ln>
                  <a:noFill/>
                </a:ln>
                <a:solidFill>
                  <a:srgbClr val="020056"/>
                </a:solidFill>
                <a:effectLst/>
                <a:uLnTx/>
                <a:uFillTx/>
                <a:latin typeface="Aptos" panose="02110004020202020204"/>
                <a:ea typeface="+mn-ea"/>
                <a:cs typeface="+mn-cs"/>
              </a:rPr>
              <a:t>. 2025;149:930-937; Hamagawa K et al. ESMO Gyne 2025; Ettorre VM et al. Int J Gynecol Cancer 2025; Dum D et al. Pathobiology 2022; Liang L et al. Hum Pathol. 2017</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89E79774-73A7-D2FD-BE52-030DFD13D405}"/>
              </a:ext>
            </a:extLst>
          </p:cNvPr>
          <p:cNvSpPr txBox="1"/>
          <p:nvPr/>
        </p:nvSpPr>
        <p:spPr>
          <a:xfrm>
            <a:off x="659130" y="724552"/>
            <a:ext cx="11294671" cy="646331"/>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TROP2: Levels of positivity not yet validated/public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CF3E01A6-90E5-0EB0-021B-144CDAAD5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588" y="1471776"/>
            <a:ext cx="6595498" cy="4759596"/>
          </a:xfrm>
          <a:prstGeom prst="rect">
            <a:avLst/>
          </a:prstGeom>
        </p:spPr>
      </p:pic>
      <p:pic>
        <p:nvPicPr>
          <p:cNvPr id="5" name="Picture 4">
            <a:extLst>
              <a:ext uri="{FF2B5EF4-FFF2-40B4-BE49-F238E27FC236}">
                <a16:creationId xmlns:a16="http://schemas.microsoft.com/office/drawing/2014/main" id="{C262E2D3-6EB4-4083-1D34-B31C2236442B}"/>
              </a:ext>
            </a:extLst>
          </p:cNvPr>
          <p:cNvPicPr>
            <a:picLocks noChangeAspect="1"/>
          </p:cNvPicPr>
          <p:nvPr/>
        </p:nvPicPr>
        <p:blipFill>
          <a:blip r:embed="rId3"/>
          <a:stretch>
            <a:fillRect/>
          </a:stretch>
        </p:blipFill>
        <p:spPr>
          <a:xfrm>
            <a:off x="10325633" y="6295442"/>
            <a:ext cx="1668185" cy="471807"/>
          </a:xfrm>
          <a:prstGeom prst="rect">
            <a:avLst/>
          </a:prstGeom>
        </p:spPr>
      </p:pic>
      <p:pic>
        <p:nvPicPr>
          <p:cNvPr id="7" name="Picture 6">
            <a:extLst>
              <a:ext uri="{FF2B5EF4-FFF2-40B4-BE49-F238E27FC236}">
                <a16:creationId xmlns:a16="http://schemas.microsoft.com/office/drawing/2014/main" id="{F36D77D7-AF53-505D-F811-5D121E8251DC}"/>
              </a:ext>
            </a:extLst>
          </p:cNvPr>
          <p:cNvPicPr>
            <a:picLocks noChangeAspect="1"/>
          </p:cNvPicPr>
          <p:nvPr/>
        </p:nvPicPr>
        <p:blipFill>
          <a:blip r:embed="rId4"/>
          <a:stretch>
            <a:fillRect/>
          </a:stretch>
        </p:blipFill>
        <p:spPr>
          <a:xfrm>
            <a:off x="198182" y="6062442"/>
            <a:ext cx="1277922" cy="694665"/>
          </a:xfrm>
          <a:prstGeom prst="rect">
            <a:avLst/>
          </a:prstGeom>
        </p:spPr>
      </p:pic>
    </p:spTree>
    <p:extLst>
      <p:ext uri="{BB962C8B-B14F-4D97-AF65-F5344CB8AC3E}">
        <p14:creationId xmlns:p14="http://schemas.microsoft.com/office/powerpoint/2010/main" val="70668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BCD0EC-22CF-DE37-6E41-7FCF6318E9DA}"/>
            </a:ext>
          </a:extLst>
        </p:cNvPr>
        <p:cNvGrpSpPr/>
        <p:nvPr/>
      </p:nvGrpSpPr>
      <p:grpSpPr>
        <a:xfrm>
          <a:off x="0" y="0"/>
          <a:ext cx="0" cy="0"/>
          <a:chOff x="0" y="0"/>
          <a:chExt cx="0" cy="0"/>
        </a:xfrm>
      </p:grpSpPr>
      <p:sp>
        <p:nvSpPr>
          <p:cNvPr id="6" name="Rounded Rectangle 1">
            <a:extLst>
              <a:ext uri="{FF2B5EF4-FFF2-40B4-BE49-F238E27FC236}">
                <a16:creationId xmlns:a16="http://schemas.microsoft.com/office/drawing/2014/main" id="{7BABEB9D-C603-9E9E-4F3F-87F7DE1D04C4}"/>
              </a:ext>
            </a:extLst>
          </p:cNvPr>
          <p:cNvSpPr/>
          <p:nvPr/>
        </p:nvSpPr>
        <p:spPr>
          <a:xfrm>
            <a:off x="850277" y="1833710"/>
            <a:ext cx="10501936" cy="3065290"/>
          </a:xfrm>
          <a:prstGeom prst="roundRect">
            <a:avLst>
              <a:gd name="adj" fmla="val 8773"/>
            </a:avLst>
          </a:prstGeom>
          <a:solidFill>
            <a:schemeClr val="bg1"/>
          </a:solidFill>
          <a:ln>
            <a:solidFill>
              <a:schemeClr val="bg1"/>
            </a:solidFill>
          </a:ln>
          <a:effectLst>
            <a:outerShdw blurRad="368300" dist="76200" dir="5400000" sx="102000" sy="102000" algn="ctr" rotWithShape="0">
              <a:schemeClr val="accent4">
                <a:alpha val="59777"/>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20056"/>
              </a:solidFill>
              <a:effectLst/>
              <a:uLnTx/>
              <a:uFillTx/>
              <a:latin typeface="Gotham" panose="020B0604020202020204" charset="0"/>
              <a:ea typeface="+mn-ea"/>
              <a:cs typeface="Gotham" panose="020B0604020202020204" charset="0"/>
            </a:endParaRPr>
          </a:p>
        </p:txBody>
      </p:sp>
      <p:sp>
        <p:nvSpPr>
          <p:cNvPr id="24" name="Text Placeholder 23">
            <a:extLst>
              <a:ext uri="{FF2B5EF4-FFF2-40B4-BE49-F238E27FC236}">
                <a16:creationId xmlns:a16="http://schemas.microsoft.com/office/drawing/2014/main" id="{431E9F18-2727-E1B1-7AED-7739DFCC979A}"/>
              </a:ext>
            </a:extLst>
          </p:cNvPr>
          <p:cNvSpPr>
            <a:spLocks noGrp="1"/>
          </p:cNvSpPr>
          <p:nvPr>
            <p:ph type="body" sz="quarter" idx="14"/>
          </p:nvPr>
        </p:nvSpPr>
        <p:spPr>
          <a:xfrm>
            <a:off x="839787" y="527050"/>
            <a:ext cx="8371336" cy="495300"/>
          </a:xfrm>
        </p:spPr>
        <p:txBody>
          <a:bodyPr/>
          <a:lstStyle/>
          <a:p>
            <a:r>
              <a:rPr lang="en-GB" sz="2800" b="0" spc="-30" noProof="0" dirty="0">
                <a:latin typeface="Arial" panose="020B0604020202020204" pitchFamily="34" charset="0"/>
                <a:cs typeface="Arial" panose="020B0604020202020204" pitchFamily="34" charset="0"/>
              </a:rPr>
              <a:t>Sacituzumab </a:t>
            </a:r>
            <a:r>
              <a:rPr lang="en-GB" sz="2800" b="0" spc="-30" noProof="0" dirty="0" err="1">
                <a:latin typeface="Arial" panose="020B0604020202020204" pitchFamily="34" charset="0"/>
                <a:cs typeface="Arial" panose="020B0604020202020204" pitchFamily="34" charset="0"/>
              </a:rPr>
              <a:t>tirumotecan</a:t>
            </a:r>
            <a:r>
              <a:rPr lang="en-GB" sz="2800" b="0" spc="-30" noProof="0" dirty="0">
                <a:latin typeface="Arial" panose="020B0604020202020204" pitchFamily="34" charset="0"/>
                <a:cs typeface="Arial" panose="020B0604020202020204" pitchFamily="34" charset="0"/>
              </a:rPr>
              <a:t> (Sac-TMT): Antitumour activity and safety profile in OC </a:t>
            </a:r>
          </a:p>
        </p:txBody>
      </p:sp>
      <p:sp>
        <p:nvSpPr>
          <p:cNvPr id="19" name="Footer Placeholder 6">
            <a:extLst>
              <a:ext uri="{FF2B5EF4-FFF2-40B4-BE49-F238E27FC236}">
                <a16:creationId xmlns:a16="http://schemas.microsoft.com/office/drawing/2014/main" id="{0E878D1E-FC53-8668-786D-3011541C65D4}"/>
              </a:ext>
            </a:extLst>
          </p:cNvPr>
          <p:cNvSpPr>
            <a:spLocks noGrp="1"/>
          </p:cNvSpPr>
          <p:nvPr>
            <p:ph type="ftr" sz="quarter" idx="3"/>
          </p:nvPr>
        </p:nvSpPr>
        <p:spPr>
          <a:xfrm>
            <a:off x="292308" y="6271115"/>
            <a:ext cx="11609505" cy="495300"/>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20056"/>
                </a:solidFill>
                <a:effectLst/>
                <a:uLnTx/>
                <a:uFillTx/>
                <a:latin typeface="Gotham"/>
                <a:ea typeface="+mn-ea"/>
                <a:cs typeface="+mn-cs"/>
              </a:rPr>
              <a:t>CI, confidence interval; DAR, antibody-to-drug ratio; DCR, disease control rate; DOR, duration of response; H-score, histoscore; OC, ovarian cancer; ORR, objective response rate; PFS, progression-free survival; PR, partial response; RECIST 1.1, Response evaluation criteria in solid tumours, version 1.1; Sac-TMT, sacituzumab tirumotecan; SD, stable disease; TEAE, treatment-emergent adverse event; TRAE, treatment-related adverse effect; TROP2, </a:t>
            </a:r>
            <a:r>
              <a:rPr kumimoji="0" lang="fr-FR" sz="800" b="0" i="0" u="none" strike="noStrike" kern="1200" cap="none" spc="0" normalizeH="0" baseline="0" noProof="0" dirty="0">
                <a:ln>
                  <a:noFill/>
                </a:ln>
                <a:solidFill>
                  <a:srgbClr val="020056"/>
                </a:solidFill>
                <a:effectLst/>
                <a:uLnTx/>
                <a:uFillTx/>
                <a:latin typeface="Gotham"/>
                <a:ea typeface="+mn-ea"/>
                <a:cs typeface="+mn-cs"/>
              </a:rPr>
              <a:t>trophoblast cell surface antigen 2; WBC, white blood cell.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20056"/>
                </a:solidFill>
                <a:effectLst/>
                <a:uLnTx/>
                <a:uFillTx/>
                <a:latin typeface="Gotham"/>
                <a:ea typeface="+mn-ea"/>
                <a:cs typeface="+mn-cs"/>
              </a:rPr>
              <a:t>Wang D, et al. Presented at ESMO Congress, 2024.</a:t>
            </a:r>
          </a:p>
        </p:txBody>
      </p:sp>
      <p:graphicFrame>
        <p:nvGraphicFramePr>
          <p:cNvPr id="23" name="Table 16">
            <a:extLst>
              <a:ext uri="{FF2B5EF4-FFF2-40B4-BE49-F238E27FC236}">
                <a16:creationId xmlns:a16="http://schemas.microsoft.com/office/drawing/2014/main" id="{D20E7CD0-EE78-E888-E25E-3B3C74CE2F55}"/>
              </a:ext>
            </a:extLst>
          </p:cNvPr>
          <p:cNvGraphicFramePr>
            <a:graphicFrameLocks noGrp="1"/>
          </p:cNvGraphicFramePr>
          <p:nvPr/>
        </p:nvGraphicFramePr>
        <p:xfrm>
          <a:off x="1202495" y="1907631"/>
          <a:ext cx="4124019" cy="2815615"/>
        </p:xfrm>
        <a:graphic>
          <a:graphicData uri="http://schemas.openxmlformats.org/drawingml/2006/table">
            <a:tbl>
              <a:tblPr firstRow="1" bandRow="1">
                <a:effectLst/>
                <a:tableStyleId>{2D5ABB26-0587-4C30-8999-92F81FD0307C}</a:tableStyleId>
              </a:tblPr>
              <a:tblGrid>
                <a:gridCol w="2484602">
                  <a:extLst>
                    <a:ext uri="{9D8B030D-6E8A-4147-A177-3AD203B41FA5}">
                      <a16:colId xmlns:a16="http://schemas.microsoft.com/office/drawing/2014/main" val="2041134316"/>
                    </a:ext>
                  </a:extLst>
                </a:gridCol>
                <a:gridCol w="1639417">
                  <a:extLst>
                    <a:ext uri="{9D8B030D-6E8A-4147-A177-3AD203B41FA5}">
                      <a16:colId xmlns:a16="http://schemas.microsoft.com/office/drawing/2014/main" val="3364121944"/>
                    </a:ext>
                  </a:extLst>
                </a:gridCol>
              </a:tblGrid>
              <a:tr h="467880">
                <a:tc>
                  <a:txBody>
                    <a:bodyPr/>
                    <a:lstStyle/>
                    <a:p>
                      <a:pPr marL="0" marR="0" lvl="0" indent="0" algn="ctr" defTabSz="914400" rtl="0" eaLnBrk="1" fontAlgn="auto" hangingPunct="1">
                        <a:lnSpc>
                          <a:spcPct val="100000"/>
                        </a:lnSpc>
                        <a:spcBef>
                          <a:spcPts val="0"/>
                        </a:spcBef>
                        <a:spcAft>
                          <a:spcPts val="0"/>
                        </a:spcAft>
                        <a:buFontTx/>
                        <a:buNone/>
                      </a:pPr>
                      <a:endParaRPr lang="en-US" sz="1200" b="1" i="0" u="none" strike="noStrike" kern="1200" cap="none" spc="0" normalizeH="0" baseline="0" dirty="0">
                        <a:solidFill>
                          <a:schemeClr val="accent2"/>
                        </a:solidFill>
                        <a:latin typeface="Gotham" panose="020B0604020202020204" charset="0"/>
                        <a:ea typeface="+mn-ea"/>
                        <a:cs typeface="+mn-cs"/>
                        <a:sym typeface=""/>
                      </a:endParaRPr>
                    </a:p>
                  </a:txBody>
                  <a:tcPr anchor="ctr">
                    <a:lnT w="25400" cap="flat" cmpd="sng" algn="ctr">
                      <a:solidFill>
                        <a:schemeClr val="dk1">
                          <a:lumMod val="100000"/>
                        </a:schemeClr>
                      </a:solidFill>
                      <a:prstDash val="solid"/>
                      <a:round/>
                      <a:headEnd type="none" w="med" len="med"/>
                      <a:tailEnd type="none" w="med" len="med"/>
                    </a:lnT>
                    <a:lnB w="25400" cap="flat" cmpd="sng" algn="ctr">
                      <a:solidFill>
                        <a:schemeClr val="dk1">
                          <a:lumMod val="100000"/>
                        </a:schemeClr>
                      </a:solidFill>
                      <a:prstDash val="solid"/>
                      <a:round/>
                      <a:headEnd type="none" w="med" len="med"/>
                      <a:tailEnd type="none" w="med" len="med"/>
                    </a:lnB>
                    <a:solidFill>
                      <a:schemeClr val="accent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lang="en-US" sz="1200" b="1" i="0" u="none" strike="noStrike" kern="1200" cap="none" spc="0" normalizeH="0" baseline="0" dirty="0">
                          <a:solidFill>
                            <a:schemeClr val="accent2"/>
                          </a:solidFill>
                          <a:latin typeface="Gotham" panose="020B0604020202020204" charset="0"/>
                          <a:ea typeface="+mn-ea"/>
                          <a:cs typeface="+mn-cs"/>
                          <a:sym typeface=""/>
                        </a:rPr>
                        <a:t>OC</a:t>
                      </a:r>
                    </a:p>
                    <a:p>
                      <a:pPr marL="0" marR="0" lvl="0" indent="0" algn="ctr" defTabSz="914400" rtl="0" eaLnBrk="1" fontAlgn="auto" hangingPunct="1">
                        <a:lnSpc>
                          <a:spcPct val="100000"/>
                        </a:lnSpc>
                        <a:spcBef>
                          <a:spcPts val="0"/>
                        </a:spcBef>
                        <a:spcAft>
                          <a:spcPts val="0"/>
                        </a:spcAft>
                        <a:buFontTx/>
                        <a:buNone/>
                      </a:pPr>
                      <a:r>
                        <a:rPr lang="en-US" sz="1200" b="1" i="0" u="none" strike="noStrike" kern="1200" cap="none" spc="0" normalizeH="0" baseline="0" dirty="0">
                          <a:solidFill>
                            <a:schemeClr val="accent2"/>
                          </a:solidFill>
                          <a:latin typeface="Gotham" panose="020B0604020202020204" charset="0"/>
                          <a:ea typeface="+mn-ea"/>
                          <a:cs typeface="+mn-cs"/>
                          <a:sym typeface=""/>
                        </a:rPr>
                        <a:t>(N=40)</a:t>
                      </a:r>
                      <a:r>
                        <a:rPr lang="en-US" sz="1200" b="1" i="0" u="none" strike="noStrike" kern="1200" cap="none" spc="0" normalizeH="0" baseline="30000" dirty="0">
                          <a:solidFill>
                            <a:schemeClr val="accent2"/>
                          </a:solidFill>
                          <a:latin typeface="Gotham" panose="020B0604020202020204" charset="0"/>
                          <a:ea typeface="+mn-ea"/>
                          <a:cs typeface="+mn-cs"/>
                          <a:sym typeface=""/>
                        </a:rPr>
                        <a:t>*</a:t>
                      </a:r>
                    </a:p>
                  </a:txBody>
                  <a:tcPr anchor="ctr">
                    <a:lnT w="25400" cap="flat" cmpd="sng" algn="ctr">
                      <a:solidFill>
                        <a:schemeClr val="dk1">
                          <a:lumMod val="100000"/>
                        </a:schemeClr>
                      </a:solidFill>
                      <a:prstDash val="solid"/>
                      <a:round/>
                      <a:headEnd type="none" w="med" len="med"/>
                      <a:tailEnd type="none" w="med" len="med"/>
                    </a:lnT>
                    <a:lnB w="25400" cap="flat" cmpd="sng" algn="ctr">
                      <a:solidFill>
                        <a:schemeClr val="dk1">
                          <a:lumMod val="100000"/>
                        </a:schemeClr>
                      </a:solidFill>
                      <a:prstDash val="solid"/>
                      <a:round/>
                      <a:headEnd type="none" w="med" len="med"/>
                      <a:tailEnd type="none" w="med" len="med"/>
                    </a:lnB>
                    <a:solidFill>
                      <a:schemeClr val="accent1">
                        <a:lumMod val="100000"/>
                      </a:schemeClr>
                    </a:solidFill>
                  </a:tcPr>
                </a:tc>
                <a:extLst>
                  <a:ext uri="{0D108BD9-81ED-4DB2-BD59-A6C34878D82A}">
                    <a16:rowId xmlns:a16="http://schemas.microsoft.com/office/drawing/2014/main" val="4070141775"/>
                  </a:ext>
                </a:extLst>
              </a:tr>
              <a:tr h="818793">
                <a:tc>
                  <a:txBody>
                    <a:bodyPr/>
                    <a:lstStyle/>
                    <a:p>
                      <a:r>
                        <a:rPr lang="en-US" sz="1200" b="1" dirty="0">
                          <a:solidFill>
                            <a:schemeClr val="accent4"/>
                          </a:solidFill>
                        </a:rPr>
                        <a:t>ORR, % (n/N)</a:t>
                      </a:r>
                    </a:p>
                    <a:p>
                      <a:pPr marL="176213" indent="0"/>
                      <a:r>
                        <a:rPr lang="en-US" sz="1200" b="0" dirty="0">
                          <a:solidFill>
                            <a:schemeClr val="accent4"/>
                          </a:solidFill>
                        </a:rPr>
                        <a:t>Confirmed ORR</a:t>
                      </a:r>
                    </a:p>
                    <a:p>
                      <a:pPr marL="452438" indent="0"/>
                      <a:r>
                        <a:rPr lang="en-US" sz="1200" b="0" dirty="0">
                          <a:solidFill>
                            <a:schemeClr val="accent4"/>
                          </a:solidFill>
                        </a:rPr>
                        <a:t>TROP2 H-score &gt;200</a:t>
                      </a:r>
                    </a:p>
                    <a:p>
                      <a:pPr marL="452438" indent="0"/>
                      <a:r>
                        <a:rPr lang="en-US" sz="1200" b="0" dirty="0">
                          <a:solidFill>
                            <a:schemeClr val="accent4"/>
                          </a:solidFill>
                        </a:rPr>
                        <a:t>Platinum-resistant</a:t>
                      </a:r>
                    </a:p>
                  </a:txBody>
                  <a:tcPr marL="68580" marR="68580" marT="34291" marB="34291" anchor="ctr">
                    <a:lnT w="25400" cap="flat" cmpd="sng" algn="ctr">
                      <a:solidFill>
                        <a:schemeClr val="dk1">
                          <a:lumMod val="100000"/>
                        </a:schemeClr>
                      </a:solidFill>
                      <a:prstDash val="solid"/>
                      <a:round/>
                      <a:headEnd type="none" w="med" len="med"/>
                      <a:tailEnd type="none" w="med" len="med"/>
                    </a:lnT>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u="none" dirty="0">
                          <a:solidFill>
                            <a:schemeClr val="accent4"/>
                          </a:solidFill>
                        </a:rPr>
                        <a:t>40.0</a:t>
                      </a:r>
                      <a:r>
                        <a:rPr lang="en-US" sz="1200" u="none" dirty="0">
                          <a:solidFill>
                            <a:schemeClr val="accent4"/>
                          </a:solidFill>
                        </a:rPr>
                        <a:t> (16/40)</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u="none" dirty="0">
                          <a:solidFill>
                            <a:schemeClr val="accent4"/>
                          </a:solidFill>
                        </a:rPr>
                        <a:t>35.0</a:t>
                      </a:r>
                      <a:r>
                        <a:rPr lang="en-US" sz="1200" u="none" dirty="0">
                          <a:solidFill>
                            <a:schemeClr val="accent4"/>
                          </a:solidFill>
                        </a:rPr>
                        <a:t> (14/40)</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u="none" dirty="0">
                          <a:solidFill>
                            <a:schemeClr val="accent4"/>
                          </a:solidFill>
                        </a:rPr>
                        <a:t>61.5</a:t>
                      </a:r>
                      <a:r>
                        <a:rPr lang="en-US" sz="1200" u="none" dirty="0">
                          <a:solidFill>
                            <a:schemeClr val="accent4"/>
                          </a:solidFill>
                        </a:rPr>
                        <a:t> (8/13)</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u="none" dirty="0">
                          <a:solidFill>
                            <a:schemeClr val="accent4"/>
                          </a:solidFill>
                        </a:rPr>
                        <a:t>37.1</a:t>
                      </a:r>
                      <a:r>
                        <a:rPr lang="en-US" sz="1200" u="none" dirty="0">
                          <a:solidFill>
                            <a:schemeClr val="accent4"/>
                          </a:solidFill>
                        </a:rPr>
                        <a:t> (13/35)</a:t>
                      </a:r>
                    </a:p>
                  </a:txBody>
                  <a:tcPr marL="68580" marR="68580" marT="34291" marB="34291" anchor="ctr">
                    <a:lnT w="25400" cap="flat" cmpd="sng" algn="ctr">
                      <a:solidFill>
                        <a:schemeClr val="dk1">
                          <a:lumMod val="100000"/>
                        </a:schemeClr>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31103433"/>
                  </a:ext>
                </a:extLst>
              </a:tr>
              <a:tr h="631641">
                <a:tc>
                  <a:txBody>
                    <a:bodyPr/>
                    <a:lstStyle/>
                    <a:p>
                      <a:r>
                        <a:rPr lang="en-US" sz="1200" b="1" kern="1200" dirty="0">
                          <a:solidFill>
                            <a:schemeClr val="accent4"/>
                          </a:solidFill>
                          <a:effectLst/>
                          <a:latin typeface="+mn-lt"/>
                          <a:ea typeface="+mn-ea"/>
                          <a:cs typeface="+mn-cs"/>
                        </a:rPr>
                        <a:t>DCR, % (n/N)</a:t>
                      </a:r>
                    </a:p>
                    <a:p>
                      <a:pPr marL="176213" indent="0"/>
                      <a:r>
                        <a:rPr lang="en-US" sz="1200" b="0" kern="1200" dirty="0">
                          <a:solidFill>
                            <a:schemeClr val="accent4"/>
                          </a:solidFill>
                          <a:effectLst/>
                          <a:latin typeface="+mn-lt"/>
                          <a:ea typeface="+mn-ea"/>
                          <a:cs typeface="+mn-cs"/>
                        </a:rPr>
                        <a:t>PR</a:t>
                      </a:r>
                    </a:p>
                    <a:p>
                      <a:pPr marL="176213" indent="0"/>
                      <a:r>
                        <a:rPr lang="en-US" sz="1200" b="0" kern="1200" dirty="0">
                          <a:solidFill>
                            <a:schemeClr val="accent4"/>
                          </a:solidFill>
                          <a:effectLst/>
                          <a:latin typeface="+mn-lt"/>
                          <a:ea typeface="+mn-ea"/>
                          <a:cs typeface="+mn-cs"/>
                        </a:rPr>
                        <a:t>SD </a:t>
                      </a:r>
                      <a:r>
                        <a:rPr lang="en-US" sz="1200" b="0" dirty="0">
                          <a:solidFill>
                            <a:schemeClr val="accent4"/>
                          </a:solidFill>
                          <a:effectLst/>
                        </a:rPr>
                        <a:t> </a:t>
                      </a:r>
                      <a:r>
                        <a:rPr lang="en-US" sz="1200" b="0" kern="1200" dirty="0">
                          <a:solidFill>
                            <a:schemeClr val="accent4"/>
                          </a:solidFill>
                          <a:effectLst/>
                          <a:latin typeface="+mn-lt"/>
                          <a:ea typeface="+mn-ea"/>
                          <a:cs typeface="+mn-cs"/>
                        </a:rPr>
                        <a:t> </a:t>
                      </a:r>
                      <a:endParaRPr lang="en-US" sz="1200" b="0" dirty="0">
                        <a:solidFill>
                          <a:schemeClr val="accent4"/>
                        </a:solidFill>
                      </a:endParaRPr>
                    </a:p>
                  </a:txBody>
                  <a:tcPr marL="68580" marR="68580" marT="34291" marB="34291" anchor="ctr">
                    <a:solidFill>
                      <a:schemeClr val="lt1">
                        <a:lumMod val="10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75.0</a:t>
                      </a:r>
                      <a:r>
                        <a:rPr lang="en-US" sz="1200" dirty="0">
                          <a:solidFill>
                            <a:schemeClr val="accent4"/>
                          </a:solidFill>
                        </a:rPr>
                        <a:t> (30/40)</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40.0</a:t>
                      </a:r>
                      <a:r>
                        <a:rPr lang="en-US" sz="1200" dirty="0">
                          <a:solidFill>
                            <a:schemeClr val="accent4"/>
                          </a:solidFill>
                        </a:rPr>
                        <a:t> (16/40)</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35.0</a:t>
                      </a:r>
                      <a:r>
                        <a:rPr lang="en-US" sz="1200" dirty="0">
                          <a:solidFill>
                            <a:schemeClr val="accent4"/>
                          </a:solidFill>
                        </a:rPr>
                        <a:t> (14/40)</a:t>
                      </a:r>
                    </a:p>
                  </a:txBody>
                  <a:tcPr marL="68580" marR="68580" marT="34291" marB="34291" anchor="ctr">
                    <a:solidFill>
                      <a:schemeClr val="lt1">
                        <a:lumMod val="100000"/>
                      </a:schemeClr>
                    </a:solidFill>
                  </a:tcPr>
                </a:tc>
                <a:extLst>
                  <a:ext uri="{0D108BD9-81ED-4DB2-BD59-A6C34878D82A}">
                    <a16:rowId xmlns:a16="http://schemas.microsoft.com/office/drawing/2014/main" val="1799644461"/>
                  </a:ext>
                </a:extLst>
              </a:tr>
              <a:tr h="452813">
                <a:tc>
                  <a:txBody>
                    <a:bodyPr/>
                    <a:lstStyle/>
                    <a:p>
                      <a:r>
                        <a:rPr lang="en-US" sz="1200" b="1" dirty="0">
                          <a:solidFill>
                            <a:schemeClr val="accent4"/>
                          </a:solidFill>
                        </a:rPr>
                        <a:t>DOR, % (n/N)</a:t>
                      </a:r>
                    </a:p>
                    <a:p>
                      <a:pPr marL="176213" indent="0"/>
                      <a:r>
                        <a:rPr lang="en-US" sz="1200" b="0" dirty="0">
                          <a:solidFill>
                            <a:schemeClr val="accent4"/>
                          </a:solidFill>
                        </a:rPr>
                        <a:t>Median (range), months</a:t>
                      </a:r>
                    </a:p>
                  </a:txBody>
                  <a:tcPr marL="68580" marR="68580" marT="34291" marB="34291" anchor="ctr">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dirty="0">
                        <a:solidFill>
                          <a:schemeClr val="accent4"/>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5.3</a:t>
                      </a:r>
                      <a:r>
                        <a:rPr lang="en-US" sz="1200" dirty="0">
                          <a:solidFill>
                            <a:schemeClr val="accent4"/>
                          </a:solidFill>
                        </a:rPr>
                        <a:t> (2.1, 24.4+)</a:t>
                      </a:r>
                    </a:p>
                  </a:txBody>
                  <a:tcPr marL="68580" marR="68580" marT="34291" marB="34291" anchor="ctr">
                    <a:solidFill>
                      <a:schemeClr val="accent1">
                        <a:lumMod val="20000"/>
                        <a:lumOff val="80000"/>
                      </a:schemeClr>
                    </a:solidFill>
                  </a:tcPr>
                </a:tc>
                <a:extLst>
                  <a:ext uri="{0D108BD9-81ED-4DB2-BD59-A6C34878D82A}">
                    <a16:rowId xmlns:a16="http://schemas.microsoft.com/office/drawing/2014/main" val="2711325415"/>
                  </a:ext>
                </a:extLst>
              </a:tr>
              <a:tr h="4444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PFS</a:t>
                      </a:r>
                    </a:p>
                    <a:p>
                      <a:pPr marL="176213"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4"/>
                          </a:solidFill>
                        </a:rPr>
                        <a:t>Median (95% CI), months</a:t>
                      </a:r>
                    </a:p>
                  </a:txBody>
                  <a:tcPr marL="68580" marR="68580" marT="34291" marB="34291" anchor="ctr">
                    <a:solidFill>
                      <a:schemeClr val="lt1">
                        <a:lumMod val="10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dirty="0">
                        <a:solidFill>
                          <a:schemeClr val="accent4"/>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6.0</a:t>
                      </a:r>
                      <a:r>
                        <a:rPr lang="en-US" sz="1200" dirty="0">
                          <a:solidFill>
                            <a:schemeClr val="accent4"/>
                          </a:solidFill>
                        </a:rPr>
                        <a:t> (3.9, 7.3) </a:t>
                      </a:r>
                    </a:p>
                  </a:txBody>
                  <a:tcPr marL="68580" marR="68580" marT="34291" marB="34291" anchor="ctr">
                    <a:solidFill>
                      <a:schemeClr val="lt1">
                        <a:lumMod val="100000"/>
                      </a:schemeClr>
                    </a:solidFill>
                  </a:tcPr>
                </a:tc>
                <a:extLst>
                  <a:ext uri="{0D108BD9-81ED-4DB2-BD59-A6C34878D82A}">
                    <a16:rowId xmlns:a16="http://schemas.microsoft.com/office/drawing/2014/main" val="2984406132"/>
                  </a:ext>
                </a:extLst>
              </a:tr>
            </a:tbl>
          </a:graphicData>
        </a:graphic>
      </p:graphicFrame>
      <p:sp>
        <p:nvSpPr>
          <p:cNvPr id="27" name="Footer Placeholder 6">
            <a:extLst>
              <a:ext uri="{FF2B5EF4-FFF2-40B4-BE49-F238E27FC236}">
                <a16:creationId xmlns:a16="http://schemas.microsoft.com/office/drawing/2014/main" id="{BC994C54-6410-552D-080D-741846F3A273}"/>
              </a:ext>
            </a:extLst>
          </p:cNvPr>
          <p:cNvSpPr txBox="1">
            <a:spLocks/>
          </p:cNvSpPr>
          <p:nvPr/>
        </p:nvSpPr>
        <p:spPr>
          <a:xfrm>
            <a:off x="1809464" y="4708905"/>
            <a:ext cx="2910079" cy="23121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srgbClr val="020056"/>
                </a:solidFill>
                <a:effectLst/>
                <a:uLnTx/>
                <a:uFillTx/>
                <a:latin typeface="Gotham"/>
                <a:ea typeface="+mn-ea"/>
                <a:cs typeface="+mn-cs"/>
              </a:rPr>
              <a:t>*</a:t>
            </a:r>
            <a:r>
              <a:rPr kumimoji="0" lang="en-GB" sz="800" b="0" i="0" u="none" strike="noStrike" kern="1200" cap="none" spc="0" normalizeH="0" baseline="0" noProof="0" dirty="0">
                <a:ln>
                  <a:noFill/>
                </a:ln>
                <a:solidFill>
                  <a:srgbClr val="020056"/>
                </a:solidFill>
                <a:effectLst/>
                <a:uLnTx/>
                <a:uFillTx/>
                <a:latin typeface="Gotham"/>
                <a:ea typeface="+mn-ea"/>
                <a:cs typeface="+mn-cs"/>
              </a:rPr>
              <a:t>Responses assessed per RECIST v1.1 by investigator</a:t>
            </a:r>
          </a:p>
        </p:txBody>
      </p:sp>
      <p:sp>
        <p:nvSpPr>
          <p:cNvPr id="28" name="Rectangle: Rounded Corners 27">
            <a:extLst>
              <a:ext uri="{FF2B5EF4-FFF2-40B4-BE49-F238E27FC236}">
                <a16:creationId xmlns:a16="http://schemas.microsoft.com/office/drawing/2014/main" id="{70D9DDE7-EB40-2CF0-4548-EDC30F5196B5}"/>
              </a:ext>
            </a:extLst>
          </p:cNvPr>
          <p:cNvSpPr/>
          <p:nvPr/>
        </p:nvSpPr>
        <p:spPr>
          <a:xfrm>
            <a:off x="838301" y="5054738"/>
            <a:ext cx="10543834" cy="372786"/>
          </a:xfrm>
          <a:prstGeom prst="roundRect">
            <a:avLst>
              <a:gd name="adj" fmla="val 16667"/>
            </a:avLst>
          </a:prstGeom>
          <a:solidFill>
            <a:schemeClr val="bg1"/>
          </a:solidFill>
          <a:ln>
            <a:solidFill>
              <a:schemeClr val="bg1"/>
            </a:solidFill>
          </a:ln>
          <a:effectLst>
            <a:outerShdw blurRad="368300" dist="76200" dir="5400000" sx="102000" sy="102000" algn="ctr" rotWithShape="0">
              <a:schemeClr val="accent4">
                <a:alpha val="59777"/>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008E"/>
                </a:solidFill>
                <a:effectLst/>
                <a:uLnTx/>
                <a:uFillTx/>
                <a:latin typeface="Gotham"/>
                <a:ea typeface="+mn-ea"/>
                <a:cs typeface="Gotham"/>
              </a:rPr>
              <a:t>The most common TRAEs were anaemia (</a:t>
            </a:r>
            <a:r>
              <a:rPr kumimoji="0" lang="en-GB" sz="1400" b="1" i="0" u="none" strike="noStrike" kern="1200" cap="none" spc="0" normalizeH="0" baseline="0" noProof="0" dirty="0">
                <a:ln>
                  <a:noFill/>
                </a:ln>
                <a:solidFill>
                  <a:srgbClr val="48008E"/>
                </a:solidFill>
                <a:effectLst/>
                <a:uLnTx/>
                <a:uFillTx/>
                <a:latin typeface="Gotham"/>
                <a:ea typeface="+mn-ea"/>
                <a:cs typeface="Gotham"/>
              </a:rPr>
              <a:t>85.0%</a:t>
            </a:r>
            <a:r>
              <a:rPr kumimoji="0" lang="en-GB" sz="1400" b="0" i="0" u="none" strike="noStrike" kern="1200" cap="none" spc="0" normalizeH="0" baseline="0" noProof="0" dirty="0">
                <a:ln>
                  <a:noFill/>
                </a:ln>
                <a:solidFill>
                  <a:srgbClr val="48008E"/>
                </a:solidFill>
                <a:effectLst/>
                <a:uLnTx/>
                <a:uFillTx/>
                <a:latin typeface="Gotham"/>
                <a:ea typeface="+mn-ea"/>
                <a:cs typeface="Gotham"/>
              </a:rPr>
              <a:t>), WBC decreased (</a:t>
            </a:r>
            <a:r>
              <a:rPr kumimoji="0" lang="en-GB" sz="1400" b="1" i="0" u="none" strike="noStrike" kern="1200" cap="none" spc="0" normalizeH="0" baseline="0" noProof="0" dirty="0">
                <a:ln>
                  <a:noFill/>
                </a:ln>
                <a:solidFill>
                  <a:srgbClr val="48008E"/>
                </a:solidFill>
                <a:effectLst/>
                <a:uLnTx/>
                <a:uFillTx/>
                <a:latin typeface="Gotham"/>
                <a:ea typeface="+mn-ea"/>
                <a:cs typeface="Gotham"/>
              </a:rPr>
              <a:t>60.0%</a:t>
            </a:r>
            <a:r>
              <a:rPr kumimoji="0" lang="en-GB" sz="1400" b="0" i="0" u="none" strike="noStrike" kern="1200" cap="none" spc="0" normalizeH="0" baseline="0" noProof="0" dirty="0">
                <a:ln>
                  <a:noFill/>
                </a:ln>
                <a:solidFill>
                  <a:srgbClr val="48008E"/>
                </a:solidFill>
                <a:effectLst/>
                <a:uLnTx/>
                <a:uFillTx/>
                <a:latin typeface="Gotham"/>
                <a:ea typeface="+mn-ea"/>
                <a:cs typeface="Gotham"/>
              </a:rPr>
              <a:t>), and neutrophil count decrease (</a:t>
            </a:r>
            <a:r>
              <a:rPr kumimoji="0" lang="en-GB" sz="1400" b="1" i="0" u="none" strike="noStrike" kern="1200" cap="none" spc="0" normalizeH="0" baseline="0" noProof="0" dirty="0">
                <a:ln>
                  <a:noFill/>
                </a:ln>
                <a:solidFill>
                  <a:srgbClr val="48008E"/>
                </a:solidFill>
                <a:effectLst/>
                <a:uLnTx/>
                <a:uFillTx/>
                <a:latin typeface="Gotham"/>
                <a:ea typeface="+mn-ea"/>
                <a:cs typeface="Gotham"/>
              </a:rPr>
              <a:t>57.5%</a:t>
            </a:r>
            <a:r>
              <a:rPr kumimoji="0" lang="en-GB" sz="1400" b="0" i="0" u="none" strike="noStrike" kern="1200" cap="none" spc="0" normalizeH="0" baseline="0" noProof="0" dirty="0">
                <a:ln>
                  <a:noFill/>
                </a:ln>
                <a:solidFill>
                  <a:srgbClr val="48008E"/>
                </a:solidFill>
                <a:effectLst/>
                <a:uLnTx/>
                <a:uFillTx/>
                <a:latin typeface="Gotham"/>
                <a:ea typeface="+mn-ea"/>
                <a:cs typeface="Gotham"/>
              </a:rPr>
              <a:t>)</a:t>
            </a:r>
          </a:p>
        </p:txBody>
      </p:sp>
      <p:sp>
        <p:nvSpPr>
          <p:cNvPr id="29" name="Rectangle: Rounded Corners 28">
            <a:extLst>
              <a:ext uri="{FF2B5EF4-FFF2-40B4-BE49-F238E27FC236}">
                <a16:creationId xmlns:a16="http://schemas.microsoft.com/office/drawing/2014/main" id="{738CA981-B1FF-0E69-3660-C1B0D547C3B1}"/>
              </a:ext>
            </a:extLst>
          </p:cNvPr>
          <p:cNvSpPr/>
          <p:nvPr/>
        </p:nvSpPr>
        <p:spPr>
          <a:xfrm>
            <a:off x="839787" y="5501648"/>
            <a:ext cx="10543834" cy="372786"/>
          </a:xfrm>
          <a:prstGeom prst="roundRect">
            <a:avLst>
              <a:gd name="adj" fmla="val 16667"/>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008E"/>
                </a:solidFill>
                <a:effectLst/>
                <a:uLnTx/>
                <a:uFillTx/>
                <a:latin typeface="Gotham"/>
                <a:ea typeface="+mn-ea"/>
                <a:cs typeface="Gotham"/>
              </a:rPr>
              <a:t>Grade ≥3 TEAEs were reported by </a:t>
            </a:r>
            <a:r>
              <a:rPr kumimoji="0" lang="en-GB" sz="1400" b="1" i="0" u="none" strike="noStrike" kern="1200" cap="none" spc="0" normalizeH="0" baseline="0" noProof="0" dirty="0">
                <a:ln>
                  <a:noFill/>
                </a:ln>
                <a:solidFill>
                  <a:srgbClr val="48008E"/>
                </a:solidFill>
                <a:effectLst/>
                <a:uLnTx/>
                <a:uFillTx/>
                <a:latin typeface="Gotham"/>
                <a:ea typeface="+mn-ea"/>
                <a:cs typeface="Gotham"/>
              </a:rPr>
              <a:t>67.5%</a:t>
            </a:r>
            <a:r>
              <a:rPr kumimoji="0" lang="en-GB" sz="1400" b="0" i="0" u="none" strike="noStrike" kern="1200" cap="none" spc="0" normalizeH="0" baseline="0" noProof="0" dirty="0">
                <a:ln>
                  <a:noFill/>
                </a:ln>
                <a:solidFill>
                  <a:srgbClr val="48008E"/>
                </a:solidFill>
                <a:effectLst/>
                <a:uLnTx/>
                <a:uFillTx/>
                <a:latin typeface="Gotham"/>
                <a:ea typeface="+mn-ea"/>
                <a:cs typeface="Gotham"/>
              </a:rPr>
              <a:t> of participants and led to discontinuation in </a:t>
            </a:r>
            <a:r>
              <a:rPr kumimoji="0" lang="en-GB" sz="1400" b="1" i="0" u="none" strike="noStrike" kern="1200" cap="none" spc="0" normalizeH="0" baseline="0" noProof="0" dirty="0">
                <a:ln>
                  <a:noFill/>
                </a:ln>
                <a:solidFill>
                  <a:srgbClr val="48008E"/>
                </a:solidFill>
                <a:effectLst/>
                <a:uLnTx/>
                <a:uFillTx/>
                <a:latin typeface="Gotham"/>
                <a:ea typeface="+mn-ea"/>
                <a:cs typeface="Gotham"/>
              </a:rPr>
              <a:t>12.5%</a:t>
            </a:r>
            <a:r>
              <a:rPr kumimoji="0" lang="en-GB" sz="1400" b="0" i="0" u="none" strike="noStrike" kern="1200" cap="none" spc="0" normalizeH="0" baseline="0" noProof="0" dirty="0">
                <a:ln>
                  <a:noFill/>
                </a:ln>
                <a:solidFill>
                  <a:srgbClr val="48008E"/>
                </a:solidFill>
                <a:effectLst/>
                <a:uLnTx/>
                <a:uFillTx/>
                <a:latin typeface="Gotham"/>
                <a:ea typeface="+mn-ea"/>
                <a:cs typeface="Gotham"/>
              </a:rPr>
              <a:t> of participants​</a:t>
            </a:r>
          </a:p>
        </p:txBody>
      </p:sp>
      <p:pic>
        <p:nvPicPr>
          <p:cNvPr id="5" name="Picture 4">
            <a:extLst>
              <a:ext uri="{FF2B5EF4-FFF2-40B4-BE49-F238E27FC236}">
                <a16:creationId xmlns:a16="http://schemas.microsoft.com/office/drawing/2014/main" id="{BF82A0C1-8A23-64E4-8C7F-354014674633}"/>
              </a:ext>
            </a:extLst>
          </p:cNvPr>
          <p:cNvPicPr>
            <a:picLocks noChangeAspect="1"/>
          </p:cNvPicPr>
          <p:nvPr/>
        </p:nvPicPr>
        <p:blipFill>
          <a:blip r:embed="rId3"/>
          <a:srcRect b="25513"/>
          <a:stretch>
            <a:fillRect/>
          </a:stretch>
        </p:blipFill>
        <p:spPr>
          <a:xfrm>
            <a:off x="5326514" y="1999969"/>
            <a:ext cx="5915482" cy="2543712"/>
          </a:xfrm>
          <a:prstGeom prst="rect">
            <a:avLst/>
          </a:prstGeom>
        </p:spPr>
      </p:pic>
      <p:sp>
        <p:nvSpPr>
          <p:cNvPr id="3" name="Rectangle 2">
            <a:extLst>
              <a:ext uri="{FF2B5EF4-FFF2-40B4-BE49-F238E27FC236}">
                <a16:creationId xmlns:a16="http://schemas.microsoft.com/office/drawing/2014/main" id="{12CAC82F-6337-44FC-4004-89EA1E1B7ED8}"/>
              </a:ext>
            </a:extLst>
          </p:cNvPr>
          <p:cNvSpPr/>
          <p:nvPr/>
        </p:nvSpPr>
        <p:spPr>
          <a:xfrm>
            <a:off x="9561214" y="367260"/>
            <a:ext cx="2168383" cy="1365126"/>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Gotham"/>
              <a:ea typeface="+mn-ea"/>
              <a:cs typeface="+mn-cs"/>
            </a:endParaRPr>
          </a:p>
        </p:txBody>
      </p:sp>
      <p:grpSp>
        <p:nvGrpSpPr>
          <p:cNvPr id="4" name="Group 3">
            <a:extLst>
              <a:ext uri="{FF2B5EF4-FFF2-40B4-BE49-F238E27FC236}">
                <a16:creationId xmlns:a16="http://schemas.microsoft.com/office/drawing/2014/main" id="{52FDF251-96BD-93D8-13B5-AED0107EEA67}"/>
              </a:ext>
            </a:extLst>
          </p:cNvPr>
          <p:cNvGrpSpPr>
            <a:grpSpLocks noChangeAspect="1"/>
          </p:cNvGrpSpPr>
          <p:nvPr/>
        </p:nvGrpSpPr>
        <p:grpSpPr>
          <a:xfrm>
            <a:off x="9577315" y="348633"/>
            <a:ext cx="2154687" cy="1388255"/>
            <a:chOff x="4949142" y="643561"/>
            <a:chExt cx="2793955" cy="1800132"/>
          </a:xfrm>
        </p:grpSpPr>
        <p:sp>
          <p:nvSpPr>
            <p:cNvPr id="8" name="Rectangle 7">
              <a:extLst>
                <a:ext uri="{FF2B5EF4-FFF2-40B4-BE49-F238E27FC236}">
                  <a16:creationId xmlns:a16="http://schemas.microsoft.com/office/drawing/2014/main" id="{08E3A3E4-6E6C-CE4B-1846-9AFF5281D914}"/>
                </a:ext>
              </a:extLst>
            </p:cNvPr>
            <p:cNvSpPr/>
            <p:nvPr/>
          </p:nvSpPr>
          <p:spPr>
            <a:xfrm flipH="1">
              <a:off x="4949142" y="649397"/>
              <a:ext cx="2793952" cy="1788458"/>
            </a:xfrm>
            <a:prstGeom prst="rect">
              <a:avLst/>
            </a:prstGeom>
            <a:gradFill flip="none" rotWithShape="1">
              <a:gsLst>
                <a:gs pos="32000">
                  <a:srgbClr val="B255FE">
                    <a:alpha val="0"/>
                    <a:lumMod val="0"/>
                    <a:lumOff val="100000"/>
                  </a:srgbClr>
                </a:gs>
                <a:gs pos="100000">
                  <a:srgbClr val="B255FE">
                    <a:lumMod val="0"/>
                    <a:lumOff val="100000"/>
                    <a:alpha val="26000"/>
                  </a:srgbClr>
                </a:gs>
              </a:gsLst>
              <a:lin ang="2700000" scaled="1"/>
              <a:tileRect/>
            </a:gradFill>
            <a:ln w="12700">
              <a:noFill/>
            </a:ln>
            <a:effectLst/>
          </p:spPr>
          <p:txBody>
            <a:bodyPr rtlCol="0" anchor="ctr"/>
            <a:lstStyle>
              <a:defPPr>
                <a:defRPr lang="en-US"/>
              </a:defPPr>
              <a:lvl1pPr marL="0" algn="l" defTabSz="914400" rtl="0" eaLnBrk="1" latinLnBrk="0" hangingPunct="1">
                <a:defRPr sz="1800" kern="1200">
                  <a:solidFill>
                    <a:srgbClr val="48008E"/>
                  </a:solidFill>
                  <a:latin typeface="Arial" panose="020B0604020202020204"/>
                </a:defRPr>
              </a:lvl1pPr>
              <a:lvl2pPr marL="457200" algn="l" defTabSz="914400" rtl="0" eaLnBrk="1" latinLnBrk="0" hangingPunct="1">
                <a:defRPr sz="1800" kern="1200">
                  <a:solidFill>
                    <a:srgbClr val="48008E"/>
                  </a:solidFill>
                  <a:latin typeface="Arial" panose="020B0604020202020204"/>
                </a:defRPr>
              </a:lvl2pPr>
              <a:lvl3pPr marL="914400" algn="l" defTabSz="914400" rtl="0" eaLnBrk="1" latinLnBrk="0" hangingPunct="1">
                <a:defRPr sz="1800" kern="1200">
                  <a:solidFill>
                    <a:srgbClr val="48008E"/>
                  </a:solidFill>
                  <a:latin typeface="Arial" panose="020B0604020202020204"/>
                </a:defRPr>
              </a:lvl3pPr>
              <a:lvl4pPr marL="1371600" algn="l" defTabSz="914400" rtl="0" eaLnBrk="1" latinLnBrk="0" hangingPunct="1">
                <a:defRPr sz="1800" kern="1200">
                  <a:solidFill>
                    <a:srgbClr val="48008E"/>
                  </a:solidFill>
                  <a:latin typeface="Arial" panose="020B0604020202020204"/>
                </a:defRPr>
              </a:lvl4pPr>
              <a:lvl5pPr marL="1828800" algn="l" defTabSz="914400" rtl="0" eaLnBrk="1" latinLnBrk="0" hangingPunct="1">
                <a:defRPr sz="1800" kern="1200">
                  <a:solidFill>
                    <a:srgbClr val="48008E"/>
                  </a:solidFill>
                  <a:latin typeface="Arial" panose="020B0604020202020204"/>
                </a:defRPr>
              </a:lvl5pPr>
              <a:lvl6pPr marL="2286000" algn="l" defTabSz="914400" rtl="0" eaLnBrk="1" latinLnBrk="0" hangingPunct="1">
                <a:defRPr sz="1800" kern="1200">
                  <a:solidFill>
                    <a:srgbClr val="48008E"/>
                  </a:solidFill>
                  <a:latin typeface="Arial" panose="020B0604020202020204"/>
                </a:defRPr>
              </a:lvl6pPr>
              <a:lvl7pPr marL="2743200" algn="l" defTabSz="914400" rtl="0" eaLnBrk="1" latinLnBrk="0" hangingPunct="1">
                <a:defRPr sz="1800" kern="1200">
                  <a:solidFill>
                    <a:srgbClr val="48008E"/>
                  </a:solidFill>
                  <a:latin typeface="Arial" panose="020B0604020202020204"/>
                </a:defRPr>
              </a:lvl7pPr>
              <a:lvl8pPr marL="3200400" algn="l" defTabSz="914400" rtl="0" eaLnBrk="1" latinLnBrk="0" hangingPunct="1">
                <a:defRPr sz="1800" kern="1200">
                  <a:solidFill>
                    <a:srgbClr val="48008E"/>
                  </a:solidFill>
                  <a:latin typeface="Arial" panose="020B0604020202020204"/>
                </a:defRPr>
              </a:lvl8pPr>
              <a:lvl9pPr marL="3657600" algn="l" defTabSz="914400" rtl="0" eaLnBrk="1" latinLnBrk="0" hangingPunct="1">
                <a:defRPr sz="1800" kern="1200">
                  <a:solidFill>
                    <a:srgbClr val="48008E"/>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008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EC95374E-587C-D328-8C42-30C5813C5514}"/>
                </a:ext>
              </a:extLst>
            </p:cNvPr>
            <p:cNvSpPr/>
            <p:nvPr/>
          </p:nvSpPr>
          <p:spPr>
            <a:xfrm flipH="1">
              <a:off x="4949145" y="649397"/>
              <a:ext cx="2793952" cy="1788458"/>
            </a:xfrm>
            <a:prstGeom prst="rect">
              <a:avLst/>
            </a:prstGeom>
            <a:solidFill>
              <a:srgbClr val="FFFFFF">
                <a:alpha val="2000"/>
              </a:srgbClr>
            </a:solidFill>
            <a:ln w="12700">
              <a:noFill/>
            </a:ln>
            <a:effectLst>
              <a:innerShdw blurRad="114300">
                <a:srgbClr val="FFC000"/>
              </a:innerShdw>
            </a:effectLst>
          </p:spPr>
          <p:txBody>
            <a:bodyPr rtlCol="0" anchor="ctr"/>
            <a:lstStyle>
              <a:defPPr>
                <a:defRPr lang="en-US"/>
              </a:defPPr>
              <a:lvl1pPr marL="0" algn="l" defTabSz="914400" rtl="0" eaLnBrk="1" latinLnBrk="0" hangingPunct="1">
                <a:defRPr sz="1800" kern="1200">
                  <a:solidFill>
                    <a:srgbClr val="48008E"/>
                  </a:solidFill>
                  <a:latin typeface="Arial" panose="020B0604020202020204"/>
                </a:defRPr>
              </a:lvl1pPr>
              <a:lvl2pPr marL="457200" algn="l" defTabSz="914400" rtl="0" eaLnBrk="1" latinLnBrk="0" hangingPunct="1">
                <a:defRPr sz="1800" kern="1200">
                  <a:solidFill>
                    <a:srgbClr val="48008E"/>
                  </a:solidFill>
                  <a:latin typeface="Arial" panose="020B0604020202020204"/>
                </a:defRPr>
              </a:lvl2pPr>
              <a:lvl3pPr marL="914400" algn="l" defTabSz="914400" rtl="0" eaLnBrk="1" latinLnBrk="0" hangingPunct="1">
                <a:defRPr sz="1800" kern="1200">
                  <a:solidFill>
                    <a:srgbClr val="48008E"/>
                  </a:solidFill>
                  <a:latin typeface="Arial" panose="020B0604020202020204"/>
                </a:defRPr>
              </a:lvl3pPr>
              <a:lvl4pPr marL="1371600" algn="l" defTabSz="914400" rtl="0" eaLnBrk="1" latinLnBrk="0" hangingPunct="1">
                <a:defRPr sz="1800" kern="1200">
                  <a:solidFill>
                    <a:srgbClr val="48008E"/>
                  </a:solidFill>
                  <a:latin typeface="Arial" panose="020B0604020202020204"/>
                </a:defRPr>
              </a:lvl4pPr>
              <a:lvl5pPr marL="1828800" algn="l" defTabSz="914400" rtl="0" eaLnBrk="1" latinLnBrk="0" hangingPunct="1">
                <a:defRPr sz="1800" kern="1200">
                  <a:solidFill>
                    <a:srgbClr val="48008E"/>
                  </a:solidFill>
                  <a:latin typeface="Arial" panose="020B0604020202020204"/>
                </a:defRPr>
              </a:lvl5pPr>
              <a:lvl6pPr marL="2286000" algn="l" defTabSz="914400" rtl="0" eaLnBrk="1" latinLnBrk="0" hangingPunct="1">
                <a:defRPr sz="1800" kern="1200">
                  <a:solidFill>
                    <a:srgbClr val="48008E"/>
                  </a:solidFill>
                  <a:latin typeface="Arial" panose="020B0604020202020204"/>
                </a:defRPr>
              </a:lvl6pPr>
              <a:lvl7pPr marL="2743200" algn="l" defTabSz="914400" rtl="0" eaLnBrk="1" latinLnBrk="0" hangingPunct="1">
                <a:defRPr sz="1800" kern="1200">
                  <a:solidFill>
                    <a:srgbClr val="48008E"/>
                  </a:solidFill>
                  <a:latin typeface="Arial" panose="020B0604020202020204"/>
                </a:defRPr>
              </a:lvl7pPr>
              <a:lvl8pPr marL="3200400" algn="l" defTabSz="914400" rtl="0" eaLnBrk="1" latinLnBrk="0" hangingPunct="1">
                <a:defRPr sz="1800" kern="1200">
                  <a:solidFill>
                    <a:srgbClr val="48008E"/>
                  </a:solidFill>
                  <a:latin typeface="Arial" panose="020B0604020202020204"/>
                </a:defRPr>
              </a:lvl8pPr>
              <a:lvl9pPr marL="3657600" algn="l" defTabSz="914400" rtl="0" eaLnBrk="1" latinLnBrk="0" hangingPunct="1">
                <a:defRPr sz="1800" kern="1200">
                  <a:solidFill>
                    <a:srgbClr val="48008E"/>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008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6F61D60-64C5-BD96-1B63-246663F74161}"/>
                </a:ext>
              </a:extLst>
            </p:cNvPr>
            <p:cNvSpPr/>
            <p:nvPr/>
          </p:nvSpPr>
          <p:spPr>
            <a:xfrm flipH="1">
              <a:off x="4949142" y="649397"/>
              <a:ext cx="2793952" cy="1788458"/>
            </a:xfrm>
            <a:prstGeom prst="rect">
              <a:avLst/>
            </a:prstGeom>
            <a:noFill/>
            <a:ln w="12700">
              <a:solidFill>
                <a:srgbClr val="FFFFFE">
                  <a:alpha val="40000"/>
                </a:srgbClr>
              </a:solidFill>
            </a:ln>
            <a:effectLst>
              <a:glow rad="76200">
                <a:srgbClr val="CBB8F3">
                  <a:alpha val="24000"/>
                </a:srgbClr>
              </a:glow>
            </a:effectLst>
          </p:spPr>
          <p:txBody>
            <a:bodyPr rtlCol="0" anchor="ctr"/>
            <a:lstStyle>
              <a:defPPr>
                <a:defRPr lang="en-US"/>
              </a:defPPr>
              <a:lvl1pPr marL="0" algn="l" defTabSz="914400" rtl="0" eaLnBrk="1" latinLnBrk="0" hangingPunct="1">
                <a:defRPr sz="1800" kern="1200">
                  <a:solidFill>
                    <a:srgbClr val="48008E"/>
                  </a:solidFill>
                  <a:latin typeface="Arial" panose="020B0604020202020204"/>
                </a:defRPr>
              </a:lvl1pPr>
              <a:lvl2pPr marL="457200" algn="l" defTabSz="914400" rtl="0" eaLnBrk="1" latinLnBrk="0" hangingPunct="1">
                <a:defRPr sz="1800" kern="1200">
                  <a:solidFill>
                    <a:srgbClr val="48008E"/>
                  </a:solidFill>
                  <a:latin typeface="Arial" panose="020B0604020202020204"/>
                </a:defRPr>
              </a:lvl2pPr>
              <a:lvl3pPr marL="914400" algn="l" defTabSz="914400" rtl="0" eaLnBrk="1" latinLnBrk="0" hangingPunct="1">
                <a:defRPr sz="1800" kern="1200">
                  <a:solidFill>
                    <a:srgbClr val="48008E"/>
                  </a:solidFill>
                  <a:latin typeface="Arial" panose="020B0604020202020204"/>
                </a:defRPr>
              </a:lvl3pPr>
              <a:lvl4pPr marL="1371600" algn="l" defTabSz="914400" rtl="0" eaLnBrk="1" latinLnBrk="0" hangingPunct="1">
                <a:defRPr sz="1800" kern="1200">
                  <a:solidFill>
                    <a:srgbClr val="48008E"/>
                  </a:solidFill>
                  <a:latin typeface="Arial" panose="020B0604020202020204"/>
                </a:defRPr>
              </a:lvl4pPr>
              <a:lvl5pPr marL="1828800" algn="l" defTabSz="914400" rtl="0" eaLnBrk="1" latinLnBrk="0" hangingPunct="1">
                <a:defRPr sz="1800" kern="1200">
                  <a:solidFill>
                    <a:srgbClr val="48008E"/>
                  </a:solidFill>
                  <a:latin typeface="Arial" panose="020B0604020202020204"/>
                </a:defRPr>
              </a:lvl5pPr>
              <a:lvl6pPr marL="2286000" algn="l" defTabSz="914400" rtl="0" eaLnBrk="1" latinLnBrk="0" hangingPunct="1">
                <a:defRPr sz="1800" kern="1200">
                  <a:solidFill>
                    <a:srgbClr val="48008E"/>
                  </a:solidFill>
                  <a:latin typeface="Arial" panose="020B0604020202020204"/>
                </a:defRPr>
              </a:lvl6pPr>
              <a:lvl7pPr marL="2743200" algn="l" defTabSz="914400" rtl="0" eaLnBrk="1" latinLnBrk="0" hangingPunct="1">
                <a:defRPr sz="1800" kern="1200">
                  <a:solidFill>
                    <a:srgbClr val="48008E"/>
                  </a:solidFill>
                  <a:latin typeface="Arial" panose="020B0604020202020204"/>
                </a:defRPr>
              </a:lvl7pPr>
              <a:lvl8pPr marL="3200400" algn="l" defTabSz="914400" rtl="0" eaLnBrk="1" latinLnBrk="0" hangingPunct="1">
                <a:defRPr sz="1800" kern="1200">
                  <a:solidFill>
                    <a:srgbClr val="48008E"/>
                  </a:solidFill>
                  <a:latin typeface="Arial" panose="020B0604020202020204"/>
                </a:defRPr>
              </a:lvl8pPr>
              <a:lvl9pPr marL="3657600" algn="l" defTabSz="914400" rtl="0" eaLnBrk="1" latinLnBrk="0" hangingPunct="1">
                <a:defRPr sz="1800" kern="1200">
                  <a:solidFill>
                    <a:srgbClr val="48008E"/>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008E"/>
                </a:solidFill>
                <a:effectLst/>
                <a:uLnTx/>
                <a:uFillTx/>
                <a:latin typeface="Arial" panose="020B0604020202020204"/>
                <a:ea typeface="+mn-ea"/>
                <a:cs typeface="+mn-cs"/>
              </a:endParaRPr>
            </a:p>
          </p:txBody>
        </p:sp>
        <p:sp>
          <p:nvSpPr>
            <p:cNvPr id="11" name="Graphic 65">
              <a:extLst>
                <a:ext uri="{FF2B5EF4-FFF2-40B4-BE49-F238E27FC236}">
                  <a16:creationId xmlns:a16="http://schemas.microsoft.com/office/drawing/2014/main" id="{A16C006B-842D-5651-9673-D887FCD8B8E5}"/>
                </a:ext>
              </a:extLst>
            </p:cNvPr>
            <p:cNvSpPr/>
            <p:nvPr/>
          </p:nvSpPr>
          <p:spPr>
            <a:xfrm flipH="1">
              <a:off x="4952251" y="643561"/>
              <a:ext cx="2787728" cy="1800132"/>
            </a:xfrm>
            <a:custGeom>
              <a:avLst/>
              <a:gdLst>
                <a:gd name="connsiteX0" fmla="*/ 785099 w 2437871"/>
                <a:gd name="connsiteY0" fmla="*/ 1181666 h 1574215"/>
                <a:gd name="connsiteX1" fmla="*/ 785099 w 2437871"/>
                <a:gd name="connsiteY1" fmla="*/ 1256127 h 1574215"/>
                <a:gd name="connsiteX2" fmla="*/ 789115 w 2437871"/>
                <a:gd name="connsiteY2" fmla="*/ 1256127 h 1574215"/>
                <a:gd name="connsiteX3" fmla="*/ 789115 w 2437871"/>
                <a:gd name="connsiteY3" fmla="*/ 1181666 h 1574215"/>
                <a:gd name="connsiteX4" fmla="*/ 785099 w 2437871"/>
                <a:gd name="connsiteY4" fmla="*/ 1181666 h 1574215"/>
                <a:gd name="connsiteX5" fmla="*/ 1020613 w 2437871"/>
                <a:gd name="connsiteY5" fmla="*/ 1181666 h 1574215"/>
                <a:gd name="connsiteX6" fmla="*/ 1020613 w 2437871"/>
                <a:gd name="connsiteY6" fmla="*/ 1256127 h 1574215"/>
                <a:gd name="connsiteX7" fmla="*/ 1024629 w 2437871"/>
                <a:gd name="connsiteY7" fmla="*/ 1256127 h 1574215"/>
                <a:gd name="connsiteX8" fmla="*/ 1024629 w 2437871"/>
                <a:gd name="connsiteY8" fmla="*/ 1181666 h 1574215"/>
                <a:gd name="connsiteX9" fmla="*/ 1020613 w 2437871"/>
                <a:gd name="connsiteY9" fmla="*/ 1181666 h 1574215"/>
                <a:gd name="connsiteX10" fmla="*/ 1099171 w 2437871"/>
                <a:gd name="connsiteY10" fmla="*/ 946152 h 1574215"/>
                <a:gd name="connsiteX11" fmla="*/ 1099171 w 2437871"/>
                <a:gd name="connsiteY11" fmla="*/ 1020613 h 1574215"/>
                <a:gd name="connsiteX12" fmla="*/ 1103187 w 2437871"/>
                <a:gd name="connsiteY12" fmla="*/ 1020613 h 1574215"/>
                <a:gd name="connsiteX13" fmla="*/ 1103187 w 2437871"/>
                <a:gd name="connsiteY13" fmla="*/ 946152 h 1574215"/>
                <a:gd name="connsiteX14" fmla="*/ 1099171 w 2437871"/>
                <a:gd name="connsiteY14" fmla="*/ 946152 h 1574215"/>
                <a:gd name="connsiteX15" fmla="*/ 1574215 w 2437871"/>
                <a:gd name="connsiteY15" fmla="*/ 471108 h 1574215"/>
                <a:gd name="connsiteX16" fmla="*/ 1574215 w 2437871"/>
                <a:gd name="connsiteY16" fmla="*/ 396646 h 1574215"/>
                <a:gd name="connsiteX17" fmla="*/ 1570198 w 2437871"/>
                <a:gd name="connsiteY17" fmla="*/ 396646 h 1574215"/>
                <a:gd name="connsiteX18" fmla="*/ 1570198 w 2437871"/>
                <a:gd name="connsiteY18" fmla="*/ 471108 h 1574215"/>
                <a:gd name="connsiteX19" fmla="*/ 1574215 w 2437871"/>
                <a:gd name="connsiteY19" fmla="*/ 471108 h 1574215"/>
                <a:gd name="connsiteX20" fmla="*/ 1099171 w 2437871"/>
                <a:gd name="connsiteY20" fmla="*/ 867674 h 1574215"/>
                <a:gd name="connsiteX21" fmla="*/ 1099171 w 2437871"/>
                <a:gd name="connsiteY21" fmla="*/ 942136 h 1574215"/>
                <a:gd name="connsiteX22" fmla="*/ 1103187 w 2437871"/>
                <a:gd name="connsiteY22" fmla="*/ 942136 h 1574215"/>
                <a:gd name="connsiteX23" fmla="*/ 1103187 w 2437871"/>
                <a:gd name="connsiteY23" fmla="*/ 867674 h 1574215"/>
                <a:gd name="connsiteX24" fmla="*/ 1099171 w 2437871"/>
                <a:gd name="connsiteY24" fmla="*/ 867674 h 1574215"/>
                <a:gd name="connsiteX25" fmla="*/ 1809809 w 2437871"/>
                <a:gd name="connsiteY25" fmla="*/ 471108 h 1574215"/>
                <a:gd name="connsiteX26" fmla="*/ 1809809 w 2437871"/>
                <a:gd name="connsiteY26" fmla="*/ 396646 h 1574215"/>
                <a:gd name="connsiteX27" fmla="*/ 1805792 w 2437871"/>
                <a:gd name="connsiteY27" fmla="*/ 396646 h 1574215"/>
                <a:gd name="connsiteX28" fmla="*/ 1805792 w 2437871"/>
                <a:gd name="connsiteY28" fmla="*/ 471108 h 1574215"/>
                <a:gd name="connsiteX29" fmla="*/ 1809809 w 2437871"/>
                <a:gd name="connsiteY29" fmla="*/ 471108 h 1574215"/>
                <a:gd name="connsiteX30" fmla="*/ 1888286 w 2437871"/>
                <a:gd name="connsiteY30" fmla="*/ 471108 h 1574215"/>
                <a:gd name="connsiteX31" fmla="*/ 1888286 w 2437871"/>
                <a:gd name="connsiteY31" fmla="*/ 396646 h 1574215"/>
                <a:gd name="connsiteX32" fmla="*/ 1884270 w 2437871"/>
                <a:gd name="connsiteY32" fmla="*/ 396646 h 1574215"/>
                <a:gd name="connsiteX33" fmla="*/ 1884270 w 2437871"/>
                <a:gd name="connsiteY33" fmla="*/ 471108 h 1574215"/>
                <a:gd name="connsiteX34" fmla="*/ 1888286 w 2437871"/>
                <a:gd name="connsiteY34" fmla="*/ 471108 h 1574215"/>
                <a:gd name="connsiteX35" fmla="*/ 942135 w 2437871"/>
                <a:gd name="connsiteY35" fmla="*/ 946152 h 1574215"/>
                <a:gd name="connsiteX36" fmla="*/ 942135 w 2437871"/>
                <a:gd name="connsiteY36" fmla="*/ 1020613 h 1574215"/>
                <a:gd name="connsiteX37" fmla="*/ 946151 w 2437871"/>
                <a:gd name="connsiteY37" fmla="*/ 1020613 h 1574215"/>
                <a:gd name="connsiteX38" fmla="*/ 946151 w 2437871"/>
                <a:gd name="connsiteY38" fmla="*/ 946152 h 1574215"/>
                <a:gd name="connsiteX39" fmla="*/ 942135 w 2437871"/>
                <a:gd name="connsiteY39" fmla="*/ 946152 h 1574215"/>
                <a:gd name="connsiteX40" fmla="*/ 1024629 w 2437871"/>
                <a:gd name="connsiteY40" fmla="*/ 706622 h 1574215"/>
                <a:gd name="connsiteX41" fmla="*/ 1024629 w 2437871"/>
                <a:gd name="connsiteY41" fmla="*/ 632160 h 1574215"/>
                <a:gd name="connsiteX42" fmla="*/ 1020613 w 2437871"/>
                <a:gd name="connsiteY42" fmla="*/ 632160 h 1574215"/>
                <a:gd name="connsiteX43" fmla="*/ 1020613 w 2437871"/>
                <a:gd name="connsiteY43" fmla="*/ 706622 h 1574215"/>
                <a:gd name="connsiteX44" fmla="*/ 1024629 w 2437871"/>
                <a:gd name="connsiteY44" fmla="*/ 706622 h 1574215"/>
                <a:gd name="connsiteX45" fmla="*/ 1020613 w 2437871"/>
                <a:gd name="connsiteY45" fmla="*/ 946152 h 1574215"/>
                <a:gd name="connsiteX46" fmla="*/ 1020613 w 2437871"/>
                <a:gd name="connsiteY46" fmla="*/ 1020613 h 1574215"/>
                <a:gd name="connsiteX47" fmla="*/ 1024629 w 2437871"/>
                <a:gd name="connsiteY47" fmla="*/ 1020613 h 1574215"/>
                <a:gd name="connsiteX48" fmla="*/ 1024629 w 2437871"/>
                <a:gd name="connsiteY48" fmla="*/ 946152 h 1574215"/>
                <a:gd name="connsiteX49" fmla="*/ 1020613 w 2437871"/>
                <a:gd name="connsiteY49" fmla="*/ 946152 h 1574215"/>
                <a:gd name="connsiteX50" fmla="*/ 706621 w 2437871"/>
                <a:gd name="connsiteY50" fmla="*/ 867674 h 1574215"/>
                <a:gd name="connsiteX51" fmla="*/ 706621 w 2437871"/>
                <a:gd name="connsiteY51" fmla="*/ 942136 h 1574215"/>
                <a:gd name="connsiteX52" fmla="*/ 710638 w 2437871"/>
                <a:gd name="connsiteY52" fmla="*/ 942136 h 1574215"/>
                <a:gd name="connsiteX53" fmla="*/ 710638 w 2437871"/>
                <a:gd name="connsiteY53" fmla="*/ 867674 h 1574215"/>
                <a:gd name="connsiteX54" fmla="*/ 706621 w 2437871"/>
                <a:gd name="connsiteY54" fmla="*/ 867674 h 1574215"/>
                <a:gd name="connsiteX55" fmla="*/ 863657 w 2437871"/>
                <a:gd name="connsiteY55" fmla="*/ 1181666 h 1574215"/>
                <a:gd name="connsiteX56" fmla="*/ 863657 w 2437871"/>
                <a:gd name="connsiteY56" fmla="*/ 1256127 h 1574215"/>
                <a:gd name="connsiteX57" fmla="*/ 867673 w 2437871"/>
                <a:gd name="connsiteY57" fmla="*/ 1256127 h 1574215"/>
                <a:gd name="connsiteX58" fmla="*/ 867673 w 2437871"/>
                <a:gd name="connsiteY58" fmla="*/ 1181666 h 1574215"/>
                <a:gd name="connsiteX59" fmla="*/ 863657 w 2437871"/>
                <a:gd name="connsiteY59" fmla="*/ 1181666 h 1574215"/>
                <a:gd name="connsiteX60" fmla="*/ 1652773 w 2437871"/>
                <a:gd name="connsiteY60" fmla="*/ 471108 h 1574215"/>
                <a:gd name="connsiteX61" fmla="*/ 1652773 w 2437871"/>
                <a:gd name="connsiteY61" fmla="*/ 396646 h 1574215"/>
                <a:gd name="connsiteX62" fmla="*/ 1648756 w 2437871"/>
                <a:gd name="connsiteY62" fmla="*/ 396646 h 1574215"/>
                <a:gd name="connsiteX63" fmla="*/ 1648756 w 2437871"/>
                <a:gd name="connsiteY63" fmla="*/ 471108 h 1574215"/>
                <a:gd name="connsiteX64" fmla="*/ 1652773 w 2437871"/>
                <a:gd name="connsiteY64" fmla="*/ 471108 h 1574215"/>
                <a:gd name="connsiteX65" fmla="*/ 1731250 w 2437871"/>
                <a:gd name="connsiteY65" fmla="*/ 471108 h 1574215"/>
                <a:gd name="connsiteX66" fmla="*/ 1731250 w 2437871"/>
                <a:gd name="connsiteY66" fmla="*/ 396646 h 1574215"/>
                <a:gd name="connsiteX67" fmla="*/ 1727234 w 2437871"/>
                <a:gd name="connsiteY67" fmla="*/ 396646 h 1574215"/>
                <a:gd name="connsiteX68" fmla="*/ 1727234 w 2437871"/>
                <a:gd name="connsiteY68" fmla="*/ 471108 h 1574215"/>
                <a:gd name="connsiteX69" fmla="*/ 1731250 w 2437871"/>
                <a:gd name="connsiteY69" fmla="*/ 471108 h 1574215"/>
                <a:gd name="connsiteX70" fmla="*/ 867673 w 2437871"/>
                <a:gd name="connsiteY70" fmla="*/ 706622 h 1574215"/>
                <a:gd name="connsiteX71" fmla="*/ 867673 w 2437871"/>
                <a:gd name="connsiteY71" fmla="*/ 632160 h 1574215"/>
                <a:gd name="connsiteX72" fmla="*/ 863657 w 2437871"/>
                <a:gd name="connsiteY72" fmla="*/ 632160 h 1574215"/>
                <a:gd name="connsiteX73" fmla="*/ 863657 w 2437871"/>
                <a:gd name="connsiteY73" fmla="*/ 706622 h 1574215"/>
                <a:gd name="connsiteX74" fmla="*/ 867673 w 2437871"/>
                <a:gd name="connsiteY74" fmla="*/ 706622 h 1574215"/>
                <a:gd name="connsiteX75" fmla="*/ 789115 w 2437871"/>
                <a:gd name="connsiteY75" fmla="*/ 706622 h 1574215"/>
                <a:gd name="connsiteX76" fmla="*/ 789115 w 2437871"/>
                <a:gd name="connsiteY76" fmla="*/ 632160 h 1574215"/>
                <a:gd name="connsiteX77" fmla="*/ 785099 w 2437871"/>
                <a:gd name="connsiteY77" fmla="*/ 632160 h 1574215"/>
                <a:gd name="connsiteX78" fmla="*/ 785099 w 2437871"/>
                <a:gd name="connsiteY78" fmla="*/ 706622 h 1574215"/>
                <a:gd name="connsiteX79" fmla="*/ 789115 w 2437871"/>
                <a:gd name="connsiteY79" fmla="*/ 706622 h 1574215"/>
                <a:gd name="connsiteX80" fmla="*/ 946151 w 2437871"/>
                <a:gd name="connsiteY80" fmla="*/ 706622 h 1574215"/>
                <a:gd name="connsiteX81" fmla="*/ 946151 w 2437871"/>
                <a:gd name="connsiteY81" fmla="*/ 632160 h 1574215"/>
                <a:gd name="connsiteX82" fmla="*/ 942135 w 2437871"/>
                <a:gd name="connsiteY82" fmla="*/ 632160 h 1574215"/>
                <a:gd name="connsiteX83" fmla="*/ 942135 w 2437871"/>
                <a:gd name="connsiteY83" fmla="*/ 706622 h 1574215"/>
                <a:gd name="connsiteX84" fmla="*/ 946151 w 2437871"/>
                <a:gd name="connsiteY84" fmla="*/ 706622 h 1574215"/>
                <a:gd name="connsiteX85" fmla="*/ 942135 w 2437871"/>
                <a:gd name="connsiteY85" fmla="*/ 1181666 h 1574215"/>
                <a:gd name="connsiteX86" fmla="*/ 942135 w 2437871"/>
                <a:gd name="connsiteY86" fmla="*/ 1256127 h 1574215"/>
                <a:gd name="connsiteX87" fmla="*/ 946151 w 2437871"/>
                <a:gd name="connsiteY87" fmla="*/ 1256127 h 1574215"/>
                <a:gd name="connsiteX88" fmla="*/ 946151 w 2437871"/>
                <a:gd name="connsiteY88" fmla="*/ 1181666 h 1574215"/>
                <a:gd name="connsiteX89" fmla="*/ 942135 w 2437871"/>
                <a:gd name="connsiteY89" fmla="*/ 1181666 h 1574215"/>
                <a:gd name="connsiteX90" fmla="*/ 1099171 w 2437871"/>
                <a:gd name="connsiteY90" fmla="*/ 1181666 h 1574215"/>
                <a:gd name="connsiteX91" fmla="*/ 1099171 w 2437871"/>
                <a:gd name="connsiteY91" fmla="*/ 1256127 h 1574215"/>
                <a:gd name="connsiteX92" fmla="*/ 1103187 w 2437871"/>
                <a:gd name="connsiteY92" fmla="*/ 1256127 h 1574215"/>
                <a:gd name="connsiteX93" fmla="*/ 1103187 w 2437871"/>
                <a:gd name="connsiteY93" fmla="*/ 1181666 h 1574215"/>
                <a:gd name="connsiteX94" fmla="*/ 1099171 w 2437871"/>
                <a:gd name="connsiteY94" fmla="*/ 1181666 h 1574215"/>
                <a:gd name="connsiteX95" fmla="*/ 475124 w 2437871"/>
                <a:gd name="connsiteY95" fmla="*/ 946152 h 1574215"/>
                <a:gd name="connsiteX96" fmla="*/ 471108 w 2437871"/>
                <a:gd name="connsiteY96" fmla="*/ 946152 h 1574215"/>
                <a:gd name="connsiteX97" fmla="*/ 471108 w 2437871"/>
                <a:gd name="connsiteY97" fmla="*/ 1020613 h 1574215"/>
                <a:gd name="connsiteX98" fmla="*/ 475124 w 2437871"/>
                <a:gd name="connsiteY98" fmla="*/ 1020613 h 1574215"/>
                <a:gd name="connsiteX99" fmla="*/ 475124 w 2437871"/>
                <a:gd name="connsiteY99" fmla="*/ 946152 h 1574215"/>
                <a:gd name="connsiteX100" fmla="*/ 1413243 w 2437871"/>
                <a:gd name="connsiteY100" fmla="*/ 1181666 h 1574215"/>
                <a:gd name="connsiteX101" fmla="*/ 1413243 w 2437871"/>
                <a:gd name="connsiteY101" fmla="*/ 1256127 h 1574215"/>
                <a:gd name="connsiteX102" fmla="*/ 1417259 w 2437871"/>
                <a:gd name="connsiteY102" fmla="*/ 1256127 h 1574215"/>
                <a:gd name="connsiteX103" fmla="*/ 1417259 w 2437871"/>
                <a:gd name="connsiteY103" fmla="*/ 1181666 h 1574215"/>
                <a:gd name="connsiteX104" fmla="*/ 1413243 w 2437871"/>
                <a:gd name="connsiteY104" fmla="*/ 1181666 h 1574215"/>
                <a:gd name="connsiteX105" fmla="*/ 1966764 w 2437871"/>
                <a:gd name="connsiteY105" fmla="*/ 471108 h 1574215"/>
                <a:gd name="connsiteX106" fmla="*/ 1966764 w 2437871"/>
                <a:gd name="connsiteY106" fmla="*/ 396646 h 1574215"/>
                <a:gd name="connsiteX107" fmla="*/ 1962748 w 2437871"/>
                <a:gd name="connsiteY107" fmla="*/ 396646 h 1574215"/>
                <a:gd name="connsiteX108" fmla="*/ 1962748 w 2437871"/>
                <a:gd name="connsiteY108" fmla="*/ 471108 h 1574215"/>
                <a:gd name="connsiteX109" fmla="*/ 1966764 w 2437871"/>
                <a:gd name="connsiteY109" fmla="*/ 471108 h 1574215"/>
                <a:gd name="connsiteX110" fmla="*/ 475124 w 2437871"/>
                <a:gd name="connsiteY110" fmla="*/ 867674 h 1574215"/>
                <a:gd name="connsiteX111" fmla="*/ 471108 w 2437871"/>
                <a:gd name="connsiteY111" fmla="*/ 867674 h 1574215"/>
                <a:gd name="connsiteX112" fmla="*/ 471108 w 2437871"/>
                <a:gd name="connsiteY112" fmla="*/ 942136 h 1574215"/>
                <a:gd name="connsiteX113" fmla="*/ 475124 w 2437871"/>
                <a:gd name="connsiteY113" fmla="*/ 942136 h 1574215"/>
                <a:gd name="connsiteX114" fmla="*/ 475124 w 2437871"/>
                <a:gd name="connsiteY114" fmla="*/ 867674 h 1574215"/>
                <a:gd name="connsiteX115" fmla="*/ 1260223 w 2437871"/>
                <a:gd name="connsiteY115" fmla="*/ 706622 h 1574215"/>
                <a:gd name="connsiteX116" fmla="*/ 1260223 w 2437871"/>
                <a:gd name="connsiteY116" fmla="*/ 632160 h 1574215"/>
                <a:gd name="connsiteX117" fmla="*/ 1256207 w 2437871"/>
                <a:gd name="connsiteY117" fmla="*/ 632160 h 1574215"/>
                <a:gd name="connsiteX118" fmla="*/ 1256207 w 2437871"/>
                <a:gd name="connsiteY118" fmla="*/ 706622 h 1574215"/>
                <a:gd name="connsiteX119" fmla="*/ 1260223 w 2437871"/>
                <a:gd name="connsiteY119" fmla="*/ 706622 h 1574215"/>
                <a:gd name="connsiteX120" fmla="*/ 1338701 w 2437871"/>
                <a:gd name="connsiteY120" fmla="*/ 706622 h 1574215"/>
                <a:gd name="connsiteX121" fmla="*/ 1338701 w 2437871"/>
                <a:gd name="connsiteY121" fmla="*/ 632160 h 1574215"/>
                <a:gd name="connsiteX122" fmla="*/ 1334685 w 2437871"/>
                <a:gd name="connsiteY122" fmla="*/ 632160 h 1574215"/>
                <a:gd name="connsiteX123" fmla="*/ 1334685 w 2437871"/>
                <a:gd name="connsiteY123" fmla="*/ 706622 h 1574215"/>
                <a:gd name="connsiteX124" fmla="*/ 1338701 w 2437871"/>
                <a:gd name="connsiteY124" fmla="*/ 706622 h 1574215"/>
                <a:gd name="connsiteX125" fmla="*/ 1417259 w 2437871"/>
                <a:gd name="connsiteY125" fmla="*/ 706622 h 1574215"/>
                <a:gd name="connsiteX126" fmla="*/ 1417259 w 2437871"/>
                <a:gd name="connsiteY126" fmla="*/ 632160 h 1574215"/>
                <a:gd name="connsiteX127" fmla="*/ 1413243 w 2437871"/>
                <a:gd name="connsiteY127" fmla="*/ 632160 h 1574215"/>
                <a:gd name="connsiteX128" fmla="*/ 1413243 w 2437871"/>
                <a:gd name="connsiteY128" fmla="*/ 706622 h 1574215"/>
                <a:gd name="connsiteX129" fmla="*/ 1417259 w 2437871"/>
                <a:gd name="connsiteY129" fmla="*/ 706622 h 1574215"/>
                <a:gd name="connsiteX130" fmla="*/ 1334685 w 2437871"/>
                <a:gd name="connsiteY130" fmla="*/ 1181666 h 1574215"/>
                <a:gd name="connsiteX131" fmla="*/ 1334685 w 2437871"/>
                <a:gd name="connsiteY131" fmla="*/ 1256127 h 1574215"/>
                <a:gd name="connsiteX132" fmla="*/ 1338701 w 2437871"/>
                <a:gd name="connsiteY132" fmla="*/ 1256127 h 1574215"/>
                <a:gd name="connsiteX133" fmla="*/ 1338701 w 2437871"/>
                <a:gd name="connsiteY133" fmla="*/ 1181666 h 1574215"/>
                <a:gd name="connsiteX134" fmla="*/ 1334685 w 2437871"/>
                <a:gd name="connsiteY134" fmla="*/ 1181666 h 1574215"/>
                <a:gd name="connsiteX135" fmla="*/ 475124 w 2437871"/>
                <a:gd name="connsiteY135" fmla="*/ 710638 h 1574215"/>
                <a:gd name="connsiteX136" fmla="*/ 471108 w 2437871"/>
                <a:gd name="connsiteY136" fmla="*/ 710638 h 1574215"/>
                <a:gd name="connsiteX137" fmla="*/ 471108 w 2437871"/>
                <a:gd name="connsiteY137" fmla="*/ 785100 h 1574215"/>
                <a:gd name="connsiteX138" fmla="*/ 475124 w 2437871"/>
                <a:gd name="connsiteY138" fmla="*/ 785100 h 1574215"/>
                <a:gd name="connsiteX139" fmla="*/ 475124 w 2437871"/>
                <a:gd name="connsiteY139" fmla="*/ 710638 h 1574215"/>
                <a:gd name="connsiteX140" fmla="*/ 1491721 w 2437871"/>
                <a:gd name="connsiteY140" fmla="*/ 1181666 h 1574215"/>
                <a:gd name="connsiteX141" fmla="*/ 1491721 w 2437871"/>
                <a:gd name="connsiteY141" fmla="*/ 1256127 h 1574215"/>
                <a:gd name="connsiteX142" fmla="*/ 1495737 w 2437871"/>
                <a:gd name="connsiteY142" fmla="*/ 1256127 h 1574215"/>
                <a:gd name="connsiteX143" fmla="*/ 1495737 w 2437871"/>
                <a:gd name="connsiteY143" fmla="*/ 1181666 h 1574215"/>
                <a:gd name="connsiteX144" fmla="*/ 1491721 w 2437871"/>
                <a:gd name="connsiteY144" fmla="*/ 1181666 h 1574215"/>
                <a:gd name="connsiteX145" fmla="*/ 475124 w 2437871"/>
                <a:gd name="connsiteY145" fmla="*/ 789116 h 1574215"/>
                <a:gd name="connsiteX146" fmla="*/ 471108 w 2437871"/>
                <a:gd name="connsiteY146" fmla="*/ 789116 h 1574215"/>
                <a:gd name="connsiteX147" fmla="*/ 471108 w 2437871"/>
                <a:gd name="connsiteY147" fmla="*/ 863577 h 1574215"/>
                <a:gd name="connsiteX148" fmla="*/ 475124 w 2437871"/>
                <a:gd name="connsiteY148" fmla="*/ 863577 h 1574215"/>
                <a:gd name="connsiteX149" fmla="*/ 475124 w 2437871"/>
                <a:gd name="connsiteY149" fmla="*/ 789116 h 1574215"/>
                <a:gd name="connsiteX150" fmla="*/ 1962748 w 2437871"/>
                <a:gd name="connsiteY150" fmla="*/ 1020613 h 1574215"/>
                <a:gd name="connsiteX151" fmla="*/ 1966764 w 2437871"/>
                <a:gd name="connsiteY151" fmla="*/ 1020613 h 1574215"/>
                <a:gd name="connsiteX152" fmla="*/ 1966764 w 2437871"/>
                <a:gd name="connsiteY152" fmla="*/ 946152 h 1574215"/>
                <a:gd name="connsiteX153" fmla="*/ 1962748 w 2437871"/>
                <a:gd name="connsiteY153" fmla="*/ 946152 h 1574215"/>
                <a:gd name="connsiteX154" fmla="*/ 1962748 w 2437871"/>
                <a:gd name="connsiteY154" fmla="*/ 1020613 h 1574215"/>
                <a:gd name="connsiteX155" fmla="*/ 1962748 w 2437871"/>
                <a:gd name="connsiteY155" fmla="*/ 628064 h 1574215"/>
                <a:gd name="connsiteX156" fmla="*/ 1966764 w 2437871"/>
                <a:gd name="connsiteY156" fmla="*/ 628064 h 1574215"/>
                <a:gd name="connsiteX157" fmla="*/ 1966764 w 2437871"/>
                <a:gd name="connsiteY157" fmla="*/ 553602 h 1574215"/>
                <a:gd name="connsiteX158" fmla="*/ 1962748 w 2437871"/>
                <a:gd name="connsiteY158" fmla="*/ 553602 h 1574215"/>
                <a:gd name="connsiteX159" fmla="*/ 1962748 w 2437871"/>
                <a:gd name="connsiteY159" fmla="*/ 628064 h 1574215"/>
                <a:gd name="connsiteX160" fmla="*/ 1177649 w 2437871"/>
                <a:gd name="connsiteY160" fmla="*/ 1181666 h 1574215"/>
                <a:gd name="connsiteX161" fmla="*/ 1177649 w 2437871"/>
                <a:gd name="connsiteY161" fmla="*/ 1256127 h 1574215"/>
                <a:gd name="connsiteX162" fmla="*/ 1181665 w 2437871"/>
                <a:gd name="connsiteY162" fmla="*/ 1256127 h 1574215"/>
                <a:gd name="connsiteX163" fmla="*/ 1181665 w 2437871"/>
                <a:gd name="connsiteY163" fmla="*/ 1181666 h 1574215"/>
                <a:gd name="connsiteX164" fmla="*/ 1177649 w 2437871"/>
                <a:gd name="connsiteY164" fmla="*/ 1181666 h 1574215"/>
                <a:gd name="connsiteX165" fmla="*/ 1103187 w 2437871"/>
                <a:gd name="connsiteY165" fmla="*/ 706622 h 1574215"/>
                <a:gd name="connsiteX166" fmla="*/ 1103187 w 2437871"/>
                <a:gd name="connsiteY166" fmla="*/ 632160 h 1574215"/>
                <a:gd name="connsiteX167" fmla="*/ 1099171 w 2437871"/>
                <a:gd name="connsiteY167" fmla="*/ 632160 h 1574215"/>
                <a:gd name="connsiteX168" fmla="*/ 1099171 w 2437871"/>
                <a:gd name="connsiteY168" fmla="*/ 706622 h 1574215"/>
                <a:gd name="connsiteX169" fmla="*/ 1103187 w 2437871"/>
                <a:gd name="connsiteY169" fmla="*/ 706622 h 1574215"/>
                <a:gd name="connsiteX170" fmla="*/ 1962748 w 2437871"/>
                <a:gd name="connsiteY170" fmla="*/ 942136 h 1574215"/>
                <a:gd name="connsiteX171" fmla="*/ 1966764 w 2437871"/>
                <a:gd name="connsiteY171" fmla="*/ 942136 h 1574215"/>
                <a:gd name="connsiteX172" fmla="*/ 1966764 w 2437871"/>
                <a:gd name="connsiteY172" fmla="*/ 867674 h 1574215"/>
                <a:gd name="connsiteX173" fmla="*/ 1962748 w 2437871"/>
                <a:gd name="connsiteY173" fmla="*/ 867674 h 1574215"/>
                <a:gd name="connsiteX174" fmla="*/ 1962748 w 2437871"/>
                <a:gd name="connsiteY174" fmla="*/ 942136 h 1574215"/>
                <a:gd name="connsiteX175" fmla="*/ 1962748 w 2437871"/>
                <a:gd name="connsiteY175" fmla="*/ 549586 h 1574215"/>
                <a:gd name="connsiteX176" fmla="*/ 1966764 w 2437871"/>
                <a:gd name="connsiteY176" fmla="*/ 549586 h 1574215"/>
                <a:gd name="connsiteX177" fmla="*/ 1966764 w 2437871"/>
                <a:gd name="connsiteY177" fmla="*/ 475124 h 1574215"/>
                <a:gd name="connsiteX178" fmla="*/ 1962748 w 2437871"/>
                <a:gd name="connsiteY178" fmla="*/ 475124 h 1574215"/>
                <a:gd name="connsiteX179" fmla="*/ 1962748 w 2437871"/>
                <a:gd name="connsiteY179" fmla="*/ 549586 h 1574215"/>
                <a:gd name="connsiteX180" fmla="*/ 1962748 w 2437871"/>
                <a:gd name="connsiteY180" fmla="*/ 706622 h 1574215"/>
                <a:gd name="connsiteX181" fmla="*/ 1966764 w 2437871"/>
                <a:gd name="connsiteY181" fmla="*/ 706622 h 1574215"/>
                <a:gd name="connsiteX182" fmla="*/ 1966764 w 2437871"/>
                <a:gd name="connsiteY182" fmla="*/ 632160 h 1574215"/>
                <a:gd name="connsiteX183" fmla="*/ 1962748 w 2437871"/>
                <a:gd name="connsiteY183" fmla="*/ 632160 h 1574215"/>
                <a:gd name="connsiteX184" fmla="*/ 1962748 w 2437871"/>
                <a:gd name="connsiteY184" fmla="*/ 706622 h 1574215"/>
                <a:gd name="connsiteX185" fmla="*/ 1962748 w 2437871"/>
                <a:gd name="connsiteY185" fmla="*/ 863658 h 1574215"/>
                <a:gd name="connsiteX186" fmla="*/ 1966764 w 2437871"/>
                <a:gd name="connsiteY186" fmla="*/ 863658 h 1574215"/>
                <a:gd name="connsiteX187" fmla="*/ 1966764 w 2437871"/>
                <a:gd name="connsiteY187" fmla="*/ 789196 h 1574215"/>
                <a:gd name="connsiteX188" fmla="*/ 1962748 w 2437871"/>
                <a:gd name="connsiteY188" fmla="*/ 789196 h 1574215"/>
                <a:gd name="connsiteX189" fmla="*/ 1962748 w 2437871"/>
                <a:gd name="connsiteY189" fmla="*/ 863658 h 1574215"/>
                <a:gd name="connsiteX190" fmla="*/ 1962748 w 2437871"/>
                <a:gd name="connsiteY190" fmla="*/ 785100 h 1574215"/>
                <a:gd name="connsiteX191" fmla="*/ 1966764 w 2437871"/>
                <a:gd name="connsiteY191" fmla="*/ 785100 h 1574215"/>
                <a:gd name="connsiteX192" fmla="*/ 1966764 w 2437871"/>
                <a:gd name="connsiteY192" fmla="*/ 710638 h 1574215"/>
                <a:gd name="connsiteX193" fmla="*/ 1962748 w 2437871"/>
                <a:gd name="connsiteY193" fmla="*/ 710638 h 1574215"/>
                <a:gd name="connsiteX194" fmla="*/ 1962748 w 2437871"/>
                <a:gd name="connsiteY194" fmla="*/ 785100 h 1574215"/>
                <a:gd name="connsiteX195" fmla="*/ 1181665 w 2437871"/>
                <a:gd name="connsiteY195" fmla="*/ 706622 h 1574215"/>
                <a:gd name="connsiteX196" fmla="*/ 1181665 w 2437871"/>
                <a:gd name="connsiteY196" fmla="*/ 632160 h 1574215"/>
                <a:gd name="connsiteX197" fmla="*/ 1177649 w 2437871"/>
                <a:gd name="connsiteY197" fmla="*/ 632160 h 1574215"/>
                <a:gd name="connsiteX198" fmla="*/ 1177649 w 2437871"/>
                <a:gd name="connsiteY198" fmla="*/ 706622 h 1574215"/>
                <a:gd name="connsiteX199" fmla="*/ 1181665 w 2437871"/>
                <a:gd name="connsiteY199" fmla="*/ 706622 h 1574215"/>
                <a:gd name="connsiteX200" fmla="*/ 1256207 w 2437871"/>
                <a:gd name="connsiteY200" fmla="*/ 1181666 h 1574215"/>
                <a:gd name="connsiteX201" fmla="*/ 1256207 w 2437871"/>
                <a:gd name="connsiteY201" fmla="*/ 1256127 h 1574215"/>
                <a:gd name="connsiteX202" fmla="*/ 1260223 w 2437871"/>
                <a:gd name="connsiteY202" fmla="*/ 1256127 h 1574215"/>
                <a:gd name="connsiteX203" fmla="*/ 1260223 w 2437871"/>
                <a:gd name="connsiteY203" fmla="*/ 1181666 h 1574215"/>
                <a:gd name="connsiteX204" fmla="*/ 1256207 w 2437871"/>
                <a:gd name="connsiteY204" fmla="*/ 1181666 h 1574215"/>
                <a:gd name="connsiteX205" fmla="*/ 942135 w 2437871"/>
                <a:gd name="connsiteY205" fmla="*/ 789116 h 1574215"/>
                <a:gd name="connsiteX206" fmla="*/ 942135 w 2437871"/>
                <a:gd name="connsiteY206" fmla="*/ 863577 h 1574215"/>
                <a:gd name="connsiteX207" fmla="*/ 946151 w 2437871"/>
                <a:gd name="connsiteY207" fmla="*/ 863577 h 1574215"/>
                <a:gd name="connsiteX208" fmla="*/ 946151 w 2437871"/>
                <a:gd name="connsiteY208" fmla="*/ 789116 h 1574215"/>
                <a:gd name="connsiteX209" fmla="*/ 942135 w 2437871"/>
                <a:gd name="connsiteY209" fmla="*/ 789116 h 1574215"/>
                <a:gd name="connsiteX210" fmla="*/ 1962748 w 2437871"/>
                <a:gd name="connsiteY210" fmla="*/ 1024630 h 1574215"/>
                <a:gd name="connsiteX211" fmla="*/ 1962748 w 2437871"/>
                <a:gd name="connsiteY211" fmla="*/ 1099091 h 1574215"/>
                <a:gd name="connsiteX212" fmla="*/ 1966764 w 2437871"/>
                <a:gd name="connsiteY212" fmla="*/ 1099091 h 1574215"/>
                <a:gd name="connsiteX213" fmla="*/ 1966764 w 2437871"/>
                <a:gd name="connsiteY213" fmla="*/ 1024630 h 1574215"/>
                <a:gd name="connsiteX214" fmla="*/ 1962748 w 2437871"/>
                <a:gd name="connsiteY214" fmla="*/ 1024630 h 1574215"/>
                <a:gd name="connsiteX215" fmla="*/ 710638 w 2437871"/>
                <a:gd name="connsiteY215" fmla="*/ 471108 h 1574215"/>
                <a:gd name="connsiteX216" fmla="*/ 710638 w 2437871"/>
                <a:gd name="connsiteY216" fmla="*/ 396646 h 1574215"/>
                <a:gd name="connsiteX217" fmla="*/ 706621 w 2437871"/>
                <a:gd name="connsiteY217" fmla="*/ 396646 h 1574215"/>
                <a:gd name="connsiteX218" fmla="*/ 706621 w 2437871"/>
                <a:gd name="connsiteY218" fmla="*/ 471108 h 1574215"/>
                <a:gd name="connsiteX219" fmla="*/ 710638 w 2437871"/>
                <a:gd name="connsiteY219" fmla="*/ 471108 h 1574215"/>
                <a:gd name="connsiteX220" fmla="*/ 396566 w 2437871"/>
                <a:gd name="connsiteY220" fmla="*/ 553602 h 1574215"/>
                <a:gd name="connsiteX221" fmla="*/ 392550 w 2437871"/>
                <a:gd name="connsiteY221" fmla="*/ 553602 h 1574215"/>
                <a:gd name="connsiteX222" fmla="*/ 392550 w 2437871"/>
                <a:gd name="connsiteY222" fmla="*/ 628064 h 1574215"/>
                <a:gd name="connsiteX223" fmla="*/ 396566 w 2437871"/>
                <a:gd name="connsiteY223" fmla="*/ 628064 h 1574215"/>
                <a:gd name="connsiteX224" fmla="*/ 396566 w 2437871"/>
                <a:gd name="connsiteY224" fmla="*/ 553602 h 1574215"/>
                <a:gd name="connsiteX225" fmla="*/ 1020613 w 2437871"/>
                <a:gd name="connsiteY225" fmla="*/ 789116 h 1574215"/>
                <a:gd name="connsiteX226" fmla="*/ 1020613 w 2437871"/>
                <a:gd name="connsiteY226" fmla="*/ 863577 h 1574215"/>
                <a:gd name="connsiteX227" fmla="*/ 1024629 w 2437871"/>
                <a:gd name="connsiteY227" fmla="*/ 863577 h 1574215"/>
                <a:gd name="connsiteX228" fmla="*/ 1024629 w 2437871"/>
                <a:gd name="connsiteY228" fmla="*/ 789116 h 1574215"/>
                <a:gd name="connsiteX229" fmla="*/ 1020613 w 2437871"/>
                <a:gd name="connsiteY229" fmla="*/ 789116 h 1574215"/>
                <a:gd name="connsiteX230" fmla="*/ 632080 w 2437871"/>
                <a:gd name="connsiteY230" fmla="*/ 471108 h 1574215"/>
                <a:gd name="connsiteX231" fmla="*/ 632080 w 2437871"/>
                <a:gd name="connsiteY231" fmla="*/ 396646 h 1574215"/>
                <a:gd name="connsiteX232" fmla="*/ 628063 w 2437871"/>
                <a:gd name="connsiteY232" fmla="*/ 396646 h 1574215"/>
                <a:gd name="connsiteX233" fmla="*/ 628063 w 2437871"/>
                <a:gd name="connsiteY233" fmla="*/ 471108 h 1574215"/>
                <a:gd name="connsiteX234" fmla="*/ 632080 w 2437871"/>
                <a:gd name="connsiteY234" fmla="*/ 471108 h 1574215"/>
                <a:gd name="connsiteX235" fmla="*/ 549585 w 2437871"/>
                <a:gd name="connsiteY235" fmla="*/ 946152 h 1574215"/>
                <a:gd name="connsiteX236" fmla="*/ 549585 w 2437871"/>
                <a:gd name="connsiteY236" fmla="*/ 1020613 h 1574215"/>
                <a:gd name="connsiteX237" fmla="*/ 553602 w 2437871"/>
                <a:gd name="connsiteY237" fmla="*/ 1020613 h 1574215"/>
                <a:gd name="connsiteX238" fmla="*/ 553602 w 2437871"/>
                <a:gd name="connsiteY238" fmla="*/ 946152 h 1574215"/>
                <a:gd name="connsiteX239" fmla="*/ 549585 w 2437871"/>
                <a:gd name="connsiteY239" fmla="*/ 946152 h 1574215"/>
                <a:gd name="connsiteX240" fmla="*/ 1495737 w 2437871"/>
                <a:gd name="connsiteY240" fmla="*/ 706622 h 1574215"/>
                <a:gd name="connsiteX241" fmla="*/ 1495737 w 2437871"/>
                <a:gd name="connsiteY241" fmla="*/ 632160 h 1574215"/>
                <a:gd name="connsiteX242" fmla="*/ 1491721 w 2437871"/>
                <a:gd name="connsiteY242" fmla="*/ 632160 h 1574215"/>
                <a:gd name="connsiteX243" fmla="*/ 1491721 w 2437871"/>
                <a:gd name="connsiteY243" fmla="*/ 706622 h 1574215"/>
                <a:gd name="connsiteX244" fmla="*/ 1495737 w 2437871"/>
                <a:gd name="connsiteY244" fmla="*/ 706622 h 1574215"/>
                <a:gd name="connsiteX245" fmla="*/ 867673 w 2437871"/>
                <a:gd name="connsiteY245" fmla="*/ 471108 h 1574215"/>
                <a:gd name="connsiteX246" fmla="*/ 867673 w 2437871"/>
                <a:gd name="connsiteY246" fmla="*/ 396646 h 1574215"/>
                <a:gd name="connsiteX247" fmla="*/ 863657 w 2437871"/>
                <a:gd name="connsiteY247" fmla="*/ 396646 h 1574215"/>
                <a:gd name="connsiteX248" fmla="*/ 863657 w 2437871"/>
                <a:gd name="connsiteY248" fmla="*/ 471108 h 1574215"/>
                <a:gd name="connsiteX249" fmla="*/ 867673 w 2437871"/>
                <a:gd name="connsiteY249" fmla="*/ 471108 h 1574215"/>
                <a:gd name="connsiteX250" fmla="*/ 863657 w 2437871"/>
                <a:gd name="connsiteY250" fmla="*/ 789116 h 1574215"/>
                <a:gd name="connsiteX251" fmla="*/ 863657 w 2437871"/>
                <a:gd name="connsiteY251" fmla="*/ 863577 h 1574215"/>
                <a:gd name="connsiteX252" fmla="*/ 867673 w 2437871"/>
                <a:gd name="connsiteY252" fmla="*/ 863577 h 1574215"/>
                <a:gd name="connsiteX253" fmla="*/ 867673 w 2437871"/>
                <a:gd name="connsiteY253" fmla="*/ 789116 h 1574215"/>
                <a:gd name="connsiteX254" fmla="*/ 863657 w 2437871"/>
                <a:gd name="connsiteY254" fmla="*/ 789116 h 1574215"/>
                <a:gd name="connsiteX255" fmla="*/ 789115 w 2437871"/>
                <a:gd name="connsiteY255" fmla="*/ 471108 h 1574215"/>
                <a:gd name="connsiteX256" fmla="*/ 789115 w 2437871"/>
                <a:gd name="connsiteY256" fmla="*/ 396646 h 1574215"/>
                <a:gd name="connsiteX257" fmla="*/ 785099 w 2437871"/>
                <a:gd name="connsiteY257" fmla="*/ 396646 h 1574215"/>
                <a:gd name="connsiteX258" fmla="*/ 785099 w 2437871"/>
                <a:gd name="connsiteY258" fmla="*/ 471108 h 1574215"/>
                <a:gd name="connsiteX259" fmla="*/ 789115 w 2437871"/>
                <a:gd name="connsiteY259" fmla="*/ 471108 h 1574215"/>
                <a:gd name="connsiteX260" fmla="*/ 396566 w 2437871"/>
                <a:gd name="connsiteY260" fmla="*/ 475124 h 1574215"/>
                <a:gd name="connsiteX261" fmla="*/ 392550 w 2437871"/>
                <a:gd name="connsiteY261" fmla="*/ 475124 h 1574215"/>
                <a:gd name="connsiteX262" fmla="*/ 392550 w 2437871"/>
                <a:gd name="connsiteY262" fmla="*/ 549586 h 1574215"/>
                <a:gd name="connsiteX263" fmla="*/ 396566 w 2437871"/>
                <a:gd name="connsiteY263" fmla="*/ 549586 h 1574215"/>
                <a:gd name="connsiteX264" fmla="*/ 396566 w 2437871"/>
                <a:gd name="connsiteY264" fmla="*/ 475124 h 1574215"/>
                <a:gd name="connsiteX265" fmla="*/ 553602 w 2437871"/>
                <a:gd name="connsiteY265" fmla="*/ 471108 h 1574215"/>
                <a:gd name="connsiteX266" fmla="*/ 553602 w 2437871"/>
                <a:gd name="connsiteY266" fmla="*/ 396646 h 1574215"/>
                <a:gd name="connsiteX267" fmla="*/ 549585 w 2437871"/>
                <a:gd name="connsiteY267" fmla="*/ 396646 h 1574215"/>
                <a:gd name="connsiteX268" fmla="*/ 549585 w 2437871"/>
                <a:gd name="connsiteY268" fmla="*/ 471108 h 1574215"/>
                <a:gd name="connsiteX269" fmla="*/ 553602 w 2437871"/>
                <a:gd name="connsiteY269" fmla="*/ 471108 h 1574215"/>
                <a:gd name="connsiteX270" fmla="*/ 475124 w 2437871"/>
                <a:gd name="connsiteY270" fmla="*/ 314072 h 1574215"/>
                <a:gd name="connsiteX271" fmla="*/ 475124 w 2437871"/>
                <a:gd name="connsiteY271" fmla="*/ 239610 h 1574215"/>
                <a:gd name="connsiteX272" fmla="*/ 471108 w 2437871"/>
                <a:gd name="connsiteY272" fmla="*/ 239610 h 1574215"/>
                <a:gd name="connsiteX273" fmla="*/ 471108 w 2437871"/>
                <a:gd name="connsiteY273" fmla="*/ 314072 h 1574215"/>
                <a:gd name="connsiteX274" fmla="*/ 475124 w 2437871"/>
                <a:gd name="connsiteY274" fmla="*/ 314072 h 1574215"/>
                <a:gd name="connsiteX275" fmla="*/ 628063 w 2437871"/>
                <a:gd name="connsiteY275" fmla="*/ 946152 h 1574215"/>
                <a:gd name="connsiteX276" fmla="*/ 628063 w 2437871"/>
                <a:gd name="connsiteY276" fmla="*/ 1020613 h 1574215"/>
                <a:gd name="connsiteX277" fmla="*/ 632080 w 2437871"/>
                <a:gd name="connsiteY277" fmla="*/ 1020613 h 1574215"/>
                <a:gd name="connsiteX278" fmla="*/ 632080 w 2437871"/>
                <a:gd name="connsiteY278" fmla="*/ 946152 h 1574215"/>
                <a:gd name="connsiteX279" fmla="*/ 628063 w 2437871"/>
                <a:gd name="connsiteY279" fmla="*/ 946152 h 1574215"/>
                <a:gd name="connsiteX280" fmla="*/ 553602 w 2437871"/>
                <a:gd name="connsiteY280" fmla="*/ 314072 h 1574215"/>
                <a:gd name="connsiteX281" fmla="*/ 553602 w 2437871"/>
                <a:gd name="connsiteY281" fmla="*/ 239610 h 1574215"/>
                <a:gd name="connsiteX282" fmla="*/ 549585 w 2437871"/>
                <a:gd name="connsiteY282" fmla="*/ 239610 h 1574215"/>
                <a:gd name="connsiteX283" fmla="*/ 549585 w 2437871"/>
                <a:gd name="connsiteY283" fmla="*/ 314072 h 1574215"/>
                <a:gd name="connsiteX284" fmla="*/ 553602 w 2437871"/>
                <a:gd name="connsiteY284" fmla="*/ 314072 h 1574215"/>
                <a:gd name="connsiteX285" fmla="*/ 475124 w 2437871"/>
                <a:gd name="connsiteY285" fmla="*/ 471108 h 1574215"/>
                <a:gd name="connsiteX286" fmla="*/ 475124 w 2437871"/>
                <a:gd name="connsiteY286" fmla="*/ 396646 h 1574215"/>
                <a:gd name="connsiteX287" fmla="*/ 471108 w 2437871"/>
                <a:gd name="connsiteY287" fmla="*/ 396646 h 1574215"/>
                <a:gd name="connsiteX288" fmla="*/ 471108 w 2437871"/>
                <a:gd name="connsiteY288" fmla="*/ 471108 h 1574215"/>
                <a:gd name="connsiteX289" fmla="*/ 475124 w 2437871"/>
                <a:gd name="connsiteY289" fmla="*/ 471108 h 1574215"/>
                <a:gd name="connsiteX290" fmla="*/ 1177649 w 2437871"/>
                <a:gd name="connsiteY290" fmla="*/ 789116 h 1574215"/>
                <a:gd name="connsiteX291" fmla="*/ 1177649 w 2437871"/>
                <a:gd name="connsiteY291" fmla="*/ 863577 h 1574215"/>
                <a:gd name="connsiteX292" fmla="*/ 1181665 w 2437871"/>
                <a:gd name="connsiteY292" fmla="*/ 863577 h 1574215"/>
                <a:gd name="connsiteX293" fmla="*/ 1181665 w 2437871"/>
                <a:gd name="connsiteY293" fmla="*/ 789116 h 1574215"/>
                <a:gd name="connsiteX294" fmla="*/ 1177649 w 2437871"/>
                <a:gd name="connsiteY294" fmla="*/ 789116 h 1574215"/>
                <a:gd name="connsiteX295" fmla="*/ 396566 w 2437871"/>
                <a:gd name="connsiteY295" fmla="*/ 632080 h 1574215"/>
                <a:gd name="connsiteX296" fmla="*/ 392550 w 2437871"/>
                <a:gd name="connsiteY296" fmla="*/ 632080 h 1574215"/>
                <a:gd name="connsiteX297" fmla="*/ 392550 w 2437871"/>
                <a:gd name="connsiteY297" fmla="*/ 706541 h 1574215"/>
                <a:gd name="connsiteX298" fmla="*/ 396566 w 2437871"/>
                <a:gd name="connsiteY298" fmla="*/ 706541 h 1574215"/>
                <a:gd name="connsiteX299" fmla="*/ 396566 w 2437871"/>
                <a:gd name="connsiteY299" fmla="*/ 632080 h 1574215"/>
                <a:gd name="connsiteX300" fmla="*/ 396566 w 2437871"/>
                <a:gd name="connsiteY300" fmla="*/ 314072 h 1574215"/>
                <a:gd name="connsiteX301" fmla="*/ 396566 w 2437871"/>
                <a:gd name="connsiteY301" fmla="*/ 239610 h 1574215"/>
                <a:gd name="connsiteX302" fmla="*/ 392550 w 2437871"/>
                <a:gd name="connsiteY302" fmla="*/ 239610 h 1574215"/>
                <a:gd name="connsiteX303" fmla="*/ 392550 w 2437871"/>
                <a:gd name="connsiteY303" fmla="*/ 314072 h 1574215"/>
                <a:gd name="connsiteX304" fmla="*/ 396566 w 2437871"/>
                <a:gd name="connsiteY304" fmla="*/ 314072 h 1574215"/>
                <a:gd name="connsiteX305" fmla="*/ 1099171 w 2437871"/>
                <a:gd name="connsiteY305" fmla="*/ 789116 h 1574215"/>
                <a:gd name="connsiteX306" fmla="*/ 1099171 w 2437871"/>
                <a:gd name="connsiteY306" fmla="*/ 863577 h 1574215"/>
                <a:gd name="connsiteX307" fmla="*/ 1103187 w 2437871"/>
                <a:gd name="connsiteY307" fmla="*/ 863577 h 1574215"/>
                <a:gd name="connsiteX308" fmla="*/ 1103187 w 2437871"/>
                <a:gd name="connsiteY308" fmla="*/ 789116 h 1574215"/>
                <a:gd name="connsiteX309" fmla="*/ 1099171 w 2437871"/>
                <a:gd name="connsiteY309" fmla="*/ 789116 h 1574215"/>
                <a:gd name="connsiteX310" fmla="*/ 318088 w 2437871"/>
                <a:gd name="connsiteY310" fmla="*/ 314072 h 1574215"/>
                <a:gd name="connsiteX311" fmla="*/ 318088 w 2437871"/>
                <a:gd name="connsiteY311" fmla="*/ 239610 h 1574215"/>
                <a:gd name="connsiteX312" fmla="*/ 314072 w 2437871"/>
                <a:gd name="connsiteY312" fmla="*/ 239610 h 1574215"/>
                <a:gd name="connsiteX313" fmla="*/ 314072 w 2437871"/>
                <a:gd name="connsiteY313" fmla="*/ 314072 h 1574215"/>
                <a:gd name="connsiteX314" fmla="*/ 318088 w 2437871"/>
                <a:gd name="connsiteY314" fmla="*/ 314072 h 1574215"/>
                <a:gd name="connsiteX315" fmla="*/ 1570198 w 2437871"/>
                <a:gd name="connsiteY315" fmla="*/ 946152 h 1574215"/>
                <a:gd name="connsiteX316" fmla="*/ 1570198 w 2437871"/>
                <a:gd name="connsiteY316" fmla="*/ 1020613 h 1574215"/>
                <a:gd name="connsiteX317" fmla="*/ 1574215 w 2437871"/>
                <a:gd name="connsiteY317" fmla="*/ 1020613 h 1574215"/>
                <a:gd name="connsiteX318" fmla="*/ 1574215 w 2437871"/>
                <a:gd name="connsiteY318" fmla="*/ 946152 h 1574215"/>
                <a:gd name="connsiteX319" fmla="*/ 1570198 w 2437871"/>
                <a:gd name="connsiteY319" fmla="*/ 946152 h 1574215"/>
                <a:gd name="connsiteX320" fmla="*/ 1260223 w 2437871"/>
                <a:gd name="connsiteY320" fmla="*/ 471108 h 1574215"/>
                <a:gd name="connsiteX321" fmla="*/ 1260223 w 2437871"/>
                <a:gd name="connsiteY321" fmla="*/ 396646 h 1574215"/>
                <a:gd name="connsiteX322" fmla="*/ 1256207 w 2437871"/>
                <a:gd name="connsiteY322" fmla="*/ 396646 h 1574215"/>
                <a:gd name="connsiteX323" fmla="*/ 1256207 w 2437871"/>
                <a:gd name="connsiteY323" fmla="*/ 471108 h 1574215"/>
                <a:gd name="connsiteX324" fmla="*/ 1260223 w 2437871"/>
                <a:gd name="connsiteY324" fmla="*/ 471108 h 1574215"/>
                <a:gd name="connsiteX325" fmla="*/ 2041306 w 2437871"/>
                <a:gd name="connsiteY325" fmla="*/ 471108 h 1574215"/>
                <a:gd name="connsiteX326" fmla="*/ 2045322 w 2437871"/>
                <a:gd name="connsiteY326" fmla="*/ 471108 h 1574215"/>
                <a:gd name="connsiteX327" fmla="*/ 2045322 w 2437871"/>
                <a:gd name="connsiteY327" fmla="*/ 396646 h 1574215"/>
                <a:gd name="connsiteX328" fmla="*/ 2041306 w 2437871"/>
                <a:gd name="connsiteY328" fmla="*/ 396646 h 1574215"/>
                <a:gd name="connsiteX329" fmla="*/ 2041306 w 2437871"/>
                <a:gd name="connsiteY329" fmla="*/ 471108 h 1574215"/>
                <a:gd name="connsiteX330" fmla="*/ 549585 w 2437871"/>
                <a:gd name="connsiteY330" fmla="*/ 1181666 h 1574215"/>
                <a:gd name="connsiteX331" fmla="*/ 549585 w 2437871"/>
                <a:gd name="connsiteY331" fmla="*/ 1256127 h 1574215"/>
                <a:gd name="connsiteX332" fmla="*/ 553602 w 2437871"/>
                <a:gd name="connsiteY332" fmla="*/ 1256127 h 1574215"/>
                <a:gd name="connsiteX333" fmla="*/ 553602 w 2437871"/>
                <a:gd name="connsiteY333" fmla="*/ 1181666 h 1574215"/>
                <a:gd name="connsiteX334" fmla="*/ 549585 w 2437871"/>
                <a:gd name="connsiteY334" fmla="*/ 1181666 h 1574215"/>
                <a:gd name="connsiteX335" fmla="*/ 1338701 w 2437871"/>
                <a:gd name="connsiteY335" fmla="*/ 471108 h 1574215"/>
                <a:gd name="connsiteX336" fmla="*/ 1338701 w 2437871"/>
                <a:gd name="connsiteY336" fmla="*/ 396646 h 1574215"/>
                <a:gd name="connsiteX337" fmla="*/ 1334685 w 2437871"/>
                <a:gd name="connsiteY337" fmla="*/ 396646 h 1574215"/>
                <a:gd name="connsiteX338" fmla="*/ 1334685 w 2437871"/>
                <a:gd name="connsiteY338" fmla="*/ 471108 h 1574215"/>
                <a:gd name="connsiteX339" fmla="*/ 1338701 w 2437871"/>
                <a:gd name="connsiteY339" fmla="*/ 471108 h 1574215"/>
                <a:gd name="connsiteX340" fmla="*/ 785099 w 2437871"/>
                <a:gd name="connsiteY340" fmla="*/ 946152 h 1574215"/>
                <a:gd name="connsiteX341" fmla="*/ 785099 w 2437871"/>
                <a:gd name="connsiteY341" fmla="*/ 1020613 h 1574215"/>
                <a:gd name="connsiteX342" fmla="*/ 789115 w 2437871"/>
                <a:gd name="connsiteY342" fmla="*/ 1020613 h 1574215"/>
                <a:gd name="connsiteX343" fmla="*/ 789115 w 2437871"/>
                <a:gd name="connsiteY343" fmla="*/ 946152 h 1574215"/>
                <a:gd name="connsiteX344" fmla="*/ 785099 w 2437871"/>
                <a:gd name="connsiteY344" fmla="*/ 946152 h 1574215"/>
                <a:gd name="connsiteX345" fmla="*/ 706621 w 2437871"/>
                <a:gd name="connsiteY345" fmla="*/ 1181666 h 1574215"/>
                <a:gd name="connsiteX346" fmla="*/ 706621 w 2437871"/>
                <a:gd name="connsiteY346" fmla="*/ 1256127 h 1574215"/>
                <a:gd name="connsiteX347" fmla="*/ 710638 w 2437871"/>
                <a:gd name="connsiteY347" fmla="*/ 1256127 h 1574215"/>
                <a:gd name="connsiteX348" fmla="*/ 710638 w 2437871"/>
                <a:gd name="connsiteY348" fmla="*/ 1181666 h 1574215"/>
                <a:gd name="connsiteX349" fmla="*/ 706621 w 2437871"/>
                <a:gd name="connsiteY349" fmla="*/ 1181666 h 1574215"/>
                <a:gd name="connsiteX350" fmla="*/ 1495737 w 2437871"/>
                <a:gd name="connsiteY350" fmla="*/ 471108 h 1574215"/>
                <a:gd name="connsiteX351" fmla="*/ 1495737 w 2437871"/>
                <a:gd name="connsiteY351" fmla="*/ 396646 h 1574215"/>
                <a:gd name="connsiteX352" fmla="*/ 1491721 w 2437871"/>
                <a:gd name="connsiteY352" fmla="*/ 396646 h 1574215"/>
                <a:gd name="connsiteX353" fmla="*/ 1491721 w 2437871"/>
                <a:gd name="connsiteY353" fmla="*/ 471108 h 1574215"/>
                <a:gd name="connsiteX354" fmla="*/ 1495737 w 2437871"/>
                <a:gd name="connsiteY354" fmla="*/ 471108 h 1574215"/>
                <a:gd name="connsiteX355" fmla="*/ 946151 w 2437871"/>
                <a:gd name="connsiteY355" fmla="*/ 471108 h 1574215"/>
                <a:gd name="connsiteX356" fmla="*/ 946151 w 2437871"/>
                <a:gd name="connsiteY356" fmla="*/ 396646 h 1574215"/>
                <a:gd name="connsiteX357" fmla="*/ 942135 w 2437871"/>
                <a:gd name="connsiteY357" fmla="*/ 396646 h 1574215"/>
                <a:gd name="connsiteX358" fmla="*/ 942135 w 2437871"/>
                <a:gd name="connsiteY358" fmla="*/ 471108 h 1574215"/>
                <a:gd name="connsiteX359" fmla="*/ 946151 w 2437871"/>
                <a:gd name="connsiteY359" fmla="*/ 471108 h 1574215"/>
                <a:gd name="connsiteX360" fmla="*/ 471108 w 2437871"/>
                <a:gd name="connsiteY360" fmla="*/ 1181666 h 1574215"/>
                <a:gd name="connsiteX361" fmla="*/ 471108 w 2437871"/>
                <a:gd name="connsiteY361" fmla="*/ 1256127 h 1574215"/>
                <a:gd name="connsiteX362" fmla="*/ 475124 w 2437871"/>
                <a:gd name="connsiteY362" fmla="*/ 1256127 h 1574215"/>
                <a:gd name="connsiteX363" fmla="*/ 475124 w 2437871"/>
                <a:gd name="connsiteY363" fmla="*/ 1181666 h 1574215"/>
                <a:gd name="connsiteX364" fmla="*/ 471108 w 2437871"/>
                <a:gd name="connsiteY364" fmla="*/ 1181666 h 1574215"/>
                <a:gd name="connsiteX365" fmla="*/ 628063 w 2437871"/>
                <a:gd name="connsiteY365" fmla="*/ 1181666 h 1574215"/>
                <a:gd name="connsiteX366" fmla="*/ 628063 w 2437871"/>
                <a:gd name="connsiteY366" fmla="*/ 1256127 h 1574215"/>
                <a:gd name="connsiteX367" fmla="*/ 632080 w 2437871"/>
                <a:gd name="connsiteY367" fmla="*/ 1256127 h 1574215"/>
                <a:gd name="connsiteX368" fmla="*/ 632080 w 2437871"/>
                <a:gd name="connsiteY368" fmla="*/ 1181666 h 1574215"/>
                <a:gd name="connsiteX369" fmla="*/ 628063 w 2437871"/>
                <a:gd name="connsiteY369" fmla="*/ 1181666 h 1574215"/>
                <a:gd name="connsiteX370" fmla="*/ 710638 w 2437871"/>
                <a:gd name="connsiteY370" fmla="*/ 706622 h 1574215"/>
                <a:gd name="connsiteX371" fmla="*/ 710638 w 2437871"/>
                <a:gd name="connsiteY371" fmla="*/ 632160 h 1574215"/>
                <a:gd name="connsiteX372" fmla="*/ 706621 w 2437871"/>
                <a:gd name="connsiteY372" fmla="*/ 632160 h 1574215"/>
                <a:gd name="connsiteX373" fmla="*/ 706621 w 2437871"/>
                <a:gd name="connsiteY373" fmla="*/ 706622 h 1574215"/>
                <a:gd name="connsiteX374" fmla="*/ 710638 w 2437871"/>
                <a:gd name="connsiteY374" fmla="*/ 706622 h 1574215"/>
                <a:gd name="connsiteX375" fmla="*/ 1417259 w 2437871"/>
                <a:gd name="connsiteY375" fmla="*/ 471108 h 1574215"/>
                <a:gd name="connsiteX376" fmla="*/ 1417259 w 2437871"/>
                <a:gd name="connsiteY376" fmla="*/ 396646 h 1574215"/>
                <a:gd name="connsiteX377" fmla="*/ 1413243 w 2437871"/>
                <a:gd name="connsiteY377" fmla="*/ 396646 h 1574215"/>
                <a:gd name="connsiteX378" fmla="*/ 1413243 w 2437871"/>
                <a:gd name="connsiteY378" fmla="*/ 471108 h 1574215"/>
                <a:gd name="connsiteX379" fmla="*/ 1417259 w 2437871"/>
                <a:gd name="connsiteY379" fmla="*/ 471108 h 1574215"/>
                <a:gd name="connsiteX380" fmla="*/ 1177649 w 2437871"/>
                <a:gd name="connsiteY380" fmla="*/ 867674 h 1574215"/>
                <a:gd name="connsiteX381" fmla="*/ 1177649 w 2437871"/>
                <a:gd name="connsiteY381" fmla="*/ 942136 h 1574215"/>
                <a:gd name="connsiteX382" fmla="*/ 1181665 w 2437871"/>
                <a:gd name="connsiteY382" fmla="*/ 942136 h 1574215"/>
                <a:gd name="connsiteX383" fmla="*/ 1181665 w 2437871"/>
                <a:gd name="connsiteY383" fmla="*/ 867674 h 1574215"/>
                <a:gd name="connsiteX384" fmla="*/ 1177649 w 2437871"/>
                <a:gd name="connsiteY384" fmla="*/ 867674 h 1574215"/>
                <a:gd name="connsiteX385" fmla="*/ 706621 w 2437871"/>
                <a:gd name="connsiteY385" fmla="*/ 946152 h 1574215"/>
                <a:gd name="connsiteX386" fmla="*/ 706621 w 2437871"/>
                <a:gd name="connsiteY386" fmla="*/ 1020613 h 1574215"/>
                <a:gd name="connsiteX387" fmla="*/ 710638 w 2437871"/>
                <a:gd name="connsiteY387" fmla="*/ 1020613 h 1574215"/>
                <a:gd name="connsiteX388" fmla="*/ 710638 w 2437871"/>
                <a:gd name="connsiteY388" fmla="*/ 946152 h 1574215"/>
                <a:gd name="connsiteX389" fmla="*/ 706621 w 2437871"/>
                <a:gd name="connsiteY389" fmla="*/ 946152 h 1574215"/>
                <a:gd name="connsiteX390" fmla="*/ 1024629 w 2437871"/>
                <a:gd name="connsiteY390" fmla="*/ 471108 h 1574215"/>
                <a:gd name="connsiteX391" fmla="*/ 1024629 w 2437871"/>
                <a:gd name="connsiteY391" fmla="*/ 396646 h 1574215"/>
                <a:gd name="connsiteX392" fmla="*/ 1020613 w 2437871"/>
                <a:gd name="connsiteY392" fmla="*/ 396646 h 1574215"/>
                <a:gd name="connsiteX393" fmla="*/ 1020613 w 2437871"/>
                <a:gd name="connsiteY393" fmla="*/ 471108 h 1574215"/>
                <a:gd name="connsiteX394" fmla="*/ 1024629 w 2437871"/>
                <a:gd name="connsiteY394" fmla="*/ 471108 h 1574215"/>
                <a:gd name="connsiteX395" fmla="*/ 314072 w 2437871"/>
                <a:gd name="connsiteY395" fmla="*/ 1181666 h 1574215"/>
                <a:gd name="connsiteX396" fmla="*/ 314072 w 2437871"/>
                <a:gd name="connsiteY396" fmla="*/ 1256127 h 1574215"/>
                <a:gd name="connsiteX397" fmla="*/ 318088 w 2437871"/>
                <a:gd name="connsiteY397" fmla="*/ 1256127 h 1574215"/>
                <a:gd name="connsiteX398" fmla="*/ 318088 w 2437871"/>
                <a:gd name="connsiteY398" fmla="*/ 1181666 h 1574215"/>
                <a:gd name="connsiteX399" fmla="*/ 314072 w 2437871"/>
                <a:gd name="connsiteY399" fmla="*/ 1181666 h 1574215"/>
                <a:gd name="connsiteX400" fmla="*/ 628063 w 2437871"/>
                <a:gd name="connsiteY400" fmla="*/ 867674 h 1574215"/>
                <a:gd name="connsiteX401" fmla="*/ 628063 w 2437871"/>
                <a:gd name="connsiteY401" fmla="*/ 942136 h 1574215"/>
                <a:gd name="connsiteX402" fmla="*/ 632080 w 2437871"/>
                <a:gd name="connsiteY402" fmla="*/ 942136 h 1574215"/>
                <a:gd name="connsiteX403" fmla="*/ 632080 w 2437871"/>
                <a:gd name="connsiteY403" fmla="*/ 867674 h 1574215"/>
                <a:gd name="connsiteX404" fmla="*/ 628063 w 2437871"/>
                <a:gd name="connsiteY404" fmla="*/ 867674 h 1574215"/>
                <a:gd name="connsiteX405" fmla="*/ 785099 w 2437871"/>
                <a:gd name="connsiteY405" fmla="*/ 789116 h 1574215"/>
                <a:gd name="connsiteX406" fmla="*/ 785099 w 2437871"/>
                <a:gd name="connsiteY406" fmla="*/ 863577 h 1574215"/>
                <a:gd name="connsiteX407" fmla="*/ 789115 w 2437871"/>
                <a:gd name="connsiteY407" fmla="*/ 863577 h 1574215"/>
                <a:gd name="connsiteX408" fmla="*/ 789115 w 2437871"/>
                <a:gd name="connsiteY408" fmla="*/ 789116 h 1574215"/>
                <a:gd name="connsiteX409" fmla="*/ 785099 w 2437871"/>
                <a:gd name="connsiteY409" fmla="*/ 789116 h 1574215"/>
                <a:gd name="connsiteX410" fmla="*/ 392550 w 2437871"/>
                <a:gd name="connsiteY410" fmla="*/ 1181666 h 1574215"/>
                <a:gd name="connsiteX411" fmla="*/ 392550 w 2437871"/>
                <a:gd name="connsiteY411" fmla="*/ 1256127 h 1574215"/>
                <a:gd name="connsiteX412" fmla="*/ 396566 w 2437871"/>
                <a:gd name="connsiteY412" fmla="*/ 1256127 h 1574215"/>
                <a:gd name="connsiteX413" fmla="*/ 396566 w 2437871"/>
                <a:gd name="connsiteY413" fmla="*/ 1181666 h 1574215"/>
                <a:gd name="connsiteX414" fmla="*/ 392550 w 2437871"/>
                <a:gd name="connsiteY414" fmla="*/ 1181666 h 1574215"/>
                <a:gd name="connsiteX415" fmla="*/ 396566 w 2437871"/>
                <a:gd name="connsiteY415" fmla="*/ 396566 h 1574215"/>
                <a:gd name="connsiteX416" fmla="*/ 392550 w 2437871"/>
                <a:gd name="connsiteY416" fmla="*/ 396566 h 1574215"/>
                <a:gd name="connsiteX417" fmla="*/ 392550 w 2437871"/>
                <a:gd name="connsiteY417" fmla="*/ 471028 h 1574215"/>
                <a:gd name="connsiteX418" fmla="*/ 396566 w 2437871"/>
                <a:gd name="connsiteY418" fmla="*/ 471028 h 1574215"/>
                <a:gd name="connsiteX419" fmla="*/ 396566 w 2437871"/>
                <a:gd name="connsiteY419" fmla="*/ 396566 h 1574215"/>
                <a:gd name="connsiteX420" fmla="*/ 1103187 w 2437871"/>
                <a:gd name="connsiteY420" fmla="*/ 471108 h 1574215"/>
                <a:gd name="connsiteX421" fmla="*/ 1103187 w 2437871"/>
                <a:gd name="connsiteY421" fmla="*/ 396646 h 1574215"/>
                <a:gd name="connsiteX422" fmla="*/ 1099171 w 2437871"/>
                <a:gd name="connsiteY422" fmla="*/ 396646 h 1574215"/>
                <a:gd name="connsiteX423" fmla="*/ 1099171 w 2437871"/>
                <a:gd name="connsiteY423" fmla="*/ 471108 h 1574215"/>
                <a:gd name="connsiteX424" fmla="*/ 1103187 w 2437871"/>
                <a:gd name="connsiteY424" fmla="*/ 471108 h 1574215"/>
                <a:gd name="connsiteX425" fmla="*/ 706621 w 2437871"/>
                <a:gd name="connsiteY425" fmla="*/ 789116 h 1574215"/>
                <a:gd name="connsiteX426" fmla="*/ 706621 w 2437871"/>
                <a:gd name="connsiteY426" fmla="*/ 863577 h 1574215"/>
                <a:gd name="connsiteX427" fmla="*/ 710638 w 2437871"/>
                <a:gd name="connsiteY427" fmla="*/ 863577 h 1574215"/>
                <a:gd name="connsiteX428" fmla="*/ 710638 w 2437871"/>
                <a:gd name="connsiteY428" fmla="*/ 789116 h 1574215"/>
                <a:gd name="connsiteX429" fmla="*/ 706621 w 2437871"/>
                <a:gd name="connsiteY429" fmla="*/ 789116 h 1574215"/>
                <a:gd name="connsiteX430" fmla="*/ 1181665 w 2437871"/>
                <a:gd name="connsiteY430" fmla="*/ 471108 h 1574215"/>
                <a:gd name="connsiteX431" fmla="*/ 1181665 w 2437871"/>
                <a:gd name="connsiteY431" fmla="*/ 396646 h 1574215"/>
                <a:gd name="connsiteX432" fmla="*/ 1177649 w 2437871"/>
                <a:gd name="connsiteY432" fmla="*/ 396646 h 1574215"/>
                <a:gd name="connsiteX433" fmla="*/ 1177649 w 2437871"/>
                <a:gd name="connsiteY433" fmla="*/ 471108 h 1574215"/>
                <a:gd name="connsiteX434" fmla="*/ 1181665 w 2437871"/>
                <a:gd name="connsiteY434" fmla="*/ 471108 h 1574215"/>
                <a:gd name="connsiteX435" fmla="*/ 2119784 w 2437871"/>
                <a:gd name="connsiteY435" fmla="*/ 1560319 h 1574215"/>
                <a:gd name="connsiteX436" fmla="*/ 2123800 w 2437871"/>
                <a:gd name="connsiteY436" fmla="*/ 1560319 h 1574215"/>
                <a:gd name="connsiteX437" fmla="*/ 2123800 w 2437871"/>
                <a:gd name="connsiteY437" fmla="*/ 1495738 h 1574215"/>
                <a:gd name="connsiteX438" fmla="*/ 2119784 w 2437871"/>
                <a:gd name="connsiteY438" fmla="*/ 1495738 h 1574215"/>
                <a:gd name="connsiteX439" fmla="*/ 2119784 w 2437871"/>
                <a:gd name="connsiteY439" fmla="*/ 1560319 h 1574215"/>
                <a:gd name="connsiteX440" fmla="*/ 239530 w 2437871"/>
                <a:gd name="connsiteY440" fmla="*/ 553602 h 1574215"/>
                <a:gd name="connsiteX441" fmla="*/ 235514 w 2437871"/>
                <a:gd name="connsiteY441" fmla="*/ 553602 h 1574215"/>
                <a:gd name="connsiteX442" fmla="*/ 235514 w 2437871"/>
                <a:gd name="connsiteY442" fmla="*/ 628064 h 1574215"/>
                <a:gd name="connsiteX443" fmla="*/ 239530 w 2437871"/>
                <a:gd name="connsiteY443" fmla="*/ 628064 h 1574215"/>
                <a:gd name="connsiteX444" fmla="*/ 239530 w 2437871"/>
                <a:gd name="connsiteY444" fmla="*/ 553602 h 1574215"/>
                <a:gd name="connsiteX445" fmla="*/ 1491721 w 2437871"/>
                <a:gd name="connsiteY445" fmla="*/ 1560319 h 1574215"/>
                <a:gd name="connsiteX446" fmla="*/ 1495737 w 2437871"/>
                <a:gd name="connsiteY446" fmla="*/ 1560319 h 1574215"/>
                <a:gd name="connsiteX447" fmla="*/ 1495737 w 2437871"/>
                <a:gd name="connsiteY447" fmla="*/ 1495738 h 1574215"/>
                <a:gd name="connsiteX448" fmla="*/ 1491721 w 2437871"/>
                <a:gd name="connsiteY448" fmla="*/ 1495738 h 1574215"/>
                <a:gd name="connsiteX449" fmla="*/ 1491721 w 2437871"/>
                <a:gd name="connsiteY449" fmla="*/ 1560319 h 1574215"/>
                <a:gd name="connsiteX450" fmla="*/ 1413243 w 2437871"/>
                <a:gd name="connsiteY450" fmla="*/ 1560319 h 1574215"/>
                <a:gd name="connsiteX451" fmla="*/ 1417259 w 2437871"/>
                <a:gd name="connsiteY451" fmla="*/ 1560319 h 1574215"/>
                <a:gd name="connsiteX452" fmla="*/ 1417259 w 2437871"/>
                <a:gd name="connsiteY452" fmla="*/ 1495738 h 1574215"/>
                <a:gd name="connsiteX453" fmla="*/ 1413243 w 2437871"/>
                <a:gd name="connsiteY453" fmla="*/ 1495738 h 1574215"/>
                <a:gd name="connsiteX454" fmla="*/ 1413243 w 2437871"/>
                <a:gd name="connsiteY454" fmla="*/ 1560319 h 1574215"/>
                <a:gd name="connsiteX455" fmla="*/ 239530 w 2437871"/>
                <a:gd name="connsiteY455" fmla="*/ 475124 h 1574215"/>
                <a:gd name="connsiteX456" fmla="*/ 235514 w 2437871"/>
                <a:gd name="connsiteY456" fmla="*/ 475124 h 1574215"/>
                <a:gd name="connsiteX457" fmla="*/ 235514 w 2437871"/>
                <a:gd name="connsiteY457" fmla="*/ 549586 h 1574215"/>
                <a:gd name="connsiteX458" fmla="*/ 239530 w 2437871"/>
                <a:gd name="connsiteY458" fmla="*/ 549586 h 1574215"/>
                <a:gd name="connsiteX459" fmla="*/ 239530 w 2437871"/>
                <a:gd name="connsiteY459" fmla="*/ 475124 h 1574215"/>
                <a:gd name="connsiteX460" fmla="*/ 1570198 w 2437871"/>
                <a:gd name="connsiteY460" fmla="*/ 1560319 h 1574215"/>
                <a:gd name="connsiteX461" fmla="*/ 1574215 w 2437871"/>
                <a:gd name="connsiteY461" fmla="*/ 1560319 h 1574215"/>
                <a:gd name="connsiteX462" fmla="*/ 1574215 w 2437871"/>
                <a:gd name="connsiteY462" fmla="*/ 1495738 h 1574215"/>
                <a:gd name="connsiteX463" fmla="*/ 1570198 w 2437871"/>
                <a:gd name="connsiteY463" fmla="*/ 1495738 h 1574215"/>
                <a:gd name="connsiteX464" fmla="*/ 1570198 w 2437871"/>
                <a:gd name="connsiteY464" fmla="*/ 1560319 h 1574215"/>
                <a:gd name="connsiteX465" fmla="*/ 239530 w 2437871"/>
                <a:gd name="connsiteY465" fmla="*/ 396566 h 1574215"/>
                <a:gd name="connsiteX466" fmla="*/ 235514 w 2437871"/>
                <a:gd name="connsiteY466" fmla="*/ 396566 h 1574215"/>
                <a:gd name="connsiteX467" fmla="*/ 235514 w 2437871"/>
                <a:gd name="connsiteY467" fmla="*/ 471028 h 1574215"/>
                <a:gd name="connsiteX468" fmla="*/ 239530 w 2437871"/>
                <a:gd name="connsiteY468" fmla="*/ 471028 h 1574215"/>
                <a:gd name="connsiteX469" fmla="*/ 239530 w 2437871"/>
                <a:gd name="connsiteY469" fmla="*/ 396566 h 1574215"/>
                <a:gd name="connsiteX470" fmla="*/ 628063 w 2437871"/>
                <a:gd name="connsiteY470" fmla="*/ 1560319 h 1574215"/>
                <a:gd name="connsiteX471" fmla="*/ 632080 w 2437871"/>
                <a:gd name="connsiteY471" fmla="*/ 1560319 h 1574215"/>
                <a:gd name="connsiteX472" fmla="*/ 632080 w 2437871"/>
                <a:gd name="connsiteY472" fmla="*/ 1495738 h 1574215"/>
                <a:gd name="connsiteX473" fmla="*/ 628063 w 2437871"/>
                <a:gd name="connsiteY473" fmla="*/ 1495738 h 1574215"/>
                <a:gd name="connsiteX474" fmla="*/ 628063 w 2437871"/>
                <a:gd name="connsiteY474" fmla="*/ 1560319 h 1574215"/>
                <a:gd name="connsiteX475" fmla="*/ 239530 w 2437871"/>
                <a:gd name="connsiteY475" fmla="*/ 789116 h 1574215"/>
                <a:gd name="connsiteX476" fmla="*/ 235514 w 2437871"/>
                <a:gd name="connsiteY476" fmla="*/ 789116 h 1574215"/>
                <a:gd name="connsiteX477" fmla="*/ 235514 w 2437871"/>
                <a:gd name="connsiteY477" fmla="*/ 863577 h 1574215"/>
                <a:gd name="connsiteX478" fmla="*/ 239530 w 2437871"/>
                <a:gd name="connsiteY478" fmla="*/ 863577 h 1574215"/>
                <a:gd name="connsiteX479" fmla="*/ 239530 w 2437871"/>
                <a:gd name="connsiteY479" fmla="*/ 789116 h 1574215"/>
                <a:gd name="connsiteX480" fmla="*/ 239530 w 2437871"/>
                <a:gd name="connsiteY480" fmla="*/ 710638 h 1574215"/>
                <a:gd name="connsiteX481" fmla="*/ 235514 w 2437871"/>
                <a:gd name="connsiteY481" fmla="*/ 710638 h 1574215"/>
                <a:gd name="connsiteX482" fmla="*/ 235514 w 2437871"/>
                <a:gd name="connsiteY482" fmla="*/ 785100 h 1574215"/>
                <a:gd name="connsiteX483" fmla="*/ 239530 w 2437871"/>
                <a:gd name="connsiteY483" fmla="*/ 785100 h 1574215"/>
                <a:gd name="connsiteX484" fmla="*/ 239530 w 2437871"/>
                <a:gd name="connsiteY484" fmla="*/ 710638 h 1574215"/>
                <a:gd name="connsiteX485" fmla="*/ 1648756 w 2437871"/>
                <a:gd name="connsiteY485" fmla="*/ 1560319 h 1574215"/>
                <a:gd name="connsiteX486" fmla="*/ 1652773 w 2437871"/>
                <a:gd name="connsiteY486" fmla="*/ 1560319 h 1574215"/>
                <a:gd name="connsiteX487" fmla="*/ 1652773 w 2437871"/>
                <a:gd name="connsiteY487" fmla="*/ 1495738 h 1574215"/>
                <a:gd name="connsiteX488" fmla="*/ 1648756 w 2437871"/>
                <a:gd name="connsiteY488" fmla="*/ 1495738 h 1574215"/>
                <a:gd name="connsiteX489" fmla="*/ 1648756 w 2437871"/>
                <a:gd name="connsiteY489" fmla="*/ 1560319 h 1574215"/>
                <a:gd name="connsiteX490" fmla="*/ 239530 w 2437871"/>
                <a:gd name="connsiteY490" fmla="*/ 632080 h 1574215"/>
                <a:gd name="connsiteX491" fmla="*/ 235514 w 2437871"/>
                <a:gd name="connsiteY491" fmla="*/ 632080 h 1574215"/>
                <a:gd name="connsiteX492" fmla="*/ 235514 w 2437871"/>
                <a:gd name="connsiteY492" fmla="*/ 706541 h 1574215"/>
                <a:gd name="connsiteX493" fmla="*/ 239530 w 2437871"/>
                <a:gd name="connsiteY493" fmla="*/ 706541 h 1574215"/>
                <a:gd name="connsiteX494" fmla="*/ 239530 w 2437871"/>
                <a:gd name="connsiteY494" fmla="*/ 632080 h 1574215"/>
                <a:gd name="connsiteX495" fmla="*/ 863657 w 2437871"/>
                <a:gd name="connsiteY495" fmla="*/ 1560319 h 1574215"/>
                <a:gd name="connsiteX496" fmla="*/ 867673 w 2437871"/>
                <a:gd name="connsiteY496" fmla="*/ 1560319 h 1574215"/>
                <a:gd name="connsiteX497" fmla="*/ 867673 w 2437871"/>
                <a:gd name="connsiteY497" fmla="*/ 1495738 h 1574215"/>
                <a:gd name="connsiteX498" fmla="*/ 863657 w 2437871"/>
                <a:gd name="connsiteY498" fmla="*/ 1495738 h 1574215"/>
                <a:gd name="connsiteX499" fmla="*/ 863657 w 2437871"/>
                <a:gd name="connsiteY499" fmla="*/ 1560319 h 1574215"/>
                <a:gd name="connsiteX500" fmla="*/ 1805792 w 2437871"/>
                <a:gd name="connsiteY500" fmla="*/ 1560319 h 1574215"/>
                <a:gd name="connsiteX501" fmla="*/ 1809809 w 2437871"/>
                <a:gd name="connsiteY501" fmla="*/ 1560319 h 1574215"/>
                <a:gd name="connsiteX502" fmla="*/ 1809809 w 2437871"/>
                <a:gd name="connsiteY502" fmla="*/ 1495738 h 1574215"/>
                <a:gd name="connsiteX503" fmla="*/ 1805792 w 2437871"/>
                <a:gd name="connsiteY503" fmla="*/ 1495738 h 1574215"/>
                <a:gd name="connsiteX504" fmla="*/ 1805792 w 2437871"/>
                <a:gd name="connsiteY504" fmla="*/ 1560319 h 1574215"/>
                <a:gd name="connsiteX505" fmla="*/ 942135 w 2437871"/>
                <a:gd name="connsiteY505" fmla="*/ 1560319 h 1574215"/>
                <a:gd name="connsiteX506" fmla="*/ 946151 w 2437871"/>
                <a:gd name="connsiteY506" fmla="*/ 1560319 h 1574215"/>
                <a:gd name="connsiteX507" fmla="*/ 946151 w 2437871"/>
                <a:gd name="connsiteY507" fmla="*/ 1495738 h 1574215"/>
                <a:gd name="connsiteX508" fmla="*/ 942135 w 2437871"/>
                <a:gd name="connsiteY508" fmla="*/ 1495738 h 1574215"/>
                <a:gd name="connsiteX509" fmla="*/ 942135 w 2437871"/>
                <a:gd name="connsiteY509" fmla="*/ 1560319 h 1574215"/>
                <a:gd name="connsiteX510" fmla="*/ 785099 w 2437871"/>
                <a:gd name="connsiteY510" fmla="*/ 1560319 h 1574215"/>
                <a:gd name="connsiteX511" fmla="*/ 789115 w 2437871"/>
                <a:gd name="connsiteY511" fmla="*/ 1560319 h 1574215"/>
                <a:gd name="connsiteX512" fmla="*/ 789115 w 2437871"/>
                <a:gd name="connsiteY512" fmla="*/ 1495738 h 1574215"/>
                <a:gd name="connsiteX513" fmla="*/ 785099 w 2437871"/>
                <a:gd name="connsiteY513" fmla="*/ 1495738 h 1574215"/>
                <a:gd name="connsiteX514" fmla="*/ 785099 w 2437871"/>
                <a:gd name="connsiteY514" fmla="*/ 1560319 h 1574215"/>
                <a:gd name="connsiteX515" fmla="*/ 706621 w 2437871"/>
                <a:gd name="connsiteY515" fmla="*/ 1560319 h 1574215"/>
                <a:gd name="connsiteX516" fmla="*/ 710638 w 2437871"/>
                <a:gd name="connsiteY516" fmla="*/ 1560319 h 1574215"/>
                <a:gd name="connsiteX517" fmla="*/ 710638 w 2437871"/>
                <a:gd name="connsiteY517" fmla="*/ 1495738 h 1574215"/>
                <a:gd name="connsiteX518" fmla="*/ 706621 w 2437871"/>
                <a:gd name="connsiteY518" fmla="*/ 1495738 h 1574215"/>
                <a:gd name="connsiteX519" fmla="*/ 706621 w 2437871"/>
                <a:gd name="connsiteY519" fmla="*/ 1560319 h 1574215"/>
                <a:gd name="connsiteX520" fmla="*/ 1020613 w 2437871"/>
                <a:gd name="connsiteY520" fmla="*/ 1560319 h 1574215"/>
                <a:gd name="connsiteX521" fmla="*/ 1024629 w 2437871"/>
                <a:gd name="connsiteY521" fmla="*/ 1560319 h 1574215"/>
                <a:gd name="connsiteX522" fmla="*/ 1024629 w 2437871"/>
                <a:gd name="connsiteY522" fmla="*/ 1495738 h 1574215"/>
                <a:gd name="connsiteX523" fmla="*/ 1020613 w 2437871"/>
                <a:gd name="connsiteY523" fmla="*/ 1495738 h 1574215"/>
                <a:gd name="connsiteX524" fmla="*/ 1020613 w 2437871"/>
                <a:gd name="connsiteY524" fmla="*/ 1560319 h 1574215"/>
                <a:gd name="connsiteX525" fmla="*/ 239530 w 2437871"/>
                <a:gd name="connsiteY525" fmla="*/ 239530 h 1574215"/>
                <a:gd name="connsiteX526" fmla="*/ 235514 w 2437871"/>
                <a:gd name="connsiteY526" fmla="*/ 239530 h 1574215"/>
                <a:gd name="connsiteX527" fmla="*/ 235514 w 2437871"/>
                <a:gd name="connsiteY527" fmla="*/ 313992 h 1574215"/>
                <a:gd name="connsiteX528" fmla="*/ 239530 w 2437871"/>
                <a:gd name="connsiteY528" fmla="*/ 313992 h 1574215"/>
                <a:gd name="connsiteX529" fmla="*/ 239530 w 2437871"/>
                <a:gd name="connsiteY529" fmla="*/ 239530 h 1574215"/>
                <a:gd name="connsiteX530" fmla="*/ 1256207 w 2437871"/>
                <a:gd name="connsiteY530" fmla="*/ 1560319 h 1574215"/>
                <a:gd name="connsiteX531" fmla="*/ 1260223 w 2437871"/>
                <a:gd name="connsiteY531" fmla="*/ 1560319 h 1574215"/>
                <a:gd name="connsiteX532" fmla="*/ 1260223 w 2437871"/>
                <a:gd name="connsiteY532" fmla="*/ 1495738 h 1574215"/>
                <a:gd name="connsiteX533" fmla="*/ 1256207 w 2437871"/>
                <a:gd name="connsiteY533" fmla="*/ 1495738 h 1574215"/>
                <a:gd name="connsiteX534" fmla="*/ 1256207 w 2437871"/>
                <a:gd name="connsiteY534" fmla="*/ 1560319 h 1574215"/>
                <a:gd name="connsiteX535" fmla="*/ 239530 w 2437871"/>
                <a:gd name="connsiteY535" fmla="*/ 318088 h 1574215"/>
                <a:gd name="connsiteX536" fmla="*/ 235514 w 2437871"/>
                <a:gd name="connsiteY536" fmla="*/ 318088 h 1574215"/>
                <a:gd name="connsiteX537" fmla="*/ 235514 w 2437871"/>
                <a:gd name="connsiteY537" fmla="*/ 392550 h 1574215"/>
                <a:gd name="connsiteX538" fmla="*/ 239530 w 2437871"/>
                <a:gd name="connsiteY538" fmla="*/ 392550 h 1574215"/>
                <a:gd name="connsiteX539" fmla="*/ 239530 w 2437871"/>
                <a:gd name="connsiteY539" fmla="*/ 318088 h 1574215"/>
                <a:gd name="connsiteX540" fmla="*/ 1177649 w 2437871"/>
                <a:gd name="connsiteY540" fmla="*/ 1560319 h 1574215"/>
                <a:gd name="connsiteX541" fmla="*/ 1181665 w 2437871"/>
                <a:gd name="connsiteY541" fmla="*/ 1560319 h 1574215"/>
                <a:gd name="connsiteX542" fmla="*/ 1181665 w 2437871"/>
                <a:gd name="connsiteY542" fmla="*/ 1495738 h 1574215"/>
                <a:gd name="connsiteX543" fmla="*/ 1177649 w 2437871"/>
                <a:gd name="connsiteY543" fmla="*/ 1495738 h 1574215"/>
                <a:gd name="connsiteX544" fmla="*/ 1177649 w 2437871"/>
                <a:gd name="connsiteY544" fmla="*/ 1560319 h 1574215"/>
                <a:gd name="connsiteX545" fmla="*/ 1099171 w 2437871"/>
                <a:gd name="connsiteY545" fmla="*/ 1560319 h 1574215"/>
                <a:gd name="connsiteX546" fmla="*/ 1103187 w 2437871"/>
                <a:gd name="connsiteY546" fmla="*/ 1560319 h 1574215"/>
                <a:gd name="connsiteX547" fmla="*/ 1103187 w 2437871"/>
                <a:gd name="connsiteY547" fmla="*/ 1495738 h 1574215"/>
                <a:gd name="connsiteX548" fmla="*/ 1099171 w 2437871"/>
                <a:gd name="connsiteY548" fmla="*/ 1495738 h 1574215"/>
                <a:gd name="connsiteX549" fmla="*/ 1099171 w 2437871"/>
                <a:gd name="connsiteY549" fmla="*/ 1560319 h 1574215"/>
                <a:gd name="connsiteX550" fmla="*/ 1334685 w 2437871"/>
                <a:gd name="connsiteY550" fmla="*/ 1560319 h 1574215"/>
                <a:gd name="connsiteX551" fmla="*/ 1338701 w 2437871"/>
                <a:gd name="connsiteY551" fmla="*/ 1560319 h 1574215"/>
                <a:gd name="connsiteX552" fmla="*/ 1338701 w 2437871"/>
                <a:gd name="connsiteY552" fmla="*/ 1495738 h 1574215"/>
                <a:gd name="connsiteX553" fmla="*/ 1334685 w 2437871"/>
                <a:gd name="connsiteY553" fmla="*/ 1495738 h 1574215"/>
                <a:gd name="connsiteX554" fmla="*/ 1334685 w 2437871"/>
                <a:gd name="connsiteY554" fmla="*/ 1560319 h 1574215"/>
                <a:gd name="connsiteX555" fmla="*/ 1727234 w 2437871"/>
                <a:gd name="connsiteY555" fmla="*/ 1560319 h 1574215"/>
                <a:gd name="connsiteX556" fmla="*/ 1731250 w 2437871"/>
                <a:gd name="connsiteY556" fmla="*/ 1560319 h 1574215"/>
                <a:gd name="connsiteX557" fmla="*/ 1731250 w 2437871"/>
                <a:gd name="connsiteY557" fmla="*/ 1495738 h 1574215"/>
                <a:gd name="connsiteX558" fmla="*/ 1727234 w 2437871"/>
                <a:gd name="connsiteY558" fmla="*/ 1495738 h 1574215"/>
                <a:gd name="connsiteX559" fmla="*/ 1727234 w 2437871"/>
                <a:gd name="connsiteY559" fmla="*/ 1560319 h 1574215"/>
                <a:gd name="connsiteX560" fmla="*/ 1648756 w 2437871"/>
                <a:gd name="connsiteY560" fmla="*/ 946152 h 1574215"/>
                <a:gd name="connsiteX561" fmla="*/ 1648756 w 2437871"/>
                <a:gd name="connsiteY561" fmla="*/ 1020613 h 1574215"/>
                <a:gd name="connsiteX562" fmla="*/ 1652773 w 2437871"/>
                <a:gd name="connsiteY562" fmla="*/ 1020613 h 1574215"/>
                <a:gd name="connsiteX563" fmla="*/ 1652773 w 2437871"/>
                <a:gd name="connsiteY563" fmla="*/ 946152 h 1574215"/>
                <a:gd name="connsiteX564" fmla="*/ 1648756 w 2437871"/>
                <a:gd name="connsiteY564" fmla="*/ 946152 h 1574215"/>
                <a:gd name="connsiteX565" fmla="*/ 2198342 w 2437871"/>
                <a:gd name="connsiteY565" fmla="*/ 1099172 h 1574215"/>
                <a:gd name="connsiteX566" fmla="*/ 2202358 w 2437871"/>
                <a:gd name="connsiteY566" fmla="*/ 1099172 h 1574215"/>
                <a:gd name="connsiteX567" fmla="*/ 2202358 w 2437871"/>
                <a:gd name="connsiteY567" fmla="*/ 1024710 h 1574215"/>
                <a:gd name="connsiteX568" fmla="*/ 2198342 w 2437871"/>
                <a:gd name="connsiteY568" fmla="*/ 1024710 h 1574215"/>
                <a:gd name="connsiteX569" fmla="*/ 2198342 w 2437871"/>
                <a:gd name="connsiteY569" fmla="*/ 1099172 h 1574215"/>
                <a:gd name="connsiteX570" fmla="*/ 2198342 w 2437871"/>
                <a:gd name="connsiteY570" fmla="*/ 1177649 h 1574215"/>
                <a:gd name="connsiteX571" fmla="*/ 2202358 w 2437871"/>
                <a:gd name="connsiteY571" fmla="*/ 1177649 h 1574215"/>
                <a:gd name="connsiteX572" fmla="*/ 2202358 w 2437871"/>
                <a:gd name="connsiteY572" fmla="*/ 1103188 h 1574215"/>
                <a:gd name="connsiteX573" fmla="*/ 2198342 w 2437871"/>
                <a:gd name="connsiteY573" fmla="*/ 1103188 h 1574215"/>
                <a:gd name="connsiteX574" fmla="*/ 2198342 w 2437871"/>
                <a:gd name="connsiteY574" fmla="*/ 1177649 h 1574215"/>
                <a:gd name="connsiteX575" fmla="*/ 2276820 w 2437871"/>
                <a:gd name="connsiteY575" fmla="*/ 1560319 h 1574215"/>
                <a:gd name="connsiteX576" fmla="*/ 2280836 w 2437871"/>
                <a:gd name="connsiteY576" fmla="*/ 1560319 h 1574215"/>
                <a:gd name="connsiteX577" fmla="*/ 2280836 w 2437871"/>
                <a:gd name="connsiteY577" fmla="*/ 1495738 h 1574215"/>
                <a:gd name="connsiteX578" fmla="*/ 2276820 w 2437871"/>
                <a:gd name="connsiteY578" fmla="*/ 1495738 h 1574215"/>
                <a:gd name="connsiteX579" fmla="*/ 2276820 w 2437871"/>
                <a:gd name="connsiteY579" fmla="*/ 1560319 h 1574215"/>
                <a:gd name="connsiteX580" fmla="*/ 2355378 w 2437871"/>
                <a:gd name="connsiteY580" fmla="*/ 1560319 h 1574215"/>
                <a:gd name="connsiteX581" fmla="*/ 2359394 w 2437871"/>
                <a:gd name="connsiteY581" fmla="*/ 1560319 h 1574215"/>
                <a:gd name="connsiteX582" fmla="*/ 2359394 w 2437871"/>
                <a:gd name="connsiteY582" fmla="*/ 1495738 h 1574215"/>
                <a:gd name="connsiteX583" fmla="*/ 2355378 w 2437871"/>
                <a:gd name="connsiteY583" fmla="*/ 1495738 h 1574215"/>
                <a:gd name="connsiteX584" fmla="*/ 2355378 w 2437871"/>
                <a:gd name="connsiteY584" fmla="*/ 1560319 h 1574215"/>
                <a:gd name="connsiteX585" fmla="*/ 239530 w 2437871"/>
                <a:gd name="connsiteY585" fmla="*/ 867674 h 1574215"/>
                <a:gd name="connsiteX586" fmla="*/ 235514 w 2437871"/>
                <a:gd name="connsiteY586" fmla="*/ 867674 h 1574215"/>
                <a:gd name="connsiteX587" fmla="*/ 235514 w 2437871"/>
                <a:gd name="connsiteY587" fmla="*/ 942136 h 1574215"/>
                <a:gd name="connsiteX588" fmla="*/ 239530 w 2437871"/>
                <a:gd name="connsiteY588" fmla="*/ 942136 h 1574215"/>
                <a:gd name="connsiteX589" fmla="*/ 239530 w 2437871"/>
                <a:gd name="connsiteY589" fmla="*/ 867674 h 1574215"/>
                <a:gd name="connsiteX590" fmla="*/ 2198342 w 2437871"/>
                <a:gd name="connsiteY590" fmla="*/ 628064 h 1574215"/>
                <a:gd name="connsiteX591" fmla="*/ 2202358 w 2437871"/>
                <a:gd name="connsiteY591" fmla="*/ 628064 h 1574215"/>
                <a:gd name="connsiteX592" fmla="*/ 2202358 w 2437871"/>
                <a:gd name="connsiteY592" fmla="*/ 553602 h 1574215"/>
                <a:gd name="connsiteX593" fmla="*/ 2198342 w 2437871"/>
                <a:gd name="connsiteY593" fmla="*/ 553602 h 1574215"/>
                <a:gd name="connsiteX594" fmla="*/ 2198342 w 2437871"/>
                <a:gd name="connsiteY594" fmla="*/ 628064 h 1574215"/>
                <a:gd name="connsiteX595" fmla="*/ 2198342 w 2437871"/>
                <a:gd name="connsiteY595" fmla="*/ 706622 h 1574215"/>
                <a:gd name="connsiteX596" fmla="*/ 2202358 w 2437871"/>
                <a:gd name="connsiteY596" fmla="*/ 706622 h 1574215"/>
                <a:gd name="connsiteX597" fmla="*/ 2202358 w 2437871"/>
                <a:gd name="connsiteY597" fmla="*/ 632160 h 1574215"/>
                <a:gd name="connsiteX598" fmla="*/ 2198342 w 2437871"/>
                <a:gd name="connsiteY598" fmla="*/ 632160 h 1574215"/>
                <a:gd name="connsiteX599" fmla="*/ 2198342 w 2437871"/>
                <a:gd name="connsiteY599" fmla="*/ 706622 h 1574215"/>
                <a:gd name="connsiteX600" fmla="*/ 2198342 w 2437871"/>
                <a:gd name="connsiteY600" fmla="*/ 785100 h 1574215"/>
                <a:gd name="connsiteX601" fmla="*/ 2202358 w 2437871"/>
                <a:gd name="connsiteY601" fmla="*/ 785100 h 1574215"/>
                <a:gd name="connsiteX602" fmla="*/ 2202358 w 2437871"/>
                <a:gd name="connsiteY602" fmla="*/ 710638 h 1574215"/>
                <a:gd name="connsiteX603" fmla="*/ 2198342 w 2437871"/>
                <a:gd name="connsiteY603" fmla="*/ 710638 h 1574215"/>
                <a:gd name="connsiteX604" fmla="*/ 2198342 w 2437871"/>
                <a:gd name="connsiteY604" fmla="*/ 785100 h 1574215"/>
                <a:gd name="connsiteX605" fmla="*/ 2198342 w 2437871"/>
                <a:gd name="connsiteY605" fmla="*/ 863658 h 1574215"/>
                <a:gd name="connsiteX606" fmla="*/ 2202358 w 2437871"/>
                <a:gd name="connsiteY606" fmla="*/ 863658 h 1574215"/>
                <a:gd name="connsiteX607" fmla="*/ 2202358 w 2437871"/>
                <a:gd name="connsiteY607" fmla="*/ 789196 h 1574215"/>
                <a:gd name="connsiteX608" fmla="*/ 2198342 w 2437871"/>
                <a:gd name="connsiteY608" fmla="*/ 789196 h 1574215"/>
                <a:gd name="connsiteX609" fmla="*/ 2198342 w 2437871"/>
                <a:gd name="connsiteY609" fmla="*/ 863658 h 1574215"/>
                <a:gd name="connsiteX610" fmla="*/ 2198342 w 2437871"/>
                <a:gd name="connsiteY610" fmla="*/ 942136 h 1574215"/>
                <a:gd name="connsiteX611" fmla="*/ 2202358 w 2437871"/>
                <a:gd name="connsiteY611" fmla="*/ 942136 h 1574215"/>
                <a:gd name="connsiteX612" fmla="*/ 2202358 w 2437871"/>
                <a:gd name="connsiteY612" fmla="*/ 867674 h 1574215"/>
                <a:gd name="connsiteX613" fmla="*/ 2198342 w 2437871"/>
                <a:gd name="connsiteY613" fmla="*/ 867674 h 1574215"/>
                <a:gd name="connsiteX614" fmla="*/ 2198342 w 2437871"/>
                <a:gd name="connsiteY614" fmla="*/ 942136 h 1574215"/>
                <a:gd name="connsiteX615" fmla="*/ 2198342 w 2437871"/>
                <a:gd name="connsiteY615" fmla="*/ 1020613 h 1574215"/>
                <a:gd name="connsiteX616" fmla="*/ 2202358 w 2437871"/>
                <a:gd name="connsiteY616" fmla="*/ 1020613 h 1574215"/>
                <a:gd name="connsiteX617" fmla="*/ 2202358 w 2437871"/>
                <a:gd name="connsiteY617" fmla="*/ 946152 h 1574215"/>
                <a:gd name="connsiteX618" fmla="*/ 2198342 w 2437871"/>
                <a:gd name="connsiteY618" fmla="*/ 946152 h 1574215"/>
                <a:gd name="connsiteX619" fmla="*/ 2198342 w 2437871"/>
                <a:gd name="connsiteY619" fmla="*/ 1020613 h 1574215"/>
                <a:gd name="connsiteX620" fmla="*/ 2041306 w 2437871"/>
                <a:gd name="connsiteY620" fmla="*/ 1560319 h 1574215"/>
                <a:gd name="connsiteX621" fmla="*/ 2045322 w 2437871"/>
                <a:gd name="connsiteY621" fmla="*/ 1560319 h 1574215"/>
                <a:gd name="connsiteX622" fmla="*/ 2045322 w 2437871"/>
                <a:gd name="connsiteY622" fmla="*/ 1495738 h 1574215"/>
                <a:gd name="connsiteX623" fmla="*/ 2041306 w 2437871"/>
                <a:gd name="connsiteY623" fmla="*/ 1495738 h 1574215"/>
                <a:gd name="connsiteX624" fmla="*/ 2041306 w 2437871"/>
                <a:gd name="connsiteY624" fmla="*/ 1560319 h 1574215"/>
                <a:gd name="connsiteX625" fmla="*/ 1570198 w 2437871"/>
                <a:gd name="connsiteY625" fmla="*/ 1181666 h 1574215"/>
                <a:gd name="connsiteX626" fmla="*/ 1570198 w 2437871"/>
                <a:gd name="connsiteY626" fmla="*/ 1256127 h 1574215"/>
                <a:gd name="connsiteX627" fmla="*/ 1574215 w 2437871"/>
                <a:gd name="connsiteY627" fmla="*/ 1256127 h 1574215"/>
                <a:gd name="connsiteX628" fmla="*/ 1574215 w 2437871"/>
                <a:gd name="connsiteY628" fmla="*/ 1181666 h 1574215"/>
                <a:gd name="connsiteX629" fmla="*/ 1570198 w 2437871"/>
                <a:gd name="connsiteY629" fmla="*/ 1181666 h 1574215"/>
                <a:gd name="connsiteX630" fmla="*/ 239530 w 2437871"/>
                <a:gd name="connsiteY630" fmla="*/ 1024630 h 1574215"/>
                <a:gd name="connsiteX631" fmla="*/ 235514 w 2437871"/>
                <a:gd name="connsiteY631" fmla="*/ 1024630 h 1574215"/>
                <a:gd name="connsiteX632" fmla="*/ 235514 w 2437871"/>
                <a:gd name="connsiteY632" fmla="*/ 1099091 h 1574215"/>
                <a:gd name="connsiteX633" fmla="*/ 239530 w 2437871"/>
                <a:gd name="connsiteY633" fmla="*/ 1099091 h 1574215"/>
                <a:gd name="connsiteX634" fmla="*/ 239530 w 2437871"/>
                <a:gd name="connsiteY634" fmla="*/ 1024630 h 1574215"/>
                <a:gd name="connsiteX635" fmla="*/ 2198342 w 2437871"/>
                <a:gd name="connsiteY635" fmla="*/ 1256208 h 1574215"/>
                <a:gd name="connsiteX636" fmla="*/ 2202358 w 2437871"/>
                <a:gd name="connsiteY636" fmla="*/ 1256208 h 1574215"/>
                <a:gd name="connsiteX637" fmla="*/ 2202358 w 2437871"/>
                <a:gd name="connsiteY637" fmla="*/ 1181746 h 1574215"/>
                <a:gd name="connsiteX638" fmla="*/ 2198342 w 2437871"/>
                <a:gd name="connsiteY638" fmla="*/ 1181746 h 1574215"/>
                <a:gd name="connsiteX639" fmla="*/ 2198342 w 2437871"/>
                <a:gd name="connsiteY639" fmla="*/ 1256208 h 1574215"/>
                <a:gd name="connsiteX640" fmla="*/ 1884270 w 2437871"/>
                <a:gd name="connsiteY640" fmla="*/ 1560319 h 1574215"/>
                <a:gd name="connsiteX641" fmla="*/ 1888286 w 2437871"/>
                <a:gd name="connsiteY641" fmla="*/ 1560319 h 1574215"/>
                <a:gd name="connsiteX642" fmla="*/ 1888286 w 2437871"/>
                <a:gd name="connsiteY642" fmla="*/ 1495738 h 1574215"/>
                <a:gd name="connsiteX643" fmla="*/ 1884270 w 2437871"/>
                <a:gd name="connsiteY643" fmla="*/ 1495738 h 1574215"/>
                <a:gd name="connsiteX644" fmla="*/ 1884270 w 2437871"/>
                <a:gd name="connsiteY644" fmla="*/ 1560319 h 1574215"/>
                <a:gd name="connsiteX645" fmla="*/ 239530 w 2437871"/>
                <a:gd name="connsiteY645" fmla="*/ 946152 h 1574215"/>
                <a:gd name="connsiteX646" fmla="*/ 235514 w 2437871"/>
                <a:gd name="connsiteY646" fmla="*/ 946152 h 1574215"/>
                <a:gd name="connsiteX647" fmla="*/ 235514 w 2437871"/>
                <a:gd name="connsiteY647" fmla="*/ 1020613 h 1574215"/>
                <a:gd name="connsiteX648" fmla="*/ 239530 w 2437871"/>
                <a:gd name="connsiteY648" fmla="*/ 1020613 h 1574215"/>
                <a:gd name="connsiteX649" fmla="*/ 239530 w 2437871"/>
                <a:gd name="connsiteY649" fmla="*/ 946152 h 1574215"/>
                <a:gd name="connsiteX650" fmla="*/ 2198342 w 2437871"/>
                <a:gd name="connsiteY650" fmla="*/ 1560319 h 1574215"/>
                <a:gd name="connsiteX651" fmla="*/ 2202358 w 2437871"/>
                <a:gd name="connsiteY651" fmla="*/ 1560319 h 1574215"/>
                <a:gd name="connsiteX652" fmla="*/ 2202358 w 2437871"/>
                <a:gd name="connsiteY652" fmla="*/ 1495738 h 1574215"/>
                <a:gd name="connsiteX653" fmla="*/ 2198342 w 2437871"/>
                <a:gd name="connsiteY653" fmla="*/ 1495738 h 1574215"/>
                <a:gd name="connsiteX654" fmla="*/ 2198342 w 2437871"/>
                <a:gd name="connsiteY654" fmla="*/ 1560319 h 1574215"/>
                <a:gd name="connsiteX655" fmla="*/ 239530 w 2437871"/>
                <a:gd name="connsiteY655" fmla="*/ 1181666 h 1574215"/>
                <a:gd name="connsiteX656" fmla="*/ 235514 w 2437871"/>
                <a:gd name="connsiteY656" fmla="*/ 1181666 h 1574215"/>
                <a:gd name="connsiteX657" fmla="*/ 235514 w 2437871"/>
                <a:gd name="connsiteY657" fmla="*/ 1256127 h 1574215"/>
                <a:gd name="connsiteX658" fmla="*/ 239530 w 2437871"/>
                <a:gd name="connsiteY658" fmla="*/ 1256127 h 1574215"/>
                <a:gd name="connsiteX659" fmla="*/ 239530 w 2437871"/>
                <a:gd name="connsiteY659" fmla="*/ 1181666 h 1574215"/>
                <a:gd name="connsiteX660" fmla="*/ 632080 w 2437871"/>
                <a:gd name="connsiteY660" fmla="*/ 314072 h 1574215"/>
                <a:gd name="connsiteX661" fmla="*/ 632080 w 2437871"/>
                <a:gd name="connsiteY661" fmla="*/ 239610 h 1574215"/>
                <a:gd name="connsiteX662" fmla="*/ 628063 w 2437871"/>
                <a:gd name="connsiteY662" fmla="*/ 239610 h 1574215"/>
                <a:gd name="connsiteX663" fmla="*/ 628063 w 2437871"/>
                <a:gd name="connsiteY663" fmla="*/ 314072 h 1574215"/>
                <a:gd name="connsiteX664" fmla="*/ 632080 w 2437871"/>
                <a:gd name="connsiteY664" fmla="*/ 314072 h 1574215"/>
                <a:gd name="connsiteX665" fmla="*/ 239530 w 2437871"/>
                <a:gd name="connsiteY665" fmla="*/ 1103188 h 1574215"/>
                <a:gd name="connsiteX666" fmla="*/ 235514 w 2437871"/>
                <a:gd name="connsiteY666" fmla="*/ 1103188 h 1574215"/>
                <a:gd name="connsiteX667" fmla="*/ 235514 w 2437871"/>
                <a:gd name="connsiteY667" fmla="*/ 1177649 h 1574215"/>
                <a:gd name="connsiteX668" fmla="*/ 239530 w 2437871"/>
                <a:gd name="connsiteY668" fmla="*/ 1177649 h 1574215"/>
                <a:gd name="connsiteX669" fmla="*/ 239530 w 2437871"/>
                <a:gd name="connsiteY669" fmla="*/ 1103188 h 1574215"/>
                <a:gd name="connsiteX670" fmla="*/ 1962748 w 2437871"/>
                <a:gd name="connsiteY670" fmla="*/ 1560319 h 1574215"/>
                <a:gd name="connsiteX671" fmla="*/ 1966764 w 2437871"/>
                <a:gd name="connsiteY671" fmla="*/ 1560319 h 1574215"/>
                <a:gd name="connsiteX672" fmla="*/ 1966764 w 2437871"/>
                <a:gd name="connsiteY672" fmla="*/ 1495738 h 1574215"/>
                <a:gd name="connsiteX673" fmla="*/ 1962748 w 2437871"/>
                <a:gd name="connsiteY673" fmla="*/ 1495738 h 1574215"/>
                <a:gd name="connsiteX674" fmla="*/ 1962748 w 2437871"/>
                <a:gd name="connsiteY674" fmla="*/ 1560319 h 1574215"/>
                <a:gd name="connsiteX675" fmla="*/ 1884270 w 2437871"/>
                <a:gd name="connsiteY675" fmla="*/ 1181666 h 1574215"/>
                <a:gd name="connsiteX676" fmla="*/ 1884270 w 2437871"/>
                <a:gd name="connsiteY676" fmla="*/ 1256127 h 1574215"/>
                <a:gd name="connsiteX677" fmla="*/ 1888286 w 2437871"/>
                <a:gd name="connsiteY677" fmla="*/ 1256127 h 1574215"/>
                <a:gd name="connsiteX678" fmla="*/ 1888286 w 2437871"/>
                <a:gd name="connsiteY678" fmla="*/ 1181666 h 1574215"/>
                <a:gd name="connsiteX679" fmla="*/ 1884270 w 2437871"/>
                <a:gd name="connsiteY679" fmla="*/ 1181666 h 1574215"/>
                <a:gd name="connsiteX680" fmla="*/ 1570198 w 2437871"/>
                <a:gd name="connsiteY680" fmla="*/ 710638 h 1574215"/>
                <a:gd name="connsiteX681" fmla="*/ 1570198 w 2437871"/>
                <a:gd name="connsiteY681" fmla="*/ 785100 h 1574215"/>
                <a:gd name="connsiteX682" fmla="*/ 1574215 w 2437871"/>
                <a:gd name="connsiteY682" fmla="*/ 785100 h 1574215"/>
                <a:gd name="connsiteX683" fmla="*/ 1574215 w 2437871"/>
                <a:gd name="connsiteY683" fmla="*/ 710638 h 1574215"/>
                <a:gd name="connsiteX684" fmla="*/ 1570198 w 2437871"/>
                <a:gd name="connsiteY684" fmla="*/ 710638 h 1574215"/>
                <a:gd name="connsiteX685" fmla="*/ 1805792 w 2437871"/>
                <a:gd name="connsiteY685" fmla="*/ 1181666 h 1574215"/>
                <a:gd name="connsiteX686" fmla="*/ 1805792 w 2437871"/>
                <a:gd name="connsiteY686" fmla="*/ 1256127 h 1574215"/>
                <a:gd name="connsiteX687" fmla="*/ 1809809 w 2437871"/>
                <a:gd name="connsiteY687" fmla="*/ 1256127 h 1574215"/>
                <a:gd name="connsiteX688" fmla="*/ 1809809 w 2437871"/>
                <a:gd name="connsiteY688" fmla="*/ 1181666 h 1574215"/>
                <a:gd name="connsiteX689" fmla="*/ 1805792 w 2437871"/>
                <a:gd name="connsiteY689" fmla="*/ 1181666 h 1574215"/>
                <a:gd name="connsiteX690" fmla="*/ 1256207 w 2437871"/>
                <a:gd name="connsiteY690" fmla="*/ 946152 h 1574215"/>
                <a:gd name="connsiteX691" fmla="*/ 1256207 w 2437871"/>
                <a:gd name="connsiteY691" fmla="*/ 1020613 h 1574215"/>
                <a:gd name="connsiteX692" fmla="*/ 1260223 w 2437871"/>
                <a:gd name="connsiteY692" fmla="*/ 1020613 h 1574215"/>
                <a:gd name="connsiteX693" fmla="*/ 1260223 w 2437871"/>
                <a:gd name="connsiteY693" fmla="*/ 946152 h 1574215"/>
                <a:gd name="connsiteX694" fmla="*/ 1256207 w 2437871"/>
                <a:gd name="connsiteY694" fmla="*/ 946152 h 1574215"/>
                <a:gd name="connsiteX695" fmla="*/ 1648756 w 2437871"/>
                <a:gd name="connsiteY695" fmla="*/ 710638 h 1574215"/>
                <a:gd name="connsiteX696" fmla="*/ 1648756 w 2437871"/>
                <a:gd name="connsiteY696" fmla="*/ 785100 h 1574215"/>
                <a:gd name="connsiteX697" fmla="*/ 1652773 w 2437871"/>
                <a:gd name="connsiteY697" fmla="*/ 785100 h 1574215"/>
                <a:gd name="connsiteX698" fmla="*/ 1652773 w 2437871"/>
                <a:gd name="connsiteY698" fmla="*/ 710638 h 1574215"/>
                <a:gd name="connsiteX699" fmla="*/ 1648756 w 2437871"/>
                <a:gd name="connsiteY699" fmla="*/ 710638 h 1574215"/>
                <a:gd name="connsiteX700" fmla="*/ 1020613 w 2437871"/>
                <a:gd name="connsiteY700" fmla="*/ 867674 h 1574215"/>
                <a:gd name="connsiteX701" fmla="*/ 1020613 w 2437871"/>
                <a:gd name="connsiteY701" fmla="*/ 942136 h 1574215"/>
                <a:gd name="connsiteX702" fmla="*/ 1024629 w 2437871"/>
                <a:gd name="connsiteY702" fmla="*/ 942136 h 1574215"/>
                <a:gd name="connsiteX703" fmla="*/ 1024629 w 2437871"/>
                <a:gd name="connsiteY703" fmla="*/ 867674 h 1574215"/>
                <a:gd name="connsiteX704" fmla="*/ 1020613 w 2437871"/>
                <a:gd name="connsiteY704" fmla="*/ 867674 h 1574215"/>
                <a:gd name="connsiteX705" fmla="*/ 1413243 w 2437871"/>
                <a:gd name="connsiteY705" fmla="*/ 710638 h 1574215"/>
                <a:gd name="connsiteX706" fmla="*/ 1413243 w 2437871"/>
                <a:gd name="connsiteY706" fmla="*/ 785100 h 1574215"/>
                <a:gd name="connsiteX707" fmla="*/ 1417259 w 2437871"/>
                <a:gd name="connsiteY707" fmla="*/ 785100 h 1574215"/>
                <a:gd name="connsiteX708" fmla="*/ 1417259 w 2437871"/>
                <a:gd name="connsiteY708" fmla="*/ 710638 h 1574215"/>
                <a:gd name="connsiteX709" fmla="*/ 1413243 w 2437871"/>
                <a:gd name="connsiteY709" fmla="*/ 710638 h 1574215"/>
                <a:gd name="connsiteX710" fmla="*/ 1334685 w 2437871"/>
                <a:gd name="connsiteY710" fmla="*/ 946152 h 1574215"/>
                <a:gd name="connsiteX711" fmla="*/ 1334685 w 2437871"/>
                <a:gd name="connsiteY711" fmla="*/ 1020613 h 1574215"/>
                <a:gd name="connsiteX712" fmla="*/ 1338701 w 2437871"/>
                <a:gd name="connsiteY712" fmla="*/ 1020613 h 1574215"/>
                <a:gd name="connsiteX713" fmla="*/ 1338701 w 2437871"/>
                <a:gd name="connsiteY713" fmla="*/ 946152 h 1574215"/>
                <a:gd name="connsiteX714" fmla="*/ 1334685 w 2437871"/>
                <a:gd name="connsiteY714" fmla="*/ 946152 h 1574215"/>
                <a:gd name="connsiteX715" fmla="*/ 1491721 w 2437871"/>
                <a:gd name="connsiteY715" fmla="*/ 710638 h 1574215"/>
                <a:gd name="connsiteX716" fmla="*/ 1491721 w 2437871"/>
                <a:gd name="connsiteY716" fmla="*/ 785100 h 1574215"/>
                <a:gd name="connsiteX717" fmla="*/ 1495737 w 2437871"/>
                <a:gd name="connsiteY717" fmla="*/ 785100 h 1574215"/>
                <a:gd name="connsiteX718" fmla="*/ 1495737 w 2437871"/>
                <a:gd name="connsiteY718" fmla="*/ 710638 h 1574215"/>
                <a:gd name="connsiteX719" fmla="*/ 1491721 w 2437871"/>
                <a:gd name="connsiteY719" fmla="*/ 710638 h 1574215"/>
                <a:gd name="connsiteX720" fmla="*/ 1177649 w 2437871"/>
                <a:gd name="connsiteY720" fmla="*/ 946152 h 1574215"/>
                <a:gd name="connsiteX721" fmla="*/ 1177649 w 2437871"/>
                <a:gd name="connsiteY721" fmla="*/ 1020613 h 1574215"/>
                <a:gd name="connsiteX722" fmla="*/ 1181665 w 2437871"/>
                <a:gd name="connsiteY722" fmla="*/ 1020613 h 1574215"/>
                <a:gd name="connsiteX723" fmla="*/ 1181665 w 2437871"/>
                <a:gd name="connsiteY723" fmla="*/ 946152 h 1574215"/>
                <a:gd name="connsiteX724" fmla="*/ 1177649 w 2437871"/>
                <a:gd name="connsiteY724" fmla="*/ 946152 h 1574215"/>
                <a:gd name="connsiteX725" fmla="*/ 1962748 w 2437871"/>
                <a:gd name="connsiteY725" fmla="*/ 1181666 h 1574215"/>
                <a:gd name="connsiteX726" fmla="*/ 1962748 w 2437871"/>
                <a:gd name="connsiteY726" fmla="*/ 1256127 h 1574215"/>
                <a:gd name="connsiteX727" fmla="*/ 1966764 w 2437871"/>
                <a:gd name="connsiteY727" fmla="*/ 1256127 h 1574215"/>
                <a:gd name="connsiteX728" fmla="*/ 1966764 w 2437871"/>
                <a:gd name="connsiteY728" fmla="*/ 1181666 h 1574215"/>
                <a:gd name="connsiteX729" fmla="*/ 1962748 w 2437871"/>
                <a:gd name="connsiteY729" fmla="*/ 1181666 h 1574215"/>
                <a:gd name="connsiteX730" fmla="*/ 1731250 w 2437871"/>
                <a:gd name="connsiteY730" fmla="*/ 706622 h 1574215"/>
                <a:gd name="connsiteX731" fmla="*/ 1731250 w 2437871"/>
                <a:gd name="connsiteY731" fmla="*/ 632160 h 1574215"/>
                <a:gd name="connsiteX732" fmla="*/ 1727234 w 2437871"/>
                <a:gd name="connsiteY732" fmla="*/ 632160 h 1574215"/>
                <a:gd name="connsiteX733" fmla="*/ 1727234 w 2437871"/>
                <a:gd name="connsiteY733" fmla="*/ 706622 h 1574215"/>
                <a:gd name="connsiteX734" fmla="*/ 1731250 w 2437871"/>
                <a:gd name="connsiteY734" fmla="*/ 706622 h 1574215"/>
                <a:gd name="connsiteX735" fmla="*/ 1648756 w 2437871"/>
                <a:gd name="connsiteY735" fmla="*/ 1181666 h 1574215"/>
                <a:gd name="connsiteX736" fmla="*/ 1648756 w 2437871"/>
                <a:gd name="connsiteY736" fmla="*/ 1256127 h 1574215"/>
                <a:gd name="connsiteX737" fmla="*/ 1652773 w 2437871"/>
                <a:gd name="connsiteY737" fmla="*/ 1256127 h 1574215"/>
                <a:gd name="connsiteX738" fmla="*/ 1652773 w 2437871"/>
                <a:gd name="connsiteY738" fmla="*/ 1181666 h 1574215"/>
                <a:gd name="connsiteX739" fmla="*/ 1648756 w 2437871"/>
                <a:gd name="connsiteY739" fmla="*/ 1181666 h 1574215"/>
                <a:gd name="connsiteX740" fmla="*/ 475124 w 2437871"/>
                <a:gd name="connsiteY740" fmla="*/ 553602 h 1574215"/>
                <a:gd name="connsiteX741" fmla="*/ 471108 w 2437871"/>
                <a:gd name="connsiteY741" fmla="*/ 553602 h 1574215"/>
                <a:gd name="connsiteX742" fmla="*/ 471108 w 2437871"/>
                <a:gd name="connsiteY742" fmla="*/ 628064 h 1574215"/>
                <a:gd name="connsiteX743" fmla="*/ 475124 w 2437871"/>
                <a:gd name="connsiteY743" fmla="*/ 628064 h 1574215"/>
                <a:gd name="connsiteX744" fmla="*/ 475124 w 2437871"/>
                <a:gd name="connsiteY744" fmla="*/ 553602 h 1574215"/>
                <a:gd name="connsiteX745" fmla="*/ 475124 w 2437871"/>
                <a:gd name="connsiteY745" fmla="*/ 632080 h 1574215"/>
                <a:gd name="connsiteX746" fmla="*/ 471108 w 2437871"/>
                <a:gd name="connsiteY746" fmla="*/ 632080 h 1574215"/>
                <a:gd name="connsiteX747" fmla="*/ 471108 w 2437871"/>
                <a:gd name="connsiteY747" fmla="*/ 706541 h 1574215"/>
                <a:gd name="connsiteX748" fmla="*/ 475124 w 2437871"/>
                <a:gd name="connsiteY748" fmla="*/ 706541 h 1574215"/>
                <a:gd name="connsiteX749" fmla="*/ 475124 w 2437871"/>
                <a:gd name="connsiteY749" fmla="*/ 632080 h 1574215"/>
                <a:gd name="connsiteX750" fmla="*/ 1574215 w 2437871"/>
                <a:gd name="connsiteY750" fmla="*/ 706622 h 1574215"/>
                <a:gd name="connsiteX751" fmla="*/ 1574215 w 2437871"/>
                <a:gd name="connsiteY751" fmla="*/ 632160 h 1574215"/>
                <a:gd name="connsiteX752" fmla="*/ 1570198 w 2437871"/>
                <a:gd name="connsiteY752" fmla="*/ 632160 h 1574215"/>
                <a:gd name="connsiteX753" fmla="*/ 1570198 w 2437871"/>
                <a:gd name="connsiteY753" fmla="*/ 706622 h 1574215"/>
                <a:gd name="connsiteX754" fmla="*/ 1574215 w 2437871"/>
                <a:gd name="connsiteY754" fmla="*/ 706622 h 1574215"/>
                <a:gd name="connsiteX755" fmla="*/ 1652773 w 2437871"/>
                <a:gd name="connsiteY755" fmla="*/ 706622 h 1574215"/>
                <a:gd name="connsiteX756" fmla="*/ 1652773 w 2437871"/>
                <a:gd name="connsiteY756" fmla="*/ 632160 h 1574215"/>
                <a:gd name="connsiteX757" fmla="*/ 1648756 w 2437871"/>
                <a:gd name="connsiteY757" fmla="*/ 632160 h 1574215"/>
                <a:gd name="connsiteX758" fmla="*/ 1648756 w 2437871"/>
                <a:gd name="connsiteY758" fmla="*/ 706622 h 1574215"/>
                <a:gd name="connsiteX759" fmla="*/ 1652773 w 2437871"/>
                <a:gd name="connsiteY759" fmla="*/ 706622 h 1574215"/>
                <a:gd name="connsiteX760" fmla="*/ 475124 w 2437871"/>
                <a:gd name="connsiteY760" fmla="*/ 475124 h 1574215"/>
                <a:gd name="connsiteX761" fmla="*/ 471108 w 2437871"/>
                <a:gd name="connsiteY761" fmla="*/ 475124 h 1574215"/>
                <a:gd name="connsiteX762" fmla="*/ 471108 w 2437871"/>
                <a:gd name="connsiteY762" fmla="*/ 549586 h 1574215"/>
                <a:gd name="connsiteX763" fmla="*/ 475124 w 2437871"/>
                <a:gd name="connsiteY763" fmla="*/ 549586 h 1574215"/>
                <a:gd name="connsiteX764" fmla="*/ 475124 w 2437871"/>
                <a:gd name="connsiteY764" fmla="*/ 475124 h 1574215"/>
                <a:gd name="connsiteX765" fmla="*/ 1727234 w 2437871"/>
                <a:gd name="connsiteY765" fmla="*/ 1181666 h 1574215"/>
                <a:gd name="connsiteX766" fmla="*/ 1727234 w 2437871"/>
                <a:gd name="connsiteY766" fmla="*/ 1256127 h 1574215"/>
                <a:gd name="connsiteX767" fmla="*/ 1731250 w 2437871"/>
                <a:gd name="connsiteY767" fmla="*/ 1256127 h 1574215"/>
                <a:gd name="connsiteX768" fmla="*/ 1731250 w 2437871"/>
                <a:gd name="connsiteY768" fmla="*/ 1181666 h 1574215"/>
                <a:gd name="connsiteX769" fmla="*/ 1727234 w 2437871"/>
                <a:gd name="connsiteY769" fmla="*/ 1181666 h 1574215"/>
                <a:gd name="connsiteX770" fmla="*/ 1727234 w 2437871"/>
                <a:gd name="connsiteY770" fmla="*/ 785100 h 1574215"/>
                <a:gd name="connsiteX771" fmla="*/ 1731250 w 2437871"/>
                <a:gd name="connsiteY771" fmla="*/ 785100 h 1574215"/>
                <a:gd name="connsiteX772" fmla="*/ 1731250 w 2437871"/>
                <a:gd name="connsiteY772" fmla="*/ 710638 h 1574215"/>
                <a:gd name="connsiteX773" fmla="*/ 1727234 w 2437871"/>
                <a:gd name="connsiteY773" fmla="*/ 710638 h 1574215"/>
                <a:gd name="connsiteX774" fmla="*/ 1727234 w 2437871"/>
                <a:gd name="connsiteY774" fmla="*/ 785100 h 1574215"/>
                <a:gd name="connsiteX775" fmla="*/ 1334685 w 2437871"/>
                <a:gd name="connsiteY775" fmla="*/ 710638 h 1574215"/>
                <a:gd name="connsiteX776" fmla="*/ 1334685 w 2437871"/>
                <a:gd name="connsiteY776" fmla="*/ 785100 h 1574215"/>
                <a:gd name="connsiteX777" fmla="*/ 1338701 w 2437871"/>
                <a:gd name="connsiteY777" fmla="*/ 785100 h 1574215"/>
                <a:gd name="connsiteX778" fmla="*/ 1338701 w 2437871"/>
                <a:gd name="connsiteY778" fmla="*/ 710638 h 1574215"/>
                <a:gd name="connsiteX779" fmla="*/ 1334685 w 2437871"/>
                <a:gd name="connsiteY779" fmla="*/ 710638 h 1574215"/>
                <a:gd name="connsiteX780" fmla="*/ 710638 w 2437871"/>
                <a:gd name="connsiteY780" fmla="*/ 710638 h 1574215"/>
                <a:gd name="connsiteX781" fmla="*/ 706621 w 2437871"/>
                <a:gd name="connsiteY781" fmla="*/ 710638 h 1574215"/>
                <a:gd name="connsiteX782" fmla="*/ 706621 w 2437871"/>
                <a:gd name="connsiteY782" fmla="*/ 785100 h 1574215"/>
                <a:gd name="connsiteX783" fmla="*/ 710638 w 2437871"/>
                <a:gd name="connsiteY783" fmla="*/ 785100 h 1574215"/>
                <a:gd name="connsiteX784" fmla="*/ 710638 w 2437871"/>
                <a:gd name="connsiteY784" fmla="*/ 710638 h 1574215"/>
                <a:gd name="connsiteX785" fmla="*/ 1020613 w 2437871"/>
                <a:gd name="connsiteY785" fmla="*/ 710638 h 1574215"/>
                <a:gd name="connsiteX786" fmla="*/ 1020613 w 2437871"/>
                <a:gd name="connsiteY786" fmla="*/ 785100 h 1574215"/>
                <a:gd name="connsiteX787" fmla="*/ 1024629 w 2437871"/>
                <a:gd name="connsiteY787" fmla="*/ 785100 h 1574215"/>
                <a:gd name="connsiteX788" fmla="*/ 1024629 w 2437871"/>
                <a:gd name="connsiteY788" fmla="*/ 710638 h 1574215"/>
                <a:gd name="connsiteX789" fmla="*/ 1020613 w 2437871"/>
                <a:gd name="connsiteY789" fmla="*/ 710638 h 1574215"/>
                <a:gd name="connsiteX790" fmla="*/ 785099 w 2437871"/>
                <a:gd name="connsiteY790" fmla="*/ 710638 h 1574215"/>
                <a:gd name="connsiteX791" fmla="*/ 785099 w 2437871"/>
                <a:gd name="connsiteY791" fmla="*/ 785100 h 1574215"/>
                <a:gd name="connsiteX792" fmla="*/ 789115 w 2437871"/>
                <a:gd name="connsiteY792" fmla="*/ 785100 h 1574215"/>
                <a:gd name="connsiteX793" fmla="*/ 789115 w 2437871"/>
                <a:gd name="connsiteY793" fmla="*/ 710638 h 1574215"/>
                <a:gd name="connsiteX794" fmla="*/ 785099 w 2437871"/>
                <a:gd name="connsiteY794" fmla="*/ 710638 h 1574215"/>
                <a:gd name="connsiteX795" fmla="*/ 78478 w 2437871"/>
                <a:gd name="connsiteY795" fmla="*/ 1560319 h 1574215"/>
                <a:gd name="connsiteX796" fmla="*/ 82494 w 2437871"/>
                <a:gd name="connsiteY796" fmla="*/ 1560319 h 1574215"/>
                <a:gd name="connsiteX797" fmla="*/ 82494 w 2437871"/>
                <a:gd name="connsiteY797" fmla="*/ 1495738 h 1574215"/>
                <a:gd name="connsiteX798" fmla="*/ 78478 w 2437871"/>
                <a:gd name="connsiteY798" fmla="*/ 1495738 h 1574215"/>
                <a:gd name="connsiteX799" fmla="*/ 78478 w 2437871"/>
                <a:gd name="connsiteY799" fmla="*/ 1560319 h 1574215"/>
                <a:gd name="connsiteX800" fmla="*/ 863657 w 2437871"/>
                <a:gd name="connsiteY800" fmla="*/ 867674 h 1574215"/>
                <a:gd name="connsiteX801" fmla="*/ 863657 w 2437871"/>
                <a:gd name="connsiteY801" fmla="*/ 942136 h 1574215"/>
                <a:gd name="connsiteX802" fmla="*/ 867673 w 2437871"/>
                <a:gd name="connsiteY802" fmla="*/ 942136 h 1574215"/>
                <a:gd name="connsiteX803" fmla="*/ 867673 w 2437871"/>
                <a:gd name="connsiteY803" fmla="*/ 867674 h 1574215"/>
                <a:gd name="connsiteX804" fmla="*/ 863657 w 2437871"/>
                <a:gd name="connsiteY804" fmla="*/ 867674 h 1574215"/>
                <a:gd name="connsiteX805" fmla="*/ 863657 w 2437871"/>
                <a:gd name="connsiteY805" fmla="*/ 710638 h 1574215"/>
                <a:gd name="connsiteX806" fmla="*/ 863657 w 2437871"/>
                <a:gd name="connsiteY806" fmla="*/ 785100 h 1574215"/>
                <a:gd name="connsiteX807" fmla="*/ 867673 w 2437871"/>
                <a:gd name="connsiteY807" fmla="*/ 785100 h 1574215"/>
                <a:gd name="connsiteX808" fmla="*/ 867673 w 2437871"/>
                <a:gd name="connsiteY808" fmla="*/ 710638 h 1574215"/>
                <a:gd name="connsiteX809" fmla="*/ 863657 w 2437871"/>
                <a:gd name="connsiteY809" fmla="*/ 710638 h 1574215"/>
                <a:gd name="connsiteX810" fmla="*/ 1727234 w 2437871"/>
                <a:gd name="connsiteY810" fmla="*/ 946152 h 1574215"/>
                <a:gd name="connsiteX811" fmla="*/ 1727234 w 2437871"/>
                <a:gd name="connsiteY811" fmla="*/ 1020613 h 1574215"/>
                <a:gd name="connsiteX812" fmla="*/ 1731250 w 2437871"/>
                <a:gd name="connsiteY812" fmla="*/ 1020613 h 1574215"/>
                <a:gd name="connsiteX813" fmla="*/ 1731250 w 2437871"/>
                <a:gd name="connsiteY813" fmla="*/ 946152 h 1574215"/>
                <a:gd name="connsiteX814" fmla="*/ 1727234 w 2437871"/>
                <a:gd name="connsiteY814" fmla="*/ 946152 h 1574215"/>
                <a:gd name="connsiteX815" fmla="*/ 157036 w 2437871"/>
                <a:gd name="connsiteY815" fmla="*/ 1560319 h 1574215"/>
                <a:gd name="connsiteX816" fmla="*/ 161052 w 2437871"/>
                <a:gd name="connsiteY816" fmla="*/ 1560319 h 1574215"/>
                <a:gd name="connsiteX817" fmla="*/ 161052 w 2437871"/>
                <a:gd name="connsiteY817" fmla="*/ 1495738 h 1574215"/>
                <a:gd name="connsiteX818" fmla="*/ 157036 w 2437871"/>
                <a:gd name="connsiteY818" fmla="*/ 1495738 h 1574215"/>
                <a:gd name="connsiteX819" fmla="*/ 157036 w 2437871"/>
                <a:gd name="connsiteY819" fmla="*/ 1560319 h 1574215"/>
                <a:gd name="connsiteX820" fmla="*/ 392550 w 2437871"/>
                <a:gd name="connsiteY820" fmla="*/ 1560319 h 1574215"/>
                <a:gd name="connsiteX821" fmla="*/ 396566 w 2437871"/>
                <a:gd name="connsiteY821" fmla="*/ 1560319 h 1574215"/>
                <a:gd name="connsiteX822" fmla="*/ 396566 w 2437871"/>
                <a:gd name="connsiteY822" fmla="*/ 1495738 h 1574215"/>
                <a:gd name="connsiteX823" fmla="*/ 392550 w 2437871"/>
                <a:gd name="connsiteY823" fmla="*/ 1495738 h 1574215"/>
                <a:gd name="connsiteX824" fmla="*/ 392550 w 2437871"/>
                <a:gd name="connsiteY824" fmla="*/ 1560319 h 1574215"/>
                <a:gd name="connsiteX825" fmla="*/ 471108 w 2437871"/>
                <a:gd name="connsiteY825" fmla="*/ 1560319 h 1574215"/>
                <a:gd name="connsiteX826" fmla="*/ 475124 w 2437871"/>
                <a:gd name="connsiteY826" fmla="*/ 1560319 h 1574215"/>
                <a:gd name="connsiteX827" fmla="*/ 475124 w 2437871"/>
                <a:gd name="connsiteY827" fmla="*/ 1495738 h 1574215"/>
                <a:gd name="connsiteX828" fmla="*/ 471108 w 2437871"/>
                <a:gd name="connsiteY828" fmla="*/ 1495738 h 1574215"/>
                <a:gd name="connsiteX829" fmla="*/ 471108 w 2437871"/>
                <a:gd name="connsiteY829" fmla="*/ 1560319 h 1574215"/>
                <a:gd name="connsiteX830" fmla="*/ 235514 w 2437871"/>
                <a:gd name="connsiteY830" fmla="*/ 1560319 h 1574215"/>
                <a:gd name="connsiteX831" fmla="*/ 239530 w 2437871"/>
                <a:gd name="connsiteY831" fmla="*/ 1560319 h 1574215"/>
                <a:gd name="connsiteX832" fmla="*/ 239530 w 2437871"/>
                <a:gd name="connsiteY832" fmla="*/ 1495738 h 1574215"/>
                <a:gd name="connsiteX833" fmla="*/ 235514 w 2437871"/>
                <a:gd name="connsiteY833" fmla="*/ 1495738 h 1574215"/>
                <a:gd name="connsiteX834" fmla="*/ 235514 w 2437871"/>
                <a:gd name="connsiteY834" fmla="*/ 1560319 h 1574215"/>
                <a:gd name="connsiteX835" fmla="*/ 314072 w 2437871"/>
                <a:gd name="connsiteY835" fmla="*/ 1560319 h 1574215"/>
                <a:gd name="connsiteX836" fmla="*/ 318088 w 2437871"/>
                <a:gd name="connsiteY836" fmla="*/ 1560319 h 1574215"/>
                <a:gd name="connsiteX837" fmla="*/ 318088 w 2437871"/>
                <a:gd name="connsiteY837" fmla="*/ 1495738 h 1574215"/>
                <a:gd name="connsiteX838" fmla="*/ 314072 w 2437871"/>
                <a:gd name="connsiteY838" fmla="*/ 1495738 h 1574215"/>
                <a:gd name="connsiteX839" fmla="*/ 314072 w 2437871"/>
                <a:gd name="connsiteY839" fmla="*/ 1560319 h 1574215"/>
                <a:gd name="connsiteX840" fmla="*/ 1491721 w 2437871"/>
                <a:gd name="connsiteY840" fmla="*/ 946152 h 1574215"/>
                <a:gd name="connsiteX841" fmla="*/ 1491721 w 2437871"/>
                <a:gd name="connsiteY841" fmla="*/ 1020613 h 1574215"/>
                <a:gd name="connsiteX842" fmla="*/ 1495737 w 2437871"/>
                <a:gd name="connsiteY842" fmla="*/ 1020613 h 1574215"/>
                <a:gd name="connsiteX843" fmla="*/ 1495737 w 2437871"/>
                <a:gd name="connsiteY843" fmla="*/ 946152 h 1574215"/>
                <a:gd name="connsiteX844" fmla="*/ 1491721 w 2437871"/>
                <a:gd name="connsiteY844" fmla="*/ 946152 h 1574215"/>
                <a:gd name="connsiteX845" fmla="*/ 1413243 w 2437871"/>
                <a:gd name="connsiteY845" fmla="*/ 946152 h 1574215"/>
                <a:gd name="connsiteX846" fmla="*/ 1413243 w 2437871"/>
                <a:gd name="connsiteY846" fmla="*/ 1020613 h 1574215"/>
                <a:gd name="connsiteX847" fmla="*/ 1417259 w 2437871"/>
                <a:gd name="connsiteY847" fmla="*/ 1020613 h 1574215"/>
                <a:gd name="connsiteX848" fmla="*/ 1417259 w 2437871"/>
                <a:gd name="connsiteY848" fmla="*/ 946152 h 1574215"/>
                <a:gd name="connsiteX849" fmla="*/ 1413243 w 2437871"/>
                <a:gd name="connsiteY849" fmla="*/ 946152 h 1574215"/>
                <a:gd name="connsiteX850" fmla="*/ 2119784 w 2437871"/>
                <a:gd name="connsiteY850" fmla="*/ 1181666 h 1574215"/>
                <a:gd name="connsiteX851" fmla="*/ 2119784 w 2437871"/>
                <a:gd name="connsiteY851" fmla="*/ 1256127 h 1574215"/>
                <a:gd name="connsiteX852" fmla="*/ 2123800 w 2437871"/>
                <a:gd name="connsiteY852" fmla="*/ 1256127 h 1574215"/>
                <a:gd name="connsiteX853" fmla="*/ 2123800 w 2437871"/>
                <a:gd name="connsiteY853" fmla="*/ 1181666 h 1574215"/>
                <a:gd name="connsiteX854" fmla="*/ 2119784 w 2437871"/>
                <a:gd name="connsiteY854" fmla="*/ 1181666 h 1574215"/>
                <a:gd name="connsiteX855" fmla="*/ 1177649 w 2437871"/>
                <a:gd name="connsiteY855" fmla="*/ 710638 h 1574215"/>
                <a:gd name="connsiteX856" fmla="*/ 1177649 w 2437871"/>
                <a:gd name="connsiteY856" fmla="*/ 785100 h 1574215"/>
                <a:gd name="connsiteX857" fmla="*/ 1181665 w 2437871"/>
                <a:gd name="connsiteY857" fmla="*/ 785100 h 1574215"/>
                <a:gd name="connsiteX858" fmla="*/ 1181665 w 2437871"/>
                <a:gd name="connsiteY858" fmla="*/ 710638 h 1574215"/>
                <a:gd name="connsiteX859" fmla="*/ 1177649 w 2437871"/>
                <a:gd name="connsiteY859" fmla="*/ 710638 h 1574215"/>
                <a:gd name="connsiteX860" fmla="*/ 2041306 w 2437871"/>
                <a:gd name="connsiteY860" fmla="*/ 1181666 h 1574215"/>
                <a:gd name="connsiteX861" fmla="*/ 2041306 w 2437871"/>
                <a:gd name="connsiteY861" fmla="*/ 1256127 h 1574215"/>
                <a:gd name="connsiteX862" fmla="*/ 2045322 w 2437871"/>
                <a:gd name="connsiteY862" fmla="*/ 1256127 h 1574215"/>
                <a:gd name="connsiteX863" fmla="*/ 2045322 w 2437871"/>
                <a:gd name="connsiteY863" fmla="*/ 1181666 h 1574215"/>
                <a:gd name="connsiteX864" fmla="*/ 2041306 w 2437871"/>
                <a:gd name="connsiteY864" fmla="*/ 1181666 h 1574215"/>
                <a:gd name="connsiteX865" fmla="*/ 1256207 w 2437871"/>
                <a:gd name="connsiteY865" fmla="*/ 710638 h 1574215"/>
                <a:gd name="connsiteX866" fmla="*/ 1256207 w 2437871"/>
                <a:gd name="connsiteY866" fmla="*/ 785100 h 1574215"/>
                <a:gd name="connsiteX867" fmla="*/ 1260223 w 2437871"/>
                <a:gd name="connsiteY867" fmla="*/ 785100 h 1574215"/>
                <a:gd name="connsiteX868" fmla="*/ 1260223 w 2437871"/>
                <a:gd name="connsiteY868" fmla="*/ 710638 h 1574215"/>
                <a:gd name="connsiteX869" fmla="*/ 1256207 w 2437871"/>
                <a:gd name="connsiteY869" fmla="*/ 710638 h 1574215"/>
                <a:gd name="connsiteX870" fmla="*/ 785099 w 2437871"/>
                <a:gd name="connsiteY870" fmla="*/ 867674 h 1574215"/>
                <a:gd name="connsiteX871" fmla="*/ 785099 w 2437871"/>
                <a:gd name="connsiteY871" fmla="*/ 942136 h 1574215"/>
                <a:gd name="connsiteX872" fmla="*/ 789115 w 2437871"/>
                <a:gd name="connsiteY872" fmla="*/ 942136 h 1574215"/>
                <a:gd name="connsiteX873" fmla="*/ 789115 w 2437871"/>
                <a:gd name="connsiteY873" fmla="*/ 867674 h 1574215"/>
                <a:gd name="connsiteX874" fmla="*/ 785099 w 2437871"/>
                <a:gd name="connsiteY874" fmla="*/ 867674 h 1574215"/>
                <a:gd name="connsiteX875" fmla="*/ 1099171 w 2437871"/>
                <a:gd name="connsiteY875" fmla="*/ 710638 h 1574215"/>
                <a:gd name="connsiteX876" fmla="*/ 1099171 w 2437871"/>
                <a:gd name="connsiteY876" fmla="*/ 785100 h 1574215"/>
                <a:gd name="connsiteX877" fmla="*/ 1103187 w 2437871"/>
                <a:gd name="connsiteY877" fmla="*/ 785100 h 1574215"/>
                <a:gd name="connsiteX878" fmla="*/ 1103187 w 2437871"/>
                <a:gd name="connsiteY878" fmla="*/ 710638 h 1574215"/>
                <a:gd name="connsiteX879" fmla="*/ 1099171 w 2437871"/>
                <a:gd name="connsiteY879" fmla="*/ 710638 h 1574215"/>
                <a:gd name="connsiteX880" fmla="*/ 549585 w 2437871"/>
                <a:gd name="connsiteY880" fmla="*/ 1560319 h 1574215"/>
                <a:gd name="connsiteX881" fmla="*/ 553602 w 2437871"/>
                <a:gd name="connsiteY881" fmla="*/ 1560319 h 1574215"/>
                <a:gd name="connsiteX882" fmla="*/ 553602 w 2437871"/>
                <a:gd name="connsiteY882" fmla="*/ 1495738 h 1574215"/>
                <a:gd name="connsiteX883" fmla="*/ 549585 w 2437871"/>
                <a:gd name="connsiteY883" fmla="*/ 1495738 h 1574215"/>
                <a:gd name="connsiteX884" fmla="*/ 549585 w 2437871"/>
                <a:gd name="connsiteY884" fmla="*/ 1560319 h 1574215"/>
                <a:gd name="connsiteX885" fmla="*/ 1884270 w 2437871"/>
                <a:gd name="connsiteY885" fmla="*/ 946152 h 1574215"/>
                <a:gd name="connsiteX886" fmla="*/ 1884270 w 2437871"/>
                <a:gd name="connsiteY886" fmla="*/ 1020613 h 1574215"/>
                <a:gd name="connsiteX887" fmla="*/ 1888286 w 2437871"/>
                <a:gd name="connsiteY887" fmla="*/ 1020613 h 1574215"/>
                <a:gd name="connsiteX888" fmla="*/ 1888286 w 2437871"/>
                <a:gd name="connsiteY888" fmla="*/ 946152 h 1574215"/>
                <a:gd name="connsiteX889" fmla="*/ 1884270 w 2437871"/>
                <a:gd name="connsiteY889" fmla="*/ 946152 h 1574215"/>
                <a:gd name="connsiteX890" fmla="*/ 1805792 w 2437871"/>
                <a:gd name="connsiteY890" fmla="*/ 946152 h 1574215"/>
                <a:gd name="connsiteX891" fmla="*/ 1805792 w 2437871"/>
                <a:gd name="connsiteY891" fmla="*/ 1020613 h 1574215"/>
                <a:gd name="connsiteX892" fmla="*/ 1809809 w 2437871"/>
                <a:gd name="connsiteY892" fmla="*/ 1020613 h 1574215"/>
                <a:gd name="connsiteX893" fmla="*/ 1809809 w 2437871"/>
                <a:gd name="connsiteY893" fmla="*/ 946152 h 1574215"/>
                <a:gd name="connsiteX894" fmla="*/ 1805792 w 2437871"/>
                <a:gd name="connsiteY894" fmla="*/ 946152 h 1574215"/>
                <a:gd name="connsiteX895" fmla="*/ 942135 w 2437871"/>
                <a:gd name="connsiteY895" fmla="*/ 710638 h 1574215"/>
                <a:gd name="connsiteX896" fmla="*/ 942135 w 2437871"/>
                <a:gd name="connsiteY896" fmla="*/ 785100 h 1574215"/>
                <a:gd name="connsiteX897" fmla="*/ 946151 w 2437871"/>
                <a:gd name="connsiteY897" fmla="*/ 785100 h 1574215"/>
                <a:gd name="connsiteX898" fmla="*/ 946151 w 2437871"/>
                <a:gd name="connsiteY898" fmla="*/ 710638 h 1574215"/>
                <a:gd name="connsiteX899" fmla="*/ 942135 w 2437871"/>
                <a:gd name="connsiteY899" fmla="*/ 710638 h 1574215"/>
                <a:gd name="connsiteX900" fmla="*/ 863657 w 2437871"/>
                <a:gd name="connsiteY900" fmla="*/ 946152 h 1574215"/>
                <a:gd name="connsiteX901" fmla="*/ 863657 w 2437871"/>
                <a:gd name="connsiteY901" fmla="*/ 1020613 h 1574215"/>
                <a:gd name="connsiteX902" fmla="*/ 867673 w 2437871"/>
                <a:gd name="connsiteY902" fmla="*/ 1020613 h 1574215"/>
                <a:gd name="connsiteX903" fmla="*/ 867673 w 2437871"/>
                <a:gd name="connsiteY903" fmla="*/ 946152 h 1574215"/>
                <a:gd name="connsiteX904" fmla="*/ 863657 w 2437871"/>
                <a:gd name="connsiteY904" fmla="*/ 946152 h 1574215"/>
                <a:gd name="connsiteX905" fmla="*/ 396566 w 2437871"/>
                <a:gd name="connsiteY905" fmla="*/ 392550 h 1574215"/>
                <a:gd name="connsiteX906" fmla="*/ 396566 w 2437871"/>
                <a:gd name="connsiteY906" fmla="*/ 318088 h 1574215"/>
                <a:gd name="connsiteX907" fmla="*/ 392550 w 2437871"/>
                <a:gd name="connsiteY907" fmla="*/ 318088 h 1574215"/>
                <a:gd name="connsiteX908" fmla="*/ 392550 w 2437871"/>
                <a:gd name="connsiteY908" fmla="*/ 392550 h 1574215"/>
                <a:gd name="connsiteX909" fmla="*/ 396566 w 2437871"/>
                <a:gd name="connsiteY909" fmla="*/ 392550 h 1574215"/>
                <a:gd name="connsiteX910" fmla="*/ 1495737 w 2437871"/>
                <a:gd name="connsiteY910" fmla="*/ 628064 h 1574215"/>
                <a:gd name="connsiteX911" fmla="*/ 1495737 w 2437871"/>
                <a:gd name="connsiteY911" fmla="*/ 553602 h 1574215"/>
                <a:gd name="connsiteX912" fmla="*/ 1491721 w 2437871"/>
                <a:gd name="connsiteY912" fmla="*/ 553602 h 1574215"/>
                <a:gd name="connsiteX913" fmla="*/ 1491721 w 2437871"/>
                <a:gd name="connsiteY913" fmla="*/ 628064 h 1574215"/>
                <a:gd name="connsiteX914" fmla="*/ 1495737 w 2437871"/>
                <a:gd name="connsiteY914" fmla="*/ 628064 h 1574215"/>
                <a:gd name="connsiteX915" fmla="*/ 1256207 w 2437871"/>
                <a:gd name="connsiteY915" fmla="*/ 867674 h 1574215"/>
                <a:gd name="connsiteX916" fmla="*/ 1256207 w 2437871"/>
                <a:gd name="connsiteY916" fmla="*/ 942136 h 1574215"/>
                <a:gd name="connsiteX917" fmla="*/ 1260223 w 2437871"/>
                <a:gd name="connsiteY917" fmla="*/ 942136 h 1574215"/>
                <a:gd name="connsiteX918" fmla="*/ 1260223 w 2437871"/>
                <a:gd name="connsiteY918" fmla="*/ 867674 h 1574215"/>
                <a:gd name="connsiteX919" fmla="*/ 1256207 w 2437871"/>
                <a:gd name="connsiteY919" fmla="*/ 867674 h 1574215"/>
                <a:gd name="connsiteX920" fmla="*/ 632080 w 2437871"/>
                <a:gd name="connsiteY920" fmla="*/ 628064 h 1574215"/>
                <a:gd name="connsiteX921" fmla="*/ 632080 w 2437871"/>
                <a:gd name="connsiteY921" fmla="*/ 553602 h 1574215"/>
                <a:gd name="connsiteX922" fmla="*/ 628063 w 2437871"/>
                <a:gd name="connsiteY922" fmla="*/ 553602 h 1574215"/>
                <a:gd name="connsiteX923" fmla="*/ 628063 w 2437871"/>
                <a:gd name="connsiteY923" fmla="*/ 628064 h 1574215"/>
                <a:gd name="connsiteX924" fmla="*/ 632080 w 2437871"/>
                <a:gd name="connsiteY924" fmla="*/ 628064 h 1574215"/>
                <a:gd name="connsiteX925" fmla="*/ 1809809 w 2437871"/>
                <a:gd name="connsiteY925" fmla="*/ 549586 h 1574215"/>
                <a:gd name="connsiteX926" fmla="*/ 1809809 w 2437871"/>
                <a:gd name="connsiteY926" fmla="*/ 475124 h 1574215"/>
                <a:gd name="connsiteX927" fmla="*/ 1805792 w 2437871"/>
                <a:gd name="connsiteY927" fmla="*/ 475124 h 1574215"/>
                <a:gd name="connsiteX928" fmla="*/ 1805792 w 2437871"/>
                <a:gd name="connsiteY928" fmla="*/ 549586 h 1574215"/>
                <a:gd name="connsiteX929" fmla="*/ 1809809 w 2437871"/>
                <a:gd name="connsiteY929" fmla="*/ 549586 h 1574215"/>
                <a:gd name="connsiteX930" fmla="*/ 1099171 w 2437871"/>
                <a:gd name="connsiteY930" fmla="*/ 1024630 h 1574215"/>
                <a:gd name="connsiteX931" fmla="*/ 1099171 w 2437871"/>
                <a:gd name="connsiteY931" fmla="*/ 1099091 h 1574215"/>
                <a:gd name="connsiteX932" fmla="*/ 1103187 w 2437871"/>
                <a:gd name="connsiteY932" fmla="*/ 1099091 h 1574215"/>
                <a:gd name="connsiteX933" fmla="*/ 1103187 w 2437871"/>
                <a:gd name="connsiteY933" fmla="*/ 1024630 h 1574215"/>
                <a:gd name="connsiteX934" fmla="*/ 1099171 w 2437871"/>
                <a:gd name="connsiteY934" fmla="*/ 1024630 h 1574215"/>
                <a:gd name="connsiteX935" fmla="*/ 1491721 w 2437871"/>
                <a:gd name="connsiteY935" fmla="*/ 867674 h 1574215"/>
                <a:gd name="connsiteX936" fmla="*/ 1491721 w 2437871"/>
                <a:gd name="connsiteY936" fmla="*/ 942136 h 1574215"/>
                <a:gd name="connsiteX937" fmla="*/ 1495737 w 2437871"/>
                <a:gd name="connsiteY937" fmla="*/ 942136 h 1574215"/>
                <a:gd name="connsiteX938" fmla="*/ 1495737 w 2437871"/>
                <a:gd name="connsiteY938" fmla="*/ 867674 h 1574215"/>
                <a:gd name="connsiteX939" fmla="*/ 1491721 w 2437871"/>
                <a:gd name="connsiteY939" fmla="*/ 867674 h 1574215"/>
                <a:gd name="connsiteX940" fmla="*/ 553602 w 2437871"/>
                <a:gd name="connsiteY940" fmla="*/ 392550 h 1574215"/>
                <a:gd name="connsiteX941" fmla="*/ 553602 w 2437871"/>
                <a:gd name="connsiteY941" fmla="*/ 318088 h 1574215"/>
                <a:gd name="connsiteX942" fmla="*/ 549585 w 2437871"/>
                <a:gd name="connsiteY942" fmla="*/ 318088 h 1574215"/>
                <a:gd name="connsiteX943" fmla="*/ 549585 w 2437871"/>
                <a:gd name="connsiteY943" fmla="*/ 392550 h 1574215"/>
                <a:gd name="connsiteX944" fmla="*/ 553602 w 2437871"/>
                <a:gd name="connsiteY944" fmla="*/ 392550 h 1574215"/>
                <a:gd name="connsiteX945" fmla="*/ 1731250 w 2437871"/>
                <a:gd name="connsiteY945" fmla="*/ 549586 h 1574215"/>
                <a:gd name="connsiteX946" fmla="*/ 1731250 w 2437871"/>
                <a:gd name="connsiteY946" fmla="*/ 475124 h 1574215"/>
                <a:gd name="connsiteX947" fmla="*/ 1727234 w 2437871"/>
                <a:gd name="connsiteY947" fmla="*/ 475124 h 1574215"/>
                <a:gd name="connsiteX948" fmla="*/ 1727234 w 2437871"/>
                <a:gd name="connsiteY948" fmla="*/ 549586 h 1574215"/>
                <a:gd name="connsiteX949" fmla="*/ 1731250 w 2437871"/>
                <a:gd name="connsiteY949" fmla="*/ 549586 h 1574215"/>
                <a:gd name="connsiteX950" fmla="*/ 2041306 w 2437871"/>
                <a:gd name="connsiteY950" fmla="*/ 863658 h 1574215"/>
                <a:gd name="connsiteX951" fmla="*/ 2045322 w 2437871"/>
                <a:gd name="connsiteY951" fmla="*/ 863658 h 1574215"/>
                <a:gd name="connsiteX952" fmla="*/ 2045322 w 2437871"/>
                <a:gd name="connsiteY952" fmla="*/ 789196 h 1574215"/>
                <a:gd name="connsiteX953" fmla="*/ 2041306 w 2437871"/>
                <a:gd name="connsiteY953" fmla="*/ 789196 h 1574215"/>
                <a:gd name="connsiteX954" fmla="*/ 2041306 w 2437871"/>
                <a:gd name="connsiteY954" fmla="*/ 863658 h 1574215"/>
                <a:gd name="connsiteX955" fmla="*/ 1574215 w 2437871"/>
                <a:gd name="connsiteY955" fmla="*/ 628064 h 1574215"/>
                <a:gd name="connsiteX956" fmla="*/ 1574215 w 2437871"/>
                <a:gd name="connsiteY956" fmla="*/ 553602 h 1574215"/>
                <a:gd name="connsiteX957" fmla="*/ 1570198 w 2437871"/>
                <a:gd name="connsiteY957" fmla="*/ 553602 h 1574215"/>
                <a:gd name="connsiteX958" fmla="*/ 1570198 w 2437871"/>
                <a:gd name="connsiteY958" fmla="*/ 628064 h 1574215"/>
                <a:gd name="connsiteX959" fmla="*/ 1574215 w 2437871"/>
                <a:gd name="connsiteY959" fmla="*/ 628064 h 1574215"/>
                <a:gd name="connsiteX960" fmla="*/ 867673 w 2437871"/>
                <a:gd name="connsiteY960" fmla="*/ 392550 h 1574215"/>
                <a:gd name="connsiteX961" fmla="*/ 867673 w 2437871"/>
                <a:gd name="connsiteY961" fmla="*/ 318088 h 1574215"/>
                <a:gd name="connsiteX962" fmla="*/ 863657 w 2437871"/>
                <a:gd name="connsiteY962" fmla="*/ 318088 h 1574215"/>
                <a:gd name="connsiteX963" fmla="*/ 863657 w 2437871"/>
                <a:gd name="connsiteY963" fmla="*/ 392550 h 1574215"/>
                <a:gd name="connsiteX964" fmla="*/ 867673 w 2437871"/>
                <a:gd name="connsiteY964" fmla="*/ 392550 h 1574215"/>
                <a:gd name="connsiteX965" fmla="*/ 1020613 w 2437871"/>
                <a:gd name="connsiteY965" fmla="*/ 1024630 h 1574215"/>
                <a:gd name="connsiteX966" fmla="*/ 1020613 w 2437871"/>
                <a:gd name="connsiteY966" fmla="*/ 1099091 h 1574215"/>
                <a:gd name="connsiteX967" fmla="*/ 1024629 w 2437871"/>
                <a:gd name="connsiteY967" fmla="*/ 1099091 h 1574215"/>
                <a:gd name="connsiteX968" fmla="*/ 1024629 w 2437871"/>
                <a:gd name="connsiteY968" fmla="*/ 1024630 h 1574215"/>
                <a:gd name="connsiteX969" fmla="*/ 1020613 w 2437871"/>
                <a:gd name="connsiteY969" fmla="*/ 1024630 h 1574215"/>
                <a:gd name="connsiteX970" fmla="*/ 1884270 w 2437871"/>
                <a:gd name="connsiteY970" fmla="*/ 628064 h 1574215"/>
                <a:gd name="connsiteX971" fmla="*/ 1888286 w 2437871"/>
                <a:gd name="connsiteY971" fmla="*/ 628064 h 1574215"/>
                <a:gd name="connsiteX972" fmla="*/ 1888286 w 2437871"/>
                <a:gd name="connsiteY972" fmla="*/ 553602 h 1574215"/>
                <a:gd name="connsiteX973" fmla="*/ 1884270 w 2437871"/>
                <a:gd name="connsiteY973" fmla="*/ 553602 h 1574215"/>
                <a:gd name="connsiteX974" fmla="*/ 1884270 w 2437871"/>
                <a:gd name="connsiteY974" fmla="*/ 628064 h 1574215"/>
                <a:gd name="connsiteX975" fmla="*/ 789115 w 2437871"/>
                <a:gd name="connsiteY975" fmla="*/ 392550 h 1574215"/>
                <a:gd name="connsiteX976" fmla="*/ 789115 w 2437871"/>
                <a:gd name="connsiteY976" fmla="*/ 318088 h 1574215"/>
                <a:gd name="connsiteX977" fmla="*/ 785099 w 2437871"/>
                <a:gd name="connsiteY977" fmla="*/ 318088 h 1574215"/>
                <a:gd name="connsiteX978" fmla="*/ 785099 w 2437871"/>
                <a:gd name="connsiteY978" fmla="*/ 392550 h 1574215"/>
                <a:gd name="connsiteX979" fmla="*/ 789115 w 2437871"/>
                <a:gd name="connsiteY979" fmla="*/ 392550 h 1574215"/>
                <a:gd name="connsiteX980" fmla="*/ 1884270 w 2437871"/>
                <a:gd name="connsiteY980" fmla="*/ 706622 h 1574215"/>
                <a:gd name="connsiteX981" fmla="*/ 1888286 w 2437871"/>
                <a:gd name="connsiteY981" fmla="*/ 706622 h 1574215"/>
                <a:gd name="connsiteX982" fmla="*/ 1888286 w 2437871"/>
                <a:gd name="connsiteY982" fmla="*/ 632160 h 1574215"/>
                <a:gd name="connsiteX983" fmla="*/ 1884270 w 2437871"/>
                <a:gd name="connsiteY983" fmla="*/ 632160 h 1574215"/>
                <a:gd name="connsiteX984" fmla="*/ 1884270 w 2437871"/>
                <a:gd name="connsiteY984" fmla="*/ 706622 h 1574215"/>
                <a:gd name="connsiteX985" fmla="*/ 946151 w 2437871"/>
                <a:gd name="connsiteY985" fmla="*/ 392550 h 1574215"/>
                <a:gd name="connsiteX986" fmla="*/ 946151 w 2437871"/>
                <a:gd name="connsiteY986" fmla="*/ 318088 h 1574215"/>
                <a:gd name="connsiteX987" fmla="*/ 942135 w 2437871"/>
                <a:gd name="connsiteY987" fmla="*/ 318088 h 1574215"/>
                <a:gd name="connsiteX988" fmla="*/ 942135 w 2437871"/>
                <a:gd name="connsiteY988" fmla="*/ 392550 h 1574215"/>
                <a:gd name="connsiteX989" fmla="*/ 946151 w 2437871"/>
                <a:gd name="connsiteY989" fmla="*/ 392550 h 1574215"/>
                <a:gd name="connsiteX990" fmla="*/ 632080 w 2437871"/>
                <a:gd name="connsiteY990" fmla="*/ 392550 h 1574215"/>
                <a:gd name="connsiteX991" fmla="*/ 632080 w 2437871"/>
                <a:gd name="connsiteY991" fmla="*/ 318088 h 1574215"/>
                <a:gd name="connsiteX992" fmla="*/ 628063 w 2437871"/>
                <a:gd name="connsiteY992" fmla="*/ 318088 h 1574215"/>
                <a:gd name="connsiteX993" fmla="*/ 628063 w 2437871"/>
                <a:gd name="connsiteY993" fmla="*/ 392550 h 1574215"/>
                <a:gd name="connsiteX994" fmla="*/ 632080 w 2437871"/>
                <a:gd name="connsiteY994" fmla="*/ 392550 h 1574215"/>
                <a:gd name="connsiteX995" fmla="*/ 1417259 w 2437871"/>
                <a:gd name="connsiteY995" fmla="*/ 628064 h 1574215"/>
                <a:gd name="connsiteX996" fmla="*/ 1417259 w 2437871"/>
                <a:gd name="connsiteY996" fmla="*/ 553602 h 1574215"/>
                <a:gd name="connsiteX997" fmla="*/ 1413243 w 2437871"/>
                <a:gd name="connsiteY997" fmla="*/ 553602 h 1574215"/>
                <a:gd name="connsiteX998" fmla="*/ 1413243 w 2437871"/>
                <a:gd name="connsiteY998" fmla="*/ 628064 h 1574215"/>
                <a:gd name="connsiteX999" fmla="*/ 1417259 w 2437871"/>
                <a:gd name="connsiteY999" fmla="*/ 628064 h 1574215"/>
                <a:gd name="connsiteX1000" fmla="*/ 1177649 w 2437871"/>
                <a:gd name="connsiteY1000" fmla="*/ 1024630 h 1574215"/>
                <a:gd name="connsiteX1001" fmla="*/ 1177649 w 2437871"/>
                <a:gd name="connsiteY1001" fmla="*/ 1099091 h 1574215"/>
                <a:gd name="connsiteX1002" fmla="*/ 1181665 w 2437871"/>
                <a:gd name="connsiteY1002" fmla="*/ 1099091 h 1574215"/>
                <a:gd name="connsiteX1003" fmla="*/ 1181665 w 2437871"/>
                <a:gd name="connsiteY1003" fmla="*/ 1024630 h 1574215"/>
                <a:gd name="connsiteX1004" fmla="*/ 1177649 w 2437871"/>
                <a:gd name="connsiteY1004" fmla="*/ 1024630 h 1574215"/>
                <a:gd name="connsiteX1005" fmla="*/ 1888286 w 2437871"/>
                <a:gd name="connsiteY1005" fmla="*/ 549586 h 1574215"/>
                <a:gd name="connsiteX1006" fmla="*/ 1888286 w 2437871"/>
                <a:gd name="connsiteY1006" fmla="*/ 475124 h 1574215"/>
                <a:gd name="connsiteX1007" fmla="*/ 1884270 w 2437871"/>
                <a:gd name="connsiteY1007" fmla="*/ 475124 h 1574215"/>
                <a:gd name="connsiteX1008" fmla="*/ 1884270 w 2437871"/>
                <a:gd name="connsiteY1008" fmla="*/ 549586 h 1574215"/>
                <a:gd name="connsiteX1009" fmla="*/ 1888286 w 2437871"/>
                <a:gd name="connsiteY1009" fmla="*/ 549586 h 1574215"/>
                <a:gd name="connsiteX1010" fmla="*/ 710638 w 2437871"/>
                <a:gd name="connsiteY1010" fmla="*/ 392550 h 1574215"/>
                <a:gd name="connsiteX1011" fmla="*/ 710638 w 2437871"/>
                <a:gd name="connsiteY1011" fmla="*/ 318088 h 1574215"/>
                <a:gd name="connsiteX1012" fmla="*/ 706621 w 2437871"/>
                <a:gd name="connsiteY1012" fmla="*/ 318088 h 1574215"/>
                <a:gd name="connsiteX1013" fmla="*/ 706621 w 2437871"/>
                <a:gd name="connsiteY1013" fmla="*/ 392550 h 1574215"/>
                <a:gd name="connsiteX1014" fmla="*/ 710638 w 2437871"/>
                <a:gd name="connsiteY1014" fmla="*/ 392550 h 1574215"/>
                <a:gd name="connsiteX1015" fmla="*/ 549585 w 2437871"/>
                <a:gd name="connsiteY1015" fmla="*/ 1103188 h 1574215"/>
                <a:gd name="connsiteX1016" fmla="*/ 549585 w 2437871"/>
                <a:gd name="connsiteY1016" fmla="*/ 1177649 h 1574215"/>
                <a:gd name="connsiteX1017" fmla="*/ 553602 w 2437871"/>
                <a:gd name="connsiteY1017" fmla="*/ 1177649 h 1574215"/>
                <a:gd name="connsiteX1018" fmla="*/ 553602 w 2437871"/>
                <a:gd name="connsiteY1018" fmla="*/ 1103188 h 1574215"/>
                <a:gd name="connsiteX1019" fmla="*/ 549585 w 2437871"/>
                <a:gd name="connsiteY1019" fmla="*/ 1103188 h 1574215"/>
                <a:gd name="connsiteX1020" fmla="*/ 1805792 w 2437871"/>
                <a:gd name="connsiteY1020" fmla="*/ 706622 h 1574215"/>
                <a:gd name="connsiteX1021" fmla="*/ 1809809 w 2437871"/>
                <a:gd name="connsiteY1021" fmla="*/ 706622 h 1574215"/>
                <a:gd name="connsiteX1022" fmla="*/ 1809809 w 2437871"/>
                <a:gd name="connsiteY1022" fmla="*/ 632160 h 1574215"/>
                <a:gd name="connsiteX1023" fmla="*/ 1805792 w 2437871"/>
                <a:gd name="connsiteY1023" fmla="*/ 632160 h 1574215"/>
                <a:gd name="connsiteX1024" fmla="*/ 1805792 w 2437871"/>
                <a:gd name="connsiteY1024" fmla="*/ 706622 h 1574215"/>
                <a:gd name="connsiteX1025" fmla="*/ 785099 w 2437871"/>
                <a:gd name="connsiteY1025" fmla="*/ 1103188 h 1574215"/>
                <a:gd name="connsiteX1026" fmla="*/ 785099 w 2437871"/>
                <a:gd name="connsiteY1026" fmla="*/ 1177649 h 1574215"/>
                <a:gd name="connsiteX1027" fmla="*/ 789115 w 2437871"/>
                <a:gd name="connsiteY1027" fmla="*/ 1177649 h 1574215"/>
                <a:gd name="connsiteX1028" fmla="*/ 789115 w 2437871"/>
                <a:gd name="connsiteY1028" fmla="*/ 1103188 h 1574215"/>
                <a:gd name="connsiteX1029" fmla="*/ 785099 w 2437871"/>
                <a:gd name="connsiteY1029" fmla="*/ 1103188 h 1574215"/>
                <a:gd name="connsiteX1030" fmla="*/ 863657 w 2437871"/>
                <a:gd name="connsiteY1030" fmla="*/ 1103188 h 1574215"/>
                <a:gd name="connsiteX1031" fmla="*/ 863657 w 2437871"/>
                <a:gd name="connsiteY1031" fmla="*/ 1177649 h 1574215"/>
                <a:gd name="connsiteX1032" fmla="*/ 867673 w 2437871"/>
                <a:gd name="connsiteY1032" fmla="*/ 1177649 h 1574215"/>
                <a:gd name="connsiteX1033" fmla="*/ 867673 w 2437871"/>
                <a:gd name="connsiteY1033" fmla="*/ 1103188 h 1574215"/>
                <a:gd name="connsiteX1034" fmla="*/ 863657 w 2437871"/>
                <a:gd name="connsiteY1034" fmla="*/ 1103188 h 1574215"/>
                <a:gd name="connsiteX1035" fmla="*/ 706621 w 2437871"/>
                <a:gd name="connsiteY1035" fmla="*/ 1103188 h 1574215"/>
                <a:gd name="connsiteX1036" fmla="*/ 706621 w 2437871"/>
                <a:gd name="connsiteY1036" fmla="*/ 1177649 h 1574215"/>
                <a:gd name="connsiteX1037" fmla="*/ 710638 w 2437871"/>
                <a:gd name="connsiteY1037" fmla="*/ 1177649 h 1574215"/>
                <a:gd name="connsiteX1038" fmla="*/ 710638 w 2437871"/>
                <a:gd name="connsiteY1038" fmla="*/ 1103188 h 1574215"/>
                <a:gd name="connsiteX1039" fmla="*/ 706621 w 2437871"/>
                <a:gd name="connsiteY1039" fmla="*/ 1103188 h 1574215"/>
                <a:gd name="connsiteX1040" fmla="*/ 942135 w 2437871"/>
                <a:gd name="connsiteY1040" fmla="*/ 867674 h 1574215"/>
                <a:gd name="connsiteX1041" fmla="*/ 942135 w 2437871"/>
                <a:gd name="connsiteY1041" fmla="*/ 942136 h 1574215"/>
                <a:gd name="connsiteX1042" fmla="*/ 946151 w 2437871"/>
                <a:gd name="connsiteY1042" fmla="*/ 942136 h 1574215"/>
                <a:gd name="connsiteX1043" fmla="*/ 946151 w 2437871"/>
                <a:gd name="connsiteY1043" fmla="*/ 867674 h 1574215"/>
                <a:gd name="connsiteX1044" fmla="*/ 942135 w 2437871"/>
                <a:gd name="connsiteY1044" fmla="*/ 867674 h 1574215"/>
                <a:gd name="connsiteX1045" fmla="*/ 1020613 w 2437871"/>
                <a:gd name="connsiteY1045" fmla="*/ 1103188 h 1574215"/>
                <a:gd name="connsiteX1046" fmla="*/ 1020613 w 2437871"/>
                <a:gd name="connsiteY1046" fmla="*/ 1177649 h 1574215"/>
                <a:gd name="connsiteX1047" fmla="*/ 1024629 w 2437871"/>
                <a:gd name="connsiteY1047" fmla="*/ 1177649 h 1574215"/>
                <a:gd name="connsiteX1048" fmla="*/ 1024629 w 2437871"/>
                <a:gd name="connsiteY1048" fmla="*/ 1103188 h 1574215"/>
                <a:gd name="connsiteX1049" fmla="*/ 1020613 w 2437871"/>
                <a:gd name="connsiteY1049" fmla="*/ 1103188 h 1574215"/>
                <a:gd name="connsiteX1050" fmla="*/ 1417259 w 2437871"/>
                <a:gd name="connsiteY1050" fmla="*/ 549586 h 1574215"/>
                <a:gd name="connsiteX1051" fmla="*/ 1417259 w 2437871"/>
                <a:gd name="connsiteY1051" fmla="*/ 475124 h 1574215"/>
                <a:gd name="connsiteX1052" fmla="*/ 1413243 w 2437871"/>
                <a:gd name="connsiteY1052" fmla="*/ 475124 h 1574215"/>
                <a:gd name="connsiteX1053" fmla="*/ 1413243 w 2437871"/>
                <a:gd name="connsiteY1053" fmla="*/ 549586 h 1574215"/>
                <a:gd name="connsiteX1054" fmla="*/ 1417259 w 2437871"/>
                <a:gd name="connsiteY1054" fmla="*/ 549586 h 1574215"/>
                <a:gd name="connsiteX1055" fmla="*/ 1809809 w 2437871"/>
                <a:gd name="connsiteY1055" fmla="*/ 628064 h 1574215"/>
                <a:gd name="connsiteX1056" fmla="*/ 1809809 w 2437871"/>
                <a:gd name="connsiteY1056" fmla="*/ 553602 h 1574215"/>
                <a:gd name="connsiteX1057" fmla="*/ 1805792 w 2437871"/>
                <a:gd name="connsiteY1057" fmla="*/ 553602 h 1574215"/>
                <a:gd name="connsiteX1058" fmla="*/ 1805792 w 2437871"/>
                <a:gd name="connsiteY1058" fmla="*/ 628064 h 1574215"/>
                <a:gd name="connsiteX1059" fmla="*/ 1809809 w 2437871"/>
                <a:gd name="connsiteY1059" fmla="*/ 628064 h 1574215"/>
                <a:gd name="connsiteX1060" fmla="*/ 863657 w 2437871"/>
                <a:gd name="connsiteY1060" fmla="*/ 1024630 h 1574215"/>
                <a:gd name="connsiteX1061" fmla="*/ 863657 w 2437871"/>
                <a:gd name="connsiteY1061" fmla="*/ 1099091 h 1574215"/>
                <a:gd name="connsiteX1062" fmla="*/ 867673 w 2437871"/>
                <a:gd name="connsiteY1062" fmla="*/ 1099091 h 1574215"/>
                <a:gd name="connsiteX1063" fmla="*/ 867673 w 2437871"/>
                <a:gd name="connsiteY1063" fmla="*/ 1024630 h 1574215"/>
                <a:gd name="connsiteX1064" fmla="*/ 863657 w 2437871"/>
                <a:gd name="connsiteY1064" fmla="*/ 1024630 h 1574215"/>
                <a:gd name="connsiteX1065" fmla="*/ 942135 w 2437871"/>
                <a:gd name="connsiteY1065" fmla="*/ 1103188 h 1574215"/>
                <a:gd name="connsiteX1066" fmla="*/ 942135 w 2437871"/>
                <a:gd name="connsiteY1066" fmla="*/ 1177649 h 1574215"/>
                <a:gd name="connsiteX1067" fmla="*/ 946151 w 2437871"/>
                <a:gd name="connsiteY1067" fmla="*/ 1177649 h 1574215"/>
                <a:gd name="connsiteX1068" fmla="*/ 946151 w 2437871"/>
                <a:gd name="connsiteY1068" fmla="*/ 1103188 h 1574215"/>
                <a:gd name="connsiteX1069" fmla="*/ 942135 w 2437871"/>
                <a:gd name="connsiteY1069" fmla="*/ 1103188 h 1574215"/>
                <a:gd name="connsiteX1070" fmla="*/ 1805792 w 2437871"/>
                <a:gd name="connsiteY1070" fmla="*/ 785100 h 1574215"/>
                <a:gd name="connsiteX1071" fmla="*/ 1809809 w 2437871"/>
                <a:gd name="connsiteY1071" fmla="*/ 785100 h 1574215"/>
                <a:gd name="connsiteX1072" fmla="*/ 1809809 w 2437871"/>
                <a:gd name="connsiteY1072" fmla="*/ 710638 h 1574215"/>
                <a:gd name="connsiteX1073" fmla="*/ 1805792 w 2437871"/>
                <a:gd name="connsiteY1073" fmla="*/ 710638 h 1574215"/>
                <a:gd name="connsiteX1074" fmla="*/ 1805792 w 2437871"/>
                <a:gd name="connsiteY1074" fmla="*/ 785100 h 1574215"/>
                <a:gd name="connsiteX1075" fmla="*/ 392550 w 2437871"/>
                <a:gd name="connsiteY1075" fmla="*/ 1103188 h 1574215"/>
                <a:gd name="connsiteX1076" fmla="*/ 392550 w 2437871"/>
                <a:gd name="connsiteY1076" fmla="*/ 1177649 h 1574215"/>
                <a:gd name="connsiteX1077" fmla="*/ 396566 w 2437871"/>
                <a:gd name="connsiteY1077" fmla="*/ 1177649 h 1574215"/>
                <a:gd name="connsiteX1078" fmla="*/ 396566 w 2437871"/>
                <a:gd name="connsiteY1078" fmla="*/ 1103188 h 1574215"/>
                <a:gd name="connsiteX1079" fmla="*/ 392550 w 2437871"/>
                <a:gd name="connsiteY1079" fmla="*/ 1103188 h 1574215"/>
                <a:gd name="connsiteX1080" fmla="*/ 1574215 w 2437871"/>
                <a:gd name="connsiteY1080" fmla="*/ 549586 h 1574215"/>
                <a:gd name="connsiteX1081" fmla="*/ 1574215 w 2437871"/>
                <a:gd name="connsiteY1081" fmla="*/ 475124 h 1574215"/>
                <a:gd name="connsiteX1082" fmla="*/ 1570198 w 2437871"/>
                <a:gd name="connsiteY1082" fmla="*/ 475124 h 1574215"/>
                <a:gd name="connsiteX1083" fmla="*/ 1570198 w 2437871"/>
                <a:gd name="connsiteY1083" fmla="*/ 549586 h 1574215"/>
                <a:gd name="connsiteX1084" fmla="*/ 1574215 w 2437871"/>
                <a:gd name="connsiteY1084" fmla="*/ 549586 h 1574215"/>
                <a:gd name="connsiteX1085" fmla="*/ 1652773 w 2437871"/>
                <a:gd name="connsiteY1085" fmla="*/ 628064 h 1574215"/>
                <a:gd name="connsiteX1086" fmla="*/ 1652773 w 2437871"/>
                <a:gd name="connsiteY1086" fmla="*/ 553602 h 1574215"/>
                <a:gd name="connsiteX1087" fmla="*/ 1648756 w 2437871"/>
                <a:gd name="connsiteY1087" fmla="*/ 553602 h 1574215"/>
                <a:gd name="connsiteX1088" fmla="*/ 1648756 w 2437871"/>
                <a:gd name="connsiteY1088" fmla="*/ 628064 h 1574215"/>
                <a:gd name="connsiteX1089" fmla="*/ 1652773 w 2437871"/>
                <a:gd name="connsiteY1089" fmla="*/ 628064 h 1574215"/>
                <a:gd name="connsiteX1090" fmla="*/ 2041306 w 2437871"/>
                <a:gd name="connsiteY1090" fmla="*/ 942136 h 1574215"/>
                <a:gd name="connsiteX1091" fmla="*/ 2045322 w 2437871"/>
                <a:gd name="connsiteY1091" fmla="*/ 942136 h 1574215"/>
                <a:gd name="connsiteX1092" fmla="*/ 2045322 w 2437871"/>
                <a:gd name="connsiteY1092" fmla="*/ 867674 h 1574215"/>
                <a:gd name="connsiteX1093" fmla="*/ 2041306 w 2437871"/>
                <a:gd name="connsiteY1093" fmla="*/ 867674 h 1574215"/>
                <a:gd name="connsiteX1094" fmla="*/ 2041306 w 2437871"/>
                <a:gd name="connsiteY1094" fmla="*/ 942136 h 1574215"/>
                <a:gd name="connsiteX1095" fmla="*/ 1652773 w 2437871"/>
                <a:gd name="connsiteY1095" fmla="*/ 549586 h 1574215"/>
                <a:gd name="connsiteX1096" fmla="*/ 1652773 w 2437871"/>
                <a:gd name="connsiteY1096" fmla="*/ 475124 h 1574215"/>
                <a:gd name="connsiteX1097" fmla="*/ 1648756 w 2437871"/>
                <a:gd name="connsiteY1097" fmla="*/ 475124 h 1574215"/>
                <a:gd name="connsiteX1098" fmla="*/ 1648756 w 2437871"/>
                <a:gd name="connsiteY1098" fmla="*/ 549586 h 1574215"/>
                <a:gd name="connsiteX1099" fmla="*/ 1652773 w 2437871"/>
                <a:gd name="connsiteY1099" fmla="*/ 549586 h 1574215"/>
                <a:gd name="connsiteX1100" fmla="*/ 1731250 w 2437871"/>
                <a:gd name="connsiteY1100" fmla="*/ 628064 h 1574215"/>
                <a:gd name="connsiteX1101" fmla="*/ 1731250 w 2437871"/>
                <a:gd name="connsiteY1101" fmla="*/ 553602 h 1574215"/>
                <a:gd name="connsiteX1102" fmla="*/ 1727234 w 2437871"/>
                <a:gd name="connsiteY1102" fmla="*/ 553602 h 1574215"/>
                <a:gd name="connsiteX1103" fmla="*/ 1727234 w 2437871"/>
                <a:gd name="connsiteY1103" fmla="*/ 628064 h 1574215"/>
                <a:gd name="connsiteX1104" fmla="*/ 1731250 w 2437871"/>
                <a:gd name="connsiteY1104" fmla="*/ 628064 h 1574215"/>
                <a:gd name="connsiteX1105" fmla="*/ 1884270 w 2437871"/>
                <a:gd name="connsiteY1105" fmla="*/ 785100 h 1574215"/>
                <a:gd name="connsiteX1106" fmla="*/ 1888286 w 2437871"/>
                <a:gd name="connsiteY1106" fmla="*/ 785100 h 1574215"/>
                <a:gd name="connsiteX1107" fmla="*/ 1888286 w 2437871"/>
                <a:gd name="connsiteY1107" fmla="*/ 710638 h 1574215"/>
                <a:gd name="connsiteX1108" fmla="*/ 1884270 w 2437871"/>
                <a:gd name="connsiteY1108" fmla="*/ 710638 h 1574215"/>
                <a:gd name="connsiteX1109" fmla="*/ 1884270 w 2437871"/>
                <a:gd name="connsiteY1109" fmla="*/ 785100 h 1574215"/>
                <a:gd name="connsiteX1110" fmla="*/ 1805792 w 2437871"/>
                <a:gd name="connsiteY1110" fmla="*/ 1024630 h 1574215"/>
                <a:gd name="connsiteX1111" fmla="*/ 1805792 w 2437871"/>
                <a:gd name="connsiteY1111" fmla="*/ 1099091 h 1574215"/>
                <a:gd name="connsiteX1112" fmla="*/ 1809809 w 2437871"/>
                <a:gd name="connsiteY1112" fmla="*/ 1099091 h 1574215"/>
                <a:gd name="connsiteX1113" fmla="*/ 1809809 w 2437871"/>
                <a:gd name="connsiteY1113" fmla="*/ 1024630 h 1574215"/>
                <a:gd name="connsiteX1114" fmla="*/ 1805792 w 2437871"/>
                <a:gd name="connsiteY1114" fmla="*/ 1024630 h 1574215"/>
                <a:gd name="connsiteX1115" fmla="*/ 471108 w 2437871"/>
                <a:gd name="connsiteY1115" fmla="*/ 1103188 h 1574215"/>
                <a:gd name="connsiteX1116" fmla="*/ 471108 w 2437871"/>
                <a:gd name="connsiteY1116" fmla="*/ 1177649 h 1574215"/>
                <a:gd name="connsiteX1117" fmla="*/ 475124 w 2437871"/>
                <a:gd name="connsiteY1117" fmla="*/ 1177649 h 1574215"/>
                <a:gd name="connsiteX1118" fmla="*/ 475124 w 2437871"/>
                <a:gd name="connsiteY1118" fmla="*/ 1103188 h 1574215"/>
                <a:gd name="connsiteX1119" fmla="*/ 471108 w 2437871"/>
                <a:gd name="connsiteY1119" fmla="*/ 1103188 h 1574215"/>
                <a:gd name="connsiteX1120" fmla="*/ 1495737 w 2437871"/>
                <a:gd name="connsiteY1120" fmla="*/ 549586 h 1574215"/>
                <a:gd name="connsiteX1121" fmla="*/ 1495737 w 2437871"/>
                <a:gd name="connsiteY1121" fmla="*/ 475124 h 1574215"/>
                <a:gd name="connsiteX1122" fmla="*/ 1491721 w 2437871"/>
                <a:gd name="connsiteY1122" fmla="*/ 475124 h 1574215"/>
                <a:gd name="connsiteX1123" fmla="*/ 1491721 w 2437871"/>
                <a:gd name="connsiteY1123" fmla="*/ 549586 h 1574215"/>
                <a:gd name="connsiteX1124" fmla="*/ 1495737 w 2437871"/>
                <a:gd name="connsiteY1124" fmla="*/ 549586 h 1574215"/>
                <a:gd name="connsiteX1125" fmla="*/ 942135 w 2437871"/>
                <a:gd name="connsiteY1125" fmla="*/ 1024630 h 1574215"/>
                <a:gd name="connsiteX1126" fmla="*/ 942135 w 2437871"/>
                <a:gd name="connsiteY1126" fmla="*/ 1099091 h 1574215"/>
                <a:gd name="connsiteX1127" fmla="*/ 946151 w 2437871"/>
                <a:gd name="connsiteY1127" fmla="*/ 1099091 h 1574215"/>
                <a:gd name="connsiteX1128" fmla="*/ 946151 w 2437871"/>
                <a:gd name="connsiteY1128" fmla="*/ 1024630 h 1574215"/>
                <a:gd name="connsiteX1129" fmla="*/ 942135 w 2437871"/>
                <a:gd name="connsiteY1129" fmla="*/ 1024630 h 1574215"/>
                <a:gd name="connsiteX1130" fmla="*/ 553602 w 2437871"/>
                <a:gd name="connsiteY1130" fmla="*/ 710638 h 1574215"/>
                <a:gd name="connsiteX1131" fmla="*/ 549585 w 2437871"/>
                <a:gd name="connsiteY1131" fmla="*/ 710638 h 1574215"/>
                <a:gd name="connsiteX1132" fmla="*/ 549585 w 2437871"/>
                <a:gd name="connsiteY1132" fmla="*/ 785100 h 1574215"/>
                <a:gd name="connsiteX1133" fmla="*/ 553602 w 2437871"/>
                <a:gd name="connsiteY1133" fmla="*/ 785100 h 1574215"/>
                <a:gd name="connsiteX1134" fmla="*/ 553602 w 2437871"/>
                <a:gd name="connsiteY1134" fmla="*/ 710638 h 1574215"/>
                <a:gd name="connsiteX1135" fmla="*/ 2041306 w 2437871"/>
                <a:gd name="connsiteY1135" fmla="*/ 628064 h 1574215"/>
                <a:gd name="connsiteX1136" fmla="*/ 2045322 w 2437871"/>
                <a:gd name="connsiteY1136" fmla="*/ 628064 h 1574215"/>
                <a:gd name="connsiteX1137" fmla="*/ 2045322 w 2437871"/>
                <a:gd name="connsiteY1137" fmla="*/ 553602 h 1574215"/>
                <a:gd name="connsiteX1138" fmla="*/ 2041306 w 2437871"/>
                <a:gd name="connsiteY1138" fmla="*/ 553602 h 1574215"/>
                <a:gd name="connsiteX1139" fmla="*/ 2041306 w 2437871"/>
                <a:gd name="connsiteY1139" fmla="*/ 628064 h 1574215"/>
                <a:gd name="connsiteX1140" fmla="*/ 1024629 w 2437871"/>
                <a:gd name="connsiteY1140" fmla="*/ 392550 h 1574215"/>
                <a:gd name="connsiteX1141" fmla="*/ 1024629 w 2437871"/>
                <a:gd name="connsiteY1141" fmla="*/ 318088 h 1574215"/>
                <a:gd name="connsiteX1142" fmla="*/ 1020613 w 2437871"/>
                <a:gd name="connsiteY1142" fmla="*/ 318088 h 1574215"/>
                <a:gd name="connsiteX1143" fmla="*/ 1020613 w 2437871"/>
                <a:gd name="connsiteY1143" fmla="*/ 392550 h 1574215"/>
                <a:gd name="connsiteX1144" fmla="*/ 1024629 w 2437871"/>
                <a:gd name="connsiteY1144" fmla="*/ 392550 h 1574215"/>
                <a:gd name="connsiteX1145" fmla="*/ 1570198 w 2437871"/>
                <a:gd name="connsiteY1145" fmla="*/ 1024630 h 1574215"/>
                <a:gd name="connsiteX1146" fmla="*/ 1570198 w 2437871"/>
                <a:gd name="connsiteY1146" fmla="*/ 1099091 h 1574215"/>
                <a:gd name="connsiteX1147" fmla="*/ 1574215 w 2437871"/>
                <a:gd name="connsiteY1147" fmla="*/ 1099091 h 1574215"/>
                <a:gd name="connsiteX1148" fmla="*/ 1574215 w 2437871"/>
                <a:gd name="connsiteY1148" fmla="*/ 1024630 h 1574215"/>
                <a:gd name="connsiteX1149" fmla="*/ 1570198 w 2437871"/>
                <a:gd name="connsiteY1149" fmla="*/ 1024630 h 1574215"/>
                <a:gd name="connsiteX1150" fmla="*/ 946151 w 2437871"/>
                <a:gd name="connsiteY1150" fmla="*/ 628064 h 1574215"/>
                <a:gd name="connsiteX1151" fmla="*/ 946151 w 2437871"/>
                <a:gd name="connsiteY1151" fmla="*/ 553602 h 1574215"/>
                <a:gd name="connsiteX1152" fmla="*/ 942135 w 2437871"/>
                <a:gd name="connsiteY1152" fmla="*/ 553602 h 1574215"/>
                <a:gd name="connsiteX1153" fmla="*/ 942135 w 2437871"/>
                <a:gd name="connsiteY1153" fmla="*/ 628064 h 1574215"/>
                <a:gd name="connsiteX1154" fmla="*/ 946151 w 2437871"/>
                <a:gd name="connsiteY1154" fmla="*/ 628064 h 1574215"/>
                <a:gd name="connsiteX1155" fmla="*/ 1805792 w 2437871"/>
                <a:gd name="connsiteY1155" fmla="*/ 867674 h 1574215"/>
                <a:gd name="connsiteX1156" fmla="*/ 1805792 w 2437871"/>
                <a:gd name="connsiteY1156" fmla="*/ 942136 h 1574215"/>
                <a:gd name="connsiteX1157" fmla="*/ 1809809 w 2437871"/>
                <a:gd name="connsiteY1157" fmla="*/ 942136 h 1574215"/>
                <a:gd name="connsiteX1158" fmla="*/ 1809809 w 2437871"/>
                <a:gd name="connsiteY1158" fmla="*/ 867674 h 1574215"/>
                <a:gd name="connsiteX1159" fmla="*/ 1805792 w 2437871"/>
                <a:gd name="connsiteY1159" fmla="*/ 867674 h 1574215"/>
                <a:gd name="connsiteX1160" fmla="*/ 1570198 w 2437871"/>
                <a:gd name="connsiteY1160" fmla="*/ 867674 h 1574215"/>
                <a:gd name="connsiteX1161" fmla="*/ 1570198 w 2437871"/>
                <a:gd name="connsiteY1161" fmla="*/ 942136 h 1574215"/>
                <a:gd name="connsiteX1162" fmla="*/ 1574215 w 2437871"/>
                <a:gd name="connsiteY1162" fmla="*/ 942136 h 1574215"/>
                <a:gd name="connsiteX1163" fmla="*/ 1574215 w 2437871"/>
                <a:gd name="connsiteY1163" fmla="*/ 867674 h 1574215"/>
                <a:gd name="connsiteX1164" fmla="*/ 1570198 w 2437871"/>
                <a:gd name="connsiteY1164" fmla="*/ 867674 h 1574215"/>
                <a:gd name="connsiteX1165" fmla="*/ 1024629 w 2437871"/>
                <a:gd name="connsiteY1165" fmla="*/ 628064 h 1574215"/>
                <a:gd name="connsiteX1166" fmla="*/ 1024629 w 2437871"/>
                <a:gd name="connsiteY1166" fmla="*/ 553602 h 1574215"/>
                <a:gd name="connsiteX1167" fmla="*/ 1020613 w 2437871"/>
                <a:gd name="connsiteY1167" fmla="*/ 553602 h 1574215"/>
                <a:gd name="connsiteX1168" fmla="*/ 1020613 w 2437871"/>
                <a:gd name="connsiteY1168" fmla="*/ 628064 h 1574215"/>
                <a:gd name="connsiteX1169" fmla="*/ 1024629 w 2437871"/>
                <a:gd name="connsiteY1169" fmla="*/ 628064 h 1574215"/>
                <a:gd name="connsiteX1170" fmla="*/ 1491721 w 2437871"/>
                <a:gd name="connsiteY1170" fmla="*/ 1024630 h 1574215"/>
                <a:gd name="connsiteX1171" fmla="*/ 1491721 w 2437871"/>
                <a:gd name="connsiteY1171" fmla="*/ 1099091 h 1574215"/>
                <a:gd name="connsiteX1172" fmla="*/ 1495737 w 2437871"/>
                <a:gd name="connsiteY1172" fmla="*/ 1099091 h 1574215"/>
                <a:gd name="connsiteX1173" fmla="*/ 1495737 w 2437871"/>
                <a:gd name="connsiteY1173" fmla="*/ 1024630 h 1574215"/>
                <a:gd name="connsiteX1174" fmla="*/ 1491721 w 2437871"/>
                <a:gd name="connsiteY1174" fmla="*/ 1024630 h 1574215"/>
                <a:gd name="connsiteX1175" fmla="*/ 867673 w 2437871"/>
                <a:gd name="connsiteY1175" fmla="*/ 628064 h 1574215"/>
                <a:gd name="connsiteX1176" fmla="*/ 867673 w 2437871"/>
                <a:gd name="connsiteY1176" fmla="*/ 553602 h 1574215"/>
                <a:gd name="connsiteX1177" fmla="*/ 863657 w 2437871"/>
                <a:gd name="connsiteY1177" fmla="*/ 553602 h 1574215"/>
                <a:gd name="connsiteX1178" fmla="*/ 863657 w 2437871"/>
                <a:gd name="connsiteY1178" fmla="*/ 628064 h 1574215"/>
                <a:gd name="connsiteX1179" fmla="*/ 867673 w 2437871"/>
                <a:gd name="connsiteY1179" fmla="*/ 628064 h 1574215"/>
                <a:gd name="connsiteX1180" fmla="*/ 1731250 w 2437871"/>
                <a:gd name="connsiteY1180" fmla="*/ 392550 h 1574215"/>
                <a:gd name="connsiteX1181" fmla="*/ 1731250 w 2437871"/>
                <a:gd name="connsiteY1181" fmla="*/ 318088 h 1574215"/>
                <a:gd name="connsiteX1182" fmla="*/ 1727234 w 2437871"/>
                <a:gd name="connsiteY1182" fmla="*/ 318088 h 1574215"/>
                <a:gd name="connsiteX1183" fmla="*/ 1727234 w 2437871"/>
                <a:gd name="connsiteY1183" fmla="*/ 392550 h 1574215"/>
                <a:gd name="connsiteX1184" fmla="*/ 1731250 w 2437871"/>
                <a:gd name="connsiteY1184" fmla="*/ 392550 h 1574215"/>
                <a:gd name="connsiteX1185" fmla="*/ 2041306 w 2437871"/>
                <a:gd name="connsiteY1185" fmla="*/ 706622 h 1574215"/>
                <a:gd name="connsiteX1186" fmla="*/ 2045322 w 2437871"/>
                <a:gd name="connsiteY1186" fmla="*/ 706622 h 1574215"/>
                <a:gd name="connsiteX1187" fmla="*/ 2045322 w 2437871"/>
                <a:gd name="connsiteY1187" fmla="*/ 632160 h 1574215"/>
                <a:gd name="connsiteX1188" fmla="*/ 2041306 w 2437871"/>
                <a:gd name="connsiteY1188" fmla="*/ 632160 h 1574215"/>
                <a:gd name="connsiteX1189" fmla="*/ 2041306 w 2437871"/>
                <a:gd name="connsiteY1189" fmla="*/ 706622 h 1574215"/>
                <a:gd name="connsiteX1190" fmla="*/ 1888286 w 2437871"/>
                <a:gd name="connsiteY1190" fmla="*/ 392550 h 1574215"/>
                <a:gd name="connsiteX1191" fmla="*/ 1888286 w 2437871"/>
                <a:gd name="connsiteY1191" fmla="*/ 318088 h 1574215"/>
                <a:gd name="connsiteX1192" fmla="*/ 1884270 w 2437871"/>
                <a:gd name="connsiteY1192" fmla="*/ 318088 h 1574215"/>
                <a:gd name="connsiteX1193" fmla="*/ 1884270 w 2437871"/>
                <a:gd name="connsiteY1193" fmla="*/ 392550 h 1574215"/>
                <a:gd name="connsiteX1194" fmla="*/ 1888286 w 2437871"/>
                <a:gd name="connsiteY1194" fmla="*/ 392550 h 1574215"/>
                <a:gd name="connsiteX1195" fmla="*/ 1648756 w 2437871"/>
                <a:gd name="connsiteY1195" fmla="*/ 867674 h 1574215"/>
                <a:gd name="connsiteX1196" fmla="*/ 1648756 w 2437871"/>
                <a:gd name="connsiteY1196" fmla="*/ 942136 h 1574215"/>
                <a:gd name="connsiteX1197" fmla="*/ 1652773 w 2437871"/>
                <a:gd name="connsiteY1197" fmla="*/ 942136 h 1574215"/>
                <a:gd name="connsiteX1198" fmla="*/ 1652773 w 2437871"/>
                <a:gd name="connsiteY1198" fmla="*/ 867674 h 1574215"/>
                <a:gd name="connsiteX1199" fmla="*/ 1648756 w 2437871"/>
                <a:gd name="connsiteY1199" fmla="*/ 867674 h 1574215"/>
                <a:gd name="connsiteX1200" fmla="*/ 2041306 w 2437871"/>
                <a:gd name="connsiteY1200" fmla="*/ 549586 h 1574215"/>
                <a:gd name="connsiteX1201" fmla="*/ 2045322 w 2437871"/>
                <a:gd name="connsiteY1201" fmla="*/ 549586 h 1574215"/>
                <a:gd name="connsiteX1202" fmla="*/ 2045322 w 2437871"/>
                <a:gd name="connsiteY1202" fmla="*/ 475124 h 1574215"/>
                <a:gd name="connsiteX1203" fmla="*/ 2041306 w 2437871"/>
                <a:gd name="connsiteY1203" fmla="*/ 475124 h 1574215"/>
                <a:gd name="connsiteX1204" fmla="*/ 2041306 w 2437871"/>
                <a:gd name="connsiteY1204" fmla="*/ 549586 h 1574215"/>
                <a:gd name="connsiteX1205" fmla="*/ 789115 w 2437871"/>
                <a:gd name="connsiteY1205" fmla="*/ 628064 h 1574215"/>
                <a:gd name="connsiteX1206" fmla="*/ 789115 w 2437871"/>
                <a:gd name="connsiteY1206" fmla="*/ 553602 h 1574215"/>
                <a:gd name="connsiteX1207" fmla="*/ 785099 w 2437871"/>
                <a:gd name="connsiteY1207" fmla="*/ 553602 h 1574215"/>
                <a:gd name="connsiteX1208" fmla="*/ 785099 w 2437871"/>
                <a:gd name="connsiteY1208" fmla="*/ 628064 h 1574215"/>
                <a:gd name="connsiteX1209" fmla="*/ 789115 w 2437871"/>
                <a:gd name="connsiteY1209" fmla="*/ 628064 h 1574215"/>
                <a:gd name="connsiteX1210" fmla="*/ 2045322 w 2437871"/>
                <a:gd name="connsiteY1210" fmla="*/ 392550 h 1574215"/>
                <a:gd name="connsiteX1211" fmla="*/ 2045322 w 2437871"/>
                <a:gd name="connsiteY1211" fmla="*/ 318088 h 1574215"/>
                <a:gd name="connsiteX1212" fmla="*/ 2041306 w 2437871"/>
                <a:gd name="connsiteY1212" fmla="*/ 318088 h 1574215"/>
                <a:gd name="connsiteX1213" fmla="*/ 2041306 w 2437871"/>
                <a:gd name="connsiteY1213" fmla="*/ 392550 h 1574215"/>
                <a:gd name="connsiteX1214" fmla="*/ 2045322 w 2437871"/>
                <a:gd name="connsiteY1214" fmla="*/ 392550 h 1574215"/>
                <a:gd name="connsiteX1215" fmla="*/ 710638 w 2437871"/>
                <a:gd name="connsiteY1215" fmla="*/ 628064 h 1574215"/>
                <a:gd name="connsiteX1216" fmla="*/ 710638 w 2437871"/>
                <a:gd name="connsiteY1216" fmla="*/ 553602 h 1574215"/>
                <a:gd name="connsiteX1217" fmla="*/ 706621 w 2437871"/>
                <a:gd name="connsiteY1217" fmla="*/ 553602 h 1574215"/>
                <a:gd name="connsiteX1218" fmla="*/ 706621 w 2437871"/>
                <a:gd name="connsiteY1218" fmla="*/ 628064 h 1574215"/>
                <a:gd name="connsiteX1219" fmla="*/ 710638 w 2437871"/>
                <a:gd name="connsiteY1219" fmla="*/ 628064 h 1574215"/>
                <a:gd name="connsiteX1220" fmla="*/ 1648756 w 2437871"/>
                <a:gd name="connsiteY1220" fmla="*/ 1024630 h 1574215"/>
                <a:gd name="connsiteX1221" fmla="*/ 1648756 w 2437871"/>
                <a:gd name="connsiteY1221" fmla="*/ 1099091 h 1574215"/>
                <a:gd name="connsiteX1222" fmla="*/ 1652773 w 2437871"/>
                <a:gd name="connsiteY1222" fmla="*/ 1099091 h 1574215"/>
                <a:gd name="connsiteX1223" fmla="*/ 1652773 w 2437871"/>
                <a:gd name="connsiteY1223" fmla="*/ 1024630 h 1574215"/>
                <a:gd name="connsiteX1224" fmla="*/ 1648756 w 2437871"/>
                <a:gd name="connsiteY1224" fmla="*/ 1024630 h 1574215"/>
                <a:gd name="connsiteX1225" fmla="*/ 1727234 w 2437871"/>
                <a:gd name="connsiteY1225" fmla="*/ 1024630 h 1574215"/>
                <a:gd name="connsiteX1226" fmla="*/ 1727234 w 2437871"/>
                <a:gd name="connsiteY1226" fmla="*/ 1099091 h 1574215"/>
                <a:gd name="connsiteX1227" fmla="*/ 1731250 w 2437871"/>
                <a:gd name="connsiteY1227" fmla="*/ 1099091 h 1574215"/>
                <a:gd name="connsiteX1228" fmla="*/ 1731250 w 2437871"/>
                <a:gd name="connsiteY1228" fmla="*/ 1024630 h 1574215"/>
                <a:gd name="connsiteX1229" fmla="*/ 1727234 w 2437871"/>
                <a:gd name="connsiteY1229" fmla="*/ 1024630 h 1574215"/>
                <a:gd name="connsiteX1230" fmla="*/ 1727234 w 2437871"/>
                <a:gd name="connsiteY1230" fmla="*/ 867674 h 1574215"/>
                <a:gd name="connsiteX1231" fmla="*/ 1727234 w 2437871"/>
                <a:gd name="connsiteY1231" fmla="*/ 942136 h 1574215"/>
                <a:gd name="connsiteX1232" fmla="*/ 1731250 w 2437871"/>
                <a:gd name="connsiteY1232" fmla="*/ 942136 h 1574215"/>
                <a:gd name="connsiteX1233" fmla="*/ 1731250 w 2437871"/>
                <a:gd name="connsiteY1233" fmla="*/ 867674 h 1574215"/>
                <a:gd name="connsiteX1234" fmla="*/ 1727234 w 2437871"/>
                <a:gd name="connsiteY1234" fmla="*/ 867674 h 1574215"/>
                <a:gd name="connsiteX1235" fmla="*/ 1966764 w 2437871"/>
                <a:gd name="connsiteY1235" fmla="*/ 392550 h 1574215"/>
                <a:gd name="connsiteX1236" fmla="*/ 1966764 w 2437871"/>
                <a:gd name="connsiteY1236" fmla="*/ 318088 h 1574215"/>
                <a:gd name="connsiteX1237" fmla="*/ 1962748 w 2437871"/>
                <a:gd name="connsiteY1237" fmla="*/ 318088 h 1574215"/>
                <a:gd name="connsiteX1238" fmla="*/ 1962748 w 2437871"/>
                <a:gd name="connsiteY1238" fmla="*/ 392550 h 1574215"/>
                <a:gd name="connsiteX1239" fmla="*/ 1966764 w 2437871"/>
                <a:gd name="connsiteY1239" fmla="*/ 392550 h 1574215"/>
                <a:gd name="connsiteX1240" fmla="*/ 1652773 w 2437871"/>
                <a:gd name="connsiteY1240" fmla="*/ 392550 h 1574215"/>
                <a:gd name="connsiteX1241" fmla="*/ 1652773 w 2437871"/>
                <a:gd name="connsiteY1241" fmla="*/ 318088 h 1574215"/>
                <a:gd name="connsiteX1242" fmla="*/ 1648756 w 2437871"/>
                <a:gd name="connsiteY1242" fmla="*/ 318088 h 1574215"/>
                <a:gd name="connsiteX1243" fmla="*/ 1648756 w 2437871"/>
                <a:gd name="connsiteY1243" fmla="*/ 392550 h 1574215"/>
                <a:gd name="connsiteX1244" fmla="*/ 1652773 w 2437871"/>
                <a:gd name="connsiteY1244" fmla="*/ 392550 h 1574215"/>
                <a:gd name="connsiteX1245" fmla="*/ 1809809 w 2437871"/>
                <a:gd name="connsiteY1245" fmla="*/ 392550 h 1574215"/>
                <a:gd name="connsiteX1246" fmla="*/ 1809809 w 2437871"/>
                <a:gd name="connsiteY1246" fmla="*/ 318088 h 1574215"/>
                <a:gd name="connsiteX1247" fmla="*/ 1805792 w 2437871"/>
                <a:gd name="connsiteY1247" fmla="*/ 318088 h 1574215"/>
                <a:gd name="connsiteX1248" fmla="*/ 1805792 w 2437871"/>
                <a:gd name="connsiteY1248" fmla="*/ 392550 h 1574215"/>
                <a:gd name="connsiteX1249" fmla="*/ 1809809 w 2437871"/>
                <a:gd name="connsiteY1249" fmla="*/ 392550 h 1574215"/>
                <a:gd name="connsiteX1250" fmla="*/ 1338701 w 2437871"/>
                <a:gd name="connsiteY1250" fmla="*/ 392550 h 1574215"/>
                <a:gd name="connsiteX1251" fmla="*/ 1338701 w 2437871"/>
                <a:gd name="connsiteY1251" fmla="*/ 318088 h 1574215"/>
                <a:gd name="connsiteX1252" fmla="*/ 1334685 w 2437871"/>
                <a:gd name="connsiteY1252" fmla="*/ 318088 h 1574215"/>
                <a:gd name="connsiteX1253" fmla="*/ 1334685 w 2437871"/>
                <a:gd name="connsiteY1253" fmla="*/ 392550 h 1574215"/>
                <a:gd name="connsiteX1254" fmla="*/ 1338701 w 2437871"/>
                <a:gd name="connsiteY1254" fmla="*/ 392550 h 1574215"/>
                <a:gd name="connsiteX1255" fmla="*/ 1884270 w 2437871"/>
                <a:gd name="connsiteY1255" fmla="*/ 942136 h 1574215"/>
                <a:gd name="connsiteX1256" fmla="*/ 1888286 w 2437871"/>
                <a:gd name="connsiteY1256" fmla="*/ 942136 h 1574215"/>
                <a:gd name="connsiteX1257" fmla="*/ 1888286 w 2437871"/>
                <a:gd name="connsiteY1257" fmla="*/ 867674 h 1574215"/>
                <a:gd name="connsiteX1258" fmla="*/ 1884270 w 2437871"/>
                <a:gd name="connsiteY1258" fmla="*/ 867674 h 1574215"/>
                <a:gd name="connsiteX1259" fmla="*/ 1884270 w 2437871"/>
                <a:gd name="connsiteY1259" fmla="*/ 942136 h 1574215"/>
                <a:gd name="connsiteX1260" fmla="*/ 1260223 w 2437871"/>
                <a:gd name="connsiteY1260" fmla="*/ 628064 h 1574215"/>
                <a:gd name="connsiteX1261" fmla="*/ 1260223 w 2437871"/>
                <a:gd name="connsiteY1261" fmla="*/ 553602 h 1574215"/>
                <a:gd name="connsiteX1262" fmla="*/ 1256207 w 2437871"/>
                <a:gd name="connsiteY1262" fmla="*/ 553602 h 1574215"/>
                <a:gd name="connsiteX1263" fmla="*/ 1256207 w 2437871"/>
                <a:gd name="connsiteY1263" fmla="*/ 628064 h 1574215"/>
                <a:gd name="connsiteX1264" fmla="*/ 1260223 w 2437871"/>
                <a:gd name="connsiteY1264" fmla="*/ 628064 h 1574215"/>
                <a:gd name="connsiteX1265" fmla="*/ 1260223 w 2437871"/>
                <a:gd name="connsiteY1265" fmla="*/ 392550 h 1574215"/>
                <a:gd name="connsiteX1266" fmla="*/ 1260223 w 2437871"/>
                <a:gd name="connsiteY1266" fmla="*/ 318088 h 1574215"/>
                <a:gd name="connsiteX1267" fmla="*/ 1256207 w 2437871"/>
                <a:gd name="connsiteY1267" fmla="*/ 318088 h 1574215"/>
                <a:gd name="connsiteX1268" fmla="*/ 1256207 w 2437871"/>
                <a:gd name="connsiteY1268" fmla="*/ 392550 h 1574215"/>
                <a:gd name="connsiteX1269" fmla="*/ 1260223 w 2437871"/>
                <a:gd name="connsiteY1269" fmla="*/ 392550 h 1574215"/>
                <a:gd name="connsiteX1270" fmla="*/ 1334685 w 2437871"/>
                <a:gd name="connsiteY1270" fmla="*/ 1024630 h 1574215"/>
                <a:gd name="connsiteX1271" fmla="*/ 1334685 w 2437871"/>
                <a:gd name="connsiteY1271" fmla="*/ 1099091 h 1574215"/>
                <a:gd name="connsiteX1272" fmla="*/ 1338701 w 2437871"/>
                <a:gd name="connsiteY1272" fmla="*/ 1099091 h 1574215"/>
                <a:gd name="connsiteX1273" fmla="*/ 1338701 w 2437871"/>
                <a:gd name="connsiteY1273" fmla="*/ 1024630 h 1574215"/>
                <a:gd name="connsiteX1274" fmla="*/ 1334685 w 2437871"/>
                <a:gd name="connsiteY1274" fmla="*/ 1024630 h 1574215"/>
                <a:gd name="connsiteX1275" fmla="*/ 553602 w 2437871"/>
                <a:gd name="connsiteY1275" fmla="*/ 867674 h 1574215"/>
                <a:gd name="connsiteX1276" fmla="*/ 549585 w 2437871"/>
                <a:gd name="connsiteY1276" fmla="*/ 867674 h 1574215"/>
                <a:gd name="connsiteX1277" fmla="*/ 549585 w 2437871"/>
                <a:gd name="connsiteY1277" fmla="*/ 942136 h 1574215"/>
                <a:gd name="connsiteX1278" fmla="*/ 553602 w 2437871"/>
                <a:gd name="connsiteY1278" fmla="*/ 942136 h 1574215"/>
                <a:gd name="connsiteX1279" fmla="*/ 553602 w 2437871"/>
                <a:gd name="connsiteY1279" fmla="*/ 867674 h 1574215"/>
                <a:gd name="connsiteX1280" fmla="*/ 1103187 w 2437871"/>
                <a:gd name="connsiteY1280" fmla="*/ 392550 h 1574215"/>
                <a:gd name="connsiteX1281" fmla="*/ 1103187 w 2437871"/>
                <a:gd name="connsiteY1281" fmla="*/ 318088 h 1574215"/>
                <a:gd name="connsiteX1282" fmla="*/ 1099171 w 2437871"/>
                <a:gd name="connsiteY1282" fmla="*/ 318088 h 1574215"/>
                <a:gd name="connsiteX1283" fmla="*/ 1099171 w 2437871"/>
                <a:gd name="connsiteY1283" fmla="*/ 392550 h 1574215"/>
                <a:gd name="connsiteX1284" fmla="*/ 1103187 w 2437871"/>
                <a:gd name="connsiteY1284" fmla="*/ 392550 h 1574215"/>
                <a:gd name="connsiteX1285" fmla="*/ 1338701 w 2437871"/>
                <a:gd name="connsiteY1285" fmla="*/ 628064 h 1574215"/>
                <a:gd name="connsiteX1286" fmla="*/ 1338701 w 2437871"/>
                <a:gd name="connsiteY1286" fmla="*/ 553602 h 1574215"/>
                <a:gd name="connsiteX1287" fmla="*/ 1334685 w 2437871"/>
                <a:gd name="connsiteY1287" fmla="*/ 553602 h 1574215"/>
                <a:gd name="connsiteX1288" fmla="*/ 1334685 w 2437871"/>
                <a:gd name="connsiteY1288" fmla="*/ 628064 h 1574215"/>
                <a:gd name="connsiteX1289" fmla="*/ 1338701 w 2437871"/>
                <a:gd name="connsiteY1289" fmla="*/ 628064 h 1574215"/>
                <a:gd name="connsiteX1290" fmla="*/ 2041306 w 2437871"/>
                <a:gd name="connsiteY1290" fmla="*/ 785100 h 1574215"/>
                <a:gd name="connsiteX1291" fmla="*/ 2045322 w 2437871"/>
                <a:gd name="connsiteY1291" fmla="*/ 785100 h 1574215"/>
                <a:gd name="connsiteX1292" fmla="*/ 2045322 w 2437871"/>
                <a:gd name="connsiteY1292" fmla="*/ 710638 h 1574215"/>
                <a:gd name="connsiteX1293" fmla="*/ 2041306 w 2437871"/>
                <a:gd name="connsiteY1293" fmla="*/ 710638 h 1574215"/>
                <a:gd name="connsiteX1294" fmla="*/ 2041306 w 2437871"/>
                <a:gd name="connsiteY1294" fmla="*/ 785100 h 1574215"/>
                <a:gd name="connsiteX1295" fmla="*/ 1256207 w 2437871"/>
                <a:gd name="connsiteY1295" fmla="*/ 1024630 h 1574215"/>
                <a:gd name="connsiteX1296" fmla="*/ 1256207 w 2437871"/>
                <a:gd name="connsiteY1296" fmla="*/ 1099091 h 1574215"/>
                <a:gd name="connsiteX1297" fmla="*/ 1260223 w 2437871"/>
                <a:gd name="connsiteY1297" fmla="*/ 1099091 h 1574215"/>
                <a:gd name="connsiteX1298" fmla="*/ 1260223 w 2437871"/>
                <a:gd name="connsiteY1298" fmla="*/ 1024630 h 1574215"/>
                <a:gd name="connsiteX1299" fmla="*/ 1256207 w 2437871"/>
                <a:gd name="connsiteY1299" fmla="*/ 1024630 h 1574215"/>
                <a:gd name="connsiteX1300" fmla="*/ 1181665 w 2437871"/>
                <a:gd name="connsiteY1300" fmla="*/ 392550 h 1574215"/>
                <a:gd name="connsiteX1301" fmla="*/ 1181665 w 2437871"/>
                <a:gd name="connsiteY1301" fmla="*/ 318088 h 1574215"/>
                <a:gd name="connsiteX1302" fmla="*/ 1177649 w 2437871"/>
                <a:gd name="connsiteY1302" fmla="*/ 318088 h 1574215"/>
                <a:gd name="connsiteX1303" fmla="*/ 1177649 w 2437871"/>
                <a:gd name="connsiteY1303" fmla="*/ 392550 h 1574215"/>
                <a:gd name="connsiteX1304" fmla="*/ 1181665 w 2437871"/>
                <a:gd name="connsiteY1304" fmla="*/ 392550 h 1574215"/>
                <a:gd name="connsiteX1305" fmla="*/ 1884270 w 2437871"/>
                <a:gd name="connsiteY1305" fmla="*/ 863658 h 1574215"/>
                <a:gd name="connsiteX1306" fmla="*/ 1888286 w 2437871"/>
                <a:gd name="connsiteY1306" fmla="*/ 863658 h 1574215"/>
                <a:gd name="connsiteX1307" fmla="*/ 1888286 w 2437871"/>
                <a:gd name="connsiteY1307" fmla="*/ 789196 h 1574215"/>
                <a:gd name="connsiteX1308" fmla="*/ 1884270 w 2437871"/>
                <a:gd name="connsiteY1308" fmla="*/ 789196 h 1574215"/>
                <a:gd name="connsiteX1309" fmla="*/ 1884270 w 2437871"/>
                <a:gd name="connsiteY1309" fmla="*/ 863658 h 1574215"/>
                <a:gd name="connsiteX1310" fmla="*/ 1103187 w 2437871"/>
                <a:gd name="connsiteY1310" fmla="*/ 628064 h 1574215"/>
                <a:gd name="connsiteX1311" fmla="*/ 1103187 w 2437871"/>
                <a:gd name="connsiteY1311" fmla="*/ 553602 h 1574215"/>
                <a:gd name="connsiteX1312" fmla="*/ 1099171 w 2437871"/>
                <a:gd name="connsiteY1312" fmla="*/ 553602 h 1574215"/>
                <a:gd name="connsiteX1313" fmla="*/ 1099171 w 2437871"/>
                <a:gd name="connsiteY1313" fmla="*/ 628064 h 1574215"/>
                <a:gd name="connsiteX1314" fmla="*/ 1103187 w 2437871"/>
                <a:gd name="connsiteY1314" fmla="*/ 628064 h 1574215"/>
                <a:gd name="connsiteX1315" fmla="*/ 1417259 w 2437871"/>
                <a:gd name="connsiteY1315" fmla="*/ 392550 h 1574215"/>
                <a:gd name="connsiteX1316" fmla="*/ 1417259 w 2437871"/>
                <a:gd name="connsiteY1316" fmla="*/ 318088 h 1574215"/>
                <a:gd name="connsiteX1317" fmla="*/ 1413243 w 2437871"/>
                <a:gd name="connsiteY1317" fmla="*/ 318088 h 1574215"/>
                <a:gd name="connsiteX1318" fmla="*/ 1413243 w 2437871"/>
                <a:gd name="connsiteY1318" fmla="*/ 392550 h 1574215"/>
                <a:gd name="connsiteX1319" fmla="*/ 1417259 w 2437871"/>
                <a:gd name="connsiteY1319" fmla="*/ 392550 h 1574215"/>
                <a:gd name="connsiteX1320" fmla="*/ 1413243 w 2437871"/>
                <a:gd name="connsiteY1320" fmla="*/ 1024630 h 1574215"/>
                <a:gd name="connsiteX1321" fmla="*/ 1413243 w 2437871"/>
                <a:gd name="connsiteY1321" fmla="*/ 1099091 h 1574215"/>
                <a:gd name="connsiteX1322" fmla="*/ 1417259 w 2437871"/>
                <a:gd name="connsiteY1322" fmla="*/ 1099091 h 1574215"/>
                <a:gd name="connsiteX1323" fmla="*/ 1417259 w 2437871"/>
                <a:gd name="connsiteY1323" fmla="*/ 1024630 h 1574215"/>
                <a:gd name="connsiteX1324" fmla="*/ 1413243 w 2437871"/>
                <a:gd name="connsiteY1324" fmla="*/ 1024630 h 1574215"/>
                <a:gd name="connsiteX1325" fmla="*/ 553602 w 2437871"/>
                <a:gd name="connsiteY1325" fmla="*/ 553602 h 1574215"/>
                <a:gd name="connsiteX1326" fmla="*/ 549585 w 2437871"/>
                <a:gd name="connsiteY1326" fmla="*/ 553602 h 1574215"/>
                <a:gd name="connsiteX1327" fmla="*/ 549585 w 2437871"/>
                <a:gd name="connsiteY1327" fmla="*/ 628064 h 1574215"/>
                <a:gd name="connsiteX1328" fmla="*/ 553602 w 2437871"/>
                <a:gd name="connsiteY1328" fmla="*/ 628064 h 1574215"/>
                <a:gd name="connsiteX1329" fmla="*/ 553602 w 2437871"/>
                <a:gd name="connsiteY1329" fmla="*/ 553602 h 1574215"/>
                <a:gd name="connsiteX1330" fmla="*/ 1574215 w 2437871"/>
                <a:gd name="connsiteY1330" fmla="*/ 392550 h 1574215"/>
                <a:gd name="connsiteX1331" fmla="*/ 1574215 w 2437871"/>
                <a:gd name="connsiteY1331" fmla="*/ 318088 h 1574215"/>
                <a:gd name="connsiteX1332" fmla="*/ 1570198 w 2437871"/>
                <a:gd name="connsiteY1332" fmla="*/ 318088 h 1574215"/>
                <a:gd name="connsiteX1333" fmla="*/ 1570198 w 2437871"/>
                <a:gd name="connsiteY1333" fmla="*/ 392550 h 1574215"/>
                <a:gd name="connsiteX1334" fmla="*/ 1574215 w 2437871"/>
                <a:gd name="connsiteY1334" fmla="*/ 392550 h 1574215"/>
                <a:gd name="connsiteX1335" fmla="*/ 553602 w 2437871"/>
                <a:gd name="connsiteY1335" fmla="*/ 632080 h 1574215"/>
                <a:gd name="connsiteX1336" fmla="*/ 549585 w 2437871"/>
                <a:gd name="connsiteY1336" fmla="*/ 632080 h 1574215"/>
                <a:gd name="connsiteX1337" fmla="*/ 549585 w 2437871"/>
                <a:gd name="connsiteY1337" fmla="*/ 706541 h 1574215"/>
                <a:gd name="connsiteX1338" fmla="*/ 553602 w 2437871"/>
                <a:gd name="connsiteY1338" fmla="*/ 706541 h 1574215"/>
                <a:gd name="connsiteX1339" fmla="*/ 553602 w 2437871"/>
                <a:gd name="connsiteY1339" fmla="*/ 632080 h 1574215"/>
                <a:gd name="connsiteX1340" fmla="*/ 1181665 w 2437871"/>
                <a:gd name="connsiteY1340" fmla="*/ 628064 h 1574215"/>
                <a:gd name="connsiteX1341" fmla="*/ 1181665 w 2437871"/>
                <a:gd name="connsiteY1341" fmla="*/ 553602 h 1574215"/>
                <a:gd name="connsiteX1342" fmla="*/ 1177649 w 2437871"/>
                <a:gd name="connsiteY1342" fmla="*/ 553602 h 1574215"/>
                <a:gd name="connsiteX1343" fmla="*/ 1177649 w 2437871"/>
                <a:gd name="connsiteY1343" fmla="*/ 628064 h 1574215"/>
                <a:gd name="connsiteX1344" fmla="*/ 1181665 w 2437871"/>
                <a:gd name="connsiteY1344" fmla="*/ 628064 h 1574215"/>
                <a:gd name="connsiteX1345" fmla="*/ 1495737 w 2437871"/>
                <a:gd name="connsiteY1345" fmla="*/ 392550 h 1574215"/>
                <a:gd name="connsiteX1346" fmla="*/ 1495737 w 2437871"/>
                <a:gd name="connsiteY1346" fmla="*/ 318088 h 1574215"/>
                <a:gd name="connsiteX1347" fmla="*/ 1491721 w 2437871"/>
                <a:gd name="connsiteY1347" fmla="*/ 318088 h 1574215"/>
                <a:gd name="connsiteX1348" fmla="*/ 1491721 w 2437871"/>
                <a:gd name="connsiteY1348" fmla="*/ 392550 h 1574215"/>
                <a:gd name="connsiteX1349" fmla="*/ 1495737 w 2437871"/>
                <a:gd name="connsiteY1349" fmla="*/ 392550 h 1574215"/>
                <a:gd name="connsiteX1350" fmla="*/ 553602 w 2437871"/>
                <a:gd name="connsiteY1350" fmla="*/ 789116 h 1574215"/>
                <a:gd name="connsiteX1351" fmla="*/ 549585 w 2437871"/>
                <a:gd name="connsiteY1351" fmla="*/ 789116 h 1574215"/>
                <a:gd name="connsiteX1352" fmla="*/ 549585 w 2437871"/>
                <a:gd name="connsiteY1352" fmla="*/ 863577 h 1574215"/>
                <a:gd name="connsiteX1353" fmla="*/ 553602 w 2437871"/>
                <a:gd name="connsiteY1353" fmla="*/ 863577 h 1574215"/>
                <a:gd name="connsiteX1354" fmla="*/ 553602 w 2437871"/>
                <a:gd name="connsiteY1354" fmla="*/ 789116 h 1574215"/>
                <a:gd name="connsiteX1355" fmla="*/ 1099171 w 2437871"/>
                <a:gd name="connsiteY1355" fmla="*/ 1103188 h 1574215"/>
                <a:gd name="connsiteX1356" fmla="*/ 1099171 w 2437871"/>
                <a:gd name="connsiteY1356" fmla="*/ 1177649 h 1574215"/>
                <a:gd name="connsiteX1357" fmla="*/ 1103187 w 2437871"/>
                <a:gd name="connsiteY1357" fmla="*/ 1177649 h 1574215"/>
                <a:gd name="connsiteX1358" fmla="*/ 1103187 w 2437871"/>
                <a:gd name="connsiteY1358" fmla="*/ 1103188 h 1574215"/>
                <a:gd name="connsiteX1359" fmla="*/ 1099171 w 2437871"/>
                <a:gd name="connsiteY1359" fmla="*/ 1103188 h 1574215"/>
                <a:gd name="connsiteX1360" fmla="*/ 475124 w 2437871"/>
                <a:gd name="connsiteY1360" fmla="*/ 392550 h 1574215"/>
                <a:gd name="connsiteX1361" fmla="*/ 475124 w 2437871"/>
                <a:gd name="connsiteY1361" fmla="*/ 318088 h 1574215"/>
                <a:gd name="connsiteX1362" fmla="*/ 471108 w 2437871"/>
                <a:gd name="connsiteY1362" fmla="*/ 318088 h 1574215"/>
                <a:gd name="connsiteX1363" fmla="*/ 471108 w 2437871"/>
                <a:gd name="connsiteY1363" fmla="*/ 392550 h 1574215"/>
                <a:gd name="connsiteX1364" fmla="*/ 475124 w 2437871"/>
                <a:gd name="connsiteY1364" fmla="*/ 392550 h 1574215"/>
                <a:gd name="connsiteX1365" fmla="*/ 471108 w 2437871"/>
                <a:gd name="connsiteY1365" fmla="*/ 1024630 h 1574215"/>
                <a:gd name="connsiteX1366" fmla="*/ 471108 w 2437871"/>
                <a:gd name="connsiteY1366" fmla="*/ 1099091 h 1574215"/>
                <a:gd name="connsiteX1367" fmla="*/ 475124 w 2437871"/>
                <a:gd name="connsiteY1367" fmla="*/ 1099091 h 1574215"/>
                <a:gd name="connsiteX1368" fmla="*/ 475124 w 2437871"/>
                <a:gd name="connsiteY1368" fmla="*/ 1024630 h 1574215"/>
                <a:gd name="connsiteX1369" fmla="*/ 471108 w 2437871"/>
                <a:gd name="connsiteY1369" fmla="*/ 1024630 h 1574215"/>
                <a:gd name="connsiteX1370" fmla="*/ 1888286 w 2437871"/>
                <a:gd name="connsiteY1370" fmla="*/ 314072 h 1574215"/>
                <a:gd name="connsiteX1371" fmla="*/ 1888286 w 2437871"/>
                <a:gd name="connsiteY1371" fmla="*/ 239610 h 1574215"/>
                <a:gd name="connsiteX1372" fmla="*/ 1884270 w 2437871"/>
                <a:gd name="connsiteY1372" fmla="*/ 239610 h 1574215"/>
                <a:gd name="connsiteX1373" fmla="*/ 1884270 w 2437871"/>
                <a:gd name="connsiteY1373" fmla="*/ 314072 h 1574215"/>
                <a:gd name="connsiteX1374" fmla="*/ 1888286 w 2437871"/>
                <a:gd name="connsiteY1374" fmla="*/ 314072 h 1574215"/>
                <a:gd name="connsiteX1375" fmla="*/ 396566 w 2437871"/>
                <a:gd name="connsiteY1375" fmla="*/ 946152 h 1574215"/>
                <a:gd name="connsiteX1376" fmla="*/ 392550 w 2437871"/>
                <a:gd name="connsiteY1376" fmla="*/ 946152 h 1574215"/>
                <a:gd name="connsiteX1377" fmla="*/ 392550 w 2437871"/>
                <a:gd name="connsiteY1377" fmla="*/ 1020613 h 1574215"/>
                <a:gd name="connsiteX1378" fmla="*/ 396566 w 2437871"/>
                <a:gd name="connsiteY1378" fmla="*/ 1020613 h 1574215"/>
                <a:gd name="connsiteX1379" fmla="*/ 396566 w 2437871"/>
                <a:gd name="connsiteY1379" fmla="*/ 946152 h 1574215"/>
                <a:gd name="connsiteX1380" fmla="*/ 789115 w 2437871"/>
                <a:gd name="connsiteY1380" fmla="*/ 549586 h 1574215"/>
                <a:gd name="connsiteX1381" fmla="*/ 789115 w 2437871"/>
                <a:gd name="connsiteY1381" fmla="*/ 475124 h 1574215"/>
                <a:gd name="connsiteX1382" fmla="*/ 785099 w 2437871"/>
                <a:gd name="connsiteY1382" fmla="*/ 475124 h 1574215"/>
                <a:gd name="connsiteX1383" fmla="*/ 785099 w 2437871"/>
                <a:gd name="connsiteY1383" fmla="*/ 549586 h 1574215"/>
                <a:gd name="connsiteX1384" fmla="*/ 789115 w 2437871"/>
                <a:gd name="connsiteY1384" fmla="*/ 549586 h 1574215"/>
                <a:gd name="connsiteX1385" fmla="*/ 1491721 w 2437871"/>
                <a:gd name="connsiteY1385" fmla="*/ 789116 h 1574215"/>
                <a:gd name="connsiteX1386" fmla="*/ 1491721 w 2437871"/>
                <a:gd name="connsiteY1386" fmla="*/ 863577 h 1574215"/>
                <a:gd name="connsiteX1387" fmla="*/ 1495737 w 2437871"/>
                <a:gd name="connsiteY1387" fmla="*/ 863577 h 1574215"/>
                <a:gd name="connsiteX1388" fmla="*/ 1495737 w 2437871"/>
                <a:gd name="connsiteY1388" fmla="*/ 789116 h 1574215"/>
                <a:gd name="connsiteX1389" fmla="*/ 1491721 w 2437871"/>
                <a:gd name="connsiteY1389" fmla="*/ 789116 h 1574215"/>
                <a:gd name="connsiteX1390" fmla="*/ 1731250 w 2437871"/>
                <a:gd name="connsiteY1390" fmla="*/ 314072 h 1574215"/>
                <a:gd name="connsiteX1391" fmla="*/ 1731250 w 2437871"/>
                <a:gd name="connsiteY1391" fmla="*/ 239610 h 1574215"/>
                <a:gd name="connsiteX1392" fmla="*/ 1727234 w 2437871"/>
                <a:gd name="connsiteY1392" fmla="*/ 239610 h 1574215"/>
                <a:gd name="connsiteX1393" fmla="*/ 1727234 w 2437871"/>
                <a:gd name="connsiteY1393" fmla="*/ 314072 h 1574215"/>
                <a:gd name="connsiteX1394" fmla="*/ 1731250 w 2437871"/>
                <a:gd name="connsiteY1394" fmla="*/ 314072 h 1574215"/>
                <a:gd name="connsiteX1395" fmla="*/ 1652773 w 2437871"/>
                <a:gd name="connsiteY1395" fmla="*/ 314072 h 1574215"/>
                <a:gd name="connsiteX1396" fmla="*/ 1652773 w 2437871"/>
                <a:gd name="connsiteY1396" fmla="*/ 239610 h 1574215"/>
                <a:gd name="connsiteX1397" fmla="*/ 1648756 w 2437871"/>
                <a:gd name="connsiteY1397" fmla="*/ 239610 h 1574215"/>
                <a:gd name="connsiteX1398" fmla="*/ 1648756 w 2437871"/>
                <a:gd name="connsiteY1398" fmla="*/ 314072 h 1574215"/>
                <a:gd name="connsiteX1399" fmla="*/ 1652773 w 2437871"/>
                <a:gd name="connsiteY1399" fmla="*/ 314072 h 1574215"/>
                <a:gd name="connsiteX1400" fmla="*/ 1884270 w 2437871"/>
                <a:gd name="connsiteY1400" fmla="*/ 1024630 h 1574215"/>
                <a:gd name="connsiteX1401" fmla="*/ 1884270 w 2437871"/>
                <a:gd name="connsiteY1401" fmla="*/ 1099091 h 1574215"/>
                <a:gd name="connsiteX1402" fmla="*/ 1888286 w 2437871"/>
                <a:gd name="connsiteY1402" fmla="*/ 1099091 h 1574215"/>
                <a:gd name="connsiteX1403" fmla="*/ 1888286 w 2437871"/>
                <a:gd name="connsiteY1403" fmla="*/ 1024630 h 1574215"/>
                <a:gd name="connsiteX1404" fmla="*/ 1884270 w 2437871"/>
                <a:gd name="connsiteY1404" fmla="*/ 1024630 h 1574215"/>
                <a:gd name="connsiteX1405" fmla="*/ 2045322 w 2437871"/>
                <a:gd name="connsiteY1405" fmla="*/ 314072 h 1574215"/>
                <a:gd name="connsiteX1406" fmla="*/ 2045322 w 2437871"/>
                <a:gd name="connsiteY1406" fmla="*/ 239610 h 1574215"/>
                <a:gd name="connsiteX1407" fmla="*/ 2041306 w 2437871"/>
                <a:gd name="connsiteY1407" fmla="*/ 239610 h 1574215"/>
                <a:gd name="connsiteX1408" fmla="*/ 2041306 w 2437871"/>
                <a:gd name="connsiteY1408" fmla="*/ 314072 h 1574215"/>
                <a:gd name="connsiteX1409" fmla="*/ 2045322 w 2437871"/>
                <a:gd name="connsiteY1409" fmla="*/ 314072 h 1574215"/>
                <a:gd name="connsiteX1410" fmla="*/ 867673 w 2437871"/>
                <a:gd name="connsiteY1410" fmla="*/ 549586 h 1574215"/>
                <a:gd name="connsiteX1411" fmla="*/ 867673 w 2437871"/>
                <a:gd name="connsiteY1411" fmla="*/ 475124 h 1574215"/>
                <a:gd name="connsiteX1412" fmla="*/ 863657 w 2437871"/>
                <a:gd name="connsiteY1412" fmla="*/ 475124 h 1574215"/>
                <a:gd name="connsiteX1413" fmla="*/ 863657 w 2437871"/>
                <a:gd name="connsiteY1413" fmla="*/ 549586 h 1574215"/>
                <a:gd name="connsiteX1414" fmla="*/ 867673 w 2437871"/>
                <a:gd name="connsiteY1414" fmla="*/ 549586 h 1574215"/>
                <a:gd name="connsiteX1415" fmla="*/ 2119784 w 2437871"/>
                <a:gd name="connsiteY1415" fmla="*/ 1020613 h 1574215"/>
                <a:gd name="connsiteX1416" fmla="*/ 2123800 w 2437871"/>
                <a:gd name="connsiteY1416" fmla="*/ 1020613 h 1574215"/>
                <a:gd name="connsiteX1417" fmla="*/ 2123800 w 2437871"/>
                <a:gd name="connsiteY1417" fmla="*/ 946152 h 1574215"/>
                <a:gd name="connsiteX1418" fmla="*/ 2119784 w 2437871"/>
                <a:gd name="connsiteY1418" fmla="*/ 946152 h 1574215"/>
                <a:gd name="connsiteX1419" fmla="*/ 2119784 w 2437871"/>
                <a:gd name="connsiteY1419" fmla="*/ 1020613 h 1574215"/>
                <a:gd name="connsiteX1420" fmla="*/ 1966764 w 2437871"/>
                <a:gd name="connsiteY1420" fmla="*/ 314072 h 1574215"/>
                <a:gd name="connsiteX1421" fmla="*/ 1966764 w 2437871"/>
                <a:gd name="connsiteY1421" fmla="*/ 239610 h 1574215"/>
                <a:gd name="connsiteX1422" fmla="*/ 1962748 w 2437871"/>
                <a:gd name="connsiteY1422" fmla="*/ 239610 h 1574215"/>
                <a:gd name="connsiteX1423" fmla="*/ 1962748 w 2437871"/>
                <a:gd name="connsiteY1423" fmla="*/ 314072 h 1574215"/>
                <a:gd name="connsiteX1424" fmla="*/ 1966764 w 2437871"/>
                <a:gd name="connsiteY1424" fmla="*/ 314072 h 1574215"/>
                <a:gd name="connsiteX1425" fmla="*/ 946151 w 2437871"/>
                <a:gd name="connsiteY1425" fmla="*/ 549586 h 1574215"/>
                <a:gd name="connsiteX1426" fmla="*/ 946151 w 2437871"/>
                <a:gd name="connsiteY1426" fmla="*/ 475124 h 1574215"/>
                <a:gd name="connsiteX1427" fmla="*/ 942135 w 2437871"/>
                <a:gd name="connsiteY1427" fmla="*/ 475124 h 1574215"/>
                <a:gd name="connsiteX1428" fmla="*/ 942135 w 2437871"/>
                <a:gd name="connsiteY1428" fmla="*/ 549586 h 1574215"/>
                <a:gd name="connsiteX1429" fmla="*/ 946151 w 2437871"/>
                <a:gd name="connsiteY1429" fmla="*/ 549586 h 1574215"/>
                <a:gd name="connsiteX1430" fmla="*/ 1805792 w 2437871"/>
                <a:gd name="connsiteY1430" fmla="*/ 863658 h 1574215"/>
                <a:gd name="connsiteX1431" fmla="*/ 1809809 w 2437871"/>
                <a:gd name="connsiteY1431" fmla="*/ 863658 h 1574215"/>
                <a:gd name="connsiteX1432" fmla="*/ 1809809 w 2437871"/>
                <a:gd name="connsiteY1432" fmla="*/ 789196 h 1574215"/>
                <a:gd name="connsiteX1433" fmla="*/ 1805792 w 2437871"/>
                <a:gd name="connsiteY1433" fmla="*/ 789196 h 1574215"/>
                <a:gd name="connsiteX1434" fmla="*/ 1805792 w 2437871"/>
                <a:gd name="connsiteY1434" fmla="*/ 863658 h 1574215"/>
                <a:gd name="connsiteX1435" fmla="*/ 2119784 w 2437871"/>
                <a:gd name="connsiteY1435" fmla="*/ 628064 h 1574215"/>
                <a:gd name="connsiteX1436" fmla="*/ 2123800 w 2437871"/>
                <a:gd name="connsiteY1436" fmla="*/ 628064 h 1574215"/>
                <a:gd name="connsiteX1437" fmla="*/ 2123800 w 2437871"/>
                <a:gd name="connsiteY1437" fmla="*/ 553602 h 1574215"/>
                <a:gd name="connsiteX1438" fmla="*/ 2119784 w 2437871"/>
                <a:gd name="connsiteY1438" fmla="*/ 553602 h 1574215"/>
                <a:gd name="connsiteX1439" fmla="*/ 2119784 w 2437871"/>
                <a:gd name="connsiteY1439" fmla="*/ 628064 h 1574215"/>
                <a:gd name="connsiteX1440" fmla="*/ 2119784 w 2437871"/>
                <a:gd name="connsiteY1440" fmla="*/ 942136 h 1574215"/>
                <a:gd name="connsiteX1441" fmla="*/ 2123800 w 2437871"/>
                <a:gd name="connsiteY1441" fmla="*/ 942136 h 1574215"/>
                <a:gd name="connsiteX1442" fmla="*/ 2123800 w 2437871"/>
                <a:gd name="connsiteY1442" fmla="*/ 867674 h 1574215"/>
                <a:gd name="connsiteX1443" fmla="*/ 2119784 w 2437871"/>
                <a:gd name="connsiteY1443" fmla="*/ 867674 h 1574215"/>
                <a:gd name="connsiteX1444" fmla="*/ 2119784 w 2437871"/>
                <a:gd name="connsiteY1444" fmla="*/ 942136 h 1574215"/>
                <a:gd name="connsiteX1445" fmla="*/ 2119784 w 2437871"/>
                <a:gd name="connsiteY1445" fmla="*/ 863658 h 1574215"/>
                <a:gd name="connsiteX1446" fmla="*/ 2123800 w 2437871"/>
                <a:gd name="connsiteY1446" fmla="*/ 863658 h 1574215"/>
                <a:gd name="connsiteX1447" fmla="*/ 2123800 w 2437871"/>
                <a:gd name="connsiteY1447" fmla="*/ 789196 h 1574215"/>
                <a:gd name="connsiteX1448" fmla="*/ 2119784 w 2437871"/>
                <a:gd name="connsiteY1448" fmla="*/ 789196 h 1574215"/>
                <a:gd name="connsiteX1449" fmla="*/ 2119784 w 2437871"/>
                <a:gd name="connsiteY1449" fmla="*/ 863658 h 1574215"/>
                <a:gd name="connsiteX1450" fmla="*/ 2119784 w 2437871"/>
                <a:gd name="connsiteY1450" fmla="*/ 706622 h 1574215"/>
                <a:gd name="connsiteX1451" fmla="*/ 2123800 w 2437871"/>
                <a:gd name="connsiteY1451" fmla="*/ 706622 h 1574215"/>
                <a:gd name="connsiteX1452" fmla="*/ 2123800 w 2437871"/>
                <a:gd name="connsiteY1452" fmla="*/ 632160 h 1574215"/>
                <a:gd name="connsiteX1453" fmla="*/ 2119784 w 2437871"/>
                <a:gd name="connsiteY1453" fmla="*/ 632160 h 1574215"/>
                <a:gd name="connsiteX1454" fmla="*/ 2119784 w 2437871"/>
                <a:gd name="connsiteY1454" fmla="*/ 706622 h 1574215"/>
                <a:gd name="connsiteX1455" fmla="*/ 2119784 w 2437871"/>
                <a:gd name="connsiteY1455" fmla="*/ 549586 h 1574215"/>
                <a:gd name="connsiteX1456" fmla="*/ 2123800 w 2437871"/>
                <a:gd name="connsiteY1456" fmla="*/ 549586 h 1574215"/>
                <a:gd name="connsiteX1457" fmla="*/ 2123800 w 2437871"/>
                <a:gd name="connsiteY1457" fmla="*/ 475124 h 1574215"/>
                <a:gd name="connsiteX1458" fmla="*/ 2119784 w 2437871"/>
                <a:gd name="connsiteY1458" fmla="*/ 475124 h 1574215"/>
                <a:gd name="connsiteX1459" fmla="*/ 2119784 w 2437871"/>
                <a:gd name="connsiteY1459" fmla="*/ 549586 h 1574215"/>
                <a:gd name="connsiteX1460" fmla="*/ 2123800 w 2437871"/>
                <a:gd name="connsiteY1460" fmla="*/ 314072 h 1574215"/>
                <a:gd name="connsiteX1461" fmla="*/ 2123800 w 2437871"/>
                <a:gd name="connsiteY1461" fmla="*/ 239610 h 1574215"/>
                <a:gd name="connsiteX1462" fmla="*/ 2119784 w 2437871"/>
                <a:gd name="connsiteY1462" fmla="*/ 239610 h 1574215"/>
                <a:gd name="connsiteX1463" fmla="*/ 2119784 w 2437871"/>
                <a:gd name="connsiteY1463" fmla="*/ 314072 h 1574215"/>
                <a:gd name="connsiteX1464" fmla="*/ 2123800 w 2437871"/>
                <a:gd name="connsiteY1464" fmla="*/ 314072 h 1574215"/>
                <a:gd name="connsiteX1465" fmla="*/ 2119784 w 2437871"/>
                <a:gd name="connsiteY1465" fmla="*/ 392550 h 1574215"/>
                <a:gd name="connsiteX1466" fmla="*/ 2123800 w 2437871"/>
                <a:gd name="connsiteY1466" fmla="*/ 392550 h 1574215"/>
                <a:gd name="connsiteX1467" fmla="*/ 2123800 w 2437871"/>
                <a:gd name="connsiteY1467" fmla="*/ 318088 h 1574215"/>
                <a:gd name="connsiteX1468" fmla="*/ 2119784 w 2437871"/>
                <a:gd name="connsiteY1468" fmla="*/ 318088 h 1574215"/>
                <a:gd name="connsiteX1469" fmla="*/ 2119784 w 2437871"/>
                <a:gd name="connsiteY1469" fmla="*/ 392550 h 1574215"/>
                <a:gd name="connsiteX1470" fmla="*/ 2119784 w 2437871"/>
                <a:gd name="connsiteY1470" fmla="*/ 471108 h 1574215"/>
                <a:gd name="connsiteX1471" fmla="*/ 2123800 w 2437871"/>
                <a:gd name="connsiteY1471" fmla="*/ 471108 h 1574215"/>
                <a:gd name="connsiteX1472" fmla="*/ 2123800 w 2437871"/>
                <a:gd name="connsiteY1472" fmla="*/ 396646 h 1574215"/>
                <a:gd name="connsiteX1473" fmla="*/ 2119784 w 2437871"/>
                <a:gd name="connsiteY1473" fmla="*/ 396646 h 1574215"/>
                <a:gd name="connsiteX1474" fmla="*/ 2119784 w 2437871"/>
                <a:gd name="connsiteY1474" fmla="*/ 471108 h 1574215"/>
                <a:gd name="connsiteX1475" fmla="*/ 1809809 w 2437871"/>
                <a:gd name="connsiteY1475" fmla="*/ 314072 h 1574215"/>
                <a:gd name="connsiteX1476" fmla="*/ 1809809 w 2437871"/>
                <a:gd name="connsiteY1476" fmla="*/ 239610 h 1574215"/>
                <a:gd name="connsiteX1477" fmla="*/ 1805792 w 2437871"/>
                <a:gd name="connsiteY1477" fmla="*/ 239610 h 1574215"/>
                <a:gd name="connsiteX1478" fmla="*/ 1805792 w 2437871"/>
                <a:gd name="connsiteY1478" fmla="*/ 314072 h 1574215"/>
                <a:gd name="connsiteX1479" fmla="*/ 1809809 w 2437871"/>
                <a:gd name="connsiteY1479" fmla="*/ 314072 h 1574215"/>
                <a:gd name="connsiteX1480" fmla="*/ 1024629 w 2437871"/>
                <a:gd name="connsiteY1480" fmla="*/ 314072 h 1574215"/>
                <a:gd name="connsiteX1481" fmla="*/ 1024629 w 2437871"/>
                <a:gd name="connsiteY1481" fmla="*/ 239610 h 1574215"/>
                <a:gd name="connsiteX1482" fmla="*/ 1020613 w 2437871"/>
                <a:gd name="connsiteY1482" fmla="*/ 239610 h 1574215"/>
                <a:gd name="connsiteX1483" fmla="*/ 1020613 w 2437871"/>
                <a:gd name="connsiteY1483" fmla="*/ 314072 h 1574215"/>
                <a:gd name="connsiteX1484" fmla="*/ 1024629 w 2437871"/>
                <a:gd name="connsiteY1484" fmla="*/ 314072 h 1574215"/>
                <a:gd name="connsiteX1485" fmla="*/ 632080 w 2437871"/>
                <a:gd name="connsiteY1485" fmla="*/ 549586 h 1574215"/>
                <a:gd name="connsiteX1486" fmla="*/ 632080 w 2437871"/>
                <a:gd name="connsiteY1486" fmla="*/ 475124 h 1574215"/>
                <a:gd name="connsiteX1487" fmla="*/ 628063 w 2437871"/>
                <a:gd name="connsiteY1487" fmla="*/ 475124 h 1574215"/>
                <a:gd name="connsiteX1488" fmla="*/ 628063 w 2437871"/>
                <a:gd name="connsiteY1488" fmla="*/ 549586 h 1574215"/>
                <a:gd name="connsiteX1489" fmla="*/ 632080 w 2437871"/>
                <a:gd name="connsiteY1489" fmla="*/ 549586 h 1574215"/>
                <a:gd name="connsiteX1490" fmla="*/ 946151 w 2437871"/>
                <a:gd name="connsiteY1490" fmla="*/ 314072 h 1574215"/>
                <a:gd name="connsiteX1491" fmla="*/ 946151 w 2437871"/>
                <a:gd name="connsiteY1491" fmla="*/ 239610 h 1574215"/>
                <a:gd name="connsiteX1492" fmla="*/ 942135 w 2437871"/>
                <a:gd name="connsiteY1492" fmla="*/ 239610 h 1574215"/>
                <a:gd name="connsiteX1493" fmla="*/ 942135 w 2437871"/>
                <a:gd name="connsiteY1493" fmla="*/ 314072 h 1574215"/>
                <a:gd name="connsiteX1494" fmla="*/ 946151 w 2437871"/>
                <a:gd name="connsiteY1494" fmla="*/ 314072 h 1574215"/>
                <a:gd name="connsiteX1495" fmla="*/ 1103187 w 2437871"/>
                <a:gd name="connsiteY1495" fmla="*/ 314072 h 1574215"/>
                <a:gd name="connsiteX1496" fmla="*/ 1103187 w 2437871"/>
                <a:gd name="connsiteY1496" fmla="*/ 239610 h 1574215"/>
                <a:gd name="connsiteX1497" fmla="*/ 1099171 w 2437871"/>
                <a:gd name="connsiteY1497" fmla="*/ 239610 h 1574215"/>
                <a:gd name="connsiteX1498" fmla="*/ 1099171 w 2437871"/>
                <a:gd name="connsiteY1498" fmla="*/ 314072 h 1574215"/>
                <a:gd name="connsiteX1499" fmla="*/ 1103187 w 2437871"/>
                <a:gd name="connsiteY1499" fmla="*/ 314072 h 1574215"/>
                <a:gd name="connsiteX1500" fmla="*/ 396566 w 2437871"/>
                <a:gd name="connsiteY1500" fmla="*/ 789116 h 1574215"/>
                <a:gd name="connsiteX1501" fmla="*/ 392550 w 2437871"/>
                <a:gd name="connsiteY1501" fmla="*/ 789116 h 1574215"/>
                <a:gd name="connsiteX1502" fmla="*/ 392550 w 2437871"/>
                <a:gd name="connsiteY1502" fmla="*/ 863577 h 1574215"/>
                <a:gd name="connsiteX1503" fmla="*/ 396566 w 2437871"/>
                <a:gd name="connsiteY1503" fmla="*/ 863577 h 1574215"/>
                <a:gd name="connsiteX1504" fmla="*/ 396566 w 2437871"/>
                <a:gd name="connsiteY1504" fmla="*/ 789116 h 1574215"/>
                <a:gd name="connsiteX1505" fmla="*/ 553602 w 2437871"/>
                <a:gd name="connsiteY1505" fmla="*/ 549586 h 1574215"/>
                <a:gd name="connsiteX1506" fmla="*/ 553602 w 2437871"/>
                <a:gd name="connsiteY1506" fmla="*/ 475124 h 1574215"/>
                <a:gd name="connsiteX1507" fmla="*/ 549585 w 2437871"/>
                <a:gd name="connsiteY1507" fmla="*/ 475124 h 1574215"/>
                <a:gd name="connsiteX1508" fmla="*/ 549585 w 2437871"/>
                <a:gd name="connsiteY1508" fmla="*/ 549586 h 1574215"/>
                <a:gd name="connsiteX1509" fmla="*/ 553602 w 2437871"/>
                <a:gd name="connsiteY1509" fmla="*/ 549586 h 1574215"/>
                <a:gd name="connsiteX1510" fmla="*/ 710638 w 2437871"/>
                <a:gd name="connsiteY1510" fmla="*/ 314072 h 1574215"/>
                <a:gd name="connsiteX1511" fmla="*/ 710638 w 2437871"/>
                <a:gd name="connsiteY1511" fmla="*/ 239610 h 1574215"/>
                <a:gd name="connsiteX1512" fmla="*/ 706621 w 2437871"/>
                <a:gd name="connsiteY1512" fmla="*/ 239610 h 1574215"/>
                <a:gd name="connsiteX1513" fmla="*/ 706621 w 2437871"/>
                <a:gd name="connsiteY1513" fmla="*/ 314072 h 1574215"/>
                <a:gd name="connsiteX1514" fmla="*/ 710638 w 2437871"/>
                <a:gd name="connsiteY1514" fmla="*/ 314072 h 1574215"/>
                <a:gd name="connsiteX1515" fmla="*/ 396566 w 2437871"/>
                <a:gd name="connsiteY1515" fmla="*/ 710638 h 1574215"/>
                <a:gd name="connsiteX1516" fmla="*/ 392550 w 2437871"/>
                <a:gd name="connsiteY1516" fmla="*/ 710638 h 1574215"/>
                <a:gd name="connsiteX1517" fmla="*/ 392550 w 2437871"/>
                <a:gd name="connsiteY1517" fmla="*/ 785100 h 1574215"/>
                <a:gd name="connsiteX1518" fmla="*/ 396566 w 2437871"/>
                <a:gd name="connsiteY1518" fmla="*/ 785100 h 1574215"/>
                <a:gd name="connsiteX1519" fmla="*/ 396566 w 2437871"/>
                <a:gd name="connsiteY1519" fmla="*/ 710638 h 1574215"/>
                <a:gd name="connsiteX1520" fmla="*/ 789115 w 2437871"/>
                <a:gd name="connsiteY1520" fmla="*/ 314072 h 1574215"/>
                <a:gd name="connsiteX1521" fmla="*/ 789115 w 2437871"/>
                <a:gd name="connsiteY1521" fmla="*/ 239610 h 1574215"/>
                <a:gd name="connsiteX1522" fmla="*/ 785099 w 2437871"/>
                <a:gd name="connsiteY1522" fmla="*/ 239610 h 1574215"/>
                <a:gd name="connsiteX1523" fmla="*/ 785099 w 2437871"/>
                <a:gd name="connsiteY1523" fmla="*/ 314072 h 1574215"/>
                <a:gd name="connsiteX1524" fmla="*/ 789115 w 2437871"/>
                <a:gd name="connsiteY1524" fmla="*/ 314072 h 1574215"/>
                <a:gd name="connsiteX1525" fmla="*/ 1256207 w 2437871"/>
                <a:gd name="connsiteY1525" fmla="*/ 789116 h 1574215"/>
                <a:gd name="connsiteX1526" fmla="*/ 1256207 w 2437871"/>
                <a:gd name="connsiteY1526" fmla="*/ 863577 h 1574215"/>
                <a:gd name="connsiteX1527" fmla="*/ 1260223 w 2437871"/>
                <a:gd name="connsiteY1527" fmla="*/ 863577 h 1574215"/>
                <a:gd name="connsiteX1528" fmla="*/ 1260223 w 2437871"/>
                <a:gd name="connsiteY1528" fmla="*/ 789116 h 1574215"/>
                <a:gd name="connsiteX1529" fmla="*/ 1256207 w 2437871"/>
                <a:gd name="connsiteY1529" fmla="*/ 789116 h 1574215"/>
                <a:gd name="connsiteX1530" fmla="*/ 867673 w 2437871"/>
                <a:gd name="connsiteY1530" fmla="*/ 314072 h 1574215"/>
                <a:gd name="connsiteX1531" fmla="*/ 867673 w 2437871"/>
                <a:gd name="connsiteY1531" fmla="*/ 239610 h 1574215"/>
                <a:gd name="connsiteX1532" fmla="*/ 863657 w 2437871"/>
                <a:gd name="connsiteY1532" fmla="*/ 239610 h 1574215"/>
                <a:gd name="connsiteX1533" fmla="*/ 863657 w 2437871"/>
                <a:gd name="connsiteY1533" fmla="*/ 314072 h 1574215"/>
                <a:gd name="connsiteX1534" fmla="*/ 867673 w 2437871"/>
                <a:gd name="connsiteY1534" fmla="*/ 314072 h 1574215"/>
                <a:gd name="connsiteX1535" fmla="*/ 1495737 w 2437871"/>
                <a:gd name="connsiteY1535" fmla="*/ 314072 h 1574215"/>
                <a:gd name="connsiteX1536" fmla="*/ 1495737 w 2437871"/>
                <a:gd name="connsiteY1536" fmla="*/ 239610 h 1574215"/>
                <a:gd name="connsiteX1537" fmla="*/ 1491721 w 2437871"/>
                <a:gd name="connsiteY1537" fmla="*/ 239610 h 1574215"/>
                <a:gd name="connsiteX1538" fmla="*/ 1491721 w 2437871"/>
                <a:gd name="connsiteY1538" fmla="*/ 314072 h 1574215"/>
                <a:gd name="connsiteX1539" fmla="*/ 1495737 w 2437871"/>
                <a:gd name="connsiteY1539" fmla="*/ 314072 h 1574215"/>
                <a:gd name="connsiteX1540" fmla="*/ 1417259 w 2437871"/>
                <a:gd name="connsiteY1540" fmla="*/ 314072 h 1574215"/>
                <a:gd name="connsiteX1541" fmla="*/ 1417259 w 2437871"/>
                <a:gd name="connsiteY1541" fmla="*/ 239610 h 1574215"/>
                <a:gd name="connsiteX1542" fmla="*/ 1413243 w 2437871"/>
                <a:gd name="connsiteY1542" fmla="*/ 239610 h 1574215"/>
                <a:gd name="connsiteX1543" fmla="*/ 1413243 w 2437871"/>
                <a:gd name="connsiteY1543" fmla="*/ 314072 h 1574215"/>
                <a:gd name="connsiteX1544" fmla="*/ 1417259 w 2437871"/>
                <a:gd name="connsiteY1544" fmla="*/ 314072 h 1574215"/>
                <a:gd name="connsiteX1545" fmla="*/ 396566 w 2437871"/>
                <a:gd name="connsiteY1545" fmla="*/ 867674 h 1574215"/>
                <a:gd name="connsiteX1546" fmla="*/ 392550 w 2437871"/>
                <a:gd name="connsiteY1546" fmla="*/ 867674 h 1574215"/>
                <a:gd name="connsiteX1547" fmla="*/ 392550 w 2437871"/>
                <a:gd name="connsiteY1547" fmla="*/ 942136 h 1574215"/>
                <a:gd name="connsiteX1548" fmla="*/ 396566 w 2437871"/>
                <a:gd name="connsiteY1548" fmla="*/ 942136 h 1574215"/>
                <a:gd name="connsiteX1549" fmla="*/ 396566 w 2437871"/>
                <a:gd name="connsiteY1549" fmla="*/ 867674 h 1574215"/>
                <a:gd name="connsiteX1550" fmla="*/ 710638 w 2437871"/>
                <a:gd name="connsiteY1550" fmla="*/ 549586 h 1574215"/>
                <a:gd name="connsiteX1551" fmla="*/ 710638 w 2437871"/>
                <a:gd name="connsiteY1551" fmla="*/ 475124 h 1574215"/>
                <a:gd name="connsiteX1552" fmla="*/ 706621 w 2437871"/>
                <a:gd name="connsiteY1552" fmla="*/ 475124 h 1574215"/>
                <a:gd name="connsiteX1553" fmla="*/ 706621 w 2437871"/>
                <a:gd name="connsiteY1553" fmla="*/ 549586 h 1574215"/>
                <a:gd name="connsiteX1554" fmla="*/ 710638 w 2437871"/>
                <a:gd name="connsiteY1554" fmla="*/ 549586 h 1574215"/>
                <a:gd name="connsiteX1555" fmla="*/ 1574215 w 2437871"/>
                <a:gd name="connsiteY1555" fmla="*/ 314072 h 1574215"/>
                <a:gd name="connsiteX1556" fmla="*/ 1574215 w 2437871"/>
                <a:gd name="connsiteY1556" fmla="*/ 239610 h 1574215"/>
                <a:gd name="connsiteX1557" fmla="*/ 1570198 w 2437871"/>
                <a:gd name="connsiteY1557" fmla="*/ 239610 h 1574215"/>
                <a:gd name="connsiteX1558" fmla="*/ 1570198 w 2437871"/>
                <a:gd name="connsiteY1558" fmla="*/ 314072 h 1574215"/>
                <a:gd name="connsiteX1559" fmla="*/ 1574215 w 2437871"/>
                <a:gd name="connsiteY1559" fmla="*/ 314072 h 1574215"/>
                <a:gd name="connsiteX1560" fmla="*/ 1413243 w 2437871"/>
                <a:gd name="connsiteY1560" fmla="*/ 789116 h 1574215"/>
                <a:gd name="connsiteX1561" fmla="*/ 1413243 w 2437871"/>
                <a:gd name="connsiteY1561" fmla="*/ 863577 h 1574215"/>
                <a:gd name="connsiteX1562" fmla="*/ 1417259 w 2437871"/>
                <a:gd name="connsiteY1562" fmla="*/ 863577 h 1574215"/>
                <a:gd name="connsiteX1563" fmla="*/ 1417259 w 2437871"/>
                <a:gd name="connsiteY1563" fmla="*/ 789116 h 1574215"/>
                <a:gd name="connsiteX1564" fmla="*/ 1413243 w 2437871"/>
                <a:gd name="connsiteY1564" fmla="*/ 789116 h 1574215"/>
                <a:gd name="connsiteX1565" fmla="*/ 1334685 w 2437871"/>
                <a:gd name="connsiteY1565" fmla="*/ 867674 h 1574215"/>
                <a:gd name="connsiteX1566" fmla="*/ 1334685 w 2437871"/>
                <a:gd name="connsiteY1566" fmla="*/ 942136 h 1574215"/>
                <a:gd name="connsiteX1567" fmla="*/ 1338701 w 2437871"/>
                <a:gd name="connsiteY1567" fmla="*/ 942136 h 1574215"/>
                <a:gd name="connsiteX1568" fmla="*/ 1338701 w 2437871"/>
                <a:gd name="connsiteY1568" fmla="*/ 867674 h 1574215"/>
                <a:gd name="connsiteX1569" fmla="*/ 1334685 w 2437871"/>
                <a:gd name="connsiteY1569" fmla="*/ 867674 h 1574215"/>
                <a:gd name="connsiteX1570" fmla="*/ 1260223 w 2437871"/>
                <a:gd name="connsiteY1570" fmla="*/ 314072 h 1574215"/>
                <a:gd name="connsiteX1571" fmla="*/ 1260223 w 2437871"/>
                <a:gd name="connsiteY1571" fmla="*/ 239610 h 1574215"/>
                <a:gd name="connsiteX1572" fmla="*/ 1256207 w 2437871"/>
                <a:gd name="connsiteY1572" fmla="*/ 239610 h 1574215"/>
                <a:gd name="connsiteX1573" fmla="*/ 1256207 w 2437871"/>
                <a:gd name="connsiteY1573" fmla="*/ 314072 h 1574215"/>
                <a:gd name="connsiteX1574" fmla="*/ 1260223 w 2437871"/>
                <a:gd name="connsiteY1574" fmla="*/ 314072 h 1574215"/>
                <a:gd name="connsiteX1575" fmla="*/ 1334685 w 2437871"/>
                <a:gd name="connsiteY1575" fmla="*/ 789116 h 1574215"/>
                <a:gd name="connsiteX1576" fmla="*/ 1334685 w 2437871"/>
                <a:gd name="connsiteY1576" fmla="*/ 863577 h 1574215"/>
                <a:gd name="connsiteX1577" fmla="*/ 1338701 w 2437871"/>
                <a:gd name="connsiteY1577" fmla="*/ 863577 h 1574215"/>
                <a:gd name="connsiteX1578" fmla="*/ 1338701 w 2437871"/>
                <a:gd name="connsiteY1578" fmla="*/ 789116 h 1574215"/>
                <a:gd name="connsiteX1579" fmla="*/ 1334685 w 2437871"/>
                <a:gd name="connsiteY1579" fmla="*/ 789116 h 1574215"/>
                <a:gd name="connsiteX1580" fmla="*/ 1338701 w 2437871"/>
                <a:gd name="connsiteY1580" fmla="*/ 314072 h 1574215"/>
                <a:gd name="connsiteX1581" fmla="*/ 1338701 w 2437871"/>
                <a:gd name="connsiteY1581" fmla="*/ 239610 h 1574215"/>
                <a:gd name="connsiteX1582" fmla="*/ 1334685 w 2437871"/>
                <a:gd name="connsiteY1582" fmla="*/ 239610 h 1574215"/>
                <a:gd name="connsiteX1583" fmla="*/ 1334685 w 2437871"/>
                <a:gd name="connsiteY1583" fmla="*/ 314072 h 1574215"/>
                <a:gd name="connsiteX1584" fmla="*/ 1338701 w 2437871"/>
                <a:gd name="connsiteY1584" fmla="*/ 314072 h 1574215"/>
                <a:gd name="connsiteX1585" fmla="*/ 1181665 w 2437871"/>
                <a:gd name="connsiteY1585" fmla="*/ 314072 h 1574215"/>
                <a:gd name="connsiteX1586" fmla="*/ 1181665 w 2437871"/>
                <a:gd name="connsiteY1586" fmla="*/ 239610 h 1574215"/>
                <a:gd name="connsiteX1587" fmla="*/ 1177649 w 2437871"/>
                <a:gd name="connsiteY1587" fmla="*/ 239610 h 1574215"/>
                <a:gd name="connsiteX1588" fmla="*/ 1177649 w 2437871"/>
                <a:gd name="connsiteY1588" fmla="*/ 314072 h 1574215"/>
                <a:gd name="connsiteX1589" fmla="*/ 1181665 w 2437871"/>
                <a:gd name="connsiteY1589" fmla="*/ 314072 h 1574215"/>
                <a:gd name="connsiteX1590" fmla="*/ 2119784 w 2437871"/>
                <a:gd name="connsiteY1590" fmla="*/ 785100 h 1574215"/>
                <a:gd name="connsiteX1591" fmla="*/ 2123800 w 2437871"/>
                <a:gd name="connsiteY1591" fmla="*/ 785100 h 1574215"/>
                <a:gd name="connsiteX1592" fmla="*/ 2123800 w 2437871"/>
                <a:gd name="connsiteY1592" fmla="*/ 710638 h 1574215"/>
                <a:gd name="connsiteX1593" fmla="*/ 2119784 w 2437871"/>
                <a:gd name="connsiteY1593" fmla="*/ 710638 h 1574215"/>
                <a:gd name="connsiteX1594" fmla="*/ 2119784 w 2437871"/>
                <a:gd name="connsiteY1594" fmla="*/ 785100 h 1574215"/>
                <a:gd name="connsiteX1595" fmla="*/ 1338701 w 2437871"/>
                <a:gd name="connsiteY1595" fmla="*/ 549586 h 1574215"/>
                <a:gd name="connsiteX1596" fmla="*/ 1338701 w 2437871"/>
                <a:gd name="connsiteY1596" fmla="*/ 475124 h 1574215"/>
                <a:gd name="connsiteX1597" fmla="*/ 1334685 w 2437871"/>
                <a:gd name="connsiteY1597" fmla="*/ 475124 h 1574215"/>
                <a:gd name="connsiteX1598" fmla="*/ 1334685 w 2437871"/>
                <a:gd name="connsiteY1598" fmla="*/ 549586 h 1574215"/>
                <a:gd name="connsiteX1599" fmla="*/ 1338701 w 2437871"/>
                <a:gd name="connsiteY1599" fmla="*/ 549586 h 1574215"/>
                <a:gd name="connsiteX1600" fmla="*/ 1805792 w 2437871"/>
                <a:gd name="connsiteY1600" fmla="*/ 1103188 h 1574215"/>
                <a:gd name="connsiteX1601" fmla="*/ 1805792 w 2437871"/>
                <a:gd name="connsiteY1601" fmla="*/ 1177649 h 1574215"/>
                <a:gd name="connsiteX1602" fmla="*/ 1809809 w 2437871"/>
                <a:gd name="connsiteY1602" fmla="*/ 1177649 h 1574215"/>
                <a:gd name="connsiteX1603" fmla="*/ 1809809 w 2437871"/>
                <a:gd name="connsiteY1603" fmla="*/ 1103188 h 1574215"/>
                <a:gd name="connsiteX1604" fmla="*/ 1805792 w 2437871"/>
                <a:gd name="connsiteY1604" fmla="*/ 1103188 h 1574215"/>
                <a:gd name="connsiteX1605" fmla="*/ 1727234 w 2437871"/>
                <a:gd name="connsiteY1605" fmla="*/ 1103188 h 1574215"/>
                <a:gd name="connsiteX1606" fmla="*/ 1727234 w 2437871"/>
                <a:gd name="connsiteY1606" fmla="*/ 1177649 h 1574215"/>
                <a:gd name="connsiteX1607" fmla="*/ 1731250 w 2437871"/>
                <a:gd name="connsiteY1607" fmla="*/ 1177649 h 1574215"/>
                <a:gd name="connsiteX1608" fmla="*/ 1731250 w 2437871"/>
                <a:gd name="connsiteY1608" fmla="*/ 1103188 h 1574215"/>
                <a:gd name="connsiteX1609" fmla="*/ 1727234 w 2437871"/>
                <a:gd name="connsiteY1609" fmla="*/ 1103188 h 1574215"/>
                <a:gd name="connsiteX1610" fmla="*/ 1648756 w 2437871"/>
                <a:gd name="connsiteY1610" fmla="*/ 1103188 h 1574215"/>
                <a:gd name="connsiteX1611" fmla="*/ 1648756 w 2437871"/>
                <a:gd name="connsiteY1611" fmla="*/ 1177649 h 1574215"/>
                <a:gd name="connsiteX1612" fmla="*/ 1652773 w 2437871"/>
                <a:gd name="connsiteY1612" fmla="*/ 1177649 h 1574215"/>
                <a:gd name="connsiteX1613" fmla="*/ 1652773 w 2437871"/>
                <a:gd name="connsiteY1613" fmla="*/ 1103188 h 1574215"/>
                <a:gd name="connsiteX1614" fmla="*/ 1648756 w 2437871"/>
                <a:gd name="connsiteY1614" fmla="*/ 1103188 h 1574215"/>
                <a:gd name="connsiteX1615" fmla="*/ 1570198 w 2437871"/>
                <a:gd name="connsiteY1615" fmla="*/ 1103188 h 1574215"/>
                <a:gd name="connsiteX1616" fmla="*/ 1570198 w 2437871"/>
                <a:gd name="connsiteY1616" fmla="*/ 1177649 h 1574215"/>
                <a:gd name="connsiteX1617" fmla="*/ 1574215 w 2437871"/>
                <a:gd name="connsiteY1617" fmla="*/ 1177649 h 1574215"/>
                <a:gd name="connsiteX1618" fmla="*/ 1574215 w 2437871"/>
                <a:gd name="connsiteY1618" fmla="*/ 1103188 h 1574215"/>
                <a:gd name="connsiteX1619" fmla="*/ 1570198 w 2437871"/>
                <a:gd name="connsiteY1619" fmla="*/ 1103188 h 1574215"/>
                <a:gd name="connsiteX1620" fmla="*/ 2119784 w 2437871"/>
                <a:gd name="connsiteY1620" fmla="*/ 1099172 h 1574215"/>
                <a:gd name="connsiteX1621" fmla="*/ 2123800 w 2437871"/>
                <a:gd name="connsiteY1621" fmla="*/ 1099172 h 1574215"/>
                <a:gd name="connsiteX1622" fmla="*/ 2123800 w 2437871"/>
                <a:gd name="connsiteY1622" fmla="*/ 1024710 h 1574215"/>
                <a:gd name="connsiteX1623" fmla="*/ 2119784 w 2437871"/>
                <a:gd name="connsiteY1623" fmla="*/ 1024710 h 1574215"/>
                <a:gd name="connsiteX1624" fmla="*/ 2119784 w 2437871"/>
                <a:gd name="connsiteY1624" fmla="*/ 1099172 h 1574215"/>
                <a:gd name="connsiteX1625" fmla="*/ 1962748 w 2437871"/>
                <a:gd name="connsiteY1625" fmla="*/ 1103188 h 1574215"/>
                <a:gd name="connsiteX1626" fmla="*/ 1962748 w 2437871"/>
                <a:gd name="connsiteY1626" fmla="*/ 1177649 h 1574215"/>
                <a:gd name="connsiteX1627" fmla="*/ 1966764 w 2437871"/>
                <a:gd name="connsiteY1627" fmla="*/ 1177649 h 1574215"/>
                <a:gd name="connsiteX1628" fmla="*/ 1966764 w 2437871"/>
                <a:gd name="connsiteY1628" fmla="*/ 1103188 h 1574215"/>
                <a:gd name="connsiteX1629" fmla="*/ 1962748 w 2437871"/>
                <a:gd name="connsiteY1629" fmla="*/ 1103188 h 1574215"/>
                <a:gd name="connsiteX1630" fmla="*/ 2041306 w 2437871"/>
                <a:gd name="connsiteY1630" fmla="*/ 1099172 h 1574215"/>
                <a:gd name="connsiteX1631" fmla="*/ 2045322 w 2437871"/>
                <a:gd name="connsiteY1631" fmla="*/ 1099172 h 1574215"/>
                <a:gd name="connsiteX1632" fmla="*/ 2045322 w 2437871"/>
                <a:gd name="connsiteY1632" fmla="*/ 1024710 h 1574215"/>
                <a:gd name="connsiteX1633" fmla="*/ 2041306 w 2437871"/>
                <a:gd name="connsiteY1633" fmla="*/ 1024710 h 1574215"/>
                <a:gd name="connsiteX1634" fmla="*/ 2041306 w 2437871"/>
                <a:gd name="connsiteY1634" fmla="*/ 1099172 h 1574215"/>
                <a:gd name="connsiteX1635" fmla="*/ 706621 w 2437871"/>
                <a:gd name="connsiteY1635" fmla="*/ 1024630 h 1574215"/>
                <a:gd name="connsiteX1636" fmla="*/ 706621 w 2437871"/>
                <a:gd name="connsiteY1636" fmla="*/ 1099091 h 1574215"/>
                <a:gd name="connsiteX1637" fmla="*/ 710638 w 2437871"/>
                <a:gd name="connsiteY1637" fmla="*/ 1099091 h 1574215"/>
                <a:gd name="connsiteX1638" fmla="*/ 710638 w 2437871"/>
                <a:gd name="connsiteY1638" fmla="*/ 1024630 h 1574215"/>
                <a:gd name="connsiteX1639" fmla="*/ 706621 w 2437871"/>
                <a:gd name="connsiteY1639" fmla="*/ 1024630 h 1574215"/>
                <a:gd name="connsiteX1640" fmla="*/ 1260223 w 2437871"/>
                <a:gd name="connsiteY1640" fmla="*/ 549586 h 1574215"/>
                <a:gd name="connsiteX1641" fmla="*/ 1260223 w 2437871"/>
                <a:gd name="connsiteY1641" fmla="*/ 475124 h 1574215"/>
                <a:gd name="connsiteX1642" fmla="*/ 1256207 w 2437871"/>
                <a:gd name="connsiteY1642" fmla="*/ 475124 h 1574215"/>
                <a:gd name="connsiteX1643" fmla="*/ 1256207 w 2437871"/>
                <a:gd name="connsiteY1643" fmla="*/ 549586 h 1574215"/>
                <a:gd name="connsiteX1644" fmla="*/ 1260223 w 2437871"/>
                <a:gd name="connsiteY1644" fmla="*/ 549586 h 1574215"/>
                <a:gd name="connsiteX1645" fmla="*/ 1884270 w 2437871"/>
                <a:gd name="connsiteY1645" fmla="*/ 1103188 h 1574215"/>
                <a:gd name="connsiteX1646" fmla="*/ 1884270 w 2437871"/>
                <a:gd name="connsiteY1646" fmla="*/ 1177649 h 1574215"/>
                <a:gd name="connsiteX1647" fmla="*/ 1888286 w 2437871"/>
                <a:gd name="connsiteY1647" fmla="*/ 1177649 h 1574215"/>
                <a:gd name="connsiteX1648" fmla="*/ 1888286 w 2437871"/>
                <a:gd name="connsiteY1648" fmla="*/ 1103188 h 1574215"/>
                <a:gd name="connsiteX1649" fmla="*/ 1884270 w 2437871"/>
                <a:gd name="connsiteY1649" fmla="*/ 1103188 h 1574215"/>
                <a:gd name="connsiteX1650" fmla="*/ 1256207 w 2437871"/>
                <a:gd name="connsiteY1650" fmla="*/ 1103188 h 1574215"/>
                <a:gd name="connsiteX1651" fmla="*/ 1256207 w 2437871"/>
                <a:gd name="connsiteY1651" fmla="*/ 1177649 h 1574215"/>
                <a:gd name="connsiteX1652" fmla="*/ 1260223 w 2437871"/>
                <a:gd name="connsiteY1652" fmla="*/ 1177649 h 1574215"/>
                <a:gd name="connsiteX1653" fmla="*/ 1260223 w 2437871"/>
                <a:gd name="connsiteY1653" fmla="*/ 1103188 h 1574215"/>
                <a:gd name="connsiteX1654" fmla="*/ 1256207 w 2437871"/>
                <a:gd name="connsiteY1654" fmla="*/ 1103188 h 1574215"/>
                <a:gd name="connsiteX1655" fmla="*/ 2041306 w 2437871"/>
                <a:gd name="connsiteY1655" fmla="*/ 1103188 h 1574215"/>
                <a:gd name="connsiteX1656" fmla="*/ 2041306 w 2437871"/>
                <a:gd name="connsiteY1656" fmla="*/ 1177649 h 1574215"/>
                <a:gd name="connsiteX1657" fmla="*/ 2045322 w 2437871"/>
                <a:gd name="connsiteY1657" fmla="*/ 1177649 h 1574215"/>
                <a:gd name="connsiteX1658" fmla="*/ 2045322 w 2437871"/>
                <a:gd name="connsiteY1658" fmla="*/ 1103188 h 1574215"/>
                <a:gd name="connsiteX1659" fmla="*/ 2041306 w 2437871"/>
                <a:gd name="connsiteY1659" fmla="*/ 1103188 h 1574215"/>
                <a:gd name="connsiteX1660" fmla="*/ 632080 w 2437871"/>
                <a:gd name="connsiteY1660" fmla="*/ 789116 h 1574215"/>
                <a:gd name="connsiteX1661" fmla="*/ 628063 w 2437871"/>
                <a:gd name="connsiteY1661" fmla="*/ 789116 h 1574215"/>
                <a:gd name="connsiteX1662" fmla="*/ 628063 w 2437871"/>
                <a:gd name="connsiteY1662" fmla="*/ 863577 h 1574215"/>
                <a:gd name="connsiteX1663" fmla="*/ 632080 w 2437871"/>
                <a:gd name="connsiteY1663" fmla="*/ 863577 h 1574215"/>
                <a:gd name="connsiteX1664" fmla="*/ 632080 w 2437871"/>
                <a:gd name="connsiteY1664" fmla="*/ 789116 h 1574215"/>
                <a:gd name="connsiteX1665" fmla="*/ 1177649 w 2437871"/>
                <a:gd name="connsiteY1665" fmla="*/ 1103188 h 1574215"/>
                <a:gd name="connsiteX1666" fmla="*/ 1177649 w 2437871"/>
                <a:gd name="connsiteY1666" fmla="*/ 1177649 h 1574215"/>
                <a:gd name="connsiteX1667" fmla="*/ 1181665 w 2437871"/>
                <a:gd name="connsiteY1667" fmla="*/ 1177649 h 1574215"/>
                <a:gd name="connsiteX1668" fmla="*/ 1181665 w 2437871"/>
                <a:gd name="connsiteY1668" fmla="*/ 1103188 h 1574215"/>
                <a:gd name="connsiteX1669" fmla="*/ 1177649 w 2437871"/>
                <a:gd name="connsiteY1669" fmla="*/ 1103188 h 1574215"/>
                <a:gd name="connsiteX1670" fmla="*/ 2198342 w 2437871"/>
                <a:gd name="connsiteY1670" fmla="*/ 549586 h 1574215"/>
                <a:gd name="connsiteX1671" fmla="*/ 2202358 w 2437871"/>
                <a:gd name="connsiteY1671" fmla="*/ 549586 h 1574215"/>
                <a:gd name="connsiteX1672" fmla="*/ 2202358 w 2437871"/>
                <a:gd name="connsiteY1672" fmla="*/ 475124 h 1574215"/>
                <a:gd name="connsiteX1673" fmla="*/ 2198342 w 2437871"/>
                <a:gd name="connsiteY1673" fmla="*/ 475124 h 1574215"/>
                <a:gd name="connsiteX1674" fmla="*/ 2198342 w 2437871"/>
                <a:gd name="connsiteY1674" fmla="*/ 549586 h 1574215"/>
                <a:gd name="connsiteX1675" fmla="*/ 1334685 w 2437871"/>
                <a:gd name="connsiteY1675" fmla="*/ 1103188 h 1574215"/>
                <a:gd name="connsiteX1676" fmla="*/ 1334685 w 2437871"/>
                <a:gd name="connsiteY1676" fmla="*/ 1177649 h 1574215"/>
                <a:gd name="connsiteX1677" fmla="*/ 1338701 w 2437871"/>
                <a:gd name="connsiteY1677" fmla="*/ 1177649 h 1574215"/>
                <a:gd name="connsiteX1678" fmla="*/ 1338701 w 2437871"/>
                <a:gd name="connsiteY1678" fmla="*/ 1103188 h 1574215"/>
                <a:gd name="connsiteX1679" fmla="*/ 1334685 w 2437871"/>
                <a:gd name="connsiteY1679" fmla="*/ 1103188 h 1574215"/>
                <a:gd name="connsiteX1680" fmla="*/ 632080 w 2437871"/>
                <a:gd name="connsiteY1680" fmla="*/ 710638 h 1574215"/>
                <a:gd name="connsiteX1681" fmla="*/ 628063 w 2437871"/>
                <a:gd name="connsiteY1681" fmla="*/ 710638 h 1574215"/>
                <a:gd name="connsiteX1682" fmla="*/ 628063 w 2437871"/>
                <a:gd name="connsiteY1682" fmla="*/ 785100 h 1574215"/>
                <a:gd name="connsiteX1683" fmla="*/ 632080 w 2437871"/>
                <a:gd name="connsiteY1683" fmla="*/ 785100 h 1574215"/>
                <a:gd name="connsiteX1684" fmla="*/ 632080 w 2437871"/>
                <a:gd name="connsiteY1684" fmla="*/ 710638 h 1574215"/>
                <a:gd name="connsiteX1685" fmla="*/ 1491721 w 2437871"/>
                <a:gd name="connsiteY1685" fmla="*/ 1103188 h 1574215"/>
                <a:gd name="connsiteX1686" fmla="*/ 1491721 w 2437871"/>
                <a:gd name="connsiteY1686" fmla="*/ 1177649 h 1574215"/>
                <a:gd name="connsiteX1687" fmla="*/ 1495737 w 2437871"/>
                <a:gd name="connsiteY1687" fmla="*/ 1177649 h 1574215"/>
                <a:gd name="connsiteX1688" fmla="*/ 1495737 w 2437871"/>
                <a:gd name="connsiteY1688" fmla="*/ 1103188 h 1574215"/>
                <a:gd name="connsiteX1689" fmla="*/ 1491721 w 2437871"/>
                <a:gd name="connsiteY1689" fmla="*/ 1103188 h 1574215"/>
                <a:gd name="connsiteX1690" fmla="*/ 785099 w 2437871"/>
                <a:gd name="connsiteY1690" fmla="*/ 1024630 h 1574215"/>
                <a:gd name="connsiteX1691" fmla="*/ 785099 w 2437871"/>
                <a:gd name="connsiteY1691" fmla="*/ 1099091 h 1574215"/>
                <a:gd name="connsiteX1692" fmla="*/ 789115 w 2437871"/>
                <a:gd name="connsiteY1692" fmla="*/ 1099091 h 1574215"/>
                <a:gd name="connsiteX1693" fmla="*/ 789115 w 2437871"/>
                <a:gd name="connsiteY1693" fmla="*/ 1024630 h 1574215"/>
                <a:gd name="connsiteX1694" fmla="*/ 785099 w 2437871"/>
                <a:gd name="connsiteY1694" fmla="*/ 1024630 h 1574215"/>
                <a:gd name="connsiteX1695" fmla="*/ 1413243 w 2437871"/>
                <a:gd name="connsiteY1695" fmla="*/ 1103188 h 1574215"/>
                <a:gd name="connsiteX1696" fmla="*/ 1413243 w 2437871"/>
                <a:gd name="connsiteY1696" fmla="*/ 1177649 h 1574215"/>
                <a:gd name="connsiteX1697" fmla="*/ 1417259 w 2437871"/>
                <a:gd name="connsiteY1697" fmla="*/ 1177649 h 1574215"/>
                <a:gd name="connsiteX1698" fmla="*/ 1417259 w 2437871"/>
                <a:gd name="connsiteY1698" fmla="*/ 1103188 h 1574215"/>
                <a:gd name="connsiteX1699" fmla="*/ 1413243 w 2437871"/>
                <a:gd name="connsiteY1699" fmla="*/ 1103188 h 1574215"/>
                <a:gd name="connsiteX1700" fmla="*/ 2041306 w 2437871"/>
                <a:gd name="connsiteY1700" fmla="*/ 1020613 h 1574215"/>
                <a:gd name="connsiteX1701" fmla="*/ 2045322 w 2437871"/>
                <a:gd name="connsiteY1701" fmla="*/ 1020613 h 1574215"/>
                <a:gd name="connsiteX1702" fmla="*/ 2045322 w 2437871"/>
                <a:gd name="connsiteY1702" fmla="*/ 946152 h 1574215"/>
                <a:gd name="connsiteX1703" fmla="*/ 2041306 w 2437871"/>
                <a:gd name="connsiteY1703" fmla="*/ 946152 h 1574215"/>
                <a:gd name="connsiteX1704" fmla="*/ 2041306 w 2437871"/>
                <a:gd name="connsiteY1704" fmla="*/ 1020613 h 1574215"/>
                <a:gd name="connsiteX1705" fmla="*/ 632080 w 2437871"/>
                <a:gd name="connsiteY1705" fmla="*/ 632080 h 1574215"/>
                <a:gd name="connsiteX1706" fmla="*/ 628063 w 2437871"/>
                <a:gd name="connsiteY1706" fmla="*/ 632080 h 1574215"/>
                <a:gd name="connsiteX1707" fmla="*/ 628063 w 2437871"/>
                <a:gd name="connsiteY1707" fmla="*/ 706541 h 1574215"/>
                <a:gd name="connsiteX1708" fmla="*/ 632080 w 2437871"/>
                <a:gd name="connsiteY1708" fmla="*/ 706541 h 1574215"/>
                <a:gd name="connsiteX1709" fmla="*/ 632080 w 2437871"/>
                <a:gd name="connsiteY1709" fmla="*/ 632080 h 1574215"/>
                <a:gd name="connsiteX1710" fmla="*/ 318088 w 2437871"/>
                <a:gd name="connsiteY1710" fmla="*/ 789116 h 1574215"/>
                <a:gd name="connsiteX1711" fmla="*/ 314072 w 2437871"/>
                <a:gd name="connsiteY1711" fmla="*/ 789116 h 1574215"/>
                <a:gd name="connsiteX1712" fmla="*/ 314072 w 2437871"/>
                <a:gd name="connsiteY1712" fmla="*/ 863577 h 1574215"/>
                <a:gd name="connsiteX1713" fmla="*/ 318088 w 2437871"/>
                <a:gd name="connsiteY1713" fmla="*/ 863577 h 1574215"/>
                <a:gd name="connsiteX1714" fmla="*/ 318088 w 2437871"/>
                <a:gd name="connsiteY1714" fmla="*/ 789116 h 1574215"/>
                <a:gd name="connsiteX1715" fmla="*/ 1181665 w 2437871"/>
                <a:gd name="connsiteY1715" fmla="*/ 549586 h 1574215"/>
                <a:gd name="connsiteX1716" fmla="*/ 1181665 w 2437871"/>
                <a:gd name="connsiteY1716" fmla="*/ 475124 h 1574215"/>
                <a:gd name="connsiteX1717" fmla="*/ 1177649 w 2437871"/>
                <a:gd name="connsiteY1717" fmla="*/ 475124 h 1574215"/>
                <a:gd name="connsiteX1718" fmla="*/ 1177649 w 2437871"/>
                <a:gd name="connsiteY1718" fmla="*/ 549586 h 1574215"/>
                <a:gd name="connsiteX1719" fmla="*/ 1181665 w 2437871"/>
                <a:gd name="connsiteY1719" fmla="*/ 549586 h 1574215"/>
                <a:gd name="connsiteX1720" fmla="*/ 318088 w 2437871"/>
                <a:gd name="connsiteY1720" fmla="*/ 632080 h 1574215"/>
                <a:gd name="connsiteX1721" fmla="*/ 314072 w 2437871"/>
                <a:gd name="connsiteY1721" fmla="*/ 632080 h 1574215"/>
                <a:gd name="connsiteX1722" fmla="*/ 314072 w 2437871"/>
                <a:gd name="connsiteY1722" fmla="*/ 706541 h 1574215"/>
                <a:gd name="connsiteX1723" fmla="*/ 318088 w 2437871"/>
                <a:gd name="connsiteY1723" fmla="*/ 706541 h 1574215"/>
                <a:gd name="connsiteX1724" fmla="*/ 318088 w 2437871"/>
                <a:gd name="connsiteY1724" fmla="*/ 632080 h 1574215"/>
                <a:gd name="connsiteX1725" fmla="*/ 318088 w 2437871"/>
                <a:gd name="connsiteY1725" fmla="*/ 475124 h 1574215"/>
                <a:gd name="connsiteX1726" fmla="*/ 314072 w 2437871"/>
                <a:gd name="connsiteY1726" fmla="*/ 475124 h 1574215"/>
                <a:gd name="connsiteX1727" fmla="*/ 314072 w 2437871"/>
                <a:gd name="connsiteY1727" fmla="*/ 549586 h 1574215"/>
                <a:gd name="connsiteX1728" fmla="*/ 318088 w 2437871"/>
                <a:gd name="connsiteY1728" fmla="*/ 549586 h 1574215"/>
                <a:gd name="connsiteX1729" fmla="*/ 318088 w 2437871"/>
                <a:gd name="connsiteY1729" fmla="*/ 475124 h 1574215"/>
                <a:gd name="connsiteX1730" fmla="*/ 318088 w 2437871"/>
                <a:gd name="connsiteY1730" fmla="*/ 553602 h 1574215"/>
                <a:gd name="connsiteX1731" fmla="*/ 314072 w 2437871"/>
                <a:gd name="connsiteY1731" fmla="*/ 553602 h 1574215"/>
                <a:gd name="connsiteX1732" fmla="*/ 314072 w 2437871"/>
                <a:gd name="connsiteY1732" fmla="*/ 628064 h 1574215"/>
                <a:gd name="connsiteX1733" fmla="*/ 318088 w 2437871"/>
                <a:gd name="connsiteY1733" fmla="*/ 628064 h 1574215"/>
                <a:gd name="connsiteX1734" fmla="*/ 318088 w 2437871"/>
                <a:gd name="connsiteY1734" fmla="*/ 553602 h 1574215"/>
                <a:gd name="connsiteX1735" fmla="*/ 318088 w 2437871"/>
                <a:gd name="connsiteY1735" fmla="*/ 867674 h 1574215"/>
                <a:gd name="connsiteX1736" fmla="*/ 314072 w 2437871"/>
                <a:gd name="connsiteY1736" fmla="*/ 867674 h 1574215"/>
                <a:gd name="connsiteX1737" fmla="*/ 314072 w 2437871"/>
                <a:gd name="connsiteY1737" fmla="*/ 942136 h 1574215"/>
                <a:gd name="connsiteX1738" fmla="*/ 318088 w 2437871"/>
                <a:gd name="connsiteY1738" fmla="*/ 942136 h 1574215"/>
                <a:gd name="connsiteX1739" fmla="*/ 318088 w 2437871"/>
                <a:gd name="connsiteY1739" fmla="*/ 867674 h 1574215"/>
                <a:gd name="connsiteX1740" fmla="*/ 2119784 w 2437871"/>
                <a:gd name="connsiteY1740" fmla="*/ 1177649 h 1574215"/>
                <a:gd name="connsiteX1741" fmla="*/ 2123800 w 2437871"/>
                <a:gd name="connsiteY1741" fmla="*/ 1177649 h 1574215"/>
                <a:gd name="connsiteX1742" fmla="*/ 2123800 w 2437871"/>
                <a:gd name="connsiteY1742" fmla="*/ 1103188 h 1574215"/>
                <a:gd name="connsiteX1743" fmla="*/ 2119784 w 2437871"/>
                <a:gd name="connsiteY1743" fmla="*/ 1103188 h 1574215"/>
                <a:gd name="connsiteX1744" fmla="*/ 2119784 w 2437871"/>
                <a:gd name="connsiteY1744" fmla="*/ 1177649 h 1574215"/>
                <a:gd name="connsiteX1745" fmla="*/ 318088 w 2437871"/>
                <a:gd name="connsiteY1745" fmla="*/ 396566 h 1574215"/>
                <a:gd name="connsiteX1746" fmla="*/ 314072 w 2437871"/>
                <a:gd name="connsiteY1746" fmla="*/ 396566 h 1574215"/>
                <a:gd name="connsiteX1747" fmla="*/ 314072 w 2437871"/>
                <a:gd name="connsiteY1747" fmla="*/ 471028 h 1574215"/>
                <a:gd name="connsiteX1748" fmla="*/ 318088 w 2437871"/>
                <a:gd name="connsiteY1748" fmla="*/ 471028 h 1574215"/>
                <a:gd name="connsiteX1749" fmla="*/ 318088 w 2437871"/>
                <a:gd name="connsiteY1749" fmla="*/ 396566 h 1574215"/>
                <a:gd name="connsiteX1750" fmla="*/ 318088 w 2437871"/>
                <a:gd name="connsiteY1750" fmla="*/ 1103188 h 1574215"/>
                <a:gd name="connsiteX1751" fmla="*/ 314072 w 2437871"/>
                <a:gd name="connsiteY1751" fmla="*/ 1103188 h 1574215"/>
                <a:gd name="connsiteX1752" fmla="*/ 314072 w 2437871"/>
                <a:gd name="connsiteY1752" fmla="*/ 1177649 h 1574215"/>
                <a:gd name="connsiteX1753" fmla="*/ 318088 w 2437871"/>
                <a:gd name="connsiteY1753" fmla="*/ 1177649 h 1574215"/>
                <a:gd name="connsiteX1754" fmla="*/ 318088 w 2437871"/>
                <a:gd name="connsiteY1754" fmla="*/ 1103188 h 1574215"/>
                <a:gd name="connsiteX1755" fmla="*/ 318088 w 2437871"/>
                <a:gd name="connsiteY1755" fmla="*/ 1024630 h 1574215"/>
                <a:gd name="connsiteX1756" fmla="*/ 314072 w 2437871"/>
                <a:gd name="connsiteY1756" fmla="*/ 1024630 h 1574215"/>
                <a:gd name="connsiteX1757" fmla="*/ 314072 w 2437871"/>
                <a:gd name="connsiteY1757" fmla="*/ 1099091 h 1574215"/>
                <a:gd name="connsiteX1758" fmla="*/ 318088 w 2437871"/>
                <a:gd name="connsiteY1758" fmla="*/ 1099091 h 1574215"/>
                <a:gd name="connsiteX1759" fmla="*/ 318088 w 2437871"/>
                <a:gd name="connsiteY1759" fmla="*/ 1024630 h 1574215"/>
                <a:gd name="connsiteX1760" fmla="*/ 318088 w 2437871"/>
                <a:gd name="connsiteY1760" fmla="*/ 946152 h 1574215"/>
                <a:gd name="connsiteX1761" fmla="*/ 314072 w 2437871"/>
                <a:gd name="connsiteY1761" fmla="*/ 946152 h 1574215"/>
                <a:gd name="connsiteX1762" fmla="*/ 314072 w 2437871"/>
                <a:gd name="connsiteY1762" fmla="*/ 1020613 h 1574215"/>
                <a:gd name="connsiteX1763" fmla="*/ 318088 w 2437871"/>
                <a:gd name="connsiteY1763" fmla="*/ 1020613 h 1574215"/>
                <a:gd name="connsiteX1764" fmla="*/ 318088 w 2437871"/>
                <a:gd name="connsiteY1764" fmla="*/ 946152 h 1574215"/>
                <a:gd name="connsiteX1765" fmla="*/ 318088 w 2437871"/>
                <a:gd name="connsiteY1765" fmla="*/ 710638 h 1574215"/>
                <a:gd name="connsiteX1766" fmla="*/ 314072 w 2437871"/>
                <a:gd name="connsiteY1766" fmla="*/ 710638 h 1574215"/>
                <a:gd name="connsiteX1767" fmla="*/ 314072 w 2437871"/>
                <a:gd name="connsiteY1767" fmla="*/ 785100 h 1574215"/>
                <a:gd name="connsiteX1768" fmla="*/ 318088 w 2437871"/>
                <a:gd name="connsiteY1768" fmla="*/ 785100 h 1574215"/>
                <a:gd name="connsiteX1769" fmla="*/ 318088 w 2437871"/>
                <a:gd name="connsiteY1769" fmla="*/ 710638 h 1574215"/>
                <a:gd name="connsiteX1770" fmla="*/ 396566 w 2437871"/>
                <a:gd name="connsiteY1770" fmla="*/ 1024630 h 1574215"/>
                <a:gd name="connsiteX1771" fmla="*/ 392550 w 2437871"/>
                <a:gd name="connsiteY1771" fmla="*/ 1024630 h 1574215"/>
                <a:gd name="connsiteX1772" fmla="*/ 392550 w 2437871"/>
                <a:gd name="connsiteY1772" fmla="*/ 1099091 h 1574215"/>
                <a:gd name="connsiteX1773" fmla="*/ 396566 w 2437871"/>
                <a:gd name="connsiteY1773" fmla="*/ 1099091 h 1574215"/>
                <a:gd name="connsiteX1774" fmla="*/ 396566 w 2437871"/>
                <a:gd name="connsiteY1774" fmla="*/ 1024630 h 1574215"/>
                <a:gd name="connsiteX1775" fmla="*/ 318088 w 2437871"/>
                <a:gd name="connsiteY1775" fmla="*/ 318088 h 1574215"/>
                <a:gd name="connsiteX1776" fmla="*/ 314072 w 2437871"/>
                <a:gd name="connsiteY1776" fmla="*/ 318088 h 1574215"/>
                <a:gd name="connsiteX1777" fmla="*/ 314072 w 2437871"/>
                <a:gd name="connsiteY1777" fmla="*/ 392550 h 1574215"/>
                <a:gd name="connsiteX1778" fmla="*/ 318088 w 2437871"/>
                <a:gd name="connsiteY1778" fmla="*/ 392550 h 1574215"/>
                <a:gd name="connsiteX1779" fmla="*/ 318088 w 2437871"/>
                <a:gd name="connsiteY1779" fmla="*/ 318088 h 1574215"/>
                <a:gd name="connsiteX1780" fmla="*/ 1103187 w 2437871"/>
                <a:gd name="connsiteY1780" fmla="*/ 549586 h 1574215"/>
                <a:gd name="connsiteX1781" fmla="*/ 1103187 w 2437871"/>
                <a:gd name="connsiteY1781" fmla="*/ 475124 h 1574215"/>
                <a:gd name="connsiteX1782" fmla="*/ 1099171 w 2437871"/>
                <a:gd name="connsiteY1782" fmla="*/ 475124 h 1574215"/>
                <a:gd name="connsiteX1783" fmla="*/ 1099171 w 2437871"/>
                <a:gd name="connsiteY1783" fmla="*/ 549586 h 1574215"/>
                <a:gd name="connsiteX1784" fmla="*/ 1103187 w 2437871"/>
                <a:gd name="connsiteY1784" fmla="*/ 549586 h 1574215"/>
                <a:gd name="connsiteX1785" fmla="*/ 1727234 w 2437871"/>
                <a:gd name="connsiteY1785" fmla="*/ 789116 h 1574215"/>
                <a:gd name="connsiteX1786" fmla="*/ 1727234 w 2437871"/>
                <a:gd name="connsiteY1786" fmla="*/ 863577 h 1574215"/>
                <a:gd name="connsiteX1787" fmla="*/ 1731250 w 2437871"/>
                <a:gd name="connsiteY1787" fmla="*/ 863577 h 1574215"/>
                <a:gd name="connsiteX1788" fmla="*/ 1731250 w 2437871"/>
                <a:gd name="connsiteY1788" fmla="*/ 789116 h 1574215"/>
                <a:gd name="connsiteX1789" fmla="*/ 1727234 w 2437871"/>
                <a:gd name="connsiteY1789" fmla="*/ 789116 h 1574215"/>
                <a:gd name="connsiteX1790" fmla="*/ 1413243 w 2437871"/>
                <a:gd name="connsiteY1790" fmla="*/ 867674 h 1574215"/>
                <a:gd name="connsiteX1791" fmla="*/ 1413243 w 2437871"/>
                <a:gd name="connsiteY1791" fmla="*/ 942136 h 1574215"/>
                <a:gd name="connsiteX1792" fmla="*/ 1417259 w 2437871"/>
                <a:gd name="connsiteY1792" fmla="*/ 942136 h 1574215"/>
                <a:gd name="connsiteX1793" fmla="*/ 1417259 w 2437871"/>
                <a:gd name="connsiteY1793" fmla="*/ 867674 h 1574215"/>
                <a:gd name="connsiteX1794" fmla="*/ 1413243 w 2437871"/>
                <a:gd name="connsiteY1794" fmla="*/ 867674 h 1574215"/>
                <a:gd name="connsiteX1795" fmla="*/ 628063 w 2437871"/>
                <a:gd name="connsiteY1795" fmla="*/ 1024630 h 1574215"/>
                <a:gd name="connsiteX1796" fmla="*/ 628063 w 2437871"/>
                <a:gd name="connsiteY1796" fmla="*/ 1099091 h 1574215"/>
                <a:gd name="connsiteX1797" fmla="*/ 632080 w 2437871"/>
                <a:gd name="connsiteY1797" fmla="*/ 1099091 h 1574215"/>
                <a:gd name="connsiteX1798" fmla="*/ 632080 w 2437871"/>
                <a:gd name="connsiteY1798" fmla="*/ 1024630 h 1574215"/>
                <a:gd name="connsiteX1799" fmla="*/ 628063 w 2437871"/>
                <a:gd name="connsiteY1799" fmla="*/ 1024630 h 1574215"/>
                <a:gd name="connsiteX1800" fmla="*/ 549585 w 2437871"/>
                <a:gd name="connsiteY1800" fmla="*/ 1024630 h 1574215"/>
                <a:gd name="connsiteX1801" fmla="*/ 549585 w 2437871"/>
                <a:gd name="connsiteY1801" fmla="*/ 1099091 h 1574215"/>
                <a:gd name="connsiteX1802" fmla="*/ 553602 w 2437871"/>
                <a:gd name="connsiteY1802" fmla="*/ 1099091 h 1574215"/>
                <a:gd name="connsiteX1803" fmla="*/ 553602 w 2437871"/>
                <a:gd name="connsiteY1803" fmla="*/ 1024630 h 1574215"/>
                <a:gd name="connsiteX1804" fmla="*/ 549585 w 2437871"/>
                <a:gd name="connsiteY1804" fmla="*/ 1024630 h 1574215"/>
                <a:gd name="connsiteX1805" fmla="*/ 1570198 w 2437871"/>
                <a:gd name="connsiteY1805" fmla="*/ 789116 h 1574215"/>
                <a:gd name="connsiteX1806" fmla="*/ 1570198 w 2437871"/>
                <a:gd name="connsiteY1806" fmla="*/ 863577 h 1574215"/>
                <a:gd name="connsiteX1807" fmla="*/ 1574215 w 2437871"/>
                <a:gd name="connsiteY1807" fmla="*/ 863577 h 1574215"/>
                <a:gd name="connsiteX1808" fmla="*/ 1574215 w 2437871"/>
                <a:gd name="connsiteY1808" fmla="*/ 789116 h 1574215"/>
                <a:gd name="connsiteX1809" fmla="*/ 1570198 w 2437871"/>
                <a:gd name="connsiteY1809" fmla="*/ 789116 h 1574215"/>
                <a:gd name="connsiteX1810" fmla="*/ 1648756 w 2437871"/>
                <a:gd name="connsiteY1810" fmla="*/ 789116 h 1574215"/>
                <a:gd name="connsiteX1811" fmla="*/ 1648756 w 2437871"/>
                <a:gd name="connsiteY1811" fmla="*/ 863577 h 1574215"/>
                <a:gd name="connsiteX1812" fmla="*/ 1652773 w 2437871"/>
                <a:gd name="connsiteY1812" fmla="*/ 863577 h 1574215"/>
                <a:gd name="connsiteX1813" fmla="*/ 1652773 w 2437871"/>
                <a:gd name="connsiteY1813" fmla="*/ 789116 h 1574215"/>
                <a:gd name="connsiteX1814" fmla="*/ 1648756 w 2437871"/>
                <a:gd name="connsiteY1814" fmla="*/ 789116 h 1574215"/>
                <a:gd name="connsiteX1815" fmla="*/ 1024629 w 2437871"/>
                <a:gd name="connsiteY1815" fmla="*/ 549586 h 1574215"/>
                <a:gd name="connsiteX1816" fmla="*/ 1024629 w 2437871"/>
                <a:gd name="connsiteY1816" fmla="*/ 475124 h 1574215"/>
                <a:gd name="connsiteX1817" fmla="*/ 1020613 w 2437871"/>
                <a:gd name="connsiteY1817" fmla="*/ 475124 h 1574215"/>
                <a:gd name="connsiteX1818" fmla="*/ 1020613 w 2437871"/>
                <a:gd name="connsiteY1818" fmla="*/ 549586 h 1574215"/>
                <a:gd name="connsiteX1819" fmla="*/ 1024629 w 2437871"/>
                <a:gd name="connsiteY1819" fmla="*/ 549586 h 1574215"/>
                <a:gd name="connsiteX1820" fmla="*/ 628063 w 2437871"/>
                <a:gd name="connsiteY1820" fmla="*/ 1103188 h 1574215"/>
                <a:gd name="connsiteX1821" fmla="*/ 628063 w 2437871"/>
                <a:gd name="connsiteY1821" fmla="*/ 1177649 h 1574215"/>
                <a:gd name="connsiteX1822" fmla="*/ 632080 w 2437871"/>
                <a:gd name="connsiteY1822" fmla="*/ 1177649 h 1574215"/>
                <a:gd name="connsiteX1823" fmla="*/ 632080 w 2437871"/>
                <a:gd name="connsiteY1823" fmla="*/ 1103188 h 1574215"/>
                <a:gd name="connsiteX1824" fmla="*/ 628063 w 2437871"/>
                <a:gd name="connsiteY1824" fmla="*/ 1103188 h 1574215"/>
                <a:gd name="connsiteX1825" fmla="*/ 2276820 w 2437871"/>
                <a:gd name="connsiteY1825" fmla="*/ 942136 h 1574215"/>
                <a:gd name="connsiteX1826" fmla="*/ 2280836 w 2437871"/>
                <a:gd name="connsiteY1826" fmla="*/ 942136 h 1574215"/>
                <a:gd name="connsiteX1827" fmla="*/ 2280836 w 2437871"/>
                <a:gd name="connsiteY1827" fmla="*/ 867674 h 1574215"/>
                <a:gd name="connsiteX1828" fmla="*/ 2276820 w 2437871"/>
                <a:gd name="connsiteY1828" fmla="*/ 867674 h 1574215"/>
                <a:gd name="connsiteX1829" fmla="*/ 2276820 w 2437871"/>
                <a:gd name="connsiteY1829" fmla="*/ 942136 h 1574215"/>
                <a:gd name="connsiteX1830" fmla="*/ 2276820 w 2437871"/>
                <a:gd name="connsiteY1830" fmla="*/ 863658 h 1574215"/>
                <a:gd name="connsiteX1831" fmla="*/ 2280836 w 2437871"/>
                <a:gd name="connsiteY1831" fmla="*/ 863658 h 1574215"/>
                <a:gd name="connsiteX1832" fmla="*/ 2280836 w 2437871"/>
                <a:gd name="connsiteY1832" fmla="*/ 789196 h 1574215"/>
                <a:gd name="connsiteX1833" fmla="*/ 2276820 w 2437871"/>
                <a:gd name="connsiteY1833" fmla="*/ 789196 h 1574215"/>
                <a:gd name="connsiteX1834" fmla="*/ 2276820 w 2437871"/>
                <a:gd name="connsiteY1834" fmla="*/ 863658 h 1574215"/>
                <a:gd name="connsiteX1835" fmla="*/ 2276820 w 2437871"/>
                <a:gd name="connsiteY1835" fmla="*/ 1256208 h 1574215"/>
                <a:gd name="connsiteX1836" fmla="*/ 2280836 w 2437871"/>
                <a:gd name="connsiteY1836" fmla="*/ 1256208 h 1574215"/>
                <a:gd name="connsiteX1837" fmla="*/ 2280836 w 2437871"/>
                <a:gd name="connsiteY1837" fmla="*/ 1181746 h 1574215"/>
                <a:gd name="connsiteX1838" fmla="*/ 2276820 w 2437871"/>
                <a:gd name="connsiteY1838" fmla="*/ 1181746 h 1574215"/>
                <a:gd name="connsiteX1839" fmla="*/ 2276820 w 2437871"/>
                <a:gd name="connsiteY1839" fmla="*/ 1256208 h 1574215"/>
                <a:gd name="connsiteX1840" fmla="*/ 2276820 w 2437871"/>
                <a:gd name="connsiteY1840" fmla="*/ 785100 h 1574215"/>
                <a:gd name="connsiteX1841" fmla="*/ 2280836 w 2437871"/>
                <a:gd name="connsiteY1841" fmla="*/ 785100 h 1574215"/>
                <a:gd name="connsiteX1842" fmla="*/ 2280836 w 2437871"/>
                <a:gd name="connsiteY1842" fmla="*/ 710638 h 1574215"/>
                <a:gd name="connsiteX1843" fmla="*/ 2276820 w 2437871"/>
                <a:gd name="connsiteY1843" fmla="*/ 710638 h 1574215"/>
                <a:gd name="connsiteX1844" fmla="*/ 2276820 w 2437871"/>
                <a:gd name="connsiteY1844" fmla="*/ 785100 h 1574215"/>
                <a:gd name="connsiteX1845" fmla="*/ 2276820 w 2437871"/>
                <a:gd name="connsiteY1845" fmla="*/ 1099172 h 1574215"/>
                <a:gd name="connsiteX1846" fmla="*/ 2280836 w 2437871"/>
                <a:gd name="connsiteY1846" fmla="*/ 1099172 h 1574215"/>
                <a:gd name="connsiteX1847" fmla="*/ 2280836 w 2437871"/>
                <a:gd name="connsiteY1847" fmla="*/ 1024710 h 1574215"/>
                <a:gd name="connsiteX1848" fmla="*/ 2276820 w 2437871"/>
                <a:gd name="connsiteY1848" fmla="*/ 1024710 h 1574215"/>
                <a:gd name="connsiteX1849" fmla="*/ 2276820 w 2437871"/>
                <a:gd name="connsiteY1849" fmla="*/ 1099172 h 1574215"/>
                <a:gd name="connsiteX1850" fmla="*/ 161052 w 2437871"/>
                <a:gd name="connsiteY1850" fmla="*/ 1181666 h 1574215"/>
                <a:gd name="connsiteX1851" fmla="*/ 157036 w 2437871"/>
                <a:gd name="connsiteY1851" fmla="*/ 1181666 h 1574215"/>
                <a:gd name="connsiteX1852" fmla="*/ 157036 w 2437871"/>
                <a:gd name="connsiteY1852" fmla="*/ 1256127 h 1574215"/>
                <a:gd name="connsiteX1853" fmla="*/ 161052 w 2437871"/>
                <a:gd name="connsiteY1853" fmla="*/ 1256127 h 1574215"/>
                <a:gd name="connsiteX1854" fmla="*/ 161052 w 2437871"/>
                <a:gd name="connsiteY1854" fmla="*/ 1181666 h 1574215"/>
                <a:gd name="connsiteX1855" fmla="*/ 2276820 w 2437871"/>
                <a:gd name="connsiteY1855" fmla="*/ 1020613 h 1574215"/>
                <a:gd name="connsiteX1856" fmla="*/ 2280836 w 2437871"/>
                <a:gd name="connsiteY1856" fmla="*/ 1020613 h 1574215"/>
                <a:gd name="connsiteX1857" fmla="*/ 2280836 w 2437871"/>
                <a:gd name="connsiteY1857" fmla="*/ 946152 h 1574215"/>
                <a:gd name="connsiteX1858" fmla="*/ 2276820 w 2437871"/>
                <a:gd name="connsiteY1858" fmla="*/ 946152 h 1574215"/>
                <a:gd name="connsiteX1859" fmla="*/ 2276820 w 2437871"/>
                <a:gd name="connsiteY1859" fmla="*/ 1020613 h 1574215"/>
                <a:gd name="connsiteX1860" fmla="*/ 2276820 w 2437871"/>
                <a:gd name="connsiteY1860" fmla="*/ 706622 h 1574215"/>
                <a:gd name="connsiteX1861" fmla="*/ 2280836 w 2437871"/>
                <a:gd name="connsiteY1861" fmla="*/ 706622 h 1574215"/>
                <a:gd name="connsiteX1862" fmla="*/ 2280836 w 2437871"/>
                <a:gd name="connsiteY1862" fmla="*/ 632160 h 1574215"/>
                <a:gd name="connsiteX1863" fmla="*/ 2276820 w 2437871"/>
                <a:gd name="connsiteY1863" fmla="*/ 632160 h 1574215"/>
                <a:gd name="connsiteX1864" fmla="*/ 2276820 w 2437871"/>
                <a:gd name="connsiteY1864" fmla="*/ 706622 h 1574215"/>
                <a:gd name="connsiteX1865" fmla="*/ 2276820 w 2437871"/>
                <a:gd name="connsiteY1865" fmla="*/ 471108 h 1574215"/>
                <a:gd name="connsiteX1866" fmla="*/ 2280836 w 2437871"/>
                <a:gd name="connsiteY1866" fmla="*/ 471108 h 1574215"/>
                <a:gd name="connsiteX1867" fmla="*/ 2280836 w 2437871"/>
                <a:gd name="connsiteY1867" fmla="*/ 396646 h 1574215"/>
                <a:gd name="connsiteX1868" fmla="*/ 2276820 w 2437871"/>
                <a:gd name="connsiteY1868" fmla="*/ 396646 h 1574215"/>
                <a:gd name="connsiteX1869" fmla="*/ 2276820 w 2437871"/>
                <a:gd name="connsiteY1869" fmla="*/ 471108 h 1574215"/>
                <a:gd name="connsiteX1870" fmla="*/ 2276820 w 2437871"/>
                <a:gd name="connsiteY1870" fmla="*/ 392550 h 1574215"/>
                <a:gd name="connsiteX1871" fmla="*/ 2280836 w 2437871"/>
                <a:gd name="connsiteY1871" fmla="*/ 392550 h 1574215"/>
                <a:gd name="connsiteX1872" fmla="*/ 2280836 w 2437871"/>
                <a:gd name="connsiteY1872" fmla="*/ 318088 h 1574215"/>
                <a:gd name="connsiteX1873" fmla="*/ 2276820 w 2437871"/>
                <a:gd name="connsiteY1873" fmla="*/ 318088 h 1574215"/>
                <a:gd name="connsiteX1874" fmla="*/ 2276820 w 2437871"/>
                <a:gd name="connsiteY1874" fmla="*/ 392550 h 1574215"/>
                <a:gd name="connsiteX1875" fmla="*/ 2276820 w 2437871"/>
                <a:gd name="connsiteY1875" fmla="*/ 549586 h 1574215"/>
                <a:gd name="connsiteX1876" fmla="*/ 2280836 w 2437871"/>
                <a:gd name="connsiteY1876" fmla="*/ 549586 h 1574215"/>
                <a:gd name="connsiteX1877" fmla="*/ 2280836 w 2437871"/>
                <a:gd name="connsiteY1877" fmla="*/ 475124 h 1574215"/>
                <a:gd name="connsiteX1878" fmla="*/ 2276820 w 2437871"/>
                <a:gd name="connsiteY1878" fmla="*/ 475124 h 1574215"/>
                <a:gd name="connsiteX1879" fmla="*/ 2276820 w 2437871"/>
                <a:gd name="connsiteY1879" fmla="*/ 549586 h 1574215"/>
                <a:gd name="connsiteX1880" fmla="*/ 2276820 w 2437871"/>
                <a:gd name="connsiteY1880" fmla="*/ 628064 h 1574215"/>
                <a:gd name="connsiteX1881" fmla="*/ 2280836 w 2437871"/>
                <a:gd name="connsiteY1881" fmla="*/ 628064 h 1574215"/>
                <a:gd name="connsiteX1882" fmla="*/ 2280836 w 2437871"/>
                <a:gd name="connsiteY1882" fmla="*/ 553602 h 1574215"/>
                <a:gd name="connsiteX1883" fmla="*/ 2276820 w 2437871"/>
                <a:gd name="connsiteY1883" fmla="*/ 553602 h 1574215"/>
                <a:gd name="connsiteX1884" fmla="*/ 2276820 w 2437871"/>
                <a:gd name="connsiteY1884" fmla="*/ 628064 h 1574215"/>
                <a:gd name="connsiteX1885" fmla="*/ 2276820 w 2437871"/>
                <a:gd name="connsiteY1885" fmla="*/ 1334685 h 1574215"/>
                <a:gd name="connsiteX1886" fmla="*/ 2280836 w 2437871"/>
                <a:gd name="connsiteY1886" fmla="*/ 1334685 h 1574215"/>
                <a:gd name="connsiteX1887" fmla="*/ 2280836 w 2437871"/>
                <a:gd name="connsiteY1887" fmla="*/ 1260224 h 1574215"/>
                <a:gd name="connsiteX1888" fmla="*/ 2276820 w 2437871"/>
                <a:gd name="connsiteY1888" fmla="*/ 1260224 h 1574215"/>
                <a:gd name="connsiteX1889" fmla="*/ 2276820 w 2437871"/>
                <a:gd name="connsiteY1889" fmla="*/ 1334685 h 1574215"/>
                <a:gd name="connsiteX1890" fmla="*/ 628063 w 2437871"/>
                <a:gd name="connsiteY1890" fmla="*/ 1417260 h 1574215"/>
                <a:gd name="connsiteX1891" fmla="*/ 628063 w 2437871"/>
                <a:gd name="connsiteY1891" fmla="*/ 1491721 h 1574215"/>
                <a:gd name="connsiteX1892" fmla="*/ 632080 w 2437871"/>
                <a:gd name="connsiteY1892" fmla="*/ 1491721 h 1574215"/>
                <a:gd name="connsiteX1893" fmla="*/ 632080 w 2437871"/>
                <a:gd name="connsiteY1893" fmla="*/ 1417260 h 1574215"/>
                <a:gd name="connsiteX1894" fmla="*/ 628063 w 2437871"/>
                <a:gd name="connsiteY1894" fmla="*/ 1417260 h 1574215"/>
                <a:gd name="connsiteX1895" fmla="*/ 471108 w 2437871"/>
                <a:gd name="connsiteY1895" fmla="*/ 1417260 h 1574215"/>
                <a:gd name="connsiteX1896" fmla="*/ 471108 w 2437871"/>
                <a:gd name="connsiteY1896" fmla="*/ 1491721 h 1574215"/>
                <a:gd name="connsiteX1897" fmla="*/ 475124 w 2437871"/>
                <a:gd name="connsiteY1897" fmla="*/ 1491721 h 1574215"/>
                <a:gd name="connsiteX1898" fmla="*/ 475124 w 2437871"/>
                <a:gd name="connsiteY1898" fmla="*/ 1417260 h 1574215"/>
                <a:gd name="connsiteX1899" fmla="*/ 471108 w 2437871"/>
                <a:gd name="connsiteY1899" fmla="*/ 1417260 h 1574215"/>
                <a:gd name="connsiteX1900" fmla="*/ 549585 w 2437871"/>
                <a:gd name="connsiteY1900" fmla="*/ 1417260 h 1574215"/>
                <a:gd name="connsiteX1901" fmla="*/ 549585 w 2437871"/>
                <a:gd name="connsiteY1901" fmla="*/ 1491721 h 1574215"/>
                <a:gd name="connsiteX1902" fmla="*/ 553602 w 2437871"/>
                <a:gd name="connsiteY1902" fmla="*/ 1491721 h 1574215"/>
                <a:gd name="connsiteX1903" fmla="*/ 553602 w 2437871"/>
                <a:gd name="connsiteY1903" fmla="*/ 1417260 h 1574215"/>
                <a:gd name="connsiteX1904" fmla="*/ 549585 w 2437871"/>
                <a:gd name="connsiteY1904" fmla="*/ 1417260 h 1574215"/>
                <a:gd name="connsiteX1905" fmla="*/ 161052 w 2437871"/>
                <a:gd name="connsiteY1905" fmla="*/ 1260224 h 1574215"/>
                <a:gd name="connsiteX1906" fmla="*/ 157036 w 2437871"/>
                <a:gd name="connsiteY1906" fmla="*/ 1260224 h 1574215"/>
                <a:gd name="connsiteX1907" fmla="*/ 157036 w 2437871"/>
                <a:gd name="connsiteY1907" fmla="*/ 1334685 h 1574215"/>
                <a:gd name="connsiteX1908" fmla="*/ 161052 w 2437871"/>
                <a:gd name="connsiteY1908" fmla="*/ 1334685 h 1574215"/>
                <a:gd name="connsiteX1909" fmla="*/ 161052 w 2437871"/>
                <a:gd name="connsiteY1909" fmla="*/ 1260224 h 1574215"/>
                <a:gd name="connsiteX1910" fmla="*/ 706621 w 2437871"/>
                <a:gd name="connsiteY1910" fmla="*/ 1417260 h 1574215"/>
                <a:gd name="connsiteX1911" fmla="*/ 706621 w 2437871"/>
                <a:gd name="connsiteY1911" fmla="*/ 1491721 h 1574215"/>
                <a:gd name="connsiteX1912" fmla="*/ 710638 w 2437871"/>
                <a:gd name="connsiteY1912" fmla="*/ 1491721 h 1574215"/>
                <a:gd name="connsiteX1913" fmla="*/ 710638 w 2437871"/>
                <a:gd name="connsiteY1913" fmla="*/ 1417260 h 1574215"/>
                <a:gd name="connsiteX1914" fmla="*/ 706621 w 2437871"/>
                <a:gd name="connsiteY1914" fmla="*/ 1417260 h 1574215"/>
                <a:gd name="connsiteX1915" fmla="*/ 2276820 w 2437871"/>
                <a:gd name="connsiteY1915" fmla="*/ 314072 h 1574215"/>
                <a:gd name="connsiteX1916" fmla="*/ 2280836 w 2437871"/>
                <a:gd name="connsiteY1916" fmla="*/ 314072 h 1574215"/>
                <a:gd name="connsiteX1917" fmla="*/ 2280836 w 2437871"/>
                <a:gd name="connsiteY1917" fmla="*/ 239610 h 1574215"/>
                <a:gd name="connsiteX1918" fmla="*/ 2276820 w 2437871"/>
                <a:gd name="connsiteY1918" fmla="*/ 239610 h 1574215"/>
                <a:gd name="connsiteX1919" fmla="*/ 2276820 w 2437871"/>
                <a:gd name="connsiteY1919" fmla="*/ 314072 h 1574215"/>
                <a:gd name="connsiteX1920" fmla="*/ 157036 w 2437871"/>
                <a:gd name="connsiteY1920" fmla="*/ 1417260 h 1574215"/>
                <a:gd name="connsiteX1921" fmla="*/ 157036 w 2437871"/>
                <a:gd name="connsiteY1921" fmla="*/ 1491721 h 1574215"/>
                <a:gd name="connsiteX1922" fmla="*/ 161052 w 2437871"/>
                <a:gd name="connsiteY1922" fmla="*/ 1491721 h 1574215"/>
                <a:gd name="connsiteX1923" fmla="*/ 161052 w 2437871"/>
                <a:gd name="connsiteY1923" fmla="*/ 1417260 h 1574215"/>
                <a:gd name="connsiteX1924" fmla="*/ 157036 w 2437871"/>
                <a:gd name="connsiteY1924" fmla="*/ 1417260 h 1574215"/>
                <a:gd name="connsiteX1925" fmla="*/ 78478 w 2437871"/>
                <a:gd name="connsiteY1925" fmla="*/ 1417260 h 1574215"/>
                <a:gd name="connsiteX1926" fmla="*/ 78478 w 2437871"/>
                <a:gd name="connsiteY1926" fmla="*/ 1491721 h 1574215"/>
                <a:gd name="connsiteX1927" fmla="*/ 82494 w 2437871"/>
                <a:gd name="connsiteY1927" fmla="*/ 1491721 h 1574215"/>
                <a:gd name="connsiteX1928" fmla="*/ 82494 w 2437871"/>
                <a:gd name="connsiteY1928" fmla="*/ 1417260 h 1574215"/>
                <a:gd name="connsiteX1929" fmla="*/ 78478 w 2437871"/>
                <a:gd name="connsiteY1929" fmla="*/ 1417260 h 1574215"/>
                <a:gd name="connsiteX1930" fmla="*/ 392550 w 2437871"/>
                <a:gd name="connsiteY1930" fmla="*/ 1417260 h 1574215"/>
                <a:gd name="connsiteX1931" fmla="*/ 392550 w 2437871"/>
                <a:gd name="connsiteY1931" fmla="*/ 1491721 h 1574215"/>
                <a:gd name="connsiteX1932" fmla="*/ 396566 w 2437871"/>
                <a:gd name="connsiteY1932" fmla="*/ 1491721 h 1574215"/>
                <a:gd name="connsiteX1933" fmla="*/ 396566 w 2437871"/>
                <a:gd name="connsiteY1933" fmla="*/ 1417260 h 1574215"/>
                <a:gd name="connsiteX1934" fmla="*/ 392550 w 2437871"/>
                <a:gd name="connsiteY1934" fmla="*/ 1417260 h 1574215"/>
                <a:gd name="connsiteX1935" fmla="*/ 235514 w 2437871"/>
                <a:gd name="connsiteY1935" fmla="*/ 1417260 h 1574215"/>
                <a:gd name="connsiteX1936" fmla="*/ 235514 w 2437871"/>
                <a:gd name="connsiteY1936" fmla="*/ 1491721 h 1574215"/>
                <a:gd name="connsiteX1937" fmla="*/ 239530 w 2437871"/>
                <a:gd name="connsiteY1937" fmla="*/ 1491721 h 1574215"/>
                <a:gd name="connsiteX1938" fmla="*/ 239530 w 2437871"/>
                <a:gd name="connsiteY1938" fmla="*/ 1417260 h 1574215"/>
                <a:gd name="connsiteX1939" fmla="*/ 235514 w 2437871"/>
                <a:gd name="connsiteY1939" fmla="*/ 1417260 h 1574215"/>
                <a:gd name="connsiteX1940" fmla="*/ 314072 w 2437871"/>
                <a:gd name="connsiteY1940" fmla="*/ 1417260 h 1574215"/>
                <a:gd name="connsiteX1941" fmla="*/ 314072 w 2437871"/>
                <a:gd name="connsiteY1941" fmla="*/ 1491721 h 1574215"/>
                <a:gd name="connsiteX1942" fmla="*/ 318088 w 2437871"/>
                <a:gd name="connsiteY1942" fmla="*/ 1491721 h 1574215"/>
                <a:gd name="connsiteX1943" fmla="*/ 318088 w 2437871"/>
                <a:gd name="connsiteY1943" fmla="*/ 1417260 h 1574215"/>
                <a:gd name="connsiteX1944" fmla="*/ 314072 w 2437871"/>
                <a:gd name="connsiteY1944" fmla="*/ 1417260 h 1574215"/>
                <a:gd name="connsiteX1945" fmla="*/ 2276820 w 2437871"/>
                <a:gd name="connsiteY1945" fmla="*/ 1177649 h 1574215"/>
                <a:gd name="connsiteX1946" fmla="*/ 2280836 w 2437871"/>
                <a:gd name="connsiteY1946" fmla="*/ 1177649 h 1574215"/>
                <a:gd name="connsiteX1947" fmla="*/ 2280836 w 2437871"/>
                <a:gd name="connsiteY1947" fmla="*/ 1103188 h 1574215"/>
                <a:gd name="connsiteX1948" fmla="*/ 2276820 w 2437871"/>
                <a:gd name="connsiteY1948" fmla="*/ 1103188 h 1574215"/>
                <a:gd name="connsiteX1949" fmla="*/ 2276820 w 2437871"/>
                <a:gd name="connsiteY1949" fmla="*/ 1177649 h 1574215"/>
                <a:gd name="connsiteX1950" fmla="*/ 1103187 w 2437871"/>
                <a:gd name="connsiteY1950" fmla="*/ 157036 h 1574215"/>
                <a:gd name="connsiteX1951" fmla="*/ 1103187 w 2437871"/>
                <a:gd name="connsiteY1951" fmla="*/ 82574 h 1574215"/>
                <a:gd name="connsiteX1952" fmla="*/ 1099171 w 2437871"/>
                <a:gd name="connsiteY1952" fmla="*/ 82574 h 1574215"/>
                <a:gd name="connsiteX1953" fmla="*/ 1099171 w 2437871"/>
                <a:gd name="connsiteY1953" fmla="*/ 157036 h 1574215"/>
                <a:gd name="connsiteX1954" fmla="*/ 1103187 w 2437871"/>
                <a:gd name="connsiteY1954" fmla="*/ 157036 h 1574215"/>
                <a:gd name="connsiteX1955" fmla="*/ 1181665 w 2437871"/>
                <a:gd name="connsiteY1955" fmla="*/ 157036 h 1574215"/>
                <a:gd name="connsiteX1956" fmla="*/ 1181665 w 2437871"/>
                <a:gd name="connsiteY1956" fmla="*/ 82574 h 1574215"/>
                <a:gd name="connsiteX1957" fmla="*/ 1177649 w 2437871"/>
                <a:gd name="connsiteY1957" fmla="*/ 82574 h 1574215"/>
                <a:gd name="connsiteX1958" fmla="*/ 1177649 w 2437871"/>
                <a:gd name="connsiteY1958" fmla="*/ 157036 h 1574215"/>
                <a:gd name="connsiteX1959" fmla="*/ 1181665 w 2437871"/>
                <a:gd name="connsiteY1959" fmla="*/ 157036 h 1574215"/>
                <a:gd name="connsiteX1960" fmla="*/ 1417259 w 2437871"/>
                <a:gd name="connsiteY1960" fmla="*/ 157036 h 1574215"/>
                <a:gd name="connsiteX1961" fmla="*/ 1417259 w 2437871"/>
                <a:gd name="connsiteY1961" fmla="*/ 82574 h 1574215"/>
                <a:gd name="connsiteX1962" fmla="*/ 1413243 w 2437871"/>
                <a:gd name="connsiteY1962" fmla="*/ 82574 h 1574215"/>
                <a:gd name="connsiteX1963" fmla="*/ 1413243 w 2437871"/>
                <a:gd name="connsiteY1963" fmla="*/ 157036 h 1574215"/>
                <a:gd name="connsiteX1964" fmla="*/ 1417259 w 2437871"/>
                <a:gd name="connsiteY1964" fmla="*/ 157036 h 1574215"/>
                <a:gd name="connsiteX1965" fmla="*/ 1024629 w 2437871"/>
                <a:gd name="connsiteY1965" fmla="*/ 157036 h 1574215"/>
                <a:gd name="connsiteX1966" fmla="*/ 1024629 w 2437871"/>
                <a:gd name="connsiteY1966" fmla="*/ 82574 h 1574215"/>
                <a:gd name="connsiteX1967" fmla="*/ 1020613 w 2437871"/>
                <a:gd name="connsiteY1967" fmla="*/ 82574 h 1574215"/>
                <a:gd name="connsiteX1968" fmla="*/ 1020613 w 2437871"/>
                <a:gd name="connsiteY1968" fmla="*/ 157036 h 1574215"/>
                <a:gd name="connsiteX1969" fmla="*/ 1024629 w 2437871"/>
                <a:gd name="connsiteY1969" fmla="*/ 157036 h 1574215"/>
                <a:gd name="connsiteX1970" fmla="*/ 1338701 w 2437871"/>
                <a:gd name="connsiteY1970" fmla="*/ 157036 h 1574215"/>
                <a:gd name="connsiteX1971" fmla="*/ 1338701 w 2437871"/>
                <a:gd name="connsiteY1971" fmla="*/ 82574 h 1574215"/>
                <a:gd name="connsiteX1972" fmla="*/ 1334685 w 2437871"/>
                <a:gd name="connsiteY1972" fmla="*/ 82574 h 1574215"/>
                <a:gd name="connsiteX1973" fmla="*/ 1334685 w 2437871"/>
                <a:gd name="connsiteY1973" fmla="*/ 157036 h 1574215"/>
                <a:gd name="connsiteX1974" fmla="*/ 1338701 w 2437871"/>
                <a:gd name="connsiteY1974" fmla="*/ 157036 h 1574215"/>
                <a:gd name="connsiteX1975" fmla="*/ 1260223 w 2437871"/>
                <a:gd name="connsiteY1975" fmla="*/ 157036 h 1574215"/>
                <a:gd name="connsiteX1976" fmla="*/ 1260223 w 2437871"/>
                <a:gd name="connsiteY1976" fmla="*/ 82574 h 1574215"/>
                <a:gd name="connsiteX1977" fmla="*/ 1256207 w 2437871"/>
                <a:gd name="connsiteY1977" fmla="*/ 82574 h 1574215"/>
                <a:gd name="connsiteX1978" fmla="*/ 1256207 w 2437871"/>
                <a:gd name="connsiteY1978" fmla="*/ 157036 h 1574215"/>
                <a:gd name="connsiteX1979" fmla="*/ 1260223 w 2437871"/>
                <a:gd name="connsiteY1979" fmla="*/ 157036 h 1574215"/>
                <a:gd name="connsiteX1980" fmla="*/ 632080 w 2437871"/>
                <a:gd name="connsiteY1980" fmla="*/ 157036 h 1574215"/>
                <a:gd name="connsiteX1981" fmla="*/ 632080 w 2437871"/>
                <a:gd name="connsiteY1981" fmla="*/ 82574 h 1574215"/>
                <a:gd name="connsiteX1982" fmla="*/ 628063 w 2437871"/>
                <a:gd name="connsiteY1982" fmla="*/ 82574 h 1574215"/>
                <a:gd name="connsiteX1983" fmla="*/ 628063 w 2437871"/>
                <a:gd name="connsiteY1983" fmla="*/ 157036 h 1574215"/>
                <a:gd name="connsiteX1984" fmla="*/ 632080 w 2437871"/>
                <a:gd name="connsiteY1984" fmla="*/ 157036 h 1574215"/>
                <a:gd name="connsiteX1985" fmla="*/ 946151 w 2437871"/>
                <a:gd name="connsiteY1985" fmla="*/ 157036 h 1574215"/>
                <a:gd name="connsiteX1986" fmla="*/ 946151 w 2437871"/>
                <a:gd name="connsiteY1986" fmla="*/ 82574 h 1574215"/>
                <a:gd name="connsiteX1987" fmla="*/ 942135 w 2437871"/>
                <a:gd name="connsiteY1987" fmla="*/ 82574 h 1574215"/>
                <a:gd name="connsiteX1988" fmla="*/ 942135 w 2437871"/>
                <a:gd name="connsiteY1988" fmla="*/ 157036 h 1574215"/>
                <a:gd name="connsiteX1989" fmla="*/ 946151 w 2437871"/>
                <a:gd name="connsiteY1989" fmla="*/ 157036 h 1574215"/>
                <a:gd name="connsiteX1990" fmla="*/ 710638 w 2437871"/>
                <a:gd name="connsiteY1990" fmla="*/ 157036 h 1574215"/>
                <a:gd name="connsiteX1991" fmla="*/ 710638 w 2437871"/>
                <a:gd name="connsiteY1991" fmla="*/ 82574 h 1574215"/>
                <a:gd name="connsiteX1992" fmla="*/ 706621 w 2437871"/>
                <a:gd name="connsiteY1992" fmla="*/ 82574 h 1574215"/>
                <a:gd name="connsiteX1993" fmla="*/ 706621 w 2437871"/>
                <a:gd name="connsiteY1993" fmla="*/ 157036 h 1574215"/>
                <a:gd name="connsiteX1994" fmla="*/ 710638 w 2437871"/>
                <a:gd name="connsiteY1994" fmla="*/ 157036 h 1574215"/>
                <a:gd name="connsiteX1995" fmla="*/ 789115 w 2437871"/>
                <a:gd name="connsiteY1995" fmla="*/ 157036 h 1574215"/>
                <a:gd name="connsiteX1996" fmla="*/ 789115 w 2437871"/>
                <a:gd name="connsiteY1996" fmla="*/ 82574 h 1574215"/>
                <a:gd name="connsiteX1997" fmla="*/ 785099 w 2437871"/>
                <a:gd name="connsiteY1997" fmla="*/ 82574 h 1574215"/>
                <a:gd name="connsiteX1998" fmla="*/ 785099 w 2437871"/>
                <a:gd name="connsiteY1998" fmla="*/ 157036 h 1574215"/>
                <a:gd name="connsiteX1999" fmla="*/ 789115 w 2437871"/>
                <a:gd name="connsiteY1999" fmla="*/ 157036 h 1574215"/>
                <a:gd name="connsiteX2000" fmla="*/ 867673 w 2437871"/>
                <a:gd name="connsiteY2000" fmla="*/ 157036 h 1574215"/>
                <a:gd name="connsiteX2001" fmla="*/ 867673 w 2437871"/>
                <a:gd name="connsiteY2001" fmla="*/ 82574 h 1574215"/>
                <a:gd name="connsiteX2002" fmla="*/ 863657 w 2437871"/>
                <a:gd name="connsiteY2002" fmla="*/ 82574 h 1574215"/>
                <a:gd name="connsiteX2003" fmla="*/ 863657 w 2437871"/>
                <a:gd name="connsiteY2003" fmla="*/ 157036 h 1574215"/>
                <a:gd name="connsiteX2004" fmla="*/ 867673 w 2437871"/>
                <a:gd name="connsiteY2004" fmla="*/ 157036 h 1574215"/>
                <a:gd name="connsiteX2005" fmla="*/ 1652773 w 2437871"/>
                <a:gd name="connsiteY2005" fmla="*/ 157036 h 1574215"/>
                <a:gd name="connsiteX2006" fmla="*/ 1652773 w 2437871"/>
                <a:gd name="connsiteY2006" fmla="*/ 82574 h 1574215"/>
                <a:gd name="connsiteX2007" fmla="*/ 1648756 w 2437871"/>
                <a:gd name="connsiteY2007" fmla="*/ 82574 h 1574215"/>
                <a:gd name="connsiteX2008" fmla="*/ 1648756 w 2437871"/>
                <a:gd name="connsiteY2008" fmla="*/ 157036 h 1574215"/>
                <a:gd name="connsiteX2009" fmla="*/ 1652773 w 2437871"/>
                <a:gd name="connsiteY2009" fmla="*/ 157036 h 1574215"/>
                <a:gd name="connsiteX2010" fmla="*/ 2045322 w 2437871"/>
                <a:gd name="connsiteY2010" fmla="*/ 157036 h 1574215"/>
                <a:gd name="connsiteX2011" fmla="*/ 2045322 w 2437871"/>
                <a:gd name="connsiteY2011" fmla="*/ 82574 h 1574215"/>
                <a:gd name="connsiteX2012" fmla="*/ 2041306 w 2437871"/>
                <a:gd name="connsiteY2012" fmla="*/ 82574 h 1574215"/>
                <a:gd name="connsiteX2013" fmla="*/ 2041306 w 2437871"/>
                <a:gd name="connsiteY2013" fmla="*/ 157036 h 1574215"/>
                <a:gd name="connsiteX2014" fmla="*/ 2045322 w 2437871"/>
                <a:gd name="connsiteY2014" fmla="*/ 157036 h 1574215"/>
                <a:gd name="connsiteX2015" fmla="*/ 1495737 w 2437871"/>
                <a:gd name="connsiteY2015" fmla="*/ 157036 h 1574215"/>
                <a:gd name="connsiteX2016" fmla="*/ 1495737 w 2437871"/>
                <a:gd name="connsiteY2016" fmla="*/ 82574 h 1574215"/>
                <a:gd name="connsiteX2017" fmla="*/ 1491721 w 2437871"/>
                <a:gd name="connsiteY2017" fmla="*/ 82574 h 1574215"/>
                <a:gd name="connsiteX2018" fmla="*/ 1491721 w 2437871"/>
                <a:gd name="connsiteY2018" fmla="*/ 157036 h 1574215"/>
                <a:gd name="connsiteX2019" fmla="*/ 1495737 w 2437871"/>
                <a:gd name="connsiteY2019" fmla="*/ 157036 h 1574215"/>
                <a:gd name="connsiteX2020" fmla="*/ 1256207 w 2437871"/>
                <a:gd name="connsiteY2020" fmla="*/ 1260224 h 1574215"/>
                <a:gd name="connsiteX2021" fmla="*/ 1256207 w 2437871"/>
                <a:gd name="connsiteY2021" fmla="*/ 1334685 h 1574215"/>
                <a:gd name="connsiteX2022" fmla="*/ 1260223 w 2437871"/>
                <a:gd name="connsiteY2022" fmla="*/ 1334685 h 1574215"/>
                <a:gd name="connsiteX2023" fmla="*/ 1260223 w 2437871"/>
                <a:gd name="connsiteY2023" fmla="*/ 1260224 h 1574215"/>
                <a:gd name="connsiteX2024" fmla="*/ 1256207 w 2437871"/>
                <a:gd name="connsiteY2024" fmla="*/ 1260224 h 1574215"/>
                <a:gd name="connsiteX2025" fmla="*/ 1966764 w 2437871"/>
                <a:gd name="connsiteY2025" fmla="*/ 157036 h 1574215"/>
                <a:gd name="connsiteX2026" fmla="*/ 1966764 w 2437871"/>
                <a:gd name="connsiteY2026" fmla="*/ 82574 h 1574215"/>
                <a:gd name="connsiteX2027" fmla="*/ 1962748 w 2437871"/>
                <a:gd name="connsiteY2027" fmla="*/ 82574 h 1574215"/>
                <a:gd name="connsiteX2028" fmla="*/ 1962748 w 2437871"/>
                <a:gd name="connsiteY2028" fmla="*/ 157036 h 1574215"/>
                <a:gd name="connsiteX2029" fmla="*/ 1966764 w 2437871"/>
                <a:gd name="connsiteY2029" fmla="*/ 157036 h 1574215"/>
                <a:gd name="connsiteX2030" fmla="*/ 2280836 w 2437871"/>
                <a:gd name="connsiteY2030" fmla="*/ 157036 h 1574215"/>
                <a:gd name="connsiteX2031" fmla="*/ 2280836 w 2437871"/>
                <a:gd name="connsiteY2031" fmla="*/ 82574 h 1574215"/>
                <a:gd name="connsiteX2032" fmla="*/ 2276820 w 2437871"/>
                <a:gd name="connsiteY2032" fmla="*/ 82574 h 1574215"/>
                <a:gd name="connsiteX2033" fmla="*/ 2276820 w 2437871"/>
                <a:gd name="connsiteY2033" fmla="*/ 157036 h 1574215"/>
                <a:gd name="connsiteX2034" fmla="*/ 2280836 w 2437871"/>
                <a:gd name="connsiteY2034" fmla="*/ 157036 h 1574215"/>
                <a:gd name="connsiteX2035" fmla="*/ 2123800 w 2437871"/>
                <a:gd name="connsiteY2035" fmla="*/ 157036 h 1574215"/>
                <a:gd name="connsiteX2036" fmla="*/ 2123800 w 2437871"/>
                <a:gd name="connsiteY2036" fmla="*/ 82574 h 1574215"/>
                <a:gd name="connsiteX2037" fmla="*/ 2119784 w 2437871"/>
                <a:gd name="connsiteY2037" fmla="*/ 82574 h 1574215"/>
                <a:gd name="connsiteX2038" fmla="*/ 2119784 w 2437871"/>
                <a:gd name="connsiteY2038" fmla="*/ 157036 h 1574215"/>
                <a:gd name="connsiteX2039" fmla="*/ 2123800 w 2437871"/>
                <a:gd name="connsiteY2039" fmla="*/ 157036 h 1574215"/>
                <a:gd name="connsiteX2040" fmla="*/ 2276820 w 2437871"/>
                <a:gd name="connsiteY2040" fmla="*/ 235514 h 1574215"/>
                <a:gd name="connsiteX2041" fmla="*/ 2280836 w 2437871"/>
                <a:gd name="connsiteY2041" fmla="*/ 235514 h 1574215"/>
                <a:gd name="connsiteX2042" fmla="*/ 2280836 w 2437871"/>
                <a:gd name="connsiteY2042" fmla="*/ 161052 h 1574215"/>
                <a:gd name="connsiteX2043" fmla="*/ 2276820 w 2437871"/>
                <a:gd name="connsiteY2043" fmla="*/ 161052 h 1574215"/>
                <a:gd name="connsiteX2044" fmla="*/ 2276820 w 2437871"/>
                <a:gd name="connsiteY2044" fmla="*/ 235514 h 1574215"/>
                <a:gd name="connsiteX2045" fmla="*/ 1574215 w 2437871"/>
                <a:gd name="connsiteY2045" fmla="*/ 157036 h 1574215"/>
                <a:gd name="connsiteX2046" fmla="*/ 1574215 w 2437871"/>
                <a:gd name="connsiteY2046" fmla="*/ 82574 h 1574215"/>
                <a:gd name="connsiteX2047" fmla="*/ 1570198 w 2437871"/>
                <a:gd name="connsiteY2047" fmla="*/ 82574 h 1574215"/>
                <a:gd name="connsiteX2048" fmla="*/ 1570198 w 2437871"/>
                <a:gd name="connsiteY2048" fmla="*/ 157036 h 1574215"/>
                <a:gd name="connsiteX2049" fmla="*/ 1574215 w 2437871"/>
                <a:gd name="connsiteY2049" fmla="*/ 157036 h 1574215"/>
                <a:gd name="connsiteX2050" fmla="*/ 1888286 w 2437871"/>
                <a:gd name="connsiteY2050" fmla="*/ 157036 h 1574215"/>
                <a:gd name="connsiteX2051" fmla="*/ 1888286 w 2437871"/>
                <a:gd name="connsiteY2051" fmla="*/ 82574 h 1574215"/>
                <a:gd name="connsiteX2052" fmla="*/ 1884270 w 2437871"/>
                <a:gd name="connsiteY2052" fmla="*/ 82574 h 1574215"/>
                <a:gd name="connsiteX2053" fmla="*/ 1884270 w 2437871"/>
                <a:gd name="connsiteY2053" fmla="*/ 157036 h 1574215"/>
                <a:gd name="connsiteX2054" fmla="*/ 1888286 w 2437871"/>
                <a:gd name="connsiteY2054" fmla="*/ 157036 h 1574215"/>
                <a:gd name="connsiteX2055" fmla="*/ 1731250 w 2437871"/>
                <a:gd name="connsiteY2055" fmla="*/ 157036 h 1574215"/>
                <a:gd name="connsiteX2056" fmla="*/ 1731250 w 2437871"/>
                <a:gd name="connsiteY2056" fmla="*/ 82574 h 1574215"/>
                <a:gd name="connsiteX2057" fmla="*/ 1727234 w 2437871"/>
                <a:gd name="connsiteY2057" fmla="*/ 82574 h 1574215"/>
                <a:gd name="connsiteX2058" fmla="*/ 1727234 w 2437871"/>
                <a:gd name="connsiteY2058" fmla="*/ 157036 h 1574215"/>
                <a:gd name="connsiteX2059" fmla="*/ 1731250 w 2437871"/>
                <a:gd name="connsiteY2059" fmla="*/ 157036 h 1574215"/>
                <a:gd name="connsiteX2060" fmla="*/ 1809809 w 2437871"/>
                <a:gd name="connsiteY2060" fmla="*/ 157036 h 1574215"/>
                <a:gd name="connsiteX2061" fmla="*/ 1809809 w 2437871"/>
                <a:gd name="connsiteY2061" fmla="*/ 82574 h 1574215"/>
                <a:gd name="connsiteX2062" fmla="*/ 1805792 w 2437871"/>
                <a:gd name="connsiteY2062" fmla="*/ 82574 h 1574215"/>
                <a:gd name="connsiteX2063" fmla="*/ 1805792 w 2437871"/>
                <a:gd name="connsiteY2063" fmla="*/ 157036 h 1574215"/>
                <a:gd name="connsiteX2064" fmla="*/ 1809809 w 2437871"/>
                <a:gd name="connsiteY2064" fmla="*/ 157036 h 1574215"/>
                <a:gd name="connsiteX2065" fmla="*/ 1570198 w 2437871"/>
                <a:gd name="connsiteY2065" fmla="*/ 1417260 h 1574215"/>
                <a:gd name="connsiteX2066" fmla="*/ 1570198 w 2437871"/>
                <a:gd name="connsiteY2066" fmla="*/ 1491721 h 1574215"/>
                <a:gd name="connsiteX2067" fmla="*/ 1574215 w 2437871"/>
                <a:gd name="connsiteY2067" fmla="*/ 1491721 h 1574215"/>
                <a:gd name="connsiteX2068" fmla="*/ 1574215 w 2437871"/>
                <a:gd name="connsiteY2068" fmla="*/ 1417260 h 1574215"/>
                <a:gd name="connsiteX2069" fmla="*/ 1570198 w 2437871"/>
                <a:gd name="connsiteY2069" fmla="*/ 1417260 h 1574215"/>
                <a:gd name="connsiteX2070" fmla="*/ 161052 w 2437871"/>
                <a:gd name="connsiteY2070" fmla="*/ 318088 h 1574215"/>
                <a:gd name="connsiteX2071" fmla="*/ 157036 w 2437871"/>
                <a:gd name="connsiteY2071" fmla="*/ 318088 h 1574215"/>
                <a:gd name="connsiteX2072" fmla="*/ 157036 w 2437871"/>
                <a:gd name="connsiteY2072" fmla="*/ 392550 h 1574215"/>
                <a:gd name="connsiteX2073" fmla="*/ 161052 w 2437871"/>
                <a:gd name="connsiteY2073" fmla="*/ 392550 h 1574215"/>
                <a:gd name="connsiteX2074" fmla="*/ 161052 w 2437871"/>
                <a:gd name="connsiteY2074" fmla="*/ 318088 h 1574215"/>
                <a:gd name="connsiteX2075" fmla="*/ 161052 w 2437871"/>
                <a:gd name="connsiteY2075" fmla="*/ 396566 h 1574215"/>
                <a:gd name="connsiteX2076" fmla="*/ 157036 w 2437871"/>
                <a:gd name="connsiteY2076" fmla="*/ 396566 h 1574215"/>
                <a:gd name="connsiteX2077" fmla="*/ 157036 w 2437871"/>
                <a:gd name="connsiteY2077" fmla="*/ 471028 h 1574215"/>
                <a:gd name="connsiteX2078" fmla="*/ 161052 w 2437871"/>
                <a:gd name="connsiteY2078" fmla="*/ 471028 h 1574215"/>
                <a:gd name="connsiteX2079" fmla="*/ 161052 w 2437871"/>
                <a:gd name="connsiteY2079" fmla="*/ 396566 h 1574215"/>
                <a:gd name="connsiteX2080" fmla="*/ 2198342 w 2437871"/>
                <a:gd name="connsiteY2080" fmla="*/ 1417260 h 1574215"/>
                <a:gd name="connsiteX2081" fmla="*/ 2198342 w 2437871"/>
                <a:gd name="connsiteY2081" fmla="*/ 1491721 h 1574215"/>
                <a:gd name="connsiteX2082" fmla="*/ 2202358 w 2437871"/>
                <a:gd name="connsiteY2082" fmla="*/ 1491721 h 1574215"/>
                <a:gd name="connsiteX2083" fmla="*/ 2202358 w 2437871"/>
                <a:gd name="connsiteY2083" fmla="*/ 1417260 h 1574215"/>
                <a:gd name="connsiteX2084" fmla="*/ 2198342 w 2437871"/>
                <a:gd name="connsiteY2084" fmla="*/ 1417260 h 1574215"/>
                <a:gd name="connsiteX2085" fmla="*/ 161052 w 2437871"/>
                <a:gd name="connsiteY2085" fmla="*/ 161052 h 1574215"/>
                <a:gd name="connsiteX2086" fmla="*/ 157036 w 2437871"/>
                <a:gd name="connsiteY2086" fmla="*/ 161052 h 1574215"/>
                <a:gd name="connsiteX2087" fmla="*/ 157036 w 2437871"/>
                <a:gd name="connsiteY2087" fmla="*/ 235514 h 1574215"/>
                <a:gd name="connsiteX2088" fmla="*/ 161052 w 2437871"/>
                <a:gd name="connsiteY2088" fmla="*/ 235514 h 1574215"/>
                <a:gd name="connsiteX2089" fmla="*/ 161052 w 2437871"/>
                <a:gd name="connsiteY2089" fmla="*/ 161052 h 1574215"/>
                <a:gd name="connsiteX2090" fmla="*/ 82494 w 2437871"/>
                <a:gd name="connsiteY2090" fmla="*/ 1024630 h 1574215"/>
                <a:gd name="connsiteX2091" fmla="*/ 78478 w 2437871"/>
                <a:gd name="connsiteY2091" fmla="*/ 1024630 h 1574215"/>
                <a:gd name="connsiteX2092" fmla="*/ 78478 w 2437871"/>
                <a:gd name="connsiteY2092" fmla="*/ 1099091 h 1574215"/>
                <a:gd name="connsiteX2093" fmla="*/ 82494 w 2437871"/>
                <a:gd name="connsiteY2093" fmla="*/ 1099091 h 1574215"/>
                <a:gd name="connsiteX2094" fmla="*/ 82494 w 2437871"/>
                <a:gd name="connsiteY2094" fmla="*/ 1024630 h 1574215"/>
                <a:gd name="connsiteX2095" fmla="*/ 161052 w 2437871"/>
                <a:gd name="connsiteY2095" fmla="*/ 239530 h 1574215"/>
                <a:gd name="connsiteX2096" fmla="*/ 157036 w 2437871"/>
                <a:gd name="connsiteY2096" fmla="*/ 239530 h 1574215"/>
                <a:gd name="connsiteX2097" fmla="*/ 157036 w 2437871"/>
                <a:gd name="connsiteY2097" fmla="*/ 313992 h 1574215"/>
                <a:gd name="connsiteX2098" fmla="*/ 161052 w 2437871"/>
                <a:gd name="connsiteY2098" fmla="*/ 313992 h 1574215"/>
                <a:gd name="connsiteX2099" fmla="*/ 161052 w 2437871"/>
                <a:gd name="connsiteY2099" fmla="*/ 239530 h 1574215"/>
                <a:gd name="connsiteX2100" fmla="*/ 2276820 w 2437871"/>
                <a:gd name="connsiteY2100" fmla="*/ 1417260 h 1574215"/>
                <a:gd name="connsiteX2101" fmla="*/ 2276820 w 2437871"/>
                <a:gd name="connsiteY2101" fmla="*/ 1491721 h 1574215"/>
                <a:gd name="connsiteX2102" fmla="*/ 2280836 w 2437871"/>
                <a:gd name="connsiteY2102" fmla="*/ 1491721 h 1574215"/>
                <a:gd name="connsiteX2103" fmla="*/ 2280836 w 2437871"/>
                <a:gd name="connsiteY2103" fmla="*/ 1417260 h 1574215"/>
                <a:gd name="connsiteX2104" fmla="*/ 2276820 w 2437871"/>
                <a:gd name="connsiteY2104" fmla="*/ 1417260 h 1574215"/>
                <a:gd name="connsiteX2105" fmla="*/ 161052 w 2437871"/>
                <a:gd name="connsiteY2105" fmla="*/ 553602 h 1574215"/>
                <a:gd name="connsiteX2106" fmla="*/ 157036 w 2437871"/>
                <a:gd name="connsiteY2106" fmla="*/ 553602 h 1574215"/>
                <a:gd name="connsiteX2107" fmla="*/ 157036 w 2437871"/>
                <a:gd name="connsiteY2107" fmla="*/ 628064 h 1574215"/>
                <a:gd name="connsiteX2108" fmla="*/ 161052 w 2437871"/>
                <a:gd name="connsiteY2108" fmla="*/ 628064 h 1574215"/>
                <a:gd name="connsiteX2109" fmla="*/ 161052 w 2437871"/>
                <a:gd name="connsiteY2109" fmla="*/ 553602 h 1574215"/>
                <a:gd name="connsiteX2110" fmla="*/ 2355378 w 2437871"/>
                <a:gd name="connsiteY2110" fmla="*/ 1417260 h 1574215"/>
                <a:gd name="connsiteX2111" fmla="*/ 2355378 w 2437871"/>
                <a:gd name="connsiteY2111" fmla="*/ 1491721 h 1574215"/>
                <a:gd name="connsiteX2112" fmla="*/ 2359394 w 2437871"/>
                <a:gd name="connsiteY2112" fmla="*/ 1491721 h 1574215"/>
                <a:gd name="connsiteX2113" fmla="*/ 2359394 w 2437871"/>
                <a:gd name="connsiteY2113" fmla="*/ 1417260 h 1574215"/>
                <a:gd name="connsiteX2114" fmla="*/ 2355378 w 2437871"/>
                <a:gd name="connsiteY2114" fmla="*/ 1417260 h 1574215"/>
                <a:gd name="connsiteX2115" fmla="*/ 2008 w 2437871"/>
                <a:gd name="connsiteY2115" fmla="*/ 1491721 h 1574215"/>
                <a:gd name="connsiteX2116" fmla="*/ 4016 w 2437871"/>
                <a:gd name="connsiteY2116" fmla="*/ 1491721 h 1574215"/>
                <a:gd name="connsiteX2117" fmla="*/ 4016 w 2437871"/>
                <a:gd name="connsiteY2117" fmla="*/ 1417260 h 1574215"/>
                <a:gd name="connsiteX2118" fmla="*/ 2008 w 2437871"/>
                <a:gd name="connsiteY2118" fmla="*/ 1417260 h 1574215"/>
                <a:gd name="connsiteX2119" fmla="*/ 2008 w 2437871"/>
                <a:gd name="connsiteY2119" fmla="*/ 1413244 h 1574215"/>
                <a:gd name="connsiteX2120" fmla="*/ 4016 w 2437871"/>
                <a:gd name="connsiteY2120" fmla="*/ 1413244 h 1574215"/>
                <a:gd name="connsiteX2121" fmla="*/ 4016 w 2437871"/>
                <a:gd name="connsiteY2121" fmla="*/ 1338782 h 1574215"/>
                <a:gd name="connsiteX2122" fmla="*/ 2008 w 2437871"/>
                <a:gd name="connsiteY2122" fmla="*/ 1338782 h 1574215"/>
                <a:gd name="connsiteX2123" fmla="*/ 2008 w 2437871"/>
                <a:gd name="connsiteY2123" fmla="*/ 1334766 h 1574215"/>
                <a:gd name="connsiteX2124" fmla="*/ 4016 w 2437871"/>
                <a:gd name="connsiteY2124" fmla="*/ 1334766 h 1574215"/>
                <a:gd name="connsiteX2125" fmla="*/ 4016 w 2437871"/>
                <a:gd name="connsiteY2125" fmla="*/ 1260304 h 1574215"/>
                <a:gd name="connsiteX2126" fmla="*/ 2008 w 2437871"/>
                <a:gd name="connsiteY2126" fmla="*/ 1260304 h 1574215"/>
                <a:gd name="connsiteX2127" fmla="*/ 2008 w 2437871"/>
                <a:gd name="connsiteY2127" fmla="*/ 1256288 h 1574215"/>
                <a:gd name="connsiteX2128" fmla="*/ 4016 w 2437871"/>
                <a:gd name="connsiteY2128" fmla="*/ 1256288 h 1574215"/>
                <a:gd name="connsiteX2129" fmla="*/ 4016 w 2437871"/>
                <a:gd name="connsiteY2129" fmla="*/ 1181826 h 1574215"/>
                <a:gd name="connsiteX2130" fmla="*/ 2008 w 2437871"/>
                <a:gd name="connsiteY2130" fmla="*/ 1181826 h 1574215"/>
                <a:gd name="connsiteX2131" fmla="*/ 2008 w 2437871"/>
                <a:gd name="connsiteY2131" fmla="*/ 1177810 h 1574215"/>
                <a:gd name="connsiteX2132" fmla="*/ 4016 w 2437871"/>
                <a:gd name="connsiteY2132" fmla="*/ 1177810 h 1574215"/>
                <a:gd name="connsiteX2133" fmla="*/ 4016 w 2437871"/>
                <a:gd name="connsiteY2133" fmla="*/ 1103348 h 1574215"/>
                <a:gd name="connsiteX2134" fmla="*/ 2008 w 2437871"/>
                <a:gd name="connsiteY2134" fmla="*/ 1103348 h 1574215"/>
                <a:gd name="connsiteX2135" fmla="*/ 2008 w 2437871"/>
                <a:gd name="connsiteY2135" fmla="*/ 1099332 h 1574215"/>
                <a:gd name="connsiteX2136" fmla="*/ 4016 w 2437871"/>
                <a:gd name="connsiteY2136" fmla="*/ 1099332 h 1574215"/>
                <a:gd name="connsiteX2137" fmla="*/ 4016 w 2437871"/>
                <a:gd name="connsiteY2137" fmla="*/ 1024871 h 1574215"/>
                <a:gd name="connsiteX2138" fmla="*/ 2008 w 2437871"/>
                <a:gd name="connsiteY2138" fmla="*/ 1024871 h 1574215"/>
                <a:gd name="connsiteX2139" fmla="*/ 2008 w 2437871"/>
                <a:gd name="connsiteY2139" fmla="*/ 1020854 h 1574215"/>
                <a:gd name="connsiteX2140" fmla="*/ 4016 w 2437871"/>
                <a:gd name="connsiteY2140" fmla="*/ 1020854 h 1574215"/>
                <a:gd name="connsiteX2141" fmla="*/ 4016 w 2437871"/>
                <a:gd name="connsiteY2141" fmla="*/ 946393 h 1574215"/>
                <a:gd name="connsiteX2142" fmla="*/ 2008 w 2437871"/>
                <a:gd name="connsiteY2142" fmla="*/ 946393 h 1574215"/>
                <a:gd name="connsiteX2143" fmla="*/ 2008 w 2437871"/>
                <a:gd name="connsiteY2143" fmla="*/ 942377 h 1574215"/>
                <a:gd name="connsiteX2144" fmla="*/ 4016 w 2437871"/>
                <a:gd name="connsiteY2144" fmla="*/ 942377 h 1574215"/>
                <a:gd name="connsiteX2145" fmla="*/ 4016 w 2437871"/>
                <a:gd name="connsiteY2145" fmla="*/ 867915 h 1574215"/>
                <a:gd name="connsiteX2146" fmla="*/ 2008 w 2437871"/>
                <a:gd name="connsiteY2146" fmla="*/ 867915 h 1574215"/>
                <a:gd name="connsiteX2147" fmla="*/ 2008 w 2437871"/>
                <a:gd name="connsiteY2147" fmla="*/ 863899 h 1574215"/>
                <a:gd name="connsiteX2148" fmla="*/ 4016 w 2437871"/>
                <a:gd name="connsiteY2148" fmla="*/ 863899 h 1574215"/>
                <a:gd name="connsiteX2149" fmla="*/ 4016 w 2437871"/>
                <a:gd name="connsiteY2149" fmla="*/ 789437 h 1574215"/>
                <a:gd name="connsiteX2150" fmla="*/ 2008 w 2437871"/>
                <a:gd name="connsiteY2150" fmla="*/ 789437 h 1574215"/>
                <a:gd name="connsiteX2151" fmla="*/ 2008 w 2437871"/>
                <a:gd name="connsiteY2151" fmla="*/ 785421 h 1574215"/>
                <a:gd name="connsiteX2152" fmla="*/ 4016 w 2437871"/>
                <a:gd name="connsiteY2152" fmla="*/ 785421 h 1574215"/>
                <a:gd name="connsiteX2153" fmla="*/ 4016 w 2437871"/>
                <a:gd name="connsiteY2153" fmla="*/ 710959 h 1574215"/>
                <a:gd name="connsiteX2154" fmla="*/ 2008 w 2437871"/>
                <a:gd name="connsiteY2154" fmla="*/ 710959 h 1574215"/>
                <a:gd name="connsiteX2155" fmla="*/ 2008 w 2437871"/>
                <a:gd name="connsiteY2155" fmla="*/ 706943 h 1574215"/>
                <a:gd name="connsiteX2156" fmla="*/ 4016 w 2437871"/>
                <a:gd name="connsiteY2156" fmla="*/ 706943 h 1574215"/>
                <a:gd name="connsiteX2157" fmla="*/ 4016 w 2437871"/>
                <a:gd name="connsiteY2157" fmla="*/ 632481 h 1574215"/>
                <a:gd name="connsiteX2158" fmla="*/ 2008 w 2437871"/>
                <a:gd name="connsiteY2158" fmla="*/ 632481 h 1574215"/>
                <a:gd name="connsiteX2159" fmla="*/ 2008 w 2437871"/>
                <a:gd name="connsiteY2159" fmla="*/ 628465 h 1574215"/>
                <a:gd name="connsiteX2160" fmla="*/ 4016 w 2437871"/>
                <a:gd name="connsiteY2160" fmla="*/ 628465 h 1574215"/>
                <a:gd name="connsiteX2161" fmla="*/ 4016 w 2437871"/>
                <a:gd name="connsiteY2161" fmla="*/ 554004 h 1574215"/>
                <a:gd name="connsiteX2162" fmla="*/ 2008 w 2437871"/>
                <a:gd name="connsiteY2162" fmla="*/ 554004 h 1574215"/>
                <a:gd name="connsiteX2163" fmla="*/ 2008 w 2437871"/>
                <a:gd name="connsiteY2163" fmla="*/ 549987 h 1574215"/>
                <a:gd name="connsiteX2164" fmla="*/ 4016 w 2437871"/>
                <a:gd name="connsiteY2164" fmla="*/ 549987 h 1574215"/>
                <a:gd name="connsiteX2165" fmla="*/ 4016 w 2437871"/>
                <a:gd name="connsiteY2165" fmla="*/ 475526 h 1574215"/>
                <a:gd name="connsiteX2166" fmla="*/ 2008 w 2437871"/>
                <a:gd name="connsiteY2166" fmla="*/ 475526 h 1574215"/>
                <a:gd name="connsiteX2167" fmla="*/ 2008 w 2437871"/>
                <a:gd name="connsiteY2167" fmla="*/ 471510 h 1574215"/>
                <a:gd name="connsiteX2168" fmla="*/ 4016 w 2437871"/>
                <a:gd name="connsiteY2168" fmla="*/ 471510 h 1574215"/>
                <a:gd name="connsiteX2169" fmla="*/ 4016 w 2437871"/>
                <a:gd name="connsiteY2169" fmla="*/ 397048 h 1574215"/>
                <a:gd name="connsiteX2170" fmla="*/ 2008 w 2437871"/>
                <a:gd name="connsiteY2170" fmla="*/ 397048 h 1574215"/>
                <a:gd name="connsiteX2171" fmla="*/ 2008 w 2437871"/>
                <a:gd name="connsiteY2171" fmla="*/ 393032 h 1574215"/>
                <a:gd name="connsiteX2172" fmla="*/ 4016 w 2437871"/>
                <a:gd name="connsiteY2172" fmla="*/ 393032 h 1574215"/>
                <a:gd name="connsiteX2173" fmla="*/ 4016 w 2437871"/>
                <a:gd name="connsiteY2173" fmla="*/ 318570 h 1574215"/>
                <a:gd name="connsiteX2174" fmla="*/ 2008 w 2437871"/>
                <a:gd name="connsiteY2174" fmla="*/ 318570 h 1574215"/>
                <a:gd name="connsiteX2175" fmla="*/ 2008 w 2437871"/>
                <a:gd name="connsiteY2175" fmla="*/ 314554 h 1574215"/>
                <a:gd name="connsiteX2176" fmla="*/ 4016 w 2437871"/>
                <a:gd name="connsiteY2176" fmla="*/ 314554 h 1574215"/>
                <a:gd name="connsiteX2177" fmla="*/ 4016 w 2437871"/>
                <a:gd name="connsiteY2177" fmla="*/ 240092 h 1574215"/>
                <a:gd name="connsiteX2178" fmla="*/ 2008 w 2437871"/>
                <a:gd name="connsiteY2178" fmla="*/ 240092 h 1574215"/>
                <a:gd name="connsiteX2179" fmla="*/ 2008 w 2437871"/>
                <a:gd name="connsiteY2179" fmla="*/ 236076 h 1574215"/>
                <a:gd name="connsiteX2180" fmla="*/ 4016 w 2437871"/>
                <a:gd name="connsiteY2180" fmla="*/ 236076 h 1574215"/>
                <a:gd name="connsiteX2181" fmla="*/ 4016 w 2437871"/>
                <a:gd name="connsiteY2181" fmla="*/ 161615 h 1574215"/>
                <a:gd name="connsiteX2182" fmla="*/ 2008 w 2437871"/>
                <a:gd name="connsiteY2182" fmla="*/ 161615 h 1574215"/>
                <a:gd name="connsiteX2183" fmla="*/ 2008 w 2437871"/>
                <a:gd name="connsiteY2183" fmla="*/ 157598 h 1574215"/>
                <a:gd name="connsiteX2184" fmla="*/ 4016 w 2437871"/>
                <a:gd name="connsiteY2184" fmla="*/ 157598 h 1574215"/>
                <a:gd name="connsiteX2185" fmla="*/ 4016 w 2437871"/>
                <a:gd name="connsiteY2185" fmla="*/ 83137 h 1574215"/>
                <a:gd name="connsiteX2186" fmla="*/ 2008 w 2437871"/>
                <a:gd name="connsiteY2186" fmla="*/ 83137 h 1574215"/>
                <a:gd name="connsiteX2187" fmla="*/ 2008 w 2437871"/>
                <a:gd name="connsiteY2187" fmla="*/ 79120 h 1574215"/>
                <a:gd name="connsiteX2188" fmla="*/ 4016 w 2437871"/>
                <a:gd name="connsiteY2188" fmla="*/ 79120 h 1574215"/>
                <a:gd name="connsiteX2189" fmla="*/ 4016 w 2437871"/>
                <a:gd name="connsiteY2189" fmla="*/ 4016 h 1574215"/>
                <a:gd name="connsiteX2190" fmla="*/ 2008 w 2437871"/>
                <a:gd name="connsiteY2190" fmla="*/ 4016 h 1574215"/>
                <a:gd name="connsiteX2191" fmla="*/ 2008 w 2437871"/>
                <a:gd name="connsiteY2191" fmla="*/ 2008 h 1574215"/>
                <a:gd name="connsiteX2192" fmla="*/ 0 w 2437871"/>
                <a:gd name="connsiteY2192" fmla="*/ 2008 h 1574215"/>
                <a:gd name="connsiteX2193" fmla="*/ 0 w 2437871"/>
                <a:gd name="connsiteY2193" fmla="*/ 1560319 h 1574215"/>
                <a:gd name="connsiteX2194" fmla="*/ 4016 w 2437871"/>
                <a:gd name="connsiteY2194" fmla="*/ 1560319 h 1574215"/>
                <a:gd name="connsiteX2195" fmla="*/ 4016 w 2437871"/>
                <a:gd name="connsiteY2195" fmla="*/ 1495738 h 1574215"/>
                <a:gd name="connsiteX2196" fmla="*/ 2008 w 2437871"/>
                <a:gd name="connsiteY2196" fmla="*/ 1495738 h 1574215"/>
                <a:gd name="connsiteX2197" fmla="*/ 2008 w 2437871"/>
                <a:gd name="connsiteY2197" fmla="*/ 1491721 h 1574215"/>
                <a:gd name="connsiteX2198" fmla="*/ 161052 w 2437871"/>
                <a:gd name="connsiteY2198" fmla="*/ 632080 h 1574215"/>
                <a:gd name="connsiteX2199" fmla="*/ 157036 w 2437871"/>
                <a:gd name="connsiteY2199" fmla="*/ 632080 h 1574215"/>
                <a:gd name="connsiteX2200" fmla="*/ 157036 w 2437871"/>
                <a:gd name="connsiteY2200" fmla="*/ 706541 h 1574215"/>
                <a:gd name="connsiteX2201" fmla="*/ 161052 w 2437871"/>
                <a:gd name="connsiteY2201" fmla="*/ 706541 h 1574215"/>
                <a:gd name="connsiteX2202" fmla="*/ 161052 w 2437871"/>
                <a:gd name="connsiteY2202" fmla="*/ 632080 h 1574215"/>
                <a:gd name="connsiteX2203" fmla="*/ 2198342 w 2437871"/>
                <a:gd name="connsiteY2203" fmla="*/ 1260224 h 1574215"/>
                <a:gd name="connsiteX2204" fmla="*/ 2198342 w 2437871"/>
                <a:gd name="connsiteY2204" fmla="*/ 1334685 h 1574215"/>
                <a:gd name="connsiteX2205" fmla="*/ 2202358 w 2437871"/>
                <a:gd name="connsiteY2205" fmla="*/ 1334685 h 1574215"/>
                <a:gd name="connsiteX2206" fmla="*/ 2202358 w 2437871"/>
                <a:gd name="connsiteY2206" fmla="*/ 1260224 h 1574215"/>
                <a:gd name="connsiteX2207" fmla="*/ 2198342 w 2437871"/>
                <a:gd name="connsiteY2207" fmla="*/ 1260224 h 1574215"/>
                <a:gd name="connsiteX2208" fmla="*/ 1491721 w 2437871"/>
                <a:gd name="connsiteY2208" fmla="*/ 1260224 h 1574215"/>
                <a:gd name="connsiteX2209" fmla="*/ 1491721 w 2437871"/>
                <a:gd name="connsiteY2209" fmla="*/ 1334685 h 1574215"/>
                <a:gd name="connsiteX2210" fmla="*/ 1495737 w 2437871"/>
                <a:gd name="connsiteY2210" fmla="*/ 1334685 h 1574215"/>
                <a:gd name="connsiteX2211" fmla="*/ 1495737 w 2437871"/>
                <a:gd name="connsiteY2211" fmla="*/ 1260224 h 1574215"/>
                <a:gd name="connsiteX2212" fmla="*/ 1491721 w 2437871"/>
                <a:gd name="connsiteY2212" fmla="*/ 1260224 h 1574215"/>
                <a:gd name="connsiteX2213" fmla="*/ 1570198 w 2437871"/>
                <a:gd name="connsiteY2213" fmla="*/ 1260224 h 1574215"/>
                <a:gd name="connsiteX2214" fmla="*/ 1570198 w 2437871"/>
                <a:gd name="connsiteY2214" fmla="*/ 1334685 h 1574215"/>
                <a:gd name="connsiteX2215" fmla="*/ 1574215 w 2437871"/>
                <a:gd name="connsiteY2215" fmla="*/ 1334685 h 1574215"/>
                <a:gd name="connsiteX2216" fmla="*/ 1574215 w 2437871"/>
                <a:gd name="connsiteY2216" fmla="*/ 1260224 h 1574215"/>
                <a:gd name="connsiteX2217" fmla="*/ 1570198 w 2437871"/>
                <a:gd name="connsiteY2217" fmla="*/ 1260224 h 1574215"/>
                <a:gd name="connsiteX2218" fmla="*/ 1334685 w 2437871"/>
                <a:gd name="connsiteY2218" fmla="*/ 1260224 h 1574215"/>
                <a:gd name="connsiteX2219" fmla="*/ 1334685 w 2437871"/>
                <a:gd name="connsiteY2219" fmla="*/ 1334685 h 1574215"/>
                <a:gd name="connsiteX2220" fmla="*/ 1338701 w 2437871"/>
                <a:gd name="connsiteY2220" fmla="*/ 1334685 h 1574215"/>
                <a:gd name="connsiteX2221" fmla="*/ 1338701 w 2437871"/>
                <a:gd name="connsiteY2221" fmla="*/ 1260224 h 1574215"/>
                <a:gd name="connsiteX2222" fmla="*/ 1334685 w 2437871"/>
                <a:gd name="connsiteY2222" fmla="*/ 1260224 h 1574215"/>
                <a:gd name="connsiteX2223" fmla="*/ 1648756 w 2437871"/>
                <a:gd name="connsiteY2223" fmla="*/ 1260224 h 1574215"/>
                <a:gd name="connsiteX2224" fmla="*/ 1648756 w 2437871"/>
                <a:gd name="connsiteY2224" fmla="*/ 1334685 h 1574215"/>
                <a:gd name="connsiteX2225" fmla="*/ 1652773 w 2437871"/>
                <a:gd name="connsiteY2225" fmla="*/ 1334685 h 1574215"/>
                <a:gd name="connsiteX2226" fmla="*/ 1652773 w 2437871"/>
                <a:gd name="connsiteY2226" fmla="*/ 1260224 h 1574215"/>
                <a:gd name="connsiteX2227" fmla="*/ 1648756 w 2437871"/>
                <a:gd name="connsiteY2227" fmla="*/ 1260224 h 1574215"/>
                <a:gd name="connsiteX2228" fmla="*/ 1413243 w 2437871"/>
                <a:gd name="connsiteY2228" fmla="*/ 1260224 h 1574215"/>
                <a:gd name="connsiteX2229" fmla="*/ 1413243 w 2437871"/>
                <a:gd name="connsiteY2229" fmla="*/ 1334685 h 1574215"/>
                <a:gd name="connsiteX2230" fmla="*/ 1417259 w 2437871"/>
                <a:gd name="connsiteY2230" fmla="*/ 1334685 h 1574215"/>
                <a:gd name="connsiteX2231" fmla="*/ 1417259 w 2437871"/>
                <a:gd name="connsiteY2231" fmla="*/ 1260224 h 1574215"/>
                <a:gd name="connsiteX2232" fmla="*/ 1413243 w 2437871"/>
                <a:gd name="connsiteY2232" fmla="*/ 1260224 h 1574215"/>
                <a:gd name="connsiteX2233" fmla="*/ 2041306 w 2437871"/>
                <a:gd name="connsiteY2233" fmla="*/ 1260224 h 1574215"/>
                <a:gd name="connsiteX2234" fmla="*/ 2041306 w 2437871"/>
                <a:gd name="connsiteY2234" fmla="*/ 1334685 h 1574215"/>
                <a:gd name="connsiteX2235" fmla="*/ 2045322 w 2437871"/>
                <a:gd name="connsiteY2235" fmla="*/ 1334685 h 1574215"/>
                <a:gd name="connsiteX2236" fmla="*/ 2045322 w 2437871"/>
                <a:gd name="connsiteY2236" fmla="*/ 1260224 h 1574215"/>
                <a:gd name="connsiteX2237" fmla="*/ 2041306 w 2437871"/>
                <a:gd name="connsiteY2237" fmla="*/ 1260224 h 1574215"/>
                <a:gd name="connsiteX2238" fmla="*/ 1727234 w 2437871"/>
                <a:gd name="connsiteY2238" fmla="*/ 1260224 h 1574215"/>
                <a:gd name="connsiteX2239" fmla="*/ 1727234 w 2437871"/>
                <a:gd name="connsiteY2239" fmla="*/ 1334685 h 1574215"/>
                <a:gd name="connsiteX2240" fmla="*/ 1731250 w 2437871"/>
                <a:gd name="connsiteY2240" fmla="*/ 1334685 h 1574215"/>
                <a:gd name="connsiteX2241" fmla="*/ 1731250 w 2437871"/>
                <a:gd name="connsiteY2241" fmla="*/ 1260224 h 1574215"/>
                <a:gd name="connsiteX2242" fmla="*/ 1727234 w 2437871"/>
                <a:gd name="connsiteY2242" fmla="*/ 1260224 h 1574215"/>
                <a:gd name="connsiteX2243" fmla="*/ 2119784 w 2437871"/>
                <a:gd name="connsiteY2243" fmla="*/ 1260224 h 1574215"/>
                <a:gd name="connsiteX2244" fmla="*/ 2119784 w 2437871"/>
                <a:gd name="connsiteY2244" fmla="*/ 1334685 h 1574215"/>
                <a:gd name="connsiteX2245" fmla="*/ 2123800 w 2437871"/>
                <a:gd name="connsiteY2245" fmla="*/ 1334685 h 1574215"/>
                <a:gd name="connsiteX2246" fmla="*/ 2123800 w 2437871"/>
                <a:gd name="connsiteY2246" fmla="*/ 1260224 h 1574215"/>
                <a:gd name="connsiteX2247" fmla="*/ 2119784 w 2437871"/>
                <a:gd name="connsiteY2247" fmla="*/ 1260224 h 1574215"/>
                <a:gd name="connsiteX2248" fmla="*/ 1962748 w 2437871"/>
                <a:gd name="connsiteY2248" fmla="*/ 1260224 h 1574215"/>
                <a:gd name="connsiteX2249" fmla="*/ 1962748 w 2437871"/>
                <a:gd name="connsiteY2249" fmla="*/ 1334685 h 1574215"/>
                <a:gd name="connsiteX2250" fmla="*/ 1966764 w 2437871"/>
                <a:gd name="connsiteY2250" fmla="*/ 1334685 h 1574215"/>
                <a:gd name="connsiteX2251" fmla="*/ 1966764 w 2437871"/>
                <a:gd name="connsiteY2251" fmla="*/ 1260224 h 1574215"/>
                <a:gd name="connsiteX2252" fmla="*/ 1962748 w 2437871"/>
                <a:gd name="connsiteY2252" fmla="*/ 1260224 h 1574215"/>
                <a:gd name="connsiteX2253" fmla="*/ 1805792 w 2437871"/>
                <a:gd name="connsiteY2253" fmla="*/ 1260224 h 1574215"/>
                <a:gd name="connsiteX2254" fmla="*/ 1805792 w 2437871"/>
                <a:gd name="connsiteY2254" fmla="*/ 1334685 h 1574215"/>
                <a:gd name="connsiteX2255" fmla="*/ 1809809 w 2437871"/>
                <a:gd name="connsiteY2255" fmla="*/ 1334685 h 1574215"/>
                <a:gd name="connsiteX2256" fmla="*/ 1809809 w 2437871"/>
                <a:gd name="connsiteY2256" fmla="*/ 1260224 h 1574215"/>
                <a:gd name="connsiteX2257" fmla="*/ 1805792 w 2437871"/>
                <a:gd name="connsiteY2257" fmla="*/ 1260224 h 1574215"/>
                <a:gd name="connsiteX2258" fmla="*/ 1884270 w 2437871"/>
                <a:gd name="connsiteY2258" fmla="*/ 1260224 h 1574215"/>
                <a:gd name="connsiteX2259" fmla="*/ 1884270 w 2437871"/>
                <a:gd name="connsiteY2259" fmla="*/ 1334685 h 1574215"/>
                <a:gd name="connsiteX2260" fmla="*/ 1888286 w 2437871"/>
                <a:gd name="connsiteY2260" fmla="*/ 1334685 h 1574215"/>
                <a:gd name="connsiteX2261" fmla="*/ 1888286 w 2437871"/>
                <a:gd name="connsiteY2261" fmla="*/ 1260224 h 1574215"/>
                <a:gd name="connsiteX2262" fmla="*/ 1884270 w 2437871"/>
                <a:gd name="connsiteY2262" fmla="*/ 1260224 h 1574215"/>
                <a:gd name="connsiteX2263" fmla="*/ 161052 w 2437871"/>
                <a:gd name="connsiteY2263" fmla="*/ 1024630 h 1574215"/>
                <a:gd name="connsiteX2264" fmla="*/ 157036 w 2437871"/>
                <a:gd name="connsiteY2264" fmla="*/ 1024630 h 1574215"/>
                <a:gd name="connsiteX2265" fmla="*/ 157036 w 2437871"/>
                <a:gd name="connsiteY2265" fmla="*/ 1099091 h 1574215"/>
                <a:gd name="connsiteX2266" fmla="*/ 161052 w 2437871"/>
                <a:gd name="connsiteY2266" fmla="*/ 1099091 h 1574215"/>
                <a:gd name="connsiteX2267" fmla="*/ 161052 w 2437871"/>
                <a:gd name="connsiteY2267" fmla="*/ 1024630 h 1574215"/>
                <a:gd name="connsiteX2268" fmla="*/ 1020613 w 2437871"/>
                <a:gd name="connsiteY2268" fmla="*/ 1417260 h 1574215"/>
                <a:gd name="connsiteX2269" fmla="*/ 1020613 w 2437871"/>
                <a:gd name="connsiteY2269" fmla="*/ 1491721 h 1574215"/>
                <a:gd name="connsiteX2270" fmla="*/ 1024629 w 2437871"/>
                <a:gd name="connsiteY2270" fmla="*/ 1491721 h 1574215"/>
                <a:gd name="connsiteX2271" fmla="*/ 1024629 w 2437871"/>
                <a:gd name="connsiteY2271" fmla="*/ 1417260 h 1574215"/>
                <a:gd name="connsiteX2272" fmla="*/ 1020613 w 2437871"/>
                <a:gd name="connsiteY2272" fmla="*/ 1417260 h 1574215"/>
                <a:gd name="connsiteX2273" fmla="*/ 1099171 w 2437871"/>
                <a:gd name="connsiteY2273" fmla="*/ 1417260 h 1574215"/>
                <a:gd name="connsiteX2274" fmla="*/ 1099171 w 2437871"/>
                <a:gd name="connsiteY2274" fmla="*/ 1491721 h 1574215"/>
                <a:gd name="connsiteX2275" fmla="*/ 1103187 w 2437871"/>
                <a:gd name="connsiteY2275" fmla="*/ 1491721 h 1574215"/>
                <a:gd name="connsiteX2276" fmla="*/ 1103187 w 2437871"/>
                <a:gd name="connsiteY2276" fmla="*/ 1417260 h 1574215"/>
                <a:gd name="connsiteX2277" fmla="*/ 1099171 w 2437871"/>
                <a:gd name="connsiteY2277" fmla="*/ 1417260 h 1574215"/>
                <a:gd name="connsiteX2278" fmla="*/ 161052 w 2437871"/>
                <a:gd name="connsiteY2278" fmla="*/ 867674 h 1574215"/>
                <a:gd name="connsiteX2279" fmla="*/ 157036 w 2437871"/>
                <a:gd name="connsiteY2279" fmla="*/ 867674 h 1574215"/>
                <a:gd name="connsiteX2280" fmla="*/ 157036 w 2437871"/>
                <a:gd name="connsiteY2280" fmla="*/ 942136 h 1574215"/>
                <a:gd name="connsiteX2281" fmla="*/ 161052 w 2437871"/>
                <a:gd name="connsiteY2281" fmla="*/ 942136 h 1574215"/>
                <a:gd name="connsiteX2282" fmla="*/ 161052 w 2437871"/>
                <a:gd name="connsiteY2282" fmla="*/ 867674 h 1574215"/>
                <a:gd name="connsiteX2283" fmla="*/ 2119784 w 2437871"/>
                <a:gd name="connsiteY2283" fmla="*/ 1417260 h 1574215"/>
                <a:gd name="connsiteX2284" fmla="*/ 2119784 w 2437871"/>
                <a:gd name="connsiteY2284" fmla="*/ 1491721 h 1574215"/>
                <a:gd name="connsiteX2285" fmla="*/ 2123800 w 2437871"/>
                <a:gd name="connsiteY2285" fmla="*/ 1491721 h 1574215"/>
                <a:gd name="connsiteX2286" fmla="*/ 2123800 w 2437871"/>
                <a:gd name="connsiteY2286" fmla="*/ 1417260 h 1574215"/>
                <a:gd name="connsiteX2287" fmla="*/ 2119784 w 2437871"/>
                <a:gd name="connsiteY2287" fmla="*/ 1417260 h 1574215"/>
                <a:gd name="connsiteX2288" fmla="*/ 1256207 w 2437871"/>
                <a:gd name="connsiteY2288" fmla="*/ 1417260 h 1574215"/>
                <a:gd name="connsiteX2289" fmla="*/ 1256207 w 2437871"/>
                <a:gd name="connsiteY2289" fmla="*/ 1491721 h 1574215"/>
                <a:gd name="connsiteX2290" fmla="*/ 1260223 w 2437871"/>
                <a:gd name="connsiteY2290" fmla="*/ 1491721 h 1574215"/>
                <a:gd name="connsiteX2291" fmla="*/ 1260223 w 2437871"/>
                <a:gd name="connsiteY2291" fmla="*/ 1417260 h 1574215"/>
                <a:gd name="connsiteX2292" fmla="*/ 1256207 w 2437871"/>
                <a:gd name="connsiteY2292" fmla="*/ 1417260 h 1574215"/>
                <a:gd name="connsiteX2293" fmla="*/ 1177649 w 2437871"/>
                <a:gd name="connsiteY2293" fmla="*/ 1417260 h 1574215"/>
                <a:gd name="connsiteX2294" fmla="*/ 1177649 w 2437871"/>
                <a:gd name="connsiteY2294" fmla="*/ 1491721 h 1574215"/>
                <a:gd name="connsiteX2295" fmla="*/ 1181665 w 2437871"/>
                <a:gd name="connsiteY2295" fmla="*/ 1491721 h 1574215"/>
                <a:gd name="connsiteX2296" fmla="*/ 1181665 w 2437871"/>
                <a:gd name="connsiteY2296" fmla="*/ 1417260 h 1574215"/>
                <a:gd name="connsiteX2297" fmla="*/ 1177649 w 2437871"/>
                <a:gd name="connsiteY2297" fmla="*/ 1417260 h 1574215"/>
                <a:gd name="connsiteX2298" fmla="*/ 863657 w 2437871"/>
                <a:gd name="connsiteY2298" fmla="*/ 1417260 h 1574215"/>
                <a:gd name="connsiteX2299" fmla="*/ 863657 w 2437871"/>
                <a:gd name="connsiteY2299" fmla="*/ 1491721 h 1574215"/>
                <a:gd name="connsiteX2300" fmla="*/ 867673 w 2437871"/>
                <a:gd name="connsiteY2300" fmla="*/ 1491721 h 1574215"/>
                <a:gd name="connsiteX2301" fmla="*/ 867673 w 2437871"/>
                <a:gd name="connsiteY2301" fmla="*/ 1417260 h 1574215"/>
                <a:gd name="connsiteX2302" fmla="*/ 863657 w 2437871"/>
                <a:gd name="connsiteY2302" fmla="*/ 1417260 h 1574215"/>
                <a:gd name="connsiteX2303" fmla="*/ 161052 w 2437871"/>
                <a:gd name="connsiteY2303" fmla="*/ 1103188 h 1574215"/>
                <a:gd name="connsiteX2304" fmla="*/ 157036 w 2437871"/>
                <a:gd name="connsiteY2304" fmla="*/ 1103188 h 1574215"/>
                <a:gd name="connsiteX2305" fmla="*/ 157036 w 2437871"/>
                <a:gd name="connsiteY2305" fmla="*/ 1177649 h 1574215"/>
                <a:gd name="connsiteX2306" fmla="*/ 161052 w 2437871"/>
                <a:gd name="connsiteY2306" fmla="*/ 1177649 h 1574215"/>
                <a:gd name="connsiteX2307" fmla="*/ 161052 w 2437871"/>
                <a:gd name="connsiteY2307" fmla="*/ 1103188 h 1574215"/>
                <a:gd name="connsiteX2308" fmla="*/ 942135 w 2437871"/>
                <a:gd name="connsiteY2308" fmla="*/ 1417260 h 1574215"/>
                <a:gd name="connsiteX2309" fmla="*/ 942135 w 2437871"/>
                <a:gd name="connsiteY2309" fmla="*/ 1491721 h 1574215"/>
                <a:gd name="connsiteX2310" fmla="*/ 946151 w 2437871"/>
                <a:gd name="connsiteY2310" fmla="*/ 1491721 h 1574215"/>
                <a:gd name="connsiteX2311" fmla="*/ 946151 w 2437871"/>
                <a:gd name="connsiteY2311" fmla="*/ 1417260 h 1574215"/>
                <a:gd name="connsiteX2312" fmla="*/ 942135 w 2437871"/>
                <a:gd name="connsiteY2312" fmla="*/ 1417260 h 1574215"/>
                <a:gd name="connsiteX2313" fmla="*/ 161052 w 2437871"/>
                <a:gd name="connsiteY2313" fmla="*/ 946152 h 1574215"/>
                <a:gd name="connsiteX2314" fmla="*/ 157036 w 2437871"/>
                <a:gd name="connsiteY2314" fmla="*/ 946152 h 1574215"/>
                <a:gd name="connsiteX2315" fmla="*/ 157036 w 2437871"/>
                <a:gd name="connsiteY2315" fmla="*/ 1020613 h 1574215"/>
                <a:gd name="connsiteX2316" fmla="*/ 161052 w 2437871"/>
                <a:gd name="connsiteY2316" fmla="*/ 1020613 h 1574215"/>
                <a:gd name="connsiteX2317" fmla="*/ 161052 w 2437871"/>
                <a:gd name="connsiteY2317" fmla="*/ 946152 h 1574215"/>
                <a:gd name="connsiteX2318" fmla="*/ 785099 w 2437871"/>
                <a:gd name="connsiteY2318" fmla="*/ 1417260 h 1574215"/>
                <a:gd name="connsiteX2319" fmla="*/ 785099 w 2437871"/>
                <a:gd name="connsiteY2319" fmla="*/ 1491721 h 1574215"/>
                <a:gd name="connsiteX2320" fmla="*/ 789115 w 2437871"/>
                <a:gd name="connsiteY2320" fmla="*/ 1491721 h 1574215"/>
                <a:gd name="connsiteX2321" fmla="*/ 789115 w 2437871"/>
                <a:gd name="connsiteY2321" fmla="*/ 1417260 h 1574215"/>
                <a:gd name="connsiteX2322" fmla="*/ 785099 w 2437871"/>
                <a:gd name="connsiteY2322" fmla="*/ 1417260 h 1574215"/>
                <a:gd name="connsiteX2323" fmla="*/ 161052 w 2437871"/>
                <a:gd name="connsiteY2323" fmla="*/ 789116 h 1574215"/>
                <a:gd name="connsiteX2324" fmla="*/ 157036 w 2437871"/>
                <a:gd name="connsiteY2324" fmla="*/ 789116 h 1574215"/>
                <a:gd name="connsiteX2325" fmla="*/ 157036 w 2437871"/>
                <a:gd name="connsiteY2325" fmla="*/ 863577 h 1574215"/>
                <a:gd name="connsiteX2326" fmla="*/ 161052 w 2437871"/>
                <a:gd name="connsiteY2326" fmla="*/ 863577 h 1574215"/>
                <a:gd name="connsiteX2327" fmla="*/ 161052 w 2437871"/>
                <a:gd name="connsiteY2327" fmla="*/ 789116 h 1574215"/>
                <a:gd name="connsiteX2328" fmla="*/ 1727234 w 2437871"/>
                <a:gd name="connsiteY2328" fmla="*/ 1417260 h 1574215"/>
                <a:gd name="connsiteX2329" fmla="*/ 1727234 w 2437871"/>
                <a:gd name="connsiteY2329" fmla="*/ 1491721 h 1574215"/>
                <a:gd name="connsiteX2330" fmla="*/ 1731250 w 2437871"/>
                <a:gd name="connsiteY2330" fmla="*/ 1491721 h 1574215"/>
                <a:gd name="connsiteX2331" fmla="*/ 1731250 w 2437871"/>
                <a:gd name="connsiteY2331" fmla="*/ 1417260 h 1574215"/>
                <a:gd name="connsiteX2332" fmla="*/ 1727234 w 2437871"/>
                <a:gd name="connsiteY2332" fmla="*/ 1417260 h 1574215"/>
                <a:gd name="connsiteX2333" fmla="*/ 1805792 w 2437871"/>
                <a:gd name="connsiteY2333" fmla="*/ 1417260 h 1574215"/>
                <a:gd name="connsiteX2334" fmla="*/ 1805792 w 2437871"/>
                <a:gd name="connsiteY2334" fmla="*/ 1491721 h 1574215"/>
                <a:gd name="connsiteX2335" fmla="*/ 1809809 w 2437871"/>
                <a:gd name="connsiteY2335" fmla="*/ 1491721 h 1574215"/>
                <a:gd name="connsiteX2336" fmla="*/ 1809809 w 2437871"/>
                <a:gd name="connsiteY2336" fmla="*/ 1417260 h 1574215"/>
                <a:gd name="connsiteX2337" fmla="*/ 1805792 w 2437871"/>
                <a:gd name="connsiteY2337" fmla="*/ 1417260 h 1574215"/>
                <a:gd name="connsiteX2338" fmla="*/ 1884270 w 2437871"/>
                <a:gd name="connsiteY2338" fmla="*/ 1417260 h 1574215"/>
                <a:gd name="connsiteX2339" fmla="*/ 1884270 w 2437871"/>
                <a:gd name="connsiteY2339" fmla="*/ 1491721 h 1574215"/>
                <a:gd name="connsiteX2340" fmla="*/ 1888286 w 2437871"/>
                <a:gd name="connsiteY2340" fmla="*/ 1491721 h 1574215"/>
                <a:gd name="connsiteX2341" fmla="*/ 1888286 w 2437871"/>
                <a:gd name="connsiteY2341" fmla="*/ 1417260 h 1574215"/>
                <a:gd name="connsiteX2342" fmla="*/ 1884270 w 2437871"/>
                <a:gd name="connsiteY2342" fmla="*/ 1417260 h 1574215"/>
                <a:gd name="connsiteX2343" fmla="*/ 1962748 w 2437871"/>
                <a:gd name="connsiteY2343" fmla="*/ 1417260 h 1574215"/>
                <a:gd name="connsiteX2344" fmla="*/ 1962748 w 2437871"/>
                <a:gd name="connsiteY2344" fmla="*/ 1491721 h 1574215"/>
                <a:gd name="connsiteX2345" fmla="*/ 1966764 w 2437871"/>
                <a:gd name="connsiteY2345" fmla="*/ 1491721 h 1574215"/>
                <a:gd name="connsiteX2346" fmla="*/ 1966764 w 2437871"/>
                <a:gd name="connsiteY2346" fmla="*/ 1417260 h 1574215"/>
                <a:gd name="connsiteX2347" fmla="*/ 1962748 w 2437871"/>
                <a:gd name="connsiteY2347" fmla="*/ 1417260 h 1574215"/>
                <a:gd name="connsiteX2348" fmla="*/ 2041306 w 2437871"/>
                <a:gd name="connsiteY2348" fmla="*/ 1417260 h 1574215"/>
                <a:gd name="connsiteX2349" fmla="*/ 2041306 w 2437871"/>
                <a:gd name="connsiteY2349" fmla="*/ 1491721 h 1574215"/>
                <a:gd name="connsiteX2350" fmla="*/ 2045322 w 2437871"/>
                <a:gd name="connsiteY2350" fmla="*/ 1491721 h 1574215"/>
                <a:gd name="connsiteX2351" fmla="*/ 2045322 w 2437871"/>
                <a:gd name="connsiteY2351" fmla="*/ 1417260 h 1574215"/>
                <a:gd name="connsiteX2352" fmla="*/ 2041306 w 2437871"/>
                <a:gd name="connsiteY2352" fmla="*/ 1417260 h 1574215"/>
                <a:gd name="connsiteX2353" fmla="*/ 1491721 w 2437871"/>
                <a:gd name="connsiteY2353" fmla="*/ 1417260 h 1574215"/>
                <a:gd name="connsiteX2354" fmla="*/ 1491721 w 2437871"/>
                <a:gd name="connsiteY2354" fmla="*/ 1491721 h 1574215"/>
                <a:gd name="connsiteX2355" fmla="*/ 1495737 w 2437871"/>
                <a:gd name="connsiteY2355" fmla="*/ 1491721 h 1574215"/>
                <a:gd name="connsiteX2356" fmla="*/ 1495737 w 2437871"/>
                <a:gd name="connsiteY2356" fmla="*/ 1417260 h 1574215"/>
                <a:gd name="connsiteX2357" fmla="*/ 1491721 w 2437871"/>
                <a:gd name="connsiteY2357" fmla="*/ 1417260 h 1574215"/>
                <a:gd name="connsiteX2358" fmla="*/ 1413243 w 2437871"/>
                <a:gd name="connsiteY2358" fmla="*/ 1417260 h 1574215"/>
                <a:gd name="connsiteX2359" fmla="*/ 1413243 w 2437871"/>
                <a:gd name="connsiteY2359" fmla="*/ 1491721 h 1574215"/>
                <a:gd name="connsiteX2360" fmla="*/ 1417259 w 2437871"/>
                <a:gd name="connsiteY2360" fmla="*/ 1491721 h 1574215"/>
                <a:gd name="connsiteX2361" fmla="*/ 1417259 w 2437871"/>
                <a:gd name="connsiteY2361" fmla="*/ 1417260 h 1574215"/>
                <a:gd name="connsiteX2362" fmla="*/ 1413243 w 2437871"/>
                <a:gd name="connsiteY2362" fmla="*/ 1417260 h 1574215"/>
                <a:gd name="connsiteX2363" fmla="*/ 161052 w 2437871"/>
                <a:gd name="connsiteY2363" fmla="*/ 710638 h 1574215"/>
                <a:gd name="connsiteX2364" fmla="*/ 157036 w 2437871"/>
                <a:gd name="connsiteY2364" fmla="*/ 710638 h 1574215"/>
                <a:gd name="connsiteX2365" fmla="*/ 157036 w 2437871"/>
                <a:gd name="connsiteY2365" fmla="*/ 785100 h 1574215"/>
                <a:gd name="connsiteX2366" fmla="*/ 161052 w 2437871"/>
                <a:gd name="connsiteY2366" fmla="*/ 785100 h 1574215"/>
                <a:gd name="connsiteX2367" fmla="*/ 161052 w 2437871"/>
                <a:gd name="connsiteY2367" fmla="*/ 710638 h 1574215"/>
                <a:gd name="connsiteX2368" fmla="*/ 553602 w 2437871"/>
                <a:gd name="connsiteY2368" fmla="*/ 157036 h 1574215"/>
                <a:gd name="connsiteX2369" fmla="*/ 553602 w 2437871"/>
                <a:gd name="connsiteY2369" fmla="*/ 82574 h 1574215"/>
                <a:gd name="connsiteX2370" fmla="*/ 549585 w 2437871"/>
                <a:gd name="connsiteY2370" fmla="*/ 82574 h 1574215"/>
                <a:gd name="connsiteX2371" fmla="*/ 549585 w 2437871"/>
                <a:gd name="connsiteY2371" fmla="*/ 157036 h 1574215"/>
                <a:gd name="connsiteX2372" fmla="*/ 553602 w 2437871"/>
                <a:gd name="connsiteY2372" fmla="*/ 157036 h 1574215"/>
                <a:gd name="connsiteX2373" fmla="*/ 1334685 w 2437871"/>
                <a:gd name="connsiteY2373" fmla="*/ 1417260 h 1574215"/>
                <a:gd name="connsiteX2374" fmla="*/ 1334685 w 2437871"/>
                <a:gd name="connsiteY2374" fmla="*/ 1491721 h 1574215"/>
                <a:gd name="connsiteX2375" fmla="*/ 1338701 w 2437871"/>
                <a:gd name="connsiteY2375" fmla="*/ 1491721 h 1574215"/>
                <a:gd name="connsiteX2376" fmla="*/ 1338701 w 2437871"/>
                <a:gd name="connsiteY2376" fmla="*/ 1417260 h 1574215"/>
                <a:gd name="connsiteX2377" fmla="*/ 1334685 w 2437871"/>
                <a:gd name="connsiteY2377" fmla="*/ 1417260 h 1574215"/>
                <a:gd name="connsiteX2378" fmla="*/ 1648756 w 2437871"/>
                <a:gd name="connsiteY2378" fmla="*/ 1417260 h 1574215"/>
                <a:gd name="connsiteX2379" fmla="*/ 1648756 w 2437871"/>
                <a:gd name="connsiteY2379" fmla="*/ 1491721 h 1574215"/>
                <a:gd name="connsiteX2380" fmla="*/ 1652773 w 2437871"/>
                <a:gd name="connsiteY2380" fmla="*/ 1491721 h 1574215"/>
                <a:gd name="connsiteX2381" fmla="*/ 1652773 w 2437871"/>
                <a:gd name="connsiteY2381" fmla="*/ 1417260 h 1574215"/>
                <a:gd name="connsiteX2382" fmla="*/ 1648756 w 2437871"/>
                <a:gd name="connsiteY2382" fmla="*/ 1417260 h 1574215"/>
                <a:gd name="connsiteX2383" fmla="*/ 2202358 w 2437871"/>
                <a:gd name="connsiteY2383" fmla="*/ 157036 h 1574215"/>
                <a:gd name="connsiteX2384" fmla="*/ 2202358 w 2437871"/>
                <a:gd name="connsiteY2384" fmla="*/ 82574 h 1574215"/>
                <a:gd name="connsiteX2385" fmla="*/ 2198342 w 2437871"/>
                <a:gd name="connsiteY2385" fmla="*/ 82574 h 1574215"/>
                <a:gd name="connsiteX2386" fmla="*/ 2198342 w 2437871"/>
                <a:gd name="connsiteY2386" fmla="*/ 157036 h 1574215"/>
                <a:gd name="connsiteX2387" fmla="*/ 2202358 w 2437871"/>
                <a:gd name="connsiteY2387" fmla="*/ 157036 h 1574215"/>
                <a:gd name="connsiteX2388" fmla="*/ 1334685 w 2437871"/>
                <a:gd name="connsiteY2388" fmla="*/ 1338702 h 1574215"/>
                <a:gd name="connsiteX2389" fmla="*/ 1334685 w 2437871"/>
                <a:gd name="connsiteY2389" fmla="*/ 1413163 h 1574215"/>
                <a:gd name="connsiteX2390" fmla="*/ 1338701 w 2437871"/>
                <a:gd name="connsiteY2390" fmla="*/ 1413163 h 1574215"/>
                <a:gd name="connsiteX2391" fmla="*/ 1338701 w 2437871"/>
                <a:gd name="connsiteY2391" fmla="*/ 1338702 h 1574215"/>
                <a:gd name="connsiteX2392" fmla="*/ 1334685 w 2437871"/>
                <a:gd name="connsiteY2392" fmla="*/ 1338702 h 1574215"/>
                <a:gd name="connsiteX2393" fmla="*/ 1570198 w 2437871"/>
                <a:gd name="connsiteY2393" fmla="*/ 1338702 h 1574215"/>
                <a:gd name="connsiteX2394" fmla="*/ 1570198 w 2437871"/>
                <a:gd name="connsiteY2394" fmla="*/ 1413163 h 1574215"/>
                <a:gd name="connsiteX2395" fmla="*/ 1574215 w 2437871"/>
                <a:gd name="connsiteY2395" fmla="*/ 1413163 h 1574215"/>
                <a:gd name="connsiteX2396" fmla="*/ 1574215 w 2437871"/>
                <a:gd name="connsiteY2396" fmla="*/ 1338702 h 1574215"/>
                <a:gd name="connsiteX2397" fmla="*/ 1570198 w 2437871"/>
                <a:gd name="connsiteY2397" fmla="*/ 1338702 h 1574215"/>
                <a:gd name="connsiteX2398" fmla="*/ 1491721 w 2437871"/>
                <a:gd name="connsiteY2398" fmla="*/ 1338702 h 1574215"/>
                <a:gd name="connsiteX2399" fmla="*/ 1491721 w 2437871"/>
                <a:gd name="connsiteY2399" fmla="*/ 1413163 h 1574215"/>
                <a:gd name="connsiteX2400" fmla="*/ 1495737 w 2437871"/>
                <a:gd name="connsiteY2400" fmla="*/ 1413163 h 1574215"/>
                <a:gd name="connsiteX2401" fmla="*/ 1495737 w 2437871"/>
                <a:gd name="connsiteY2401" fmla="*/ 1338702 h 1574215"/>
                <a:gd name="connsiteX2402" fmla="*/ 1491721 w 2437871"/>
                <a:gd name="connsiteY2402" fmla="*/ 1338702 h 1574215"/>
                <a:gd name="connsiteX2403" fmla="*/ 1099171 w 2437871"/>
                <a:gd name="connsiteY2403" fmla="*/ 1338702 h 1574215"/>
                <a:gd name="connsiteX2404" fmla="*/ 1099171 w 2437871"/>
                <a:gd name="connsiteY2404" fmla="*/ 1413163 h 1574215"/>
                <a:gd name="connsiteX2405" fmla="*/ 1103187 w 2437871"/>
                <a:gd name="connsiteY2405" fmla="*/ 1413163 h 1574215"/>
                <a:gd name="connsiteX2406" fmla="*/ 1103187 w 2437871"/>
                <a:gd name="connsiteY2406" fmla="*/ 1338702 h 1574215"/>
                <a:gd name="connsiteX2407" fmla="*/ 1099171 w 2437871"/>
                <a:gd name="connsiteY2407" fmla="*/ 1338702 h 1574215"/>
                <a:gd name="connsiteX2408" fmla="*/ 1256207 w 2437871"/>
                <a:gd name="connsiteY2408" fmla="*/ 1338702 h 1574215"/>
                <a:gd name="connsiteX2409" fmla="*/ 1256207 w 2437871"/>
                <a:gd name="connsiteY2409" fmla="*/ 1413163 h 1574215"/>
                <a:gd name="connsiteX2410" fmla="*/ 1260223 w 2437871"/>
                <a:gd name="connsiteY2410" fmla="*/ 1413163 h 1574215"/>
                <a:gd name="connsiteX2411" fmla="*/ 1260223 w 2437871"/>
                <a:gd name="connsiteY2411" fmla="*/ 1338702 h 1574215"/>
                <a:gd name="connsiteX2412" fmla="*/ 1256207 w 2437871"/>
                <a:gd name="connsiteY2412" fmla="*/ 1338702 h 1574215"/>
                <a:gd name="connsiteX2413" fmla="*/ 2041306 w 2437871"/>
                <a:gd name="connsiteY2413" fmla="*/ 1338702 h 1574215"/>
                <a:gd name="connsiteX2414" fmla="*/ 2041306 w 2437871"/>
                <a:gd name="connsiteY2414" fmla="*/ 1413163 h 1574215"/>
                <a:gd name="connsiteX2415" fmla="*/ 2045322 w 2437871"/>
                <a:gd name="connsiteY2415" fmla="*/ 1413163 h 1574215"/>
                <a:gd name="connsiteX2416" fmla="*/ 2045322 w 2437871"/>
                <a:gd name="connsiteY2416" fmla="*/ 1338702 h 1574215"/>
                <a:gd name="connsiteX2417" fmla="*/ 2041306 w 2437871"/>
                <a:gd name="connsiteY2417" fmla="*/ 1338702 h 1574215"/>
                <a:gd name="connsiteX2418" fmla="*/ 1413243 w 2437871"/>
                <a:gd name="connsiteY2418" fmla="*/ 1338702 h 1574215"/>
                <a:gd name="connsiteX2419" fmla="*/ 1413243 w 2437871"/>
                <a:gd name="connsiteY2419" fmla="*/ 1413163 h 1574215"/>
                <a:gd name="connsiteX2420" fmla="*/ 1417259 w 2437871"/>
                <a:gd name="connsiteY2420" fmla="*/ 1413163 h 1574215"/>
                <a:gd name="connsiteX2421" fmla="*/ 1417259 w 2437871"/>
                <a:gd name="connsiteY2421" fmla="*/ 1338702 h 1574215"/>
                <a:gd name="connsiteX2422" fmla="*/ 1413243 w 2437871"/>
                <a:gd name="connsiteY2422" fmla="*/ 1338702 h 1574215"/>
                <a:gd name="connsiteX2423" fmla="*/ 1884270 w 2437871"/>
                <a:gd name="connsiteY2423" fmla="*/ 1338702 h 1574215"/>
                <a:gd name="connsiteX2424" fmla="*/ 1884270 w 2437871"/>
                <a:gd name="connsiteY2424" fmla="*/ 1413163 h 1574215"/>
                <a:gd name="connsiteX2425" fmla="*/ 1888286 w 2437871"/>
                <a:gd name="connsiteY2425" fmla="*/ 1413163 h 1574215"/>
                <a:gd name="connsiteX2426" fmla="*/ 1888286 w 2437871"/>
                <a:gd name="connsiteY2426" fmla="*/ 1338702 h 1574215"/>
                <a:gd name="connsiteX2427" fmla="*/ 1884270 w 2437871"/>
                <a:gd name="connsiteY2427" fmla="*/ 1338702 h 1574215"/>
                <a:gd name="connsiteX2428" fmla="*/ 1962748 w 2437871"/>
                <a:gd name="connsiteY2428" fmla="*/ 1338702 h 1574215"/>
                <a:gd name="connsiteX2429" fmla="*/ 1962748 w 2437871"/>
                <a:gd name="connsiteY2429" fmla="*/ 1413163 h 1574215"/>
                <a:gd name="connsiteX2430" fmla="*/ 1966764 w 2437871"/>
                <a:gd name="connsiteY2430" fmla="*/ 1413163 h 1574215"/>
                <a:gd name="connsiteX2431" fmla="*/ 1966764 w 2437871"/>
                <a:gd name="connsiteY2431" fmla="*/ 1338702 h 1574215"/>
                <a:gd name="connsiteX2432" fmla="*/ 1962748 w 2437871"/>
                <a:gd name="connsiteY2432" fmla="*/ 1338702 h 1574215"/>
                <a:gd name="connsiteX2433" fmla="*/ 1805792 w 2437871"/>
                <a:gd name="connsiteY2433" fmla="*/ 1338702 h 1574215"/>
                <a:gd name="connsiteX2434" fmla="*/ 1805792 w 2437871"/>
                <a:gd name="connsiteY2434" fmla="*/ 1413163 h 1574215"/>
                <a:gd name="connsiteX2435" fmla="*/ 1809809 w 2437871"/>
                <a:gd name="connsiteY2435" fmla="*/ 1413163 h 1574215"/>
                <a:gd name="connsiteX2436" fmla="*/ 1809809 w 2437871"/>
                <a:gd name="connsiteY2436" fmla="*/ 1338702 h 1574215"/>
                <a:gd name="connsiteX2437" fmla="*/ 1805792 w 2437871"/>
                <a:gd name="connsiteY2437" fmla="*/ 1338702 h 1574215"/>
                <a:gd name="connsiteX2438" fmla="*/ 1648756 w 2437871"/>
                <a:gd name="connsiteY2438" fmla="*/ 1338702 h 1574215"/>
                <a:gd name="connsiteX2439" fmla="*/ 1648756 w 2437871"/>
                <a:gd name="connsiteY2439" fmla="*/ 1413163 h 1574215"/>
                <a:gd name="connsiteX2440" fmla="*/ 1652773 w 2437871"/>
                <a:gd name="connsiteY2440" fmla="*/ 1413163 h 1574215"/>
                <a:gd name="connsiteX2441" fmla="*/ 1652773 w 2437871"/>
                <a:gd name="connsiteY2441" fmla="*/ 1338702 h 1574215"/>
                <a:gd name="connsiteX2442" fmla="*/ 1648756 w 2437871"/>
                <a:gd name="connsiteY2442" fmla="*/ 1338702 h 1574215"/>
                <a:gd name="connsiteX2443" fmla="*/ 1727234 w 2437871"/>
                <a:gd name="connsiteY2443" fmla="*/ 1338702 h 1574215"/>
                <a:gd name="connsiteX2444" fmla="*/ 1727234 w 2437871"/>
                <a:gd name="connsiteY2444" fmla="*/ 1413163 h 1574215"/>
                <a:gd name="connsiteX2445" fmla="*/ 1731250 w 2437871"/>
                <a:gd name="connsiteY2445" fmla="*/ 1413163 h 1574215"/>
                <a:gd name="connsiteX2446" fmla="*/ 1731250 w 2437871"/>
                <a:gd name="connsiteY2446" fmla="*/ 1338702 h 1574215"/>
                <a:gd name="connsiteX2447" fmla="*/ 1727234 w 2437871"/>
                <a:gd name="connsiteY2447" fmla="*/ 1338702 h 1574215"/>
                <a:gd name="connsiteX2448" fmla="*/ 1177649 w 2437871"/>
                <a:gd name="connsiteY2448" fmla="*/ 1338702 h 1574215"/>
                <a:gd name="connsiteX2449" fmla="*/ 1177649 w 2437871"/>
                <a:gd name="connsiteY2449" fmla="*/ 1413163 h 1574215"/>
                <a:gd name="connsiteX2450" fmla="*/ 1181665 w 2437871"/>
                <a:gd name="connsiteY2450" fmla="*/ 1413163 h 1574215"/>
                <a:gd name="connsiteX2451" fmla="*/ 1181665 w 2437871"/>
                <a:gd name="connsiteY2451" fmla="*/ 1338702 h 1574215"/>
                <a:gd name="connsiteX2452" fmla="*/ 1177649 w 2437871"/>
                <a:gd name="connsiteY2452" fmla="*/ 1338702 h 1574215"/>
                <a:gd name="connsiteX2453" fmla="*/ 392550 w 2437871"/>
                <a:gd name="connsiteY2453" fmla="*/ 1338702 h 1574215"/>
                <a:gd name="connsiteX2454" fmla="*/ 392550 w 2437871"/>
                <a:gd name="connsiteY2454" fmla="*/ 1413163 h 1574215"/>
                <a:gd name="connsiteX2455" fmla="*/ 396566 w 2437871"/>
                <a:gd name="connsiteY2455" fmla="*/ 1413163 h 1574215"/>
                <a:gd name="connsiteX2456" fmla="*/ 396566 w 2437871"/>
                <a:gd name="connsiteY2456" fmla="*/ 1338702 h 1574215"/>
                <a:gd name="connsiteX2457" fmla="*/ 392550 w 2437871"/>
                <a:gd name="connsiteY2457" fmla="*/ 1338702 h 1574215"/>
                <a:gd name="connsiteX2458" fmla="*/ 471108 w 2437871"/>
                <a:gd name="connsiteY2458" fmla="*/ 1338702 h 1574215"/>
                <a:gd name="connsiteX2459" fmla="*/ 471108 w 2437871"/>
                <a:gd name="connsiteY2459" fmla="*/ 1413163 h 1574215"/>
                <a:gd name="connsiteX2460" fmla="*/ 475124 w 2437871"/>
                <a:gd name="connsiteY2460" fmla="*/ 1413163 h 1574215"/>
                <a:gd name="connsiteX2461" fmla="*/ 475124 w 2437871"/>
                <a:gd name="connsiteY2461" fmla="*/ 1338702 h 1574215"/>
                <a:gd name="connsiteX2462" fmla="*/ 471108 w 2437871"/>
                <a:gd name="connsiteY2462" fmla="*/ 1338702 h 1574215"/>
                <a:gd name="connsiteX2463" fmla="*/ 1020613 w 2437871"/>
                <a:gd name="connsiteY2463" fmla="*/ 1338702 h 1574215"/>
                <a:gd name="connsiteX2464" fmla="*/ 1020613 w 2437871"/>
                <a:gd name="connsiteY2464" fmla="*/ 1413163 h 1574215"/>
                <a:gd name="connsiteX2465" fmla="*/ 1024629 w 2437871"/>
                <a:gd name="connsiteY2465" fmla="*/ 1413163 h 1574215"/>
                <a:gd name="connsiteX2466" fmla="*/ 1024629 w 2437871"/>
                <a:gd name="connsiteY2466" fmla="*/ 1338702 h 1574215"/>
                <a:gd name="connsiteX2467" fmla="*/ 1020613 w 2437871"/>
                <a:gd name="connsiteY2467" fmla="*/ 1338702 h 1574215"/>
                <a:gd name="connsiteX2468" fmla="*/ 314072 w 2437871"/>
                <a:gd name="connsiteY2468" fmla="*/ 1338702 h 1574215"/>
                <a:gd name="connsiteX2469" fmla="*/ 314072 w 2437871"/>
                <a:gd name="connsiteY2469" fmla="*/ 1413163 h 1574215"/>
                <a:gd name="connsiteX2470" fmla="*/ 318088 w 2437871"/>
                <a:gd name="connsiteY2470" fmla="*/ 1413163 h 1574215"/>
                <a:gd name="connsiteX2471" fmla="*/ 318088 w 2437871"/>
                <a:gd name="connsiteY2471" fmla="*/ 1338702 h 1574215"/>
                <a:gd name="connsiteX2472" fmla="*/ 314072 w 2437871"/>
                <a:gd name="connsiteY2472" fmla="*/ 1338702 h 1574215"/>
                <a:gd name="connsiteX2473" fmla="*/ 549585 w 2437871"/>
                <a:gd name="connsiteY2473" fmla="*/ 1338702 h 1574215"/>
                <a:gd name="connsiteX2474" fmla="*/ 549585 w 2437871"/>
                <a:gd name="connsiteY2474" fmla="*/ 1413163 h 1574215"/>
                <a:gd name="connsiteX2475" fmla="*/ 553602 w 2437871"/>
                <a:gd name="connsiteY2475" fmla="*/ 1413163 h 1574215"/>
                <a:gd name="connsiteX2476" fmla="*/ 553602 w 2437871"/>
                <a:gd name="connsiteY2476" fmla="*/ 1338702 h 1574215"/>
                <a:gd name="connsiteX2477" fmla="*/ 549585 w 2437871"/>
                <a:gd name="connsiteY2477" fmla="*/ 1338702 h 1574215"/>
                <a:gd name="connsiteX2478" fmla="*/ 235514 w 2437871"/>
                <a:gd name="connsiteY2478" fmla="*/ 1338702 h 1574215"/>
                <a:gd name="connsiteX2479" fmla="*/ 235514 w 2437871"/>
                <a:gd name="connsiteY2479" fmla="*/ 1413163 h 1574215"/>
                <a:gd name="connsiteX2480" fmla="*/ 239530 w 2437871"/>
                <a:gd name="connsiteY2480" fmla="*/ 1413163 h 1574215"/>
                <a:gd name="connsiteX2481" fmla="*/ 239530 w 2437871"/>
                <a:gd name="connsiteY2481" fmla="*/ 1338702 h 1574215"/>
                <a:gd name="connsiteX2482" fmla="*/ 235514 w 2437871"/>
                <a:gd name="connsiteY2482" fmla="*/ 1338702 h 1574215"/>
                <a:gd name="connsiteX2483" fmla="*/ 942135 w 2437871"/>
                <a:gd name="connsiteY2483" fmla="*/ 1338702 h 1574215"/>
                <a:gd name="connsiteX2484" fmla="*/ 942135 w 2437871"/>
                <a:gd name="connsiteY2484" fmla="*/ 1413163 h 1574215"/>
                <a:gd name="connsiteX2485" fmla="*/ 946151 w 2437871"/>
                <a:gd name="connsiteY2485" fmla="*/ 1413163 h 1574215"/>
                <a:gd name="connsiteX2486" fmla="*/ 946151 w 2437871"/>
                <a:gd name="connsiteY2486" fmla="*/ 1338702 h 1574215"/>
                <a:gd name="connsiteX2487" fmla="*/ 942135 w 2437871"/>
                <a:gd name="connsiteY2487" fmla="*/ 1338702 h 1574215"/>
                <a:gd name="connsiteX2488" fmla="*/ 863657 w 2437871"/>
                <a:gd name="connsiteY2488" fmla="*/ 1338702 h 1574215"/>
                <a:gd name="connsiteX2489" fmla="*/ 863657 w 2437871"/>
                <a:gd name="connsiteY2489" fmla="*/ 1413163 h 1574215"/>
                <a:gd name="connsiteX2490" fmla="*/ 867673 w 2437871"/>
                <a:gd name="connsiteY2490" fmla="*/ 1413163 h 1574215"/>
                <a:gd name="connsiteX2491" fmla="*/ 867673 w 2437871"/>
                <a:gd name="connsiteY2491" fmla="*/ 1338702 h 1574215"/>
                <a:gd name="connsiteX2492" fmla="*/ 863657 w 2437871"/>
                <a:gd name="connsiteY2492" fmla="*/ 1338702 h 1574215"/>
                <a:gd name="connsiteX2493" fmla="*/ 785099 w 2437871"/>
                <a:gd name="connsiteY2493" fmla="*/ 1338702 h 1574215"/>
                <a:gd name="connsiteX2494" fmla="*/ 785099 w 2437871"/>
                <a:gd name="connsiteY2494" fmla="*/ 1413163 h 1574215"/>
                <a:gd name="connsiteX2495" fmla="*/ 789115 w 2437871"/>
                <a:gd name="connsiteY2495" fmla="*/ 1413163 h 1574215"/>
                <a:gd name="connsiteX2496" fmla="*/ 789115 w 2437871"/>
                <a:gd name="connsiteY2496" fmla="*/ 1338702 h 1574215"/>
                <a:gd name="connsiteX2497" fmla="*/ 785099 w 2437871"/>
                <a:gd name="connsiteY2497" fmla="*/ 1338702 h 1574215"/>
                <a:gd name="connsiteX2498" fmla="*/ 628063 w 2437871"/>
                <a:gd name="connsiteY2498" fmla="*/ 1338702 h 1574215"/>
                <a:gd name="connsiteX2499" fmla="*/ 628063 w 2437871"/>
                <a:gd name="connsiteY2499" fmla="*/ 1413163 h 1574215"/>
                <a:gd name="connsiteX2500" fmla="*/ 632080 w 2437871"/>
                <a:gd name="connsiteY2500" fmla="*/ 1413163 h 1574215"/>
                <a:gd name="connsiteX2501" fmla="*/ 632080 w 2437871"/>
                <a:gd name="connsiteY2501" fmla="*/ 1338702 h 1574215"/>
                <a:gd name="connsiteX2502" fmla="*/ 628063 w 2437871"/>
                <a:gd name="connsiteY2502" fmla="*/ 1338702 h 1574215"/>
                <a:gd name="connsiteX2503" fmla="*/ 706621 w 2437871"/>
                <a:gd name="connsiteY2503" fmla="*/ 1338702 h 1574215"/>
                <a:gd name="connsiteX2504" fmla="*/ 706621 w 2437871"/>
                <a:gd name="connsiteY2504" fmla="*/ 1413163 h 1574215"/>
                <a:gd name="connsiteX2505" fmla="*/ 710638 w 2437871"/>
                <a:gd name="connsiteY2505" fmla="*/ 1413163 h 1574215"/>
                <a:gd name="connsiteX2506" fmla="*/ 710638 w 2437871"/>
                <a:gd name="connsiteY2506" fmla="*/ 1338702 h 1574215"/>
                <a:gd name="connsiteX2507" fmla="*/ 706621 w 2437871"/>
                <a:gd name="connsiteY2507" fmla="*/ 1338702 h 1574215"/>
                <a:gd name="connsiteX2508" fmla="*/ 2355378 w 2437871"/>
                <a:gd name="connsiteY2508" fmla="*/ 1177649 h 1574215"/>
                <a:gd name="connsiteX2509" fmla="*/ 2359394 w 2437871"/>
                <a:gd name="connsiteY2509" fmla="*/ 1177649 h 1574215"/>
                <a:gd name="connsiteX2510" fmla="*/ 2359394 w 2437871"/>
                <a:gd name="connsiteY2510" fmla="*/ 1103188 h 1574215"/>
                <a:gd name="connsiteX2511" fmla="*/ 2355378 w 2437871"/>
                <a:gd name="connsiteY2511" fmla="*/ 1103188 h 1574215"/>
                <a:gd name="connsiteX2512" fmla="*/ 2355378 w 2437871"/>
                <a:gd name="connsiteY2512" fmla="*/ 1177649 h 1574215"/>
                <a:gd name="connsiteX2513" fmla="*/ 82494 w 2437871"/>
                <a:gd name="connsiteY2513" fmla="*/ 710638 h 1574215"/>
                <a:gd name="connsiteX2514" fmla="*/ 78478 w 2437871"/>
                <a:gd name="connsiteY2514" fmla="*/ 710638 h 1574215"/>
                <a:gd name="connsiteX2515" fmla="*/ 78478 w 2437871"/>
                <a:gd name="connsiteY2515" fmla="*/ 785100 h 1574215"/>
                <a:gd name="connsiteX2516" fmla="*/ 82494 w 2437871"/>
                <a:gd name="connsiteY2516" fmla="*/ 785100 h 1574215"/>
                <a:gd name="connsiteX2517" fmla="*/ 82494 w 2437871"/>
                <a:gd name="connsiteY2517" fmla="*/ 710638 h 1574215"/>
                <a:gd name="connsiteX2518" fmla="*/ 82494 w 2437871"/>
                <a:gd name="connsiteY2518" fmla="*/ 632080 h 1574215"/>
                <a:gd name="connsiteX2519" fmla="*/ 78478 w 2437871"/>
                <a:gd name="connsiteY2519" fmla="*/ 632080 h 1574215"/>
                <a:gd name="connsiteX2520" fmla="*/ 78478 w 2437871"/>
                <a:gd name="connsiteY2520" fmla="*/ 706541 h 1574215"/>
                <a:gd name="connsiteX2521" fmla="*/ 82494 w 2437871"/>
                <a:gd name="connsiteY2521" fmla="*/ 706541 h 1574215"/>
                <a:gd name="connsiteX2522" fmla="*/ 82494 w 2437871"/>
                <a:gd name="connsiteY2522" fmla="*/ 632080 h 1574215"/>
                <a:gd name="connsiteX2523" fmla="*/ 82494 w 2437871"/>
                <a:gd name="connsiteY2523" fmla="*/ 789116 h 1574215"/>
                <a:gd name="connsiteX2524" fmla="*/ 78478 w 2437871"/>
                <a:gd name="connsiteY2524" fmla="*/ 789116 h 1574215"/>
                <a:gd name="connsiteX2525" fmla="*/ 78478 w 2437871"/>
                <a:gd name="connsiteY2525" fmla="*/ 863577 h 1574215"/>
                <a:gd name="connsiteX2526" fmla="*/ 82494 w 2437871"/>
                <a:gd name="connsiteY2526" fmla="*/ 863577 h 1574215"/>
                <a:gd name="connsiteX2527" fmla="*/ 82494 w 2437871"/>
                <a:gd name="connsiteY2527" fmla="*/ 789116 h 1574215"/>
                <a:gd name="connsiteX2528" fmla="*/ 82494 w 2437871"/>
                <a:gd name="connsiteY2528" fmla="*/ 553602 h 1574215"/>
                <a:gd name="connsiteX2529" fmla="*/ 78478 w 2437871"/>
                <a:gd name="connsiteY2529" fmla="*/ 553602 h 1574215"/>
                <a:gd name="connsiteX2530" fmla="*/ 78478 w 2437871"/>
                <a:gd name="connsiteY2530" fmla="*/ 628064 h 1574215"/>
                <a:gd name="connsiteX2531" fmla="*/ 82494 w 2437871"/>
                <a:gd name="connsiteY2531" fmla="*/ 628064 h 1574215"/>
                <a:gd name="connsiteX2532" fmla="*/ 82494 w 2437871"/>
                <a:gd name="connsiteY2532" fmla="*/ 553602 h 1574215"/>
                <a:gd name="connsiteX2533" fmla="*/ 82494 w 2437871"/>
                <a:gd name="connsiteY2533" fmla="*/ 475124 h 1574215"/>
                <a:gd name="connsiteX2534" fmla="*/ 78478 w 2437871"/>
                <a:gd name="connsiteY2534" fmla="*/ 475124 h 1574215"/>
                <a:gd name="connsiteX2535" fmla="*/ 78478 w 2437871"/>
                <a:gd name="connsiteY2535" fmla="*/ 549586 h 1574215"/>
                <a:gd name="connsiteX2536" fmla="*/ 82494 w 2437871"/>
                <a:gd name="connsiteY2536" fmla="*/ 549586 h 1574215"/>
                <a:gd name="connsiteX2537" fmla="*/ 82494 w 2437871"/>
                <a:gd name="connsiteY2537" fmla="*/ 475124 h 1574215"/>
                <a:gd name="connsiteX2538" fmla="*/ 82494 w 2437871"/>
                <a:gd name="connsiteY2538" fmla="*/ 1181666 h 1574215"/>
                <a:gd name="connsiteX2539" fmla="*/ 78478 w 2437871"/>
                <a:gd name="connsiteY2539" fmla="*/ 1181666 h 1574215"/>
                <a:gd name="connsiteX2540" fmla="*/ 78478 w 2437871"/>
                <a:gd name="connsiteY2540" fmla="*/ 1256127 h 1574215"/>
                <a:gd name="connsiteX2541" fmla="*/ 82494 w 2437871"/>
                <a:gd name="connsiteY2541" fmla="*/ 1256127 h 1574215"/>
                <a:gd name="connsiteX2542" fmla="*/ 82494 w 2437871"/>
                <a:gd name="connsiteY2542" fmla="*/ 1181666 h 1574215"/>
                <a:gd name="connsiteX2543" fmla="*/ 82494 w 2437871"/>
                <a:gd name="connsiteY2543" fmla="*/ 1103188 h 1574215"/>
                <a:gd name="connsiteX2544" fmla="*/ 78478 w 2437871"/>
                <a:gd name="connsiteY2544" fmla="*/ 1103188 h 1574215"/>
                <a:gd name="connsiteX2545" fmla="*/ 78478 w 2437871"/>
                <a:gd name="connsiteY2545" fmla="*/ 1177649 h 1574215"/>
                <a:gd name="connsiteX2546" fmla="*/ 82494 w 2437871"/>
                <a:gd name="connsiteY2546" fmla="*/ 1177649 h 1574215"/>
                <a:gd name="connsiteX2547" fmla="*/ 82494 w 2437871"/>
                <a:gd name="connsiteY2547" fmla="*/ 1103188 h 1574215"/>
                <a:gd name="connsiteX2548" fmla="*/ 82494 w 2437871"/>
                <a:gd name="connsiteY2548" fmla="*/ 946152 h 1574215"/>
                <a:gd name="connsiteX2549" fmla="*/ 78478 w 2437871"/>
                <a:gd name="connsiteY2549" fmla="*/ 946152 h 1574215"/>
                <a:gd name="connsiteX2550" fmla="*/ 78478 w 2437871"/>
                <a:gd name="connsiteY2550" fmla="*/ 1020613 h 1574215"/>
                <a:gd name="connsiteX2551" fmla="*/ 82494 w 2437871"/>
                <a:gd name="connsiteY2551" fmla="*/ 1020613 h 1574215"/>
                <a:gd name="connsiteX2552" fmla="*/ 82494 w 2437871"/>
                <a:gd name="connsiteY2552" fmla="*/ 946152 h 1574215"/>
                <a:gd name="connsiteX2553" fmla="*/ 82494 w 2437871"/>
                <a:gd name="connsiteY2553" fmla="*/ 396566 h 1574215"/>
                <a:gd name="connsiteX2554" fmla="*/ 78478 w 2437871"/>
                <a:gd name="connsiteY2554" fmla="*/ 396566 h 1574215"/>
                <a:gd name="connsiteX2555" fmla="*/ 78478 w 2437871"/>
                <a:gd name="connsiteY2555" fmla="*/ 471028 h 1574215"/>
                <a:gd name="connsiteX2556" fmla="*/ 82494 w 2437871"/>
                <a:gd name="connsiteY2556" fmla="*/ 471028 h 1574215"/>
                <a:gd name="connsiteX2557" fmla="*/ 82494 w 2437871"/>
                <a:gd name="connsiteY2557" fmla="*/ 396566 h 1574215"/>
                <a:gd name="connsiteX2558" fmla="*/ 82494 w 2437871"/>
                <a:gd name="connsiteY2558" fmla="*/ 867674 h 1574215"/>
                <a:gd name="connsiteX2559" fmla="*/ 78478 w 2437871"/>
                <a:gd name="connsiteY2559" fmla="*/ 867674 h 1574215"/>
                <a:gd name="connsiteX2560" fmla="*/ 78478 w 2437871"/>
                <a:gd name="connsiteY2560" fmla="*/ 942136 h 1574215"/>
                <a:gd name="connsiteX2561" fmla="*/ 82494 w 2437871"/>
                <a:gd name="connsiteY2561" fmla="*/ 942136 h 1574215"/>
                <a:gd name="connsiteX2562" fmla="*/ 82494 w 2437871"/>
                <a:gd name="connsiteY2562" fmla="*/ 867674 h 1574215"/>
                <a:gd name="connsiteX2563" fmla="*/ 82494 w 2437871"/>
                <a:gd name="connsiteY2563" fmla="*/ 1260224 h 1574215"/>
                <a:gd name="connsiteX2564" fmla="*/ 78478 w 2437871"/>
                <a:gd name="connsiteY2564" fmla="*/ 1260224 h 1574215"/>
                <a:gd name="connsiteX2565" fmla="*/ 78478 w 2437871"/>
                <a:gd name="connsiteY2565" fmla="*/ 1334685 h 1574215"/>
                <a:gd name="connsiteX2566" fmla="*/ 82494 w 2437871"/>
                <a:gd name="connsiteY2566" fmla="*/ 1334685 h 1574215"/>
                <a:gd name="connsiteX2567" fmla="*/ 82494 w 2437871"/>
                <a:gd name="connsiteY2567" fmla="*/ 1260224 h 1574215"/>
                <a:gd name="connsiteX2568" fmla="*/ 2119784 w 2437871"/>
                <a:gd name="connsiteY2568" fmla="*/ 1338702 h 1574215"/>
                <a:gd name="connsiteX2569" fmla="*/ 2119784 w 2437871"/>
                <a:gd name="connsiteY2569" fmla="*/ 1413163 h 1574215"/>
                <a:gd name="connsiteX2570" fmla="*/ 2123800 w 2437871"/>
                <a:gd name="connsiteY2570" fmla="*/ 1413163 h 1574215"/>
                <a:gd name="connsiteX2571" fmla="*/ 2123800 w 2437871"/>
                <a:gd name="connsiteY2571" fmla="*/ 1338702 h 1574215"/>
                <a:gd name="connsiteX2572" fmla="*/ 2119784 w 2437871"/>
                <a:gd name="connsiteY2572" fmla="*/ 1338702 h 1574215"/>
                <a:gd name="connsiteX2573" fmla="*/ 2355378 w 2437871"/>
                <a:gd name="connsiteY2573" fmla="*/ 1099172 h 1574215"/>
                <a:gd name="connsiteX2574" fmla="*/ 2359394 w 2437871"/>
                <a:gd name="connsiteY2574" fmla="*/ 1099172 h 1574215"/>
                <a:gd name="connsiteX2575" fmla="*/ 2359394 w 2437871"/>
                <a:gd name="connsiteY2575" fmla="*/ 1024710 h 1574215"/>
                <a:gd name="connsiteX2576" fmla="*/ 2355378 w 2437871"/>
                <a:gd name="connsiteY2576" fmla="*/ 1024710 h 1574215"/>
                <a:gd name="connsiteX2577" fmla="*/ 2355378 w 2437871"/>
                <a:gd name="connsiteY2577" fmla="*/ 1099172 h 1574215"/>
                <a:gd name="connsiteX2578" fmla="*/ 2355378 w 2437871"/>
                <a:gd name="connsiteY2578" fmla="*/ 1334685 h 1574215"/>
                <a:gd name="connsiteX2579" fmla="*/ 2359394 w 2437871"/>
                <a:gd name="connsiteY2579" fmla="*/ 1334685 h 1574215"/>
                <a:gd name="connsiteX2580" fmla="*/ 2359394 w 2437871"/>
                <a:gd name="connsiteY2580" fmla="*/ 1260224 h 1574215"/>
                <a:gd name="connsiteX2581" fmla="*/ 2355378 w 2437871"/>
                <a:gd name="connsiteY2581" fmla="*/ 1260224 h 1574215"/>
                <a:gd name="connsiteX2582" fmla="*/ 2355378 w 2437871"/>
                <a:gd name="connsiteY2582" fmla="*/ 1334685 h 1574215"/>
                <a:gd name="connsiteX2583" fmla="*/ 2355378 w 2437871"/>
                <a:gd name="connsiteY2583" fmla="*/ 1256208 h 1574215"/>
                <a:gd name="connsiteX2584" fmla="*/ 2359394 w 2437871"/>
                <a:gd name="connsiteY2584" fmla="*/ 1256208 h 1574215"/>
                <a:gd name="connsiteX2585" fmla="*/ 2359394 w 2437871"/>
                <a:gd name="connsiteY2585" fmla="*/ 1181746 h 1574215"/>
                <a:gd name="connsiteX2586" fmla="*/ 2355378 w 2437871"/>
                <a:gd name="connsiteY2586" fmla="*/ 1181746 h 1574215"/>
                <a:gd name="connsiteX2587" fmla="*/ 2355378 w 2437871"/>
                <a:gd name="connsiteY2587" fmla="*/ 1256208 h 1574215"/>
                <a:gd name="connsiteX2588" fmla="*/ 2276820 w 2437871"/>
                <a:gd name="connsiteY2588" fmla="*/ 1338702 h 1574215"/>
                <a:gd name="connsiteX2589" fmla="*/ 2276820 w 2437871"/>
                <a:gd name="connsiteY2589" fmla="*/ 1413163 h 1574215"/>
                <a:gd name="connsiteX2590" fmla="*/ 2280836 w 2437871"/>
                <a:gd name="connsiteY2590" fmla="*/ 1413163 h 1574215"/>
                <a:gd name="connsiteX2591" fmla="*/ 2280836 w 2437871"/>
                <a:gd name="connsiteY2591" fmla="*/ 1338702 h 1574215"/>
                <a:gd name="connsiteX2592" fmla="*/ 2276820 w 2437871"/>
                <a:gd name="connsiteY2592" fmla="*/ 1338702 h 1574215"/>
                <a:gd name="connsiteX2593" fmla="*/ 82494 w 2437871"/>
                <a:gd name="connsiteY2593" fmla="*/ 1338702 h 1574215"/>
                <a:gd name="connsiteX2594" fmla="*/ 78478 w 2437871"/>
                <a:gd name="connsiteY2594" fmla="*/ 1338702 h 1574215"/>
                <a:gd name="connsiteX2595" fmla="*/ 78478 w 2437871"/>
                <a:gd name="connsiteY2595" fmla="*/ 1413163 h 1574215"/>
                <a:gd name="connsiteX2596" fmla="*/ 82494 w 2437871"/>
                <a:gd name="connsiteY2596" fmla="*/ 1413163 h 1574215"/>
                <a:gd name="connsiteX2597" fmla="*/ 82494 w 2437871"/>
                <a:gd name="connsiteY2597" fmla="*/ 1338702 h 1574215"/>
                <a:gd name="connsiteX2598" fmla="*/ 2198342 w 2437871"/>
                <a:gd name="connsiteY2598" fmla="*/ 1338702 h 1574215"/>
                <a:gd name="connsiteX2599" fmla="*/ 2198342 w 2437871"/>
                <a:gd name="connsiteY2599" fmla="*/ 1413163 h 1574215"/>
                <a:gd name="connsiteX2600" fmla="*/ 2202358 w 2437871"/>
                <a:gd name="connsiteY2600" fmla="*/ 1413163 h 1574215"/>
                <a:gd name="connsiteX2601" fmla="*/ 2202358 w 2437871"/>
                <a:gd name="connsiteY2601" fmla="*/ 1338702 h 1574215"/>
                <a:gd name="connsiteX2602" fmla="*/ 2198342 w 2437871"/>
                <a:gd name="connsiteY2602" fmla="*/ 1338702 h 1574215"/>
                <a:gd name="connsiteX2603" fmla="*/ 82494 w 2437871"/>
                <a:gd name="connsiteY2603" fmla="*/ 318088 h 1574215"/>
                <a:gd name="connsiteX2604" fmla="*/ 78478 w 2437871"/>
                <a:gd name="connsiteY2604" fmla="*/ 318088 h 1574215"/>
                <a:gd name="connsiteX2605" fmla="*/ 78478 w 2437871"/>
                <a:gd name="connsiteY2605" fmla="*/ 392550 h 1574215"/>
                <a:gd name="connsiteX2606" fmla="*/ 82494 w 2437871"/>
                <a:gd name="connsiteY2606" fmla="*/ 392550 h 1574215"/>
                <a:gd name="connsiteX2607" fmla="*/ 82494 w 2437871"/>
                <a:gd name="connsiteY2607" fmla="*/ 318088 h 1574215"/>
                <a:gd name="connsiteX2608" fmla="*/ 82494 w 2437871"/>
                <a:gd name="connsiteY2608" fmla="*/ 239530 h 1574215"/>
                <a:gd name="connsiteX2609" fmla="*/ 78478 w 2437871"/>
                <a:gd name="connsiteY2609" fmla="*/ 239530 h 1574215"/>
                <a:gd name="connsiteX2610" fmla="*/ 78478 w 2437871"/>
                <a:gd name="connsiteY2610" fmla="*/ 313992 h 1574215"/>
                <a:gd name="connsiteX2611" fmla="*/ 82494 w 2437871"/>
                <a:gd name="connsiteY2611" fmla="*/ 313992 h 1574215"/>
                <a:gd name="connsiteX2612" fmla="*/ 82494 w 2437871"/>
                <a:gd name="connsiteY2612" fmla="*/ 239530 h 1574215"/>
                <a:gd name="connsiteX2613" fmla="*/ 2355378 w 2437871"/>
                <a:gd name="connsiteY2613" fmla="*/ 1413244 h 1574215"/>
                <a:gd name="connsiteX2614" fmla="*/ 2359394 w 2437871"/>
                <a:gd name="connsiteY2614" fmla="*/ 1413244 h 1574215"/>
                <a:gd name="connsiteX2615" fmla="*/ 2359394 w 2437871"/>
                <a:gd name="connsiteY2615" fmla="*/ 1338782 h 1574215"/>
                <a:gd name="connsiteX2616" fmla="*/ 2355378 w 2437871"/>
                <a:gd name="connsiteY2616" fmla="*/ 1338782 h 1574215"/>
                <a:gd name="connsiteX2617" fmla="*/ 2355378 w 2437871"/>
                <a:gd name="connsiteY2617" fmla="*/ 1413244 h 1574215"/>
                <a:gd name="connsiteX2618" fmla="*/ 82494 w 2437871"/>
                <a:gd name="connsiteY2618" fmla="*/ 82494 h 1574215"/>
                <a:gd name="connsiteX2619" fmla="*/ 78478 w 2437871"/>
                <a:gd name="connsiteY2619" fmla="*/ 82494 h 1574215"/>
                <a:gd name="connsiteX2620" fmla="*/ 78478 w 2437871"/>
                <a:gd name="connsiteY2620" fmla="*/ 156956 h 1574215"/>
                <a:gd name="connsiteX2621" fmla="*/ 82494 w 2437871"/>
                <a:gd name="connsiteY2621" fmla="*/ 156956 h 1574215"/>
                <a:gd name="connsiteX2622" fmla="*/ 82494 w 2437871"/>
                <a:gd name="connsiteY2622" fmla="*/ 82494 h 1574215"/>
                <a:gd name="connsiteX2623" fmla="*/ 82494 w 2437871"/>
                <a:gd name="connsiteY2623" fmla="*/ 161052 h 1574215"/>
                <a:gd name="connsiteX2624" fmla="*/ 78478 w 2437871"/>
                <a:gd name="connsiteY2624" fmla="*/ 161052 h 1574215"/>
                <a:gd name="connsiteX2625" fmla="*/ 78478 w 2437871"/>
                <a:gd name="connsiteY2625" fmla="*/ 235514 h 1574215"/>
                <a:gd name="connsiteX2626" fmla="*/ 82494 w 2437871"/>
                <a:gd name="connsiteY2626" fmla="*/ 235514 h 1574215"/>
                <a:gd name="connsiteX2627" fmla="*/ 82494 w 2437871"/>
                <a:gd name="connsiteY2627" fmla="*/ 161052 h 1574215"/>
                <a:gd name="connsiteX2628" fmla="*/ 2355378 w 2437871"/>
                <a:gd name="connsiteY2628" fmla="*/ 157036 h 1574215"/>
                <a:gd name="connsiteX2629" fmla="*/ 2359394 w 2437871"/>
                <a:gd name="connsiteY2629" fmla="*/ 157036 h 1574215"/>
                <a:gd name="connsiteX2630" fmla="*/ 2359394 w 2437871"/>
                <a:gd name="connsiteY2630" fmla="*/ 82574 h 1574215"/>
                <a:gd name="connsiteX2631" fmla="*/ 2355378 w 2437871"/>
                <a:gd name="connsiteY2631" fmla="*/ 82574 h 1574215"/>
                <a:gd name="connsiteX2632" fmla="*/ 2355378 w 2437871"/>
                <a:gd name="connsiteY2632" fmla="*/ 157036 h 1574215"/>
                <a:gd name="connsiteX2633" fmla="*/ 632080 w 2437871"/>
                <a:gd name="connsiteY2633" fmla="*/ 78478 h 1574215"/>
                <a:gd name="connsiteX2634" fmla="*/ 632080 w 2437871"/>
                <a:gd name="connsiteY2634" fmla="*/ 4016 h 1574215"/>
                <a:gd name="connsiteX2635" fmla="*/ 628063 w 2437871"/>
                <a:gd name="connsiteY2635" fmla="*/ 4016 h 1574215"/>
                <a:gd name="connsiteX2636" fmla="*/ 628063 w 2437871"/>
                <a:gd name="connsiteY2636" fmla="*/ 78478 h 1574215"/>
                <a:gd name="connsiteX2637" fmla="*/ 632080 w 2437871"/>
                <a:gd name="connsiteY2637" fmla="*/ 78478 h 1574215"/>
                <a:gd name="connsiteX2638" fmla="*/ 946151 w 2437871"/>
                <a:gd name="connsiteY2638" fmla="*/ 78478 h 1574215"/>
                <a:gd name="connsiteX2639" fmla="*/ 946151 w 2437871"/>
                <a:gd name="connsiteY2639" fmla="*/ 4016 h 1574215"/>
                <a:gd name="connsiteX2640" fmla="*/ 942135 w 2437871"/>
                <a:gd name="connsiteY2640" fmla="*/ 4016 h 1574215"/>
                <a:gd name="connsiteX2641" fmla="*/ 942135 w 2437871"/>
                <a:gd name="connsiteY2641" fmla="*/ 78478 h 1574215"/>
                <a:gd name="connsiteX2642" fmla="*/ 946151 w 2437871"/>
                <a:gd name="connsiteY2642" fmla="*/ 78478 h 1574215"/>
                <a:gd name="connsiteX2643" fmla="*/ 789115 w 2437871"/>
                <a:gd name="connsiteY2643" fmla="*/ 78478 h 1574215"/>
                <a:gd name="connsiteX2644" fmla="*/ 789115 w 2437871"/>
                <a:gd name="connsiteY2644" fmla="*/ 4016 h 1574215"/>
                <a:gd name="connsiteX2645" fmla="*/ 785099 w 2437871"/>
                <a:gd name="connsiteY2645" fmla="*/ 4016 h 1574215"/>
                <a:gd name="connsiteX2646" fmla="*/ 785099 w 2437871"/>
                <a:gd name="connsiteY2646" fmla="*/ 78478 h 1574215"/>
                <a:gd name="connsiteX2647" fmla="*/ 789115 w 2437871"/>
                <a:gd name="connsiteY2647" fmla="*/ 78478 h 1574215"/>
                <a:gd name="connsiteX2648" fmla="*/ 710638 w 2437871"/>
                <a:gd name="connsiteY2648" fmla="*/ 78478 h 1574215"/>
                <a:gd name="connsiteX2649" fmla="*/ 710638 w 2437871"/>
                <a:gd name="connsiteY2649" fmla="*/ 4016 h 1574215"/>
                <a:gd name="connsiteX2650" fmla="*/ 706621 w 2437871"/>
                <a:gd name="connsiteY2650" fmla="*/ 4016 h 1574215"/>
                <a:gd name="connsiteX2651" fmla="*/ 706621 w 2437871"/>
                <a:gd name="connsiteY2651" fmla="*/ 78478 h 1574215"/>
                <a:gd name="connsiteX2652" fmla="*/ 710638 w 2437871"/>
                <a:gd name="connsiteY2652" fmla="*/ 78478 h 1574215"/>
                <a:gd name="connsiteX2653" fmla="*/ 1024629 w 2437871"/>
                <a:gd name="connsiteY2653" fmla="*/ 78478 h 1574215"/>
                <a:gd name="connsiteX2654" fmla="*/ 1024629 w 2437871"/>
                <a:gd name="connsiteY2654" fmla="*/ 4016 h 1574215"/>
                <a:gd name="connsiteX2655" fmla="*/ 1020613 w 2437871"/>
                <a:gd name="connsiteY2655" fmla="*/ 4016 h 1574215"/>
                <a:gd name="connsiteX2656" fmla="*/ 1020613 w 2437871"/>
                <a:gd name="connsiteY2656" fmla="*/ 78478 h 1574215"/>
                <a:gd name="connsiteX2657" fmla="*/ 1024629 w 2437871"/>
                <a:gd name="connsiteY2657" fmla="*/ 78478 h 1574215"/>
                <a:gd name="connsiteX2658" fmla="*/ 867673 w 2437871"/>
                <a:gd name="connsiteY2658" fmla="*/ 78478 h 1574215"/>
                <a:gd name="connsiteX2659" fmla="*/ 867673 w 2437871"/>
                <a:gd name="connsiteY2659" fmla="*/ 4016 h 1574215"/>
                <a:gd name="connsiteX2660" fmla="*/ 863657 w 2437871"/>
                <a:gd name="connsiteY2660" fmla="*/ 4016 h 1574215"/>
                <a:gd name="connsiteX2661" fmla="*/ 863657 w 2437871"/>
                <a:gd name="connsiteY2661" fmla="*/ 78478 h 1574215"/>
                <a:gd name="connsiteX2662" fmla="*/ 867673 w 2437871"/>
                <a:gd name="connsiteY2662" fmla="*/ 78478 h 1574215"/>
                <a:gd name="connsiteX2663" fmla="*/ 157036 w 2437871"/>
                <a:gd name="connsiteY2663" fmla="*/ 1338702 h 1574215"/>
                <a:gd name="connsiteX2664" fmla="*/ 157036 w 2437871"/>
                <a:gd name="connsiteY2664" fmla="*/ 1413163 h 1574215"/>
                <a:gd name="connsiteX2665" fmla="*/ 161052 w 2437871"/>
                <a:gd name="connsiteY2665" fmla="*/ 1413163 h 1574215"/>
                <a:gd name="connsiteX2666" fmla="*/ 161052 w 2437871"/>
                <a:gd name="connsiteY2666" fmla="*/ 1338702 h 1574215"/>
                <a:gd name="connsiteX2667" fmla="*/ 157036 w 2437871"/>
                <a:gd name="connsiteY2667" fmla="*/ 1338702 h 1574215"/>
                <a:gd name="connsiteX2668" fmla="*/ 1103187 w 2437871"/>
                <a:gd name="connsiteY2668" fmla="*/ 78478 h 1574215"/>
                <a:gd name="connsiteX2669" fmla="*/ 1103187 w 2437871"/>
                <a:gd name="connsiteY2669" fmla="*/ 4016 h 1574215"/>
                <a:gd name="connsiteX2670" fmla="*/ 1099171 w 2437871"/>
                <a:gd name="connsiteY2670" fmla="*/ 4016 h 1574215"/>
                <a:gd name="connsiteX2671" fmla="*/ 1099171 w 2437871"/>
                <a:gd name="connsiteY2671" fmla="*/ 78478 h 1574215"/>
                <a:gd name="connsiteX2672" fmla="*/ 1103187 w 2437871"/>
                <a:gd name="connsiteY2672" fmla="*/ 78478 h 1574215"/>
                <a:gd name="connsiteX2673" fmla="*/ 1338701 w 2437871"/>
                <a:gd name="connsiteY2673" fmla="*/ 78478 h 1574215"/>
                <a:gd name="connsiteX2674" fmla="*/ 1338701 w 2437871"/>
                <a:gd name="connsiteY2674" fmla="*/ 4016 h 1574215"/>
                <a:gd name="connsiteX2675" fmla="*/ 1334685 w 2437871"/>
                <a:gd name="connsiteY2675" fmla="*/ 4016 h 1574215"/>
                <a:gd name="connsiteX2676" fmla="*/ 1334685 w 2437871"/>
                <a:gd name="connsiteY2676" fmla="*/ 78478 h 1574215"/>
                <a:gd name="connsiteX2677" fmla="*/ 1338701 w 2437871"/>
                <a:gd name="connsiteY2677" fmla="*/ 78478 h 1574215"/>
                <a:gd name="connsiteX2678" fmla="*/ 1260223 w 2437871"/>
                <a:gd name="connsiteY2678" fmla="*/ 78478 h 1574215"/>
                <a:gd name="connsiteX2679" fmla="*/ 1260223 w 2437871"/>
                <a:gd name="connsiteY2679" fmla="*/ 4016 h 1574215"/>
                <a:gd name="connsiteX2680" fmla="*/ 1256207 w 2437871"/>
                <a:gd name="connsiteY2680" fmla="*/ 4016 h 1574215"/>
                <a:gd name="connsiteX2681" fmla="*/ 1256207 w 2437871"/>
                <a:gd name="connsiteY2681" fmla="*/ 78478 h 1574215"/>
                <a:gd name="connsiteX2682" fmla="*/ 1260223 w 2437871"/>
                <a:gd name="connsiteY2682" fmla="*/ 78478 h 1574215"/>
                <a:gd name="connsiteX2683" fmla="*/ 1181665 w 2437871"/>
                <a:gd name="connsiteY2683" fmla="*/ 78478 h 1574215"/>
                <a:gd name="connsiteX2684" fmla="*/ 1181665 w 2437871"/>
                <a:gd name="connsiteY2684" fmla="*/ 4016 h 1574215"/>
                <a:gd name="connsiteX2685" fmla="*/ 1177649 w 2437871"/>
                <a:gd name="connsiteY2685" fmla="*/ 4016 h 1574215"/>
                <a:gd name="connsiteX2686" fmla="*/ 1177649 w 2437871"/>
                <a:gd name="connsiteY2686" fmla="*/ 78478 h 1574215"/>
                <a:gd name="connsiteX2687" fmla="*/ 1181665 w 2437871"/>
                <a:gd name="connsiteY2687" fmla="*/ 78478 h 1574215"/>
                <a:gd name="connsiteX2688" fmla="*/ 318088 w 2437871"/>
                <a:gd name="connsiteY2688" fmla="*/ 157036 h 1574215"/>
                <a:gd name="connsiteX2689" fmla="*/ 318088 w 2437871"/>
                <a:gd name="connsiteY2689" fmla="*/ 82574 h 1574215"/>
                <a:gd name="connsiteX2690" fmla="*/ 314072 w 2437871"/>
                <a:gd name="connsiteY2690" fmla="*/ 82574 h 1574215"/>
                <a:gd name="connsiteX2691" fmla="*/ 314072 w 2437871"/>
                <a:gd name="connsiteY2691" fmla="*/ 157036 h 1574215"/>
                <a:gd name="connsiteX2692" fmla="*/ 318088 w 2437871"/>
                <a:gd name="connsiteY2692" fmla="*/ 157036 h 1574215"/>
                <a:gd name="connsiteX2693" fmla="*/ 239530 w 2437871"/>
                <a:gd name="connsiteY2693" fmla="*/ 157036 h 1574215"/>
                <a:gd name="connsiteX2694" fmla="*/ 239530 w 2437871"/>
                <a:gd name="connsiteY2694" fmla="*/ 82574 h 1574215"/>
                <a:gd name="connsiteX2695" fmla="*/ 235514 w 2437871"/>
                <a:gd name="connsiteY2695" fmla="*/ 82574 h 1574215"/>
                <a:gd name="connsiteX2696" fmla="*/ 235514 w 2437871"/>
                <a:gd name="connsiteY2696" fmla="*/ 157036 h 1574215"/>
                <a:gd name="connsiteX2697" fmla="*/ 239530 w 2437871"/>
                <a:gd name="connsiteY2697" fmla="*/ 157036 h 1574215"/>
                <a:gd name="connsiteX2698" fmla="*/ 82494 w 2437871"/>
                <a:gd name="connsiteY2698" fmla="*/ 78478 h 1574215"/>
                <a:gd name="connsiteX2699" fmla="*/ 82494 w 2437871"/>
                <a:gd name="connsiteY2699" fmla="*/ 4016 h 1574215"/>
                <a:gd name="connsiteX2700" fmla="*/ 78478 w 2437871"/>
                <a:gd name="connsiteY2700" fmla="*/ 4016 h 1574215"/>
                <a:gd name="connsiteX2701" fmla="*/ 78478 w 2437871"/>
                <a:gd name="connsiteY2701" fmla="*/ 78478 h 1574215"/>
                <a:gd name="connsiteX2702" fmla="*/ 82494 w 2437871"/>
                <a:gd name="connsiteY2702" fmla="*/ 78478 h 1574215"/>
                <a:gd name="connsiteX2703" fmla="*/ 161052 w 2437871"/>
                <a:gd name="connsiteY2703" fmla="*/ 157036 h 1574215"/>
                <a:gd name="connsiteX2704" fmla="*/ 161052 w 2437871"/>
                <a:gd name="connsiteY2704" fmla="*/ 82574 h 1574215"/>
                <a:gd name="connsiteX2705" fmla="*/ 157036 w 2437871"/>
                <a:gd name="connsiteY2705" fmla="*/ 82574 h 1574215"/>
                <a:gd name="connsiteX2706" fmla="*/ 157036 w 2437871"/>
                <a:gd name="connsiteY2706" fmla="*/ 157036 h 1574215"/>
                <a:gd name="connsiteX2707" fmla="*/ 161052 w 2437871"/>
                <a:gd name="connsiteY2707" fmla="*/ 157036 h 1574215"/>
                <a:gd name="connsiteX2708" fmla="*/ 396566 w 2437871"/>
                <a:gd name="connsiteY2708" fmla="*/ 157036 h 1574215"/>
                <a:gd name="connsiteX2709" fmla="*/ 396566 w 2437871"/>
                <a:gd name="connsiteY2709" fmla="*/ 82574 h 1574215"/>
                <a:gd name="connsiteX2710" fmla="*/ 392550 w 2437871"/>
                <a:gd name="connsiteY2710" fmla="*/ 82574 h 1574215"/>
                <a:gd name="connsiteX2711" fmla="*/ 392550 w 2437871"/>
                <a:gd name="connsiteY2711" fmla="*/ 157036 h 1574215"/>
                <a:gd name="connsiteX2712" fmla="*/ 396566 w 2437871"/>
                <a:gd name="connsiteY2712" fmla="*/ 157036 h 1574215"/>
                <a:gd name="connsiteX2713" fmla="*/ 553602 w 2437871"/>
                <a:gd name="connsiteY2713" fmla="*/ 78478 h 1574215"/>
                <a:gd name="connsiteX2714" fmla="*/ 553602 w 2437871"/>
                <a:gd name="connsiteY2714" fmla="*/ 4016 h 1574215"/>
                <a:gd name="connsiteX2715" fmla="*/ 549585 w 2437871"/>
                <a:gd name="connsiteY2715" fmla="*/ 4016 h 1574215"/>
                <a:gd name="connsiteX2716" fmla="*/ 549585 w 2437871"/>
                <a:gd name="connsiteY2716" fmla="*/ 78478 h 1574215"/>
                <a:gd name="connsiteX2717" fmla="*/ 553602 w 2437871"/>
                <a:gd name="connsiteY2717" fmla="*/ 78478 h 1574215"/>
                <a:gd name="connsiteX2718" fmla="*/ 1495737 w 2437871"/>
                <a:gd name="connsiteY2718" fmla="*/ 78478 h 1574215"/>
                <a:gd name="connsiteX2719" fmla="*/ 1495737 w 2437871"/>
                <a:gd name="connsiteY2719" fmla="*/ 4016 h 1574215"/>
                <a:gd name="connsiteX2720" fmla="*/ 1491721 w 2437871"/>
                <a:gd name="connsiteY2720" fmla="*/ 4016 h 1574215"/>
                <a:gd name="connsiteX2721" fmla="*/ 1491721 w 2437871"/>
                <a:gd name="connsiteY2721" fmla="*/ 78478 h 1574215"/>
                <a:gd name="connsiteX2722" fmla="*/ 1495737 w 2437871"/>
                <a:gd name="connsiteY2722" fmla="*/ 78478 h 1574215"/>
                <a:gd name="connsiteX2723" fmla="*/ 396566 w 2437871"/>
                <a:gd name="connsiteY2723" fmla="*/ 78478 h 1574215"/>
                <a:gd name="connsiteX2724" fmla="*/ 396566 w 2437871"/>
                <a:gd name="connsiteY2724" fmla="*/ 4016 h 1574215"/>
                <a:gd name="connsiteX2725" fmla="*/ 392550 w 2437871"/>
                <a:gd name="connsiteY2725" fmla="*/ 4016 h 1574215"/>
                <a:gd name="connsiteX2726" fmla="*/ 392550 w 2437871"/>
                <a:gd name="connsiteY2726" fmla="*/ 78478 h 1574215"/>
                <a:gd name="connsiteX2727" fmla="*/ 396566 w 2437871"/>
                <a:gd name="connsiteY2727" fmla="*/ 78478 h 1574215"/>
                <a:gd name="connsiteX2728" fmla="*/ 475124 w 2437871"/>
                <a:gd name="connsiteY2728" fmla="*/ 78478 h 1574215"/>
                <a:gd name="connsiteX2729" fmla="*/ 475124 w 2437871"/>
                <a:gd name="connsiteY2729" fmla="*/ 4016 h 1574215"/>
                <a:gd name="connsiteX2730" fmla="*/ 471108 w 2437871"/>
                <a:gd name="connsiteY2730" fmla="*/ 4016 h 1574215"/>
                <a:gd name="connsiteX2731" fmla="*/ 471108 w 2437871"/>
                <a:gd name="connsiteY2731" fmla="*/ 78478 h 1574215"/>
                <a:gd name="connsiteX2732" fmla="*/ 475124 w 2437871"/>
                <a:gd name="connsiteY2732" fmla="*/ 78478 h 1574215"/>
                <a:gd name="connsiteX2733" fmla="*/ 161052 w 2437871"/>
                <a:gd name="connsiteY2733" fmla="*/ 78478 h 1574215"/>
                <a:gd name="connsiteX2734" fmla="*/ 161052 w 2437871"/>
                <a:gd name="connsiteY2734" fmla="*/ 4016 h 1574215"/>
                <a:gd name="connsiteX2735" fmla="*/ 157036 w 2437871"/>
                <a:gd name="connsiteY2735" fmla="*/ 4016 h 1574215"/>
                <a:gd name="connsiteX2736" fmla="*/ 157036 w 2437871"/>
                <a:gd name="connsiteY2736" fmla="*/ 78478 h 1574215"/>
                <a:gd name="connsiteX2737" fmla="*/ 161052 w 2437871"/>
                <a:gd name="connsiteY2737" fmla="*/ 78478 h 1574215"/>
                <a:gd name="connsiteX2738" fmla="*/ 239530 w 2437871"/>
                <a:gd name="connsiteY2738" fmla="*/ 78478 h 1574215"/>
                <a:gd name="connsiteX2739" fmla="*/ 239530 w 2437871"/>
                <a:gd name="connsiteY2739" fmla="*/ 4016 h 1574215"/>
                <a:gd name="connsiteX2740" fmla="*/ 235514 w 2437871"/>
                <a:gd name="connsiteY2740" fmla="*/ 4016 h 1574215"/>
                <a:gd name="connsiteX2741" fmla="*/ 235514 w 2437871"/>
                <a:gd name="connsiteY2741" fmla="*/ 78478 h 1574215"/>
                <a:gd name="connsiteX2742" fmla="*/ 239530 w 2437871"/>
                <a:gd name="connsiteY2742" fmla="*/ 78478 h 1574215"/>
                <a:gd name="connsiteX2743" fmla="*/ 318088 w 2437871"/>
                <a:gd name="connsiteY2743" fmla="*/ 78478 h 1574215"/>
                <a:gd name="connsiteX2744" fmla="*/ 318088 w 2437871"/>
                <a:gd name="connsiteY2744" fmla="*/ 4016 h 1574215"/>
                <a:gd name="connsiteX2745" fmla="*/ 314072 w 2437871"/>
                <a:gd name="connsiteY2745" fmla="*/ 4016 h 1574215"/>
                <a:gd name="connsiteX2746" fmla="*/ 314072 w 2437871"/>
                <a:gd name="connsiteY2746" fmla="*/ 78478 h 1574215"/>
                <a:gd name="connsiteX2747" fmla="*/ 318088 w 2437871"/>
                <a:gd name="connsiteY2747" fmla="*/ 78478 h 1574215"/>
                <a:gd name="connsiteX2748" fmla="*/ 1417259 w 2437871"/>
                <a:gd name="connsiteY2748" fmla="*/ 78478 h 1574215"/>
                <a:gd name="connsiteX2749" fmla="*/ 1417259 w 2437871"/>
                <a:gd name="connsiteY2749" fmla="*/ 4016 h 1574215"/>
                <a:gd name="connsiteX2750" fmla="*/ 1413243 w 2437871"/>
                <a:gd name="connsiteY2750" fmla="*/ 4016 h 1574215"/>
                <a:gd name="connsiteX2751" fmla="*/ 1413243 w 2437871"/>
                <a:gd name="connsiteY2751" fmla="*/ 78478 h 1574215"/>
                <a:gd name="connsiteX2752" fmla="*/ 1417259 w 2437871"/>
                <a:gd name="connsiteY2752" fmla="*/ 78478 h 1574215"/>
                <a:gd name="connsiteX2753" fmla="*/ 2355378 w 2437871"/>
                <a:gd name="connsiteY2753" fmla="*/ 549586 h 1574215"/>
                <a:gd name="connsiteX2754" fmla="*/ 2359394 w 2437871"/>
                <a:gd name="connsiteY2754" fmla="*/ 549586 h 1574215"/>
                <a:gd name="connsiteX2755" fmla="*/ 2359394 w 2437871"/>
                <a:gd name="connsiteY2755" fmla="*/ 475124 h 1574215"/>
                <a:gd name="connsiteX2756" fmla="*/ 2355378 w 2437871"/>
                <a:gd name="connsiteY2756" fmla="*/ 475124 h 1574215"/>
                <a:gd name="connsiteX2757" fmla="*/ 2355378 w 2437871"/>
                <a:gd name="connsiteY2757" fmla="*/ 549586 h 1574215"/>
                <a:gd name="connsiteX2758" fmla="*/ 2355378 w 2437871"/>
                <a:gd name="connsiteY2758" fmla="*/ 471108 h 1574215"/>
                <a:gd name="connsiteX2759" fmla="*/ 2359394 w 2437871"/>
                <a:gd name="connsiteY2759" fmla="*/ 471108 h 1574215"/>
                <a:gd name="connsiteX2760" fmla="*/ 2359394 w 2437871"/>
                <a:gd name="connsiteY2760" fmla="*/ 396646 h 1574215"/>
                <a:gd name="connsiteX2761" fmla="*/ 2355378 w 2437871"/>
                <a:gd name="connsiteY2761" fmla="*/ 396646 h 1574215"/>
                <a:gd name="connsiteX2762" fmla="*/ 2355378 w 2437871"/>
                <a:gd name="connsiteY2762" fmla="*/ 471108 h 1574215"/>
                <a:gd name="connsiteX2763" fmla="*/ 2355378 w 2437871"/>
                <a:gd name="connsiteY2763" fmla="*/ 314072 h 1574215"/>
                <a:gd name="connsiteX2764" fmla="*/ 2359394 w 2437871"/>
                <a:gd name="connsiteY2764" fmla="*/ 314072 h 1574215"/>
                <a:gd name="connsiteX2765" fmla="*/ 2359394 w 2437871"/>
                <a:gd name="connsiteY2765" fmla="*/ 239610 h 1574215"/>
                <a:gd name="connsiteX2766" fmla="*/ 2355378 w 2437871"/>
                <a:gd name="connsiteY2766" fmla="*/ 239610 h 1574215"/>
                <a:gd name="connsiteX2767" fmla="*/ 2355378 w 2437871"/>
                <a:gd name="connsiteY2767" fmla="*/ 314072 h 1574215"/>
                <a:gd name="connsiteX2768" fmla="*/ 2355378 w 2437871"/>
                <a:gd name="connsiteY2768" fmla="*/ 392550 h 1574215"/>
                <a:gd name="connsiteX2769" fmla="*/ 2359394 w 2437871"/>
                <a:gd name="connsiteY2769" fmla="*/ 392550 h 1574215"/>
                <a:gd name="connsiteX2770" fmla="*/ 2359394 w 2437871"/>
                <a:gd name="connsiteY2770" fmla="*/ 318088 h 1574215"/>
                <a:gd name="connsiteX2771" fmla="*/ 2355378 w 2437871"/>
                <a:gd name="connsiteY2771" fmla="*/ 318088 h 1574215"/>
                <a:gd name="connsiteX2772" fmla="*/ 2355378 w 2437871"/>
                <a:gd name="connsiteY2772" fmla="*/ 392550 h 1574215"/>
                <a:gd name="connsiteX2773" fmla="*/ 2355378 w 2437871"/>
                <a:gd name="connsiteY2773" fmla="*/ 628064 h 1574215"/>
                <a:gd name="connsiteX2774" fmla="*/ 2359394 w 2437871"/>
                <a:gd name="connsiteY2774" fmla="*/ 628064 h 1574215"/>
                <a:gd name="connsiteX2775" fmla="*/ 2359394 w 2437871"/>
                <a:gd name="connsiteY2775" fmla="*/ 553602 h 1574215"/>
                <a:gd name="connsiteX2776" fmla="*/ 2355378 w 2437871"/>
                <a:gd name="connsiteY2776" fmla="*/ 553602 h 1574215"/>
                <a:gd name="connsiteX2777" fmla="*/ 2355378 w 2437871"/>
                <a:gd name="connsiteY2777" fmla="*/ 628064 h 1574215"/>
                <a:gd name="connsiteX2778" fmla="*/ 2355378 w 2437871"/>
                <a:gd name="connsiteY2778" fmla="*/ 785100 h 1574215"/>
                <a:gd name="connsiteX2779" fmla="*/ 2359394 w 2437871"/>
                <a:gd name="connsiteY2779" fmla="*/ 785100 h 1574215"/>
                <a:gd name="connsiteX2780" fmla="*/ 2359394 w 2437871"/>
                <a:gd name="connsiteY2780" fmla="*/ 710638 h 1574215"/>
                <a:gd name="connsiteX2781" fmla="*/ 2355378 w 2437871"/>
                <a:gd name="connsiteY2781" fmla="*/ 710638 h 1574215"/>
                <a:gd name="connsiteX2782" fmla="*/ 2355378 w 2437871"/>
                <a:gd name="connsiteY2782" fmla="*/ 785100 h 1574215"/>
                <a:gd name="connsiteX2783" fmla="*/ 2355378 w 2437871"/>
                <a:gd name="connsiteY2783" fmla="*/ 1020613 h 1574215"/>
                <a:gd name="connsiteX2784" fmla="*/ 2359394 w 2437871"/>
                <a:gd name="connsiteY2784" fmla="*/ 1020613 h 1574215"/>
                <a:gd name="connsiteX2785" fmla="*/ 2359394 w 2437871"/>
                <a:gd name="connsiteY2785" fmla="*/ 946152 h 1574215"/>
                <a:gd name="connsiteX2786" fmla="*/ 2355378 w 2437871"/>
                <a:gd name="connsiteY2786" fmla="*/ 946152 h 1574215"/>
                <a:gd name="connsiteX2787" fmla="*/ 2355378 w 2437871"/>
                <a:gd name="connsiteY2787" fmla="*/ 1020613 h 1574215"/>
                <a:gd name="connsiteX2788" fmla="*/ 2355378 w 2437871"/>
                <a:gd name="connsiteY2788" fmla="*/ 942136 h 1574215"/>
                <a:gd name="connsiteX2789" fmla="*/ 2359394 w 2437871"/>
                <a:gd name="connsiteY2789" fmla="*/ 942136 h 1574215"/>
                <a:gd name="connsiteX2790" fmla="*/ 2359394 w 2437871"/>
                <a:gd name="connsiteY2790" fmla="*/ 867674 h 1574215"/>
                <a:gd name="connsiteX2791" fmla="*/ 2355378 w 2437871"/>
                <a:gd name="connsiteY2791" fmla="*/ 867674 h 1574215"/>
                <a:gd name="connsiteX2792" fmla="*/ 2355378 w 2437871"/>
                <a:gd name="connsiteY2792" fmla="*/ 942136 h 1574215"/>
                <a:gd name="connsiteX2793" fmla="*/ 2355378 w 2437871"/>
                <a:gd name="connsiteY2793" fmla="*/ 235514 h 1574215"/>
                <a:gd name="connsiteX2794" fmla="*/ 2359394 w 2437871"/>
                <a:gd name="connsiteY2794" fmla="*/ 235514 h 1574215"/>
                <a:gd name="connsiteX2795" fmla="*/ 2359394 w 2437871"/>
                <a:gd name="connsiteY2795" fmla="*/ 161052 h 1574215"/>
                <a:gd name="connsiteX2796" fmla="*/ 2355378 w 2437871"/>
                <a:gd name="connsiteY2796" fmla="*/ 161052 h 1574215"/>
                <a:gd name="connsiteX2797" fmla="*/ 2355378 w 2437871"/>
                <a:gd name="connsiteY2797" fmla="*/ 235514 h 1574215"/>
                <a:gd name="connsiteX2798" fmla="*/ 2355378 w 2437871"/>
                <a:gd name="connsiteY2798" fmla="*/ 706622 h 1574215"/>
                <a:gd name="connsiteX2799" fmla="*/ 2359394 w 2437871"/>
                <a:gd name="connsiteY2799" fmla="*/ 706622 h 1574215"/>
                <a:gd name="connsiteX2800" fmla="*/ 2359394 w 2437871"/>
                <a:gd name="connsiteY2800" fmla="*/ 632160 h 1574215"/>
                <a:gd name="connsiteX2801" fmla="*/ 2355378 w 2437871"/>
                <a:gd name="connsiteY2801" fmla="*/ 632160 h 1574215"/>
                <a:gd name="connsiteX2802" fmla="*/ 2355378 w 2437871"/>
                <a:gd name="connsiteY2802" fmla="*/ 706622 h 1574215"/>
                <a:gd name="connsiteX2803" fmla="*/ 2355378 w 2437871"/>
                <a:gd name="connsiteY2803" fmla="*/ 863658 h 1574215"/>
                <a:gd name="connsiteX2804" fmla="*/ 2359394 w 2437871"/>
                <a:gd name="connsiteY2804" fmla="*/ 863658 h 1574215"/>
                <a:gd name="connsiteX2805" fmla="*/ 2359394 w 2437871"/>
                <a:gd name="connsiteY2805" fmla="*/ 789196 h 1574215"/>
                <a:gd name="connsiteX2806" fmla="*/ 2355378 w 2437871"/>
                <a:gd name="connsiteY2806" fmla="*/ 789196 h 1574215"/>
                <a:gd name="connsiteX2807" fmla="*/ 2355378 w 2437871"/>
                <a:gd name="connsiteY2807" fmla="*/ 863658 h 1574215"/>
                <a:gd name="connsiteX2808" fmla="*/ 1574215 w 2437871"/>
                <a:gd name="connsiteY2808" fmla="*/ 78478 h 1574215"/>
                <a:gd name="connsiteX2809" fmla="*/ 1574215 w 2437871"/>
                <a:gd name="connsiteY2809" fmla="*/ 4016 h 1574215"/>
                <a:gd name="connsiteX2810" fmla="*/ 1570198 w 2437871"/>
                <a:gd name="connsiteY2810" fmla="*/ 4016 h 1574215"/>
                <a:gd name="connsiteX2811" fmla="*/ 1570198 w 2437871"/>
                <a:gd name="connsiteY2811" fmla="*/ 78478 h 1574215"/>
                <a:gd name="connsiteX2812" fmla="*/ 1574215 w 2437871"/>
                <a:gd name="connsiteY2812" fmla="*/ 78478 h 1574215"/>
                <a:gd name="connsiteX2813" fmla="*/ 1966764 w 2437871"/>
                <a:gd name="connsiteY2813" fmla="*/ 78478 h 1574215"/>
                <a:gd name="connsiteX2814" fmla="*/ 1966764 w 2437871"/>
                <a:gd name="connsiteY2814" fmla="*/ 4016 h 1574215"/>
                <a:gd name="connsiteX2815" fmla="*/ 1962748 w 2437871"/>
                <a:gd name="connsiteY2815" fmla="*/ 4016 h 1574215"/>
                <a:gd name="connsiteX2816" fmla="*/ 1962748 w 2437871"/>
                <a:gd name="connsiteY2816" fmla="*/ 78478 h 1574215"/>
                <a:gd name="connsiteX2817" fmla="*/ 1966764 w 2437871"/>
                <a:gd name="connsiteY2817" fmla="*/ 78478 h 1574215"/>
                <a:gd name="connsiteX2818" fmla="*/ 1888286 w 2437871"/>
                <a:gd name="connsiteY2818" fmla="*/ 78478 h 1574215"/>
                <a:gd name="connsiteX2819" fmla="*/ 1888286 w 2437871"/>
                <a:gd name="connsiteY2819" fmla="*/ 4016 h 1574215"/>
                <a:gd name="connsiteX2820" fmla="*/ 1884270 w 2437871"/>
                <a:gd name="connsiteY2820" fmla="*/ 4016 h 1574215"/>
                <a:gd name="connsiteX2821" fmla="*/ 1884270 w 2437871"/>
                <a:gd name="connsiteY2821" fmla="*/ 78478 h 1574215"/>
                <a:gd name="connsiteX2822" fmla="*/ 1888286 w 2437871"/>
                <a:gd name="connsiteY2822" fmla="*/ 78478 h 1574215"/>
                <a:gd name="connsiteX2823" fmla="*/ 1809809 w 2437871"/>
                <a:gd name="connsiteY2823" fmla="*/ 78478 h 1574215"/>
                <a:gd name="connsiteX2824" fmla="*/ 1809809 w 2437871"/>
                <a:gd name="connsiteY2824" fmla="*/ 4016 h 1574215"/>
                <a:gd name="connsiteX2825" fmla="*/ 1805792 w 2437871"/>
                <a:gd name="connsiteY2825" fmla="*/ 4016 h 1574215"/>
                <a:gd name="connsiteX2826" fmla="*/ 1805792 w 2437871"/>
                <a:gd name="connsiteY2826" fmla="*/ 78478 h 1574215"/>
                <a:gd name="connsiteX2827" fmla="*/ 1809809 w 2437871"/>
                <a:gd name="connsiteY2827" fmla="*/ 78478 h 1574215"/>
                <a:gd name="connsiteX2828" fmla="*/ 1652773 w 2437871"/>
                <a:gd name="connsiteY2828" fmla="*/ 78478 h 1574215"/>
                <a:gd name="connsiteX2829" fmla="*/ 1652773 w 2437871"/>
                <a:gd name="connsiteY2829" fmla="*/ 4016 h 1574215"/>
                <a:gd name="connsiteX2830" fmla="*/ 1648756 w 2437871"/>
                <a:gd name="connsiteY2830" fmla="*/ 4016 h 1574215"/>
                <a:gd name="connsiteX2831" fmla="*/ 1648756 w 2437871"/>
                <a:gd name="connsiteY2831" fmla="*/ 78478 h 1574215"/>
                <a:gd name="connsiteX2832" fmla="*/ 1652773 w 2437871"/>
                <a:gd name="connsiteY2832" fmla="*/ 78478 h 1574215"/>
                <a:gd name="connsiteX2833" fmla="*/ 1731250 w 2437871"/>
                <a:gd name="connsiteY2833" fmla="*/ 78478 h 1574215"/>
                <a:gd name="connsiteX2834" fmla="*/ 1731250 w 2437871"/>
                <a:gd name="connsiteY2834" fmla="*/ 4016 h 1574215"/>
                <a:gd name="connsiteX2835" fmla="*/ 1727234 w 2437871"/>
                <a:gd name="connsiteY2835" fmla="*/ 4016 h 1574215"/>
                <a:gd name="connsiteX2836" fmla="*/ 1727234 w 2437871"/>
                <a:gd name="connsiteY2836" fmla="*/ 78478 h 1574215"/>
                <a:gd name="connsiteX2837" fmla="*/ 1731250 w 2437871"/>
                <a:gd name="connsiteY2837" fmla="*/ 78478 h 1574215"/>
                <a:gd name="connsiteX2838" fmla="*/ 2202358 w 2437871"/>
                <a:gd name="connsiteY2838" fmla="*/ 78478 h 1574215"/>
                <a:gd name="connsiteX2839" fmla="*/ 2202358 w 2437871"/>
                <a:gd name="connsiteY2839" fmla="*/ 4016 h 1574215"/>
                <a:gd name="connsiteX2840" fmla="*/ 2198342 w 2437871"/>
                <a:gd name="connsiteY2840" fmla="*/ 4016 h 1574215"/>
                <a:gd name="connsiteX2841" fmla="*/ 2198342 w 2437871"/>
                <a:gd name="connsiteY2841" fmla="*/ 78478 h 1574215"/>
                <a:gd name="connsiteX2842" fmla="*/ 2202358 w 2437871"/>
                <a:gd name="connsiteY2842" fmla="*/ 78478 h 1574215"/>
                <a:gd name="connsiteX2843" fmla="*/ 2280836 w 2437871"/>
                <a:gd name="connsiteY2843" fmla="*/ 78478 h 1574215"/>
                <a:gd name="connsiteX2844" fmla="*/ 2280836 w 2437871"/>
                <a:gd name="connsiteY2844" fmla="*/ 4016 h 1574215"/>
                <a:gd name="connsiteX2845" fmla="*/ 2276820 w 2437871"/>
                <a:gd name="connsiteY2845" fmla="*/ 4016 h 1574215"/>
                <a:gd name="connsiteX2846" fmla="*/ 2276820 w 2437871"/>
                <a:gd name="connsiteY2846" fmla="*/ 78478 h 1574215"/>
                <a:gd name="connsiteX2847" fmla="*/ 2280836 w 2437871"/>
                <a:gd name="connsiteY2847" fmla="*/ 78478 h 1574215"/>
                <a:gd name="connsiteX2848" fmla="*/ 2359394 w 2437871"/>
                <a:gd name="connsiteY2848" fmla="*/ 78478 h 1574215"/>
                <a:gd name="connsiteX2849" fmla="*/ 2359394 w 2437871"/>
                <a:gd name="connsiteY2849" fmla="*/ 4016 h 1574215"/>
                <a:gd name="connsiteX2850" fmla="*/ 2355378 w 2437871"/>
                <a:gd name="connsiteY2850" fmla="*/ 4016 h 1574215"/>
                <a:gd name="connsiteX2851" fmla="*/ 2355378 w 2437871"/>
                <a:gd name="connsiteY2851" fmla="*/ 78478 h 1574215"/>
                <a:gd name="connsiteX2852" fmla="*/ 2359394 w 2437871"/>
                <a:gd name="connsiteY2852" fmla="*/ 78478 h 1574215"/>
                <a:gd name="connsiteX2853" fmla="*/ 2123800 w 2437871"/>
                <a:gd name="connsiteY2853" fmla="*/ 78478 h 1574215"/>
                <a:gd name="connsiteX2854" fmla="*/ 2123800 w 2437871"/>
                <a:gd name="connsiteY2854" fmla="*/ 4016 h 1574215"/>
                <a:gd name="connsiteX2855" fmla="*/ 2119784 w 2437871"/>
                <a:gd name="connsiteY2855" fmla="*/ 4016 h 1574215"/>
                <a:gd name="connsiteX2856" fmla="*/ 2119784 w 2437871"/>
                <a:gd name="connsiteY2856" fmla="*/ 78478 h 1574215"/>
                <a:gd name="connsiteX2857" fmla="*/ 2123800 w 2437871"/>
                <a:gd name="connsiteY2857" fmla="*/ 78478 h 1574215"/>
                <a:gd name="connsiteX2858" fmla="*/ 2045322 w 2437871"/>
                <a:gd name="connsiteY2858" fmla="*/ 78478 h 1574215"/>
                <a:gd name="connsiteX2859" fmla="*/ 2045322 w 2437871"/>
                <a:gd name="connsiteY2859" fmla="*/ 4016 h 1574215"/>
                <a:gd name="connsiteX2860" fmla="*/ 2041306 w 2437871"/>
                <a:gd name="connsiteY2860" fmla="*/ 4016 h 1574215"/>
                <a:gd name="connsiteX2861" fmla="*/ 2041306 w 2437871"/>
                <a:gd name="connsiteY2861" fmla="*/ 78478 h 1574215"/>
                <a:gd name="connsiteX2862" fmla="*/ 2045322 w 2437871"/>
                <a:gd name="connsiteY2862" fmla="*/ 78478 h 1574215"/>
                <a:gd name="connsiteX2863" fmla="*/ 475124 w 2437871"/>
                <a:gd name="connsiteY2863" fmla="*/ 157036 h 1574215"/>
                <a:gd name="connsiteX2864" fmla="*/ 475124 w 2437871"/>
                <a:gd name="connsiteY2864" fmla="*/ 82574 h 1574215"/>
                <a:gd name="connsiteX2865" fmla="*/ 471108 w 2437871"/>
                <a:gd name="connsiteY2865" fmla="*/ 82574 h 1574215"/>
                <a:gd name="connsiteX2866" fmla="*/ 471108 w 2437871"/>
                <a:gd name="connsiteY2866" fmla="*/ 157036 h 1574215"/>
                <a:gd name="connsiteX2867" fmla="*/ 475124 w 2437871"/>
                <a:gd name="connsiteY2867" fmla="*/ 157036 h 1574215"/>
                <a:gd name="connsiteX2868" fmla="*/ 161052 w 2437871"/>
                <a:gd name="connsiteY2868" fmla="*/ 475124 h 1574215"/>
                <a:gd name="connsiteX2869" fmla="*/ 157036 w 2437871"/>
                <a:gd name="connsiteY2869" fmla="*/ 475124 h 1574215"/>
                <a:gd name="connsiteX2870" fmla="*/ 157036 w 2437871"/>
                <a:gd name="connsiteY2870" fmla="*/ 549586 h 1574215"/>
                <a:gd name="connsiteX2871" fmla="*/ 161052 w 2437871"/>
                <a:gd name="connsiteY2871" fmla="*/ 549586 h 1574215"/>
                <a:gd name="connsiteX2872" fmla="*/ 161052 w 2437871"/>
                <a:gd name="connsiteY2872" fmla="*/ 475124 h 1574215"/>
                <a:gd name="connsiteX2873" fmla="*/ 1495737 w 2437871"/>
                <a:gd name="connsiteY2873" fmla="*/ 235514 h 1574215"/>
                <a:gd name="connsiteX2874" fmla="*/ 1495737 w 2437871"/>
                <a:gd name="connsiteY2874" fmla="*/ 161052 h 1574215"/>
                <a:gd name="connsiteX2875" fmla="*/ 1491721 w 2437871"/>
                <a:gd name="connsiteY2875" fmla="*/ 161052 h 1574215"/>
                <a:gd name="connsiteX2876" fmla="*/ 1491721 w 2437871"/>
                <a:gd name="connsiteY2876" fmla="*/ 235514 h 1574215"/>
                <a:gd name="connsiteX2877" fmla="*/ 1495737 w 2437871"/>
                <a:gd name="connsiteY2877" fmla="*/ 235514 h 1574215"/>
                <a:gd name="connsiteX2878" fmla="*/ 1574215 w 2437871"/>
                <a:gd name="connsiteY2878" fmla="*/ 235514 h 1574215"/>
                <a:gd name="connsiteX2879" fmla="*/ 1574215 w 2437871"/>
                <a:gd name="connsiteY2879" fmla="*/ 161052 h 1574215"/>
                <a:gd name="connsiteX2880" fmla="*/ 1570198 w 2437871"/>
                <a:gd name="connsiteY2880" fmla="*/ 161052 h 1574215"/>
                <a:gd name="connsiteX2881" fmla="*/ 1570198 w 2437871"/>
                <a:gd name="connsiteY2881" fmla="*/ 235514 h 1574215"/>
                <a:gd name="connsiteX2882" fmla="*/ 1574215 w 2437871"/>
                <a:gd name="connsiteY2882" fmla="*/ 235514 h 1574215"/>
                <a:gd name="connsiteX2883" fmla="*/ 1652773 w 2437871"/>
                <a:gd name="connsiteY2883" fmla="*/ 235514 h 1574215"/>
                <a:gd name="connsiteX2884" fmla="*/ 1652773 w 2437871"/>
                <a:gd name="connsiteY2884" fmla="*/ 161052 h 1574215"/>
                <a:gd name="connsiteX2885" fmla="*/ 1648756 w 2437871"/>
                <a:gd name="connsiteY2885" fmla="*/ 161052 h 1574215"/>
                <a:gd name="connsiteX2886" fmla="*/ 1648756 w 2437871"/>
                <a:gd name="connsiteY2886" fmla="*/ 235514 h 1574215"/>
                <a:gd name="connsiteX2887" fmla="*/ 1652773 w 2437871"/>
                <a:gd name="connsiteY2887" fmla="*/ 235514 h 1574215"/>
                <a:gd name="connsiteX2888" fmla="*/ 2045322 w 2437871"/>
                <a:gd name="connsiteY2888" fmla="*/ 235514 h 1574215"/>
                <a:gd name="connsiteX2889" fmla="*/ 2045322 w 2437871"/>
                <a:gd name="connsiteY2889" fmla="*/ 161052 h 1574215"/>
                <a:gd name="connsiteX2890" fmla="*/ 2041306 w 2437871"/>
                <a:gd name="connsiteY2890" fmla="*/ 161052 h 1574215"/>
                <a:gd name="connsiteX2891" fmla="*/ 2041306 w 2437871"/>
                <a:gd name="connsiteY2891" fmla="*/ 235514 h 1574215"/>
                <a:gd name="connsiteX2892" fmla="*/ 2045322 w 2437871"/>
                <a:gd name="connsiteY2892" fmla="*/ 235514 h 1574215"/>
                <a:gd name="connsiteX2893" fmla="*/ 1731250 w 2437871"/>
                <a:gd name="connsiteY2893" fmla="*/ 235514 h 1574215"/>
                <a:gd name="connsiteX2894" fmla="*/ 1731250 w 2437871"/>
                <a:gd name="connsiteY2894" fmla="*/ 161052 h 1574215"/>
                <a:gd name="connsiteX2895" fmla="*/ 1727234 w 2437871"/>
                <a:gd name="connsiteY2895" fmla="*/ 161052 h 1574215"/>
                <a:gd name="connsiteX2896" fmla="*/ 1727234 w 2437871"/>
                <a:gd name="connsiteY2896" fmla="*/ 235514 h 1574215"/>
                <a:gd name="connsiteX2897" fmla="*/ 1731250 w 2437871"/>
                <a:gd name="connsiteY2897" fmla="*/ 235514 h 1574215"/>
                <a:gd name="connsiteX2898" fmla="*/ 1260223 w 2437871"/>
                <a:gd name="connsiteY2898" fmla="*/ 235514 h 1574215"/>
                <a:gd name="connsiteX2899" fmla="*/ 1260223 w 2437871"/>
                <a:gd name="connsiteY2899" fmla="*/ 161052 h 1574215"/>
                <a:gd name="connsiteX2900" fmla="*/ 1256207 w 2437871"/>
                <a:gd name="connsiteY2900" fmla="*/ 161052 h 1574215"/>
                <a:gd name="connsiteX2901" fmla="*/ 1256207 w 2437871"/>
                <a:gd name="connsiteY2901" fmla="*/ 235514 h 1574215"/>
                <a:gd name="connsiteX2902" fmla="*/ 1260223 w 2437871"/>
                <a:gd name="connsiteY2902" fmla="*/ 235514 h 1574215"/>
                <a:gd name="connsiteX2903" fmla="*/ 1809809 w 2437871"/>
                <a:gd name="connsiteY2903" fmla="*/ 235514 h 1574215"/>
                <a:gd name="connsiteX2904" fmla="*/ 1809809 w 2437871"/>
                <a:gd name="connsiteY2904" fmla="*/ 161052 h 1574215"/>
                <a:gd name="connsiteX2905" fmla="*/ 1805792 w 2437871"/>
                <a:gd name="connsiteY2905" fmla="*/ 161052 h 1574215"/>
                <a:gd name="connsiteX2906" fmla="*/ 1805792 w 2437871"/>
                <a:gd name="connsiteY2906" fmla="*/ 235514 h 1574215"/>
                <a:gd name="connsiteX2907" fmla="*/ 1809809 w 2437871"/>
                <a:gd name="connsiteY2907" fmla="*/ 235514 h 1574215"/>
                <a:gd name="connsiteX2908" fmla="*/ 1181665 w 2437871"/>
                <a:gd name="connsiteY2908" fmla="*/ 235514 h 1574215"/>
                <a:gd name="connsiteX2909" fmla="*/ 1181665 w 2437871"/>
                <a:gd name="connsiteY2909" fmla="*/ 161052 h 1574215"/>
                <a:gd name="connsiteX2910" fmla="*/ 1177649 w 2437871"/>
                <a:gd name="connsiteY2910" fmla="*/ 161052 h 1574215"/>
                <a:gd name="connsiteX2911" fmla="*/ 1177649 w 2437871"/>
                <a:gd name="connsiteY2911" fmla="*/ 235514 h 1574215"/>
                <a:gd name="connsiteX2912" fmla="*/ 1181665 w 2437871"/>
                <a:gd name="connsiteY2912" fmla="*/ 235514 h 1574215"/>
                <a:gd name="connsiteX2913" fmla="*/ 1417259 w 2437871"/>
                <a:gd name="connsiteY2913" fmla="*/ 235514 h 1574215"/>
                <a:gd name="connsiteX2914" fmla="*/ 1417259 w 2437871"/>
                <a:gd name="connsiteY2914" fmla="*/ 161052 h 1574215"/>
                <a:gd name="connsiteX2915" fmla="*/ 1413243 w 2437871"/>
                <a:gd name="connsiteY2915" fmla="*/ 161052 h 1574215"/>
                <a:gd name="connsiteX2916" fmla="*/ 1413243 w 2437871"/>
                <a:gd name="connsiteY2916" fmla="*/ 235514 h 1574215"/>
                <a:gd name="connsiteX2917" fmla="*/ 1417259 w 2437871"/>
                <a:gd name="connsiteY2917" fmla="*/ 235514 h 1574215"/>
                <a:gd name="connsiteX2918" fmla="*/ 1338701 w 2437871"/>
                <a:gd name="connsiteY2918" fmla="*/ 235514 h 1574215"/>
                <a:gd name="connsiteX2919" fmla="*/ 1338701 w 2437871"/>
                <a:gd name="connsiteY2919" fmla="*/ 161052 h 1574215"/>
                <a:gd name="connsiteX2920" fmla="*/ 1334685 w 2437871"/>
                <a:gd name="connsiteY2920" fmla="*/ 161052 h 1574215"/>
                <a:gd name="connsiteX2921" fmla="*/ 1334685 w 2437871"/>
                <a:gd name="connsiteY2921" fmla="*/ 235514 h 1574215"/>
                <a:gd name="connsiteX2922" fmla="*/ 1338701 w 2437871"/>
                <a:gd name="connsiteY2922" fmla="*/ 235514 h 1574215"/>
                <a:gd name="connsiteX2923" fmla="*/ 396566 w 2437871"/>
                <a:gd name="connsiteY2923" fmla="*/ 235514 h 1574215"/>
                <a:gd name="connsiteX2924" fmla="*/ 396566 w 2437871"/>
                <a:gd name="connsiteY2924" fmla="*/ 161052 h 1574215"/>
                <a:gd name="connsiteX2925" fmla="*/ 392550 w 2437871"/>
                <a:gd name="connsiteY2925" fmla="*/ 161052 h 1574215"/>
                <a:gd name="connsiteX2926" fmla="*/ 392550 w 2437871"/>
                <a:gd name="connsiteY2926" fmla="*/ 235514 h 1574215"/>
                <a:gd name="connsiteX2927" fmla="*/ 396566 w 2437871"/>
                <a:gd name="connsiteY2927" fmla="*/ 235514 h 1574215"/>
                <a:gd name="connsiteX2928" fmla="*/ 867673 w 2437871"/>
                <a:gd name="connsiteY2928" fmla="*/ 235514 h 1574215"/>
                <a:gd name="connsiteX2929" fmla="*/ 867673 w 2437871"/>
                <a:gd name="connsiteY2929" fmla="*/ 161052 h 1574215"/>
                <a:gd name="connsiteX2930" fmla="*/ 863657 w 2437871"/>
                <a:gd name="connsiteY2930" fmla="*/ 161052 h 1574215"/>
                <a:gd name="connsiteX2931" fmla="*/ 863657 w 2437871"/>
                <a:gd name="connsiteY2931" fmla="*/ 235514 h 1574215"/>
                <a:gd name="connsiteX2932" fmla="*/ 867673 w 2437871"/>
                <a:gd name="connsiteY2932" fmla="*/ 235514 h 1574215"/>
                <a:gd name="connsiteX2933" fmla="*/ 789115 w 2437871"/>
                <a:gd name="connsiteY2933" fmla="*/ 235514 h 1574215"/>
                <a:gd name="connsiteX2934" fmla="*/ 789115 w 2437871"/>
                <a:gd name="connsiteY2934" fmla="*/ 161052 h 1574215"/>
                <a:gd name="connsiteX2935" fmla="*/ 785099 w 2437871"/>
                <a:gd name="connsiteY2935" fmla="*/ 161052 h 1574215"/>
                <a:gd name="connsiteX2936" fmla="*/ 785099 w 2437871"/>
                <a:gd name="connsiteY2936" fmla="*/ 235514 h 1574215"/>
                <a:gd name="connsiteX2937" fmla="*/ 789115 w 2437871"/>
                <a:gd name="connsiteY2937" fmla="*/ 235514 h 1574215"/>
                <a:gd name="connsiteX2938" fmla="*/ 475124 w 2437871"/>
                <a:gd name="connsiteY2938" fmla="*/ 235514 h 1574215"/>
                <a:gd name="connsiteX2939" fmla="*/ 475124 w 2437871"/>
                <a:gd name="connsiteY2939" fmla="*/ 161052 h 1574215"/>
                <a:gd name="connsiteX2940" fmla="*/ 471108 w 2437871"/>
                <a:gd name="connsiteY2940" fmla="*/ 161052 h 1574215"/>
                <a:gd name="connsiteX2941" fmla="*/ 471108 w 2437871"/>
                <a:gd name="connsiteY2941" fmla="*/ 235514 h 1574215"/>
                <a:gd name="connsiteX2942" fmla="*/ 475124 w 2437871"/>
                <a:gd name="connsiteY2942" fmla="*/ 235514 h 1574215"/>
                <a:gd name="connsiteX2943" fmla="*/ 710638 w 2437871"/>
                <a:gd name="connsiteY2943" fmla="*/ 235514 h 1574215"/>
                <a:gd name="connsiteX2944" fmla="*/ 710638 w 2437871"/>
                <a:gd name="connsiteY2944" fmla="*/ 161052 h 1574215"/>
                <a:gd name="connsiteX2945" fmla="*/ 706621 w 2437871"/>
                <a:gd name="connsiteY2945" fmla="*/ 161052 h 1574215"/>
                <a:gd name="connsiteX2946" fmla="*/ 706621 w 2437871"/>
                <a:gd name="connsiteY2946" fmla="*/ 235514 h 1574215"/>
                <a:gd name="connsiteX2947" fmla="*/ 710638 w 2437871"/>
                <a:gd name="connsiteY2947" fmla="*/ 235514 h 1574215"/>
                <a:gd name="connsiteX2948" fmla="*/ 553602 w 2437871"/>
                <a:gd name="connsiteY2948" fmla="*/ 235514 h 1574215"/>
                <a:gd name="connsiteX2949" fmla="*/ 553602 w 2437871"/>
                <a:gd name="connsiteY2949" fmla="*/ 161052 h 1574215"/>
                <a:gd name="connsiteX2950" fmla="*/ 549585 w 2437871"/>
                <a:gd name="connsiteY2950" fmla="*/ 161052 h 1574215"/>
                <a:gd name="connsiteX2951" fmla="*/ 549585 w 2437871"/>
                <a:gd name="connsiteY2951" fmla="*/ 235514 h 1574215"/>
                <a:gd name="connsiteX2952" fmla="*/ 553602 w 2437871"/>
                <a:gd name="connsiteY2952" fmla="*/ 235514 h 1574215"/>
                <a:gd name="connsiteX2953" fmla="*/ 1888286 w 2437871"/>
                <a:gd name="connsiteY2953" fmla="*/ 235514 h 1574215"/>
                <a:gd name="connsiteX2954" fmla="*/ 1888286 w 2437871"/>
                <a:gd name="connsiteY2954" fmla="*/ 161052 h 1574215"/>
                <a:gd name="connsiteX2955" fmla="*/ 1884270 w 2437871"/>
                <a:gd name="connsiteY2955" fmla="*/ 161052 h 1574215"/>
                <a:gd name="connsiteX2956" fmla="*/ 1884270 w 2437871"/>
                <a:gd name="connsiteY2956" fmla="*/ 235514 h 1574215"/>
                <a:gd name="connsiteX2957" fmla="*/ 1888286 w 2437871"/>
                <a:gd name="connsiteY2957" fmla="*/ 235514 h 1574215"/>
                <a:gd name="connsiteX2958" fmla="*/ 318088 w 2437871"/>
                <a:gd name="connsiteY2958" fmla="*/ 235514 h 1574215"/>
                <a:gd name="connsiteX2959" fmla="*/ 318088 w 2437871"/>
                <a:gd name="connsiteY2959" fmla="*/ 161052 h 1574215"/>
                <a:gd name="connsiteX2960" fmla="*/ 314072 w 2437871"/>
                <a:gd name="connsiteY2960" fmla="*/ 161052 h 1574215"/>
                <a:gd name="connsiteX2961" fmla="*/ 314072 w 2437871"/>
                <a:gd name="connsiteY2961" fmla="*/ 235514 h 1574215"/>
                <a:gd name="connsiteX2962" fmla="*/ 318088 w 2437871"/>
                <a:gd name="connsiteY2962" fmla="*/ 235514 h 1574215"/>
                <a:gd name="connsiteX2963" fmla="*/ 2198342 w 2437871"/>
                <a:gd name="connsiteY2963" fmla="*/ 314072 h 1574215"/>
                <a:gd name="connsiteX2964" fmla="*/ 2202358 w 2437871"/>
                <a:gd name="connsiteY2964" fmla="*/ 314072 h 1574215"/>
                <a:gd name="connsiteX2965" fmla="*/ 2202358 w 2437871"/>
                <a:gd name="connsiteY2965" fmla="*/ 239610 h 1574215"/>
                <a:gd name="connsiteX2966" fmla="*/ 2198342 w 2437871"/>
                <a:gd name="connsiteY2966" fmla="*/ 239610 h 1574215"/>
                <a:gd name="connsiteX2967" fmla="*/ 2198342 w 2437871"/>
                <a:gd name="connsiteY2967" fmla="*/ 314072 h 1574215"/>
                <a:gd name="connsiteX2968" fmla="*/ 1966764 w 2437871"/>
                <a:gd name="connsiteY2968" fmla="*/ 235514 h 1574215"/>
                <a:gd name="connsiteX2969" fmla="*/ 1966764 w 2437871"/>
                <a:gd name="connsiteY2969" fmla="*/ 161052 h 1574215"/>
                <a:gd name="connsiteX2970" fmla="*/ 1962748 w 2437871"/>
                <a:gd name="connsiteY2970" fmla="*/ 161052 h 1574215"/>
                <a:gd name="connsiteX2971" fmla="*/ 1962748 w 2437871"/>
                <a:gd name="connsiteY2971" fmla="*/ 235514 h 1574215"/>
                <a:gd name="connsiteX2972" fmla="*/ 1966764 w 2437871"/>
                <a:gd name="connsiteY2972" fmla="*/ 235514 h 1574215"/>
                <a:gd name="connsiteX2973" fmla="*/ 239530 w 2437871"/>
                <a:gd name="connsiteY2973" fmla="*/ 235514 h 1574215"/>
                <a:gd name="connsiteX2974" fmla="*/ 239530 w 2437871"/>
                <a:gd name="connsiteY2974" fmla="*/ 161052 h 1574215"/>
                <a:gd name="connsiteX2975" fmla="*/ 235514 w 2437871"/>
                <a:gd name="connsiteY2975" fmla="*/ 161052 h 1574215"/>
                <a:gd name="connsiteX2976" fmla="*/ 235514 w 2437871"/>
                <a:gd name="connsiteY2976" fmla="*/ 235514 h 1574215"/>
                <a:gd name="connsiteX2977" fmla="*/ 239530 w 2437871"/>
                <a:gd name="connsiteY2977" fmla="*/ 235514 h 1574215"/>
                <a:gd name="connsiteX2978" fmla="*/ 632080 w 2437871"/>
                <a:gd name="connsiteY2978" fmla="*/ 235514 h 1574215"/>
                <a:gd name="connsiteX2979" fmla="*/ 632080 w 2437871"/>
                <a:gd name="connsiteY2979" fmla="*/ 161052 h 1574215"/>
                <a:gd name="connsiteX2980" fmla="*/ 628063 w 2437871"/>
                <a:gd name="connsiteY2980" fmla="*/ 161052 h 1574215"/>
                <a:gd name="connsiteX2981" fmla="*/ 628063 w 2437871"/>
                <a:gd name="connsiteY2981" fmla="*/ 235514 h 1574215"/>
                <a:gd name="connsiteX2982" fmla="*/ 632080 w 2437871"/>
                <a:gd name="connsiteY2982" fmla="*/ 235514 h 1574215"/>
                <a:gd name="connsiteX2983" fmla="*/ 1103187 w 2437871"/>
                <a:gd name="connsiteY2983" fmla="*/ 235514 h 1574215"/>
                <a:gd name="connsiteX2984" fmla="*/ 1103187 w 2437871"/>
                <a:gd name="connsiteY2984" fmla="*/ 161052 h 1574215"/>
                <a:gd name="connsiteX2985" fmla="*/ 1099171 w 2437871"/>
                <a:gd name="connsiteY2985" fmla="*/ 161052 h 1574215"/>
                <a:gd name="connsiteX2986" fmla="*/ 1099171 w 2437871"/>
                <a:gd name="connsiteY2986" fmla="*/ 235514 h 1574215"/>
                <a:gd name="connsiteX2987" fmla="*/ 1103187 w 2437871"/>
                <a:gd name="connsiteY2987" fmla="*/ 235514 h 1574215"/>
                <a:gd name="connsiteX2988" fmla="*/ 785099 w 2437871"/>
                <a:gd name="connsiteY2988" fmla="*/ 1260224 h 1574215"/>
                <a:gd name="connsiteX2989" fmla="*/ 785099 w 2437871"/>
                <a:gd name="connsiteY2989" fmla="*/ 1334685 h 1574215"/>
                <a:gd name="connsiteX2990" fmla="*/ 789115 w 2437871"/>
                <a:gd name="connsiteY2990" fmla="*/ 1334685 h 1574215"/>
                <a:gd name="connsiteX2991" fmla="*/ 789115 w 2437871"/>
                <a:gd name="connsiteY2991" fmla="*/ 1260224 h 1574215"/>
                <a:gd name="connsiteX2992" fmla="*/ 785099 w 2437871"/>
                <a:gd name="connsiteY2992" fmla="*/ 1260224 h 1574215"/>
                <a:gd name="connsiteX2993" fmla="*/ 628063 w 2437871"/>
                <a:gd name="connsiteY2993" fmla="*/ 1260224 h 1574215"/>
                <a:gd name="connsiteX2994" fmla="*/ 628063 w 2437871"/>
                <a:gd name="connsiteY2994" fmla="*/ 1334685 h 1574215"/>
                <a:gd name="connsiteX2995" fmla="*/ 632080 w 2437871"/>
                <a:gd name="connsiteY2995" fmla="*/ 1334685 h 1574215"/>
                <a:gd name="connsiteX2996" fmla="*/ 632080 w 2437871"/>
                <a:gd name="connsiteY2996" fmla="*/ 1260224 h 1574215"/>
                <a:gd name="connsiteX2997" fmla="*/ 628063 w 2437871"/>
                <a:gd name="connsiteY2997" fmla="*/ 1260224 h 1574215"/>
                <a:gd name="connsiteX2998" fmla="*/ 549585 w 2437871"/>
                <a:gd name="connsiteY2998" fmla="*/ 1260224 h 1574215"/>
                <a:gd name="connsiteX2999" fmla="*/ 549585 w 2437871"/>
                <a:gd name="connsiteY2999" fmla="*/ 1334685 h 1574215"/>
                <a:gd name="connsiteX3000" fmla="*/ 553602 w 2437871"/>
                <a:gd name="connsiteY3000" fmla="*/ 1334685 h 1574215"/>
                <a:gd name="connsiteX3001" fmla="*/ 553602 w 2437871"/>
                <a:gd name="connsiteY3001" fmla="*/ 1260224 h 1574215"/>
                <a:gd name="connsiteX3002" fmla="*/ 549585 w 2437871"/>
                <a:gd name="connsiteY3002" fmla="*/ 1260224 h 1574215"/>
                <a:gd name="connsiteX3003" fmla="*/ 471108 w 2437871"/>
                <a:gd name="connsiteY3003" fmla="*/ 1260224 h 1574215"/>
                <a:gd name="connsiteX3004" fmla="*/ 471108 w 2437871"/>
                <a:gd name="connsiteY3004" fmla="*/ 1334685 h 1574215"/>
                <a:gd name="connsiteX3005" fmla="*/ 475124 w 2437871"/>
                <a:gd name="connsiteY3005" fmla="*/ 1334685 h 1574215"/>
                <a:gd name="connsiteX3006" fmla="*/ 475124 w 2437871"/>
                <a:gd name="connsiteY3006" fmla="*/ 1260224 h 1574215"/>
                <a:gd name="connsiteX3007" fmla="*/ 471108 w 2437871"/>
                <a:gd name="connsiteY3007" fmla="*/ 1260224 h 1574215"/>
                <a:gd name="connsiteX3008" fmla="*/ 1099171 w 2437871"/>
                <a:gd name="connsiteY3008" fmla="*/ 1260224 h 1574215"/>
                <a:gd name="connsiteX3009" fmla="*/ 1099171 w 2437871"/>
                <a:gd name="connsiteY3009" fmla="*/ 1334685 h 1574215"/>
                <a:gd name="connsiteX3010" fmla="*/ 1103187 w 2437871"/>
                <a:gd name="connsiteY3010" fmla="*/ 1334685 h 1574215"/>
                <a:gd name="connsiteX3011" fmla="*/ 1103187 w 2437871"/>
                <a:gd name="connsiteY3011" fmla="*/ 1260224 h 1574215"/>
                <a:gd name="connsiteX3012" fmla="*/ 1099171 w 2437871"/>
                <a:gd name="connsiteY3012" fmla="*/ 1260224 h 1574215"/>
                <a:gd name="connsiteX3013" fmla="*/ 392550 w 2437871"/>
                <a:gd name="connsiteY3013" fmla="*/ 1260224 h 1574215"/>
                <a:gd name="connsiteX3014" fmla="*/ 392550 w 2437871"/>
                <a:gd name="connsiteY3014" fmla="*/ 1334685 h 1574215"/>
                <a:gd name="connsiteX3015" fmla="*/ 396566 w 2437871"/>
                <a:gd name="connsiteY3015" fmla="*/ 1334685 h 1574215"/>
                <a:gd name="connsiteX3016" fmla="*/ 396566 w 2437871"/>
                <a:gd name="connsiteY3016" fmla="*/ 1260224 h 1574215"/>
                <a:gd name="connsiteX3017" fmla="*/ 392550 w 2437871"/>
                <a:gd name="connsiteY3017" fmla="*/ 1260224 h 1574215"/>
                <a:gd name="connsiteX3018" fmla="*/ 1020613 w 2437871"/>
                <a:gd name="connsiteY3018" fmla="*/ 1260224 h 1574215"/>
                <a:gd name="connsiteX3019" fmla="*/ 1020613 w 2437871"/>
                <a:gd name="connsiteY3019" fmla="*/ 1334685 h 1574215"/>
                <a:gd name="connsiteX3020" fmla="*/ 1024629 w 2437871"/>
                <a:gd name="connsiteY3020" fmla="*/ 1334685 h 1574215"/>
                <a:gd name="connsiteX3021" fmla="*/ 1024629 w 2437871"/>
                <a:gd name="connsiteY3021" fmla="*/ 1260224 h 1574215"/>
                <a:gd name="connsiteX3022" fmla="*/ 1020613 w 2437871"/>
                <a:gd name="connsiteY3022" fmla="*/ 1260224 h 1574215"/>
                <a:gd name="connsiteX3023" fmla="*/ 863657 w 2437871"/>
                <a:gd name="connsiteY3023" fmla="*/ 1260224 h 1574215"/>
                <a:gd name="connsiteX3024" fmla="*/ 863657 w 2437871"/>
                <a:gd name="connsiteY3024" fmla="*/ 1334685 h 1574215"/>
                <a:gd name="connsiteX3025" fmla="*/ 867673 w 2437871"/>
                <a:gd name="connsiteY3025" fmla="*/ 1334685 h 1574215"/>
                <a:gd name="connsiteX3026" fmla="*/ 867673 w 2437871"/>
                <a:gd name="connsiteY3026" fmla="*/ 1260224 h 1574215"/>
                <a:gd name="connsiteX3027" fmla="*/ 863657 w 2437871"/>
                <a:gd name="connsiteY3027" fmla="*/ 1260224 h 1574215"/>
                <a:gd name="connsiteX3028" fmla="*/ 942135 w 2437871"/>
                <a:gd name="connsiteY3028" fmla="*/ 1260224 h 1574215"/>
                <a:gd name="connsiteX3029" fmla="*/ 942135 w 2437871"/>
                <a:gd name="connsiteY3029" fmla="*/ 1334685 h 1574215"/>
                <a:gd name="connsiteX3030" fmla="*/ 946151 w 2437871"/>
                <a:gd name="connsiteY3030" fmla="*/ 1334685 h 1574215"/>
                <a:gd name="connsiteX3031" fmla="*/ 946151 w 2437871"/>
                <a:gd name="connsiteY3031" fmla="*/ 1260224 h 1574215"/>
                <a:gd name="connsiteX3032" fmla="*/ 942135 w 2437871"/>
                <a:gd name="connsiteY3032" fmla="*/ 1260224 h 1574215"/>
                <a:gd name="connsiteX3033" fmla="*/ 706621 w 2437871"/>
                <a:gd name="connsiteY3033" fmla="*/ 1260224 h 1574215"/>
                <a:gd name="connsiteX3034" fmla="*/ 706621 w 2437871"/>
                <a:gd name="connsiteY3034" fmla="*/ 1334685 h 1574215"/>
                <a:gd name="connsiteX3035" fmla="*/ 710638 w 2437871"/>
                <a:gd name="connsiteY3035" fmla="*/ 1334685 h 1574215"/>
                <a:gd name="connsiteX3036" fmla="*/ 710638 w 2437871"/>
                <a:gd name="connsiteY3036" fmla="*/ 1260224 h 1574215"/>
                <a:gd name="connsiteX3037" fmla="*/ 706621 w 2437871"/>
                <a:gd name="connsiteY3037" fmla="*/ 1260224 h 1574215"/>
                <a:gd name="connsiteX3038" fmla="*/ 2123800 w 2437871"/>
                <a:gd name="connsiteY3038" fmla="*/ 235514 h 1574215"/>
                <a:gd name="connsiteX3039" fmla="*/ 2123800 w 2437871"/>
                <a:gd name="connsiteY3039" fmla="*/ 161052 h 1574215"/>
                <a:gd name="connsiteX3040" fmla="*/ 2119784 w 2437871"/>
                <a:gd name="connsiteY3040" fmla="*/ 161052 h 1574215"/>
                <a:gd name="connsiteX3041" fmla="*/ 2119784 w 2437871"/>
                <a:gd name="connsiteY3041" fmla="*/ 235514 h 1574215"/>
                <a:gd name="connsiteX3042" fmla="*/ 2123800 w 2437871"/>
                <a:gd name="connsiteY3042" fmla="*/ 235514 h 1574215"/>
                <a:gd name="connsiteX3043" fmla="*/ 946151 w 2437871"/>
                <a:gd name="connsiteY3043" fmla="*/ 235514 h 1574215"/>
                <a:gd name="connsiteX3044" fmla="*/ 946151 w 2437871"/>
                <a:gd name="connsiteY3044" fmla="*/ 161052 h 1574215"/>
                <a:gd name="connsiteX3045" fmla="*/ 942135 w 2437871"/>
                <a:gd name="connsiteY3045" fmla="*/ 161052 h 1574215"/>
                <a:gd name="connsiteX3046" fmla="*/ 942135 w 2437871"/>
                <a:gd name="connsiteY3046" fmla="*/ 235514 h 1574215"/>
                <a:gd name="connsiteX3047" fmla="*/ 946151 w 2437871"/>
                <a:gd name="connsiteY3047" fmla="*/ 235514 h 1574215"/>
                <a:gd name="connsiteX3048" fmla="*/ 314072 w 2437871"/>
                <a:gd name="connsiteY3048" fmla="*/ 1260224 h 1574215"/>
                <a:gd name="connsiteX3049" fmla="*/ 314072 w 2437871"/>
                <a:gd name="connsiteY3049" fmla="*/ 1334685 h 1574215"/>
                <a:gd name="connsiteX3050" fmla="*/ 318088 w 2437871"/>
                <a:gd name="connsiteY3050" fmla="*/ 1334685 h 1574215"/>
                <a:gd name="connsiteX3051" fmla="*/ 318088 w 2437871"/>
                <a:gd name="connsiteY3051" fmla="*/ 1260224 h 1574215"/>
                <a:gd name="connsiteX3052" fmla="*/ 314072 w 2437871"/>
                <a:gd name="connsiteY3052" fmla="*/ 1260224 h 1574215"/>
                <a:gd name="connsiteX3053" fmla="*/ 2198342 w 2437871"/>
                <a:gd name="connsiteY3053" fmla="*/ 392550 h 1574215"/>
                <a:gd name="connsiteX3054" fmla="*/ 2202358 w 2437871"/>
                <a:gd name="connsiteY3054" fmla="*/ 392550 h 1574215"/>
                <a:gd name="connsiteX3055" fmla="*/ 2202358 w 2437871"/>
                <a:gd name="connsiteY3055" fmla="*/ 318088 h 1574215"/>
                <a:gd name="connsiteX3056" fmla="*/ 2198342 w 2437871"/>
                <a:gd name="connsiteY3056" fmla="*/ 318088 h 1574215"/>
                <a:gd name="connsiteX3057" fmla="*/ 2198342 w 2437871"/>
                <a:gd name="connsiteY3057" fmla="*/ 392550 h 1574215"/>
                <a:gd name="connsiteX3058" fmla="*/ 1024629 w 2437871"/>
                <a:gd name="connsiteY3058" fmla="*/ 235514 h 1574215"/>
                <a:gd name="connsiteX3059" fmla="*/ 1024629 w 2437871"/>
                <a:gd name="connsiteY3059" fmla="*/ 161052 h 1574215"/>
                <a:gd name="connsiteX3060" fmla="*/ 1020613 w 2437871"/>
                <a:gd name="connsiteY3060" fmla="*/ 161052 h 1574215"/>
                <a:gd name="connsiteX3061" fmla="*/ 1020613 w 2437871"/>
                <a:gd name="connsiteY3061" fmla="*/ 235514 h 1574215"/>
                <a:gd name="connsiteX3062" fmla="*/ 1024629 w 2437871"/>
                <a:gd name="connsiteY3062" fmla="*/ 235514 h 1574215"/>
                <a:gd name="connsiteX3063" fmla="*/ 1177649 w 2437871"/>
                <a:gd name="connsiteY3063" fmla="*/ 1260224 h 1574215"/>
                <a:gd name="connsiteX3064" fmla="*/ 1177649 w 2437871"/>
                <a:gd name="connsiteY3064" fmla="*/ 1334685 h 1574215"/>
                <a:gd name="connsiteX3065" fmla="*/ 1181665 w 2437871"/>
                <a:gd name="connsiteY3065" fmla="*/ 1334685 h 1574215"/>
                <a:gd name="connsiteX3066" fmla="*/ 1181665 w 2437871"/>
                <a:gd name="connsiteY3066" fmla="*/ 1260224 h 1574215"/>
                <a:gd name="connsiteX3067" fmla="*/ 1177649 w 2437871"/>
                <a:gd name="connsiteY3067" fmla="*/ 1260224 h 1574215"/>
                <a:gd name="connsiteX3068" fmla="*/ 235514 w 2437871"/>
                <a:gd name="connsiteY3068" fmla="*/ 1260224 h 1574215"/>
                <a:gd name="connsiteX3069" fmla="*/ 235514 w 2437871"/>
                <a:gd name="connsiteY3069" fmla="*/ 1334685 h 1574215"/>
                <a:gd name="connsiteX3070" fmla="*/ 239530 w 2437871"/>
                <a:gd name="connsiteY3070" fmla="*/ 1334685 h 1574215"/>
                <a:gd name="connsiteX3071" fmla="*/ 239530 w 2437871"/>
                <a:gd name="connsiteY3071" fmla="*/ 1260224 h 1574215"/>
                <a:gd name="connsiteX3072" fmla="*/ 235514 w 2437871"/>
                <a:gd name="connsiteY3072" fmla="*/ 1260224 h 1574215"/>
                <a:gd name="connsiteX3073" fmla="*/ 2198342 w 2437871"/>
                <a:gd name="connsiteY3073" fmla="*/ 471108 h 1574215"/>
                <a:gd name="connsiteX3074" fmla="*/ 2202358 w 2437871"/>
                <a:gd name="connsiteY3074" fmla="*/ 471108 h 1574215"/>
                <a:gd name="connsiteX3075" fmla="*/ 2202358 w 2437871"/>
                <a:gd name="connsiteY3075" fmla="*/ 396646 h 1574215"/>
                <a:gd name="connsiteX3076" fmla="*/ 2198342 w 2437871"/>
                <a:gd name="connsiteY3076" fmla="*/ 396646 h 1574215"/>
                <a:gd name="connsiteX3077" fmla="*/ 2198342 w 2437871"/>
                <a:gd name="connsiteY3077" fmla="*/ 471108 h 1574215"/>
                <a:gd name="connsiteX3078" fmla="*/ 2435864 w 2437871"/>
                <a:gd name="connsiteY3078" fmla="*/ 2008 h 1574215"/>
                <a:gd name="connsiteX3079" fmla="*/ 2435864 w 2437871"/>
                <a:gd name="connsiteY3079" fmla="*/ 4016 h 1574215"/>
                <a:gd name="connsiteX3080" fmla="*/ 2433856 w 2437871"/>
                <a:gd name="connsiteY3080" fmla="*/ 4016 h 1574215"/>
                <a:gd name="connsiteX3081" fmla="*/ 2433856 w 2437871"/>
                <a:gd name="connsiteY3081" fmla="*/ 78478 h 1574215"/>
                <a:gd name="connsiteX3082" fmla="*/ 2435864 w 2437871"/>
                <a:gd name="connsiteY3082" fmla="*/ 78478 h 1574215"/>
                <a:gd name="connsiteX3083" fmla="*/ 2435864 w 2437871"/>
                <a:gd name="connsiteY3083" fmla="*/ 82494 h 1574215"/>
                <a:gd name="connsiteX3084" fmla="*/ 2433856 w 2437871"/>
                <a:gd name="connsiteY3084" fmla="*/ 82494 h 1574215"/>
                <a:gd name="connsiteX3085" fmla="*/ 2433856 w 2437871"/>
                <a:gd name="connsiteY3085" fmla="*/ 156956 h 1574215"/>
                <a:gd name="connsiteX3086" fmla="*/ 2435864 w 2437871"/>
                <a:gd name="connsiteY3086" fmla="*/ 156956 h 1574215"/>
                <a:gd name="connsiteX3087" fmla="*/ 2435864 w 2437871"/>
                <a:gd name="connsiteY3087" fmla="*/ 160972 h 1574215"/>
                <a:gd name="connsiteX3088" fmla="*/ 2433856 w 2437871"/>
                <a:gd name="connsiteY3088" fmla="*/ 160972 h 1574215"/>
                <a:gd name="connsiteX3089" fmla="*/ 2433856 w 2437871"/>
                <a:gd name="connsiteY3089" fmla="*/ 235433 h 1574215"/>
                <a:gd name="connsiteX3090" fmla="*/ 2435864 w 2437871"/>
                <a:gd name="connsiteY3090" fmla="*/ 235433 h 1574215"/>
                <a:gd name="connsiteX3091" fmla="*/ 2435864 w 2437871"/>
                <a:gd name="connsiteY3091" fmla="*/ 239450 h 1574215"/>
                <a:gd name="connsiteX3092" fmla="*/ 2433856 w 2437871"/>
                <a:gd name="connsiteY3092" fmla="*/ 239450 h 1574215"/>
                <a:gd name="connsiteX3093" fmla="*/ 2433856 w 2437871"/>
                <a:gd name="connsiteY3093" fmla="*/ 313911 h 1574215"/>
                <a:gd name="connsiteX3094" fmla="*/ 2435864 w 2437871"/>
                <a:gd name="connsiteY3094" fmla="*/ 313911 h 1574215"/>
                <a:gd name="connsiteX3095" fmla="*/ 2435864 w 2437871"/>
                <a:gd name="connsiteY3095" fmla="*/ 317928 h 1574215"/>
                <a:gd name="connsiteX3096" fmla="*/ 2433856 w 2437871"/>
                <a:gd name="connsiteY3096" fmla="*/ 317928 h 1574215"/>
                <a:gd name="connsiteX3097" fmla="*/ 2433856 w 2437871"/>
                <a:gd name="connsiteY3097" fmla="*/ 392389 h 1574215"/>
                <a:gd name="connsiteX3098" fmla="*/ 2435864 w 2437871"/>
                <a:gd name="connsiteY3098" fmla="*/ 392389 h 1574215"/>
                <a:gd name="connsiteX3099" fmla="*/ 2435864 w 2437871"/>
                <a:gd name="connsiteY3099" fmla="*/ 396405 h 1574215"/>
                <a:gd name="connsiteX3100" fmla="*/ 2433856 w 2437871"/>
                <a:gd name="connsiteY3100" fmla="*/ 396405 h 1574215"/>
                <a:gd name="connsiteX3101" fmla="*/ 2433856 w 2437871"/>
                <a:gd name="connsiteY3101" fmla="*/ 470867 h 1574215"/>
                <a:gd name="connsiteX3102" fmla="*/ 2435864 w 2437871"/>
                <a:gd name="connsiteY3102" fmla="*/ 470867 h 1574215"/>
                <a:gd name="connsiteX3103" fmla="*/ 2435864 w 2437871"/>
                <a:gd name="connsiteY3103" fmla="*/ 474883 h 1574215"/>
                <a:gd name="connsiteX3104" fmla="*/ 2433856 w 2437871"/>
                <a:gd name="connsiteY3104" fmla="*/ 474883 h 1574215"/>
                <a:gd name="connsiteX3105" fmla="*/ 2433856 w 2437871"/>
                <a:gd name="connsiteY3105" fmla="*/ 549345 h 1574215"/>
                <a:gd name="connsiteX3106" fmla="*/ 2435864 w 2437871"/>
                <a:gd name="connsiteY3106" fmla="*/ 549345 h 1574215"/>
                <a:gd name="connsiteX3107" fmla="*/ 2435864 w 2437871"/>
                <a:gd name="connsiteY3107" fmla="*/ 553361 h 1574215"/>
                <a:gd name="connsiteX3108" fmla="*/ 2433856 w 2437871"/>
                <a:gd name="connsiteY3108" fmla="*/ 553361 h 1574215"/>
                <a:gd name="connsiteX3109" fmla="*/ 2433856 w 2437871"/>
                <a:gd name="connsiteY3109" fmla="*/ 627823 h 1574215"/>
                <a:gd name="connsiteX3110" fmla="*/ 2435864 w 2437871"/>
                <a:gd name="connsiteY3110" fmla="*/ 627823 h 1574215"/>
                <a:gd name="connsiteX3111" fmla="*/ 2435864 w 2437871"/>
                <a:gd name="connsiteY3111" fmla="*/ 631839 h 1574215"/>
                <a:gd name="connsiteX3112" fmla="*/ 2433856 w 2437871"/>
                <a:gd name="connsiteY3112" fmla="*/ 631839 h 1574215"/>
                <a:gd name="connsiteX3113" fmla="*/ 2433856 w 2437871"/>
                <a:gd name="connsiteY3113" fmla="*/ 706300 h 1574215"/>
                <a:gd name="connsiteX3114" fmla="*/ 2435864 w 2437871"/>
                <a:gd name="connsiteY3114" fmla="*/ 706300 h 1574215"/>
                <a:gd name="connsiteX3115" fmla="*/ 2435864 w 2437871"/>
                <a:gd name="connsiteY3115" fmla="*/ 710317 h 1574215"/>
                <a:gd name="connsiteX3116" fmla="*/ 2433856 w 2437871"/>
                <a:gd name="connsiteY3116" fmla="*/ 710317 h 1574215"/>
                <a:gd name="connsiteX3117" fmla="*/ 2433856 w 2437871"/>
                <a:gd name="connsiteY3117" fmla="*/ 784778 h 1574215"/>
                <a:gd name="connsiteX3118" fmla="*/ 2435864 w 2437871"/>
                <a:gd name="connsiteY3118" fmla="*/ 784778 h 1574215"/>
                <a:gd name="connsiteX3119" fmla="*/ 2435864 w 2437871"/>
                <a:gd name="connsiteY3119" fmla="*/ 788795 h 1574215"/>
                <a:gd name="connsiteX3120" fmla="*/ 2433856 w 2437871"/>
                <a:gd name="connsiteY3120" fmla="*/ 788795 h 1574215"/>
                <a:gd name="connsiteX3121" fmla="*/ 2433856 w 2437871"/>
                <a:gd name="connsiteY3121" fmla="*/ 863256 h 1574215"/>
                <a:gd name="connsiteX3122" fmla="*/ 2435864 w 2437871"/>
                <a:gd name="connsiteY3122" fmla="*/ 863256 h 1574215"/>
                <a:gd name="connsiteX3123" fmla="*/ 2435864 w 2437871"/>
                <a:gd name="connsiteY3123" fmla="*/ 867272 h 1574215"/>
                <a:gd name="connsiteX3124" fmla="*/ 2433856 w 2437871"/>
                <a:gd name="connsiteY3124" fmla="*/ 867272 h 1574215"/>
                <a:gd name="connsiteX3125" fmla="*/ 2433856 w 2437871"/>
                <a:gd name="connsiteY3125" fmla="*/ 941734 h 1574215"/>
                <a:gd name="connsiteX3126" fmla="*/ 2435864 w 2437871"/>
                <a:gd name="connsiteY3126" fmla="*/ 941734 h 1574215"/>
                <a:gd name="connsiteX3127" fmla="*/ 2435864 w 2437871"/>
                <a:gd name="connsiteY3127" fmla="*/ 945750 h 1574215"/>
                <a:gd name="connsiteX3128" fmla="*/ 2433856 w 2437871"/>
                <a:gd name="connsiteY3128" fmla="*/ 945750 h 1574215"/>
                <a:gd name="connsiteX3129" fmla="*/ 2433856 w 2437871"/>
                <a:gd name="connsiteY3129" fmla="*/ 1020212 h 1574215"/>
                <a:gd name="connsiteX3130" fmla="*/ 2435864 w 2437871"/>
                <a:gd name="connsiteY3130" fmla="*/ 1020212 h 1574215"/>
                <a:gd name="connsiteX3131" fmla="*/ 2435864 w 2437871"/>
                <a:gd name="connsiteY3131" fmla="*/ 1024228 h 1574215"/>
                <a:gd name="connsiteX3132" fmla="*/ 2433856 w 2437871"/>
                <a:gd name="connsiteY3132" fmla="*/ 1024228 h 1574215"/>
                <a:gd name="connsiteX3133" fmla="*/ 2433856 w 2437871"/>
                <a:gd name="connsiteY3133" fmla="*/ 1098690 h 1574215"/>
                <a:gd name="connsiteX3134" fmla="*/ 2435864 w 2437871"/>
                <a:gd name="connsiteY3134" fmla="*/ 1098690 h 1574215"/>
                <a:gd name="connsiteX3135" fmla="*/ 2435864 w 2437871"/>
                <a:gd name="connsiteY3135" fmla="*/ 1102706 h 1574215"/>
                <a:gd name="connsiteX3136" fmla="*/ 2433856 w 2437871"/>
                <a:gd name="connsiteY3136" fmla="*/ 1102706 h 1574215"/>
                <a:gd name="connsiteX3137" fmla="*/ 2433856 w 2437871"/>
                <a:gd name="connsiteY3137" fmla="*/ 1177167 h 1574215"/>
                <a:gd name="connsiteX3138" fmla="*/ 2435864 w 2437871"/>
                <a:gd name="connsiteY3138" fmla="*/ 1177167 h 1574215"/>
                <a:gd name="connsiteX3139" fmla="*/ 2435864 w 2437871"/>
                <a:gd name="connsiteY3139" fmla="*/ 1181184 h 1574215"/>
                <a:gd name="connsiteX3140" fmla="*/ 2433856 w 2437871"/>
                <a:gd name="connsiteY3140" fmla="*/ 1181184 h 1574215"/>
                <a:gd name="connsiteX3141" fmla="*/ 2433856 w 2437871"/>
                <a:gd name="connsiteY3141" fmla="*/ 1255645 h 1574215"/>
                <a:gd name="connsiteX3142" fmla="*/ 2435864 w 2437871"/>
                <a:gd name="connsiteY3142" fmla="*/ 1255645 h 1574215"/>
                <a:gd name="connsiteX3143" fmla="*/ 2435864 w 2437871"/>
                <a:gd name="connsiteY3143" fmla="*/ 1259662 h 1574215"/>
                <a:gd name="connsiteX3144" fmla="*/ 2433856 w 2437871"/>
                <a:gd name="connsiteY3144" fmla="*/ 1259662 h 1574215"/>
                <a:gd name="connsiteX3145" fmla="*/ 2433856 w 2437871"/>
                <a:gd name="connsiteY3145" fmla="*/ 1334123 h 1574215"/>
                <a:gd name="connsiteX3146" fmla="*/ 2435864 w 2437871"/>
                <a:gd name="connsiteY3146" fmla="*/ 1334123 h 1574215"/>
                <a:gd name="connsiteX3147" fmla="*/ 2435864 w 2437871"/>
                <a:gd name="connsiteY3147" fmla="*/ 1338139 h 1574215"/>
                <a:gd name="connsiteX3148" fmla="*/ 2433856 w 2437871"/>
                <a:gd name="connsiteY3148" fmla="*/ 1338139 h 1574215"/>
                <a:gd name="connsiteX3149" fmla="*/ 2433856 w 2437871"/>
                <a:gd name="connsiteY3149" fmla="*/ 1412601 h 1574215"/>
                <a:gd name="connsiteX3150" fmla="*/ 2435864 w 2437871"/>
                <a:gd name="connsiteY3150" fmla="*/ 1412601 h 1574215"/>
                <a:gd name="connsiteX3151" fmla="*/ 2435864 w 2437871"/>
                <a:gd name="connsiteY3151" fmla="*/ 1416617 h 1574215"/>
                <a:gd name="connsiteX3152" fmla="*/ 2433856 w 2437871"/>
                <a:gd name="connsiteY3152" fmla="*/ 1416617 h 1574215"/>
                <a:gd name="connsiteX3153" fmla="*/ 2433856 w 2437871"/>
                <a:gd name="connsiteY3153" fmla="*/ 1491079 h 1574215"/>
                <a:gd name="connsiteX3154" fmla="*/ 2435864 w 2437871"/>
                <a:gd name="connsiteY3154" fmla="*/ 1491079 h 1574215"/>
                <a:gd name="connsiteX3155" fmla="*/ 2435864 w 2437871"/>
                <a:gd name="connsiteY3155" fmla="*/ 1495095 h 1574215"/>
                <a:gd name="connsiteX3156" fmla="*/ 2433856 w 2437871"/>
                <a:gd name="connsiteY3156" fmla="*/ 1495095 h 1574215"/>
                <a:gd name="connsiteX3157" fmla="*/ 2433856 w 2437871"/>
                <a:gd name="connsiteY3157" fmla="*/ 1559677 h 1574215"/>
                <a:gd name="connsiteX3158" fmla="*/ 2437872 w 2437871"/>
                <a:gd name="connsiteY3158" fmla="*/ 1559677 h 1574215"/>
                <a:gd name="connsiteX3159" fmla="*/ 2437872 w 2437871"/>
                <a:gd name="connsiteY3159" fmla="*/ 2008 h 1574215"/>
                <a:gd name="connsiteX3160" fmla="*/ 2435864 w 2437871"/>
                <a:gd name="connsiteY3160" fmla="*/ 2008 h 1574215"/>
                <a:gd name="connsiteX3161" fmla="*/ 2202358 w 2437871"/>
                <a:gd name="connsiteY3161" fmla="*/ 235514 h 1574215"/>
                <a:gd name="connsiteX3162" fmla="*/ 2202358 w 2437871"/>
                <a:gd name="connsiteY3162" fmla="*/ 161052 h 1574215"/>
                <a:gd name="connsiteX3163" fmla="*/ 2198342 w 2437871"/>
                <a:gd name="connsiteY3163" fmla="*/ 161052 h 1574215"/>
                <a:gd name="connsiteX3164" fmla="*/ 2198342 w 2437871"/>
                <a:gd name="connsiteY3164" fmla="*/ 235514 h 1574215"/>
                <a:gd name="connsiteX3165" fmla="*/ 2202358 w 2437871"/>
                <a:gd name="connsiteY3165" fmla="*/ 235514 h 1574215"/>
                <a:gd name="connsiteX3166" fmla="*/ 4016 w 2437871"/>
                <a:gd name="connsiteY3166" fmla="*/ 4016 h 1574215"/>
                <a:gd name="connsiteX3167" fmla="*/ 78478 w 2437871"/>
                <a:gd name="connsiteY3167" fmla="*/ 4016 h 1574215"/>
                <a:gd name="connsiteX3168" fmla="*/ 78478 w 2437871"/>
                <a:gd name="connsiteY3168" fmla="*/ 2008 h 1574215"/>
                <a:gd name="connsiteX3169" fmla="*/ 82494 w 2437871"/>
                <a:gd name="connsiteY3169" fmla="*/ 2008 h 1574215"/>
                <a:gd name="connsiteX3170" fmla="*/ 82494 w 2437871"/>
                <a:gd name="connsiteY3170" fmla="*/ 4016 h 1574215"/>
                <a:gd name="connsiteX3171" fmla="*/ 156956 w 2437871"/>
                <a:gd name="connsiteY3171" fmla="*/ 4016 h 1574215"/>
                <a:gd name="connsiteX3172" fmla="*/ 156956 w 2437871"/>
                <a:gd name="connsiteY3172" fmla="*/ 2008 h 1574215"/>
                <a:gd name="connsiteX3173" fmla="*/ 160972 w 2437871"/>
                <a:gd name="connsiteY3173" fmla="*/ 2008 h 1574215"/>
                <a:gd name="connsiteX3174" fmla="*/ 160972 w 2437871"/>
                <a:gd name="connsiteY3174" fmla="*/ 4016 h 1574215"/>
                <a:gd name="connsiteX3175" fmla="*/ 235433 w 2437871"/>
                <a:gd name="connsiteY3175" fmla="*/ 4016 h 1574215"/>
                <a:gd name="connsiteX3176" fmla="*/ 235433 w 2437871"/>
                <a:gd name="connsiteY3176" fmla="*/ 2008 h 1574215"/>
                <a:gd name="connsiteX3177" fmla="*/ 239450 w 2437871"/>
                <a:gd name="connsiteY3177" fmla="*/ 2008 h 1574215"/>
                <a:gd name="connsiteX3178" fmla="*/ 239450 w 2437871"/>
                <a:gd name="connsiteY3178" fmla="*/ 4016 h 1574215"/>
                <a:gd name="connsiteX3179" fmla="*/ 313911 w 2437871"/>
                <a:gd name="connsiteY3179" fmla="*/ 4016 h 1574215"/>
                <a:gd name="connsiteX3180" fmla="*/ 313911 w 2437871"/>
                <a:gd name="connsiteY3180" fmla="*/ 2008 h 1574215"/>
                <a:gd name="connsiteX3181" fmla="*/ 317927 w 2437871"/>
                <a:gd name="connsiteY3181" fmla="*/ 2008 h 1574215"/>
                <a:gd name="connsiteX3182" fmla="*/ 317927 w 2437871"/>
                <a:gd name="connsiteY3182" fmla="*/ 4016 h 1574215"/>
                <a:gd name="connsiteX3183" fmla="*/ 392389 w 2437871"/>
                <a:gd name="connsiteY3183" fmla="*/ 4016 h 1574215"/>
                <a:gd name="connsiteX3184" fmla="*/ 392389 w 2437871"/>
                <a:gd name="connsiteY3184" fmla="*/ 2008 h 1574215"/>
                <a:gd name="connsiteX3185" fmla="*/ 396405 w 2437871"/>
                <a:gd name="connsiteY3185" fmla="*/ 2008 h 1574215"/>
                <a:gd name="connsiteX3186" fmla="*/ 396405 w 2437871"/>
                <a:gd name="connsiteY3186" fmla="*/ 4016 h 1574215"/>
                <a:gd name="connsiteX3187" fmla="*/ 470867 w 2437871"/>
                <a:gd name="connsiteY3187" fmla="*/ 4016 h 1574215"/>
                <a:gd name="connsiteX3188" fmla="*/ 470867 w 2437871"/>
                <a:gd name="connsiteY3188" fmla="*/ 2008 h 1574215"/>
                <a:gd name="connsiteX3189" fmla="*/ 474883 w 2437871"/>
                <a:gd name="connsiteY3189" fmla="*/ 2008 h 1574215"/>
                <a:gd name="connsiteX3190" fmla="*/ 474883 w 2437871"/>
                <a:gd name="connsiteY3190" fmla="*/ 4016 h 1574215"/>
                <a:gd name="connsiteX3191" fmla="*/ 549345 w 2437871"/>
                <a:gd name="connsiteY3191" fmla="*/ 4016 h 1574215"/>
                <a:gd name="connsiteX3192" fmla="*/ 549345 w 2437871"/>
                <a:gd name="connsiteY3192" fmla="*/ 2008 h 1574215"/>
                <a:gd name="connsiteX3193" fmla="*/ 553361 w 2437871"/>
                <a:gd name="connsiteY3193" fmla="*/ 2008 h 1574215"/>
                <a:gd name="connsiteX3194" fmla="*/ 553361 w 2437871"/>
                <a:gd name="connsiteY3194" fmla="*/ 4016 h 1574215"/>
                <a:gd name="connsiteX3195" fmla="*/ 627822 w 2437871"/>
                <a:gd name="connsiteY3195" fmla="*/ 4016 h 1574215"/>
                <a:gd name="connsiteX3196" fmla="*/ 627822 w 2437871"/>
                <a:gd name="connsiteY3196" fmla="*/ 2008 h 1574215"/>
                <a:gd name="connsiteX3197" fmla="*/ 631839 w 2437871"/>
                <a:gd name="connsiteY3197" fmla="*/ 2008 h 1574215"/>
                <a:gd name="connsiteX3198" fmla="*/ 631839 w 2437871"/>
                <a:gd name="connsiteY3198" fmla="*/ 4016 h 1574215"/>
                <a:gd name="connsiteX3199" fmla="*/ 706300 w 2437871"/>
                <a:gd name="connsiteY3199" fmla="*/ 4016 h 1574215"/>
                <a:gd name="connsiteX3200" fmla="*/ 706300 w 2437871"/>
                <a:gd name="connsiteY3200" fmla="*/ 2008 h 1574215"/>
                <a:gd name="connsiteX3201" fmla="*/ 710316 w 2437871"/>
                <a:gd name="connsiteY3201" fmla="*/ 2008 h 1574215"/>
                <a:gd name="connsiteX3202" fmla="*/ 710316 w 2437871"/>
                <a:gd name="connsiteY3202" fmla="*/ 4016 h 1574215"/>
                <a:gd name="connsiteX3203" fmla="*/ 784778 w 2437871"/>
                <a:gd name="connsiteY3203" fmla="*/ 4016 h 1574215"/>
                <a:gd name="connsiteX3204" fmla="*/ 784778 w 2437871"/>
                <a:gd name="connsiteY3204" fmla="*/ 2008 h 1574215"/>
                <a:gd name="connsiteX3205" fmla="*/ 788794 w 2437871"/>
                <a:gd name="connsiteY3205" fmla="*/ 2008 h 1574215"/>
                <a:gd name="connsiteX3206" fmla="*/ 788794 w 2437871"/>
                <a:gd name="connsiteY3206" fmla="*/ 4016 h 1574215"/>
                <a:gd name="connsiteX3207" fmla="*/ 863256 w 2437871"/>
                <a:gd name="connsiteY3207" fmla="*/ 4016 h 1574215"/>
                <a:gd name="connsiteX3208" fmla="*/ 863256 w 2437871"/>
                <a:gd name="connsiteY3208" fmla="*/ 2008 h 1574215"/>
                <a:gd name="connsiteX3209" fmla="*/ 867272 w 2437871"/>
                <a:gd name="connsiteY3209" fmla="*/ 2008 h 1574215"/>
                <a:gd name="connsiteX3210" fmla="*/ 867272 w 2437871"/>
                <a:gd name="connsiteY3210" fmla="*/ 4016 h 1574215"/>
                <a:gd name="connsiteX3211" fmla="*/ 941733 w 2437871"/>
                <a:gd name="connsiteY3211" fmla="*/ 4016 h 1574215"/>
                <a:gd name="connsiteX3212" fmla="*/ 941733 w 2437871"/>
                <a:gd name="connsiteY3212" fmla="*/ 2008 h 1574215"/>
                <a:gd name="connsiteX3213" fmla="*/ 945750 w 2437871"/>
                <a:gd name="connsiteY3213" fmla="*/ 2008 h 1574215"/>
                <a:gd name="connsiteX3214" fmla="*/ 945750 w 2437871"/>
                <a:gd name="connsiteY3214" fmla="*/ 4016 h 1574215"/>
                <a:gd name="connsiteX3215" fmla="*/ 1020211 w 2437871"/>
                <a:gd name="connsiteY3215" fmla="*/ 4016 h 1574215"/>
                <a:gd name="connsiteX3216" fmla="*/ 1020211 w 2437871"/>
                <a:gd name="connsiteY3216" fmla="*/ 2008 h 1574215"/>
                <a:gd name="connsiteX3217" fmla="*/ 1024227 w 2437871"/>
                <a:gd name="connsiteY3217" fmla="*/ 2008 h 1574215"/>
                <a:gd name="connsiteX3218" fmla="*/ 1024227 w 2437871"/>
                <a:gd name="connsiteY3218" fmla="*/ 4016 h 1574215"/>
                <a:gd name="connsiteX3219" fmla="*/ 1098689 w 2437871"/>
                <a:gd name="connsiteY3219" fmla="*/ 4016 h 1574215"/>
                <a:gd name="connsiteX3220" fmla="*/ 1098689 w 2437871"/>
                <a:gd name="connsiteY3220" fmla="*/ 2008 h 1574215"/>
                <a:gd name="connsiteX3221" fmla="*/ 1102705 w 2437871"/>
                <a:gd name="connsiteY3221" fmla="*/ 2008 h 1574215"/>
                <a:gd name="connsiteX3222" fmla="*/ 1102705 w 2437871"/>
                <a:gd name="connsiteY3222" fmla="*/ 4016 h 1574215"/>
                <a:gd name="connsiteX3223" fmla="*/ 1177167 w 2437871"/>
                <a:gd name="connsiteY3223" fmla="*/ 4016 h 1574215"/>
                <a:gd name="connsiteX3224" fmla="*/ 1177167 w 2437871"/>
                <a:gd name="connsiteY3224" fmla="*/ 2008 h 1574215"/>
                <a:gd name="connsiteX3225" fmla="*/ 1181183 w 2437871"/>
                <a:gd name="connsiteY3225" fmla="*/ 2008 h 1574215"/>
                <a:gd name="connsiteX3226" fmla="*/ 1181183 w 2437871"/>
                <a:gd name="connsiteY3226" fmla="*/ 4016 h 1574215"/>
                <a:gd name="connsiteX3227" fmla="*/ 1255645 w 2437871"/>
                <a:gd name="connsiteY3227" fmla="*/ 4016 h 1574215"/>
                <a:gd name="connsiteX3228" fmla="*/ 1255645 w 2437871"/>
                <a:gd name="connsiteY3228" fmla="*/ 2008 h 1574215"/>
                <a:gd name="connsiteX3229" fmla="*/ 1259661 w 2437871"/>
                <a:gd name="connsiteY3229" fmla="*/ 2008 h 1574215"/>
                <a:gd name="connsiteX3230" fmla="*/ 1259661 w 2437871"/>
                <a:gd name="connsiteY3230" fmla="*/ 4016 h 1574215"/>
                <a:gd name="connsiteX3231" fmla="*/ 1334122 w 2437871"/>
                <a:gd name="connsiteY3231" fmla="*/ 4016 h 1574215"/>
                <a:gd name="connsiteX3232" fmla="*/ 1334122 w 2437871"/>
                <a:gd name="connsiteY3232" fmla="*/ 2008 h 1574215"/>
                <a:gd name="connsiteX3233" fmla="*/ 1338139 w 2437871"/>
                <a:gd name="connsiteY3233" fmla="*/ 2008 h 1574215"/>
                <a:gd name="connsiteX3234" fmla="*/ 1338139 w 2437871"/>
                <a:gd name="connsiteY3234" fmla="*/ 4016 h 1574215"/>
                <a:gd name="connsiteX3235" fmla="*/ 1412600 w 2437871"/>
                <a:gd name="connsiteY3235" fmla="*/ 4016 h 1574215"/>
                <a:gd name="connsiteX3236" fmla="*/ 1412600 w 2437871"/>
                <a:gd name="connsiteY3236" fmla="*/ 2008 h 1574215"/>
                <a:gd name="connsiteX3237" fmla="*/ 1416616 w 2437871"/>
                <a:gd name="connsiteY3237" fmla="*/ 2008 h 1574215"/>
                <a:gd name="connsiteX3238" fmla="*/ 1416616 w 2437871"/>
                <a:gd name="connsiteY3238" fmla="*/ 4016 h 1574215"/>
                <a:gd name="connsiteX3239" fmla="*/ 1491078 w 2437871"/>
                <a:gd name="connsiteY3239" fmla="*/ 4016 h 1574215"/>
                <a:gd name="connsiteX3240" fmla="*/ 1491078 w 2437871"/>
                <a:gd name="connsiteY3240" fmla="*/ 2008 h 1574215"/>
                <a:gd name="connsiteX3241" fmla="*/ 1495094 w 2437871"/>
                <a:gd name="connsiteY3241" fmla="*/ 2008 h 1574215"/>
                <a:gd name="connsiteX3242" fmla="*/ 1495094 w 2437871"/>
                <a:gd name="connsiteY3242" fmla="*/ 4016 h 1574215"/>
                <a:gd name="connsiteX3243" fmla="*/ 1569556 w 2437871"/>
                <a:gd name="connsiteY3243" fmla="*/ 4016 h 1574215"/>
                <a:gd name="connsiteX3244" fmla="*/ 1569556 w 2437871"/>
                <a:gd name="connsiteY3244" fmla="*/ 2008 h 1574215"/>
                <a:gd name="connsiteX3245" fmla="*/ 1573572 w 2437871"/>
                <a:gd name="connsiteY3245" fmla="*/ 2008 h 1574215"/>
                <a:gd name="connsiteX3246" fmla="*/ 1573572 w 2437871"/>
                <a:gd name="connsiteY3246" fmla="*/ 4016 h 1574215"/>
                <a:gd name="connsiteX3247" fmla="*/ 1648033 w 2437871"/>
                <a:gd name="connsiteY3247" fmla="*/ 4016 h 1574215"/>
                <a:gd name="connsiteX3248" fmla="*/ 1648033 w 2437871"/>
                <a:gd name="connsiteY3248" fmla="*/ 2008 h 1574215"/>
                <a:gd name="connsiteX3249" fmla="*/ 1652050 w 2437871"/>
                <a:gd name="connsiteY3249" fmla="*/ 2008 h 1574215"/>
                <a:gd name="connsiteX3250" fmla="*/ 1652050 w 2437871"/>
                <a:gd name="connsiteY3250" fmla="*/ 4016 h 1574215"/>
                <a:gd name="connsiteX3251" fmla="*/ 1726511 w 2437871"/>
                <a:gd name="connsiteY3251" fmla="*/ 4016 h 1574215"/>
                <a:gd name="connsiteX3252" fmla="*/ 1726511 w 2437871"/>
                <a:gd name="connsiteY3252" fmla="*/ 2008 h 1574215"/>
                <a:gd name="connsiteX3253" fmla="*/ 1730528 w 2437871"/>
                <a:gd name="connsiteY3253" fmla="*/ 2008 h 1574215"/>
                <a:gd name="connsiteX3254" fmla="*/ 1730528 w 2437871"/>
                <a:gd name="connsiteY3254" fmla="*/ 4016 h 1574215"/>
                <a:gd name="connsiteX3255" fmla="*/ 1804989 w 2437871"/>
                <a:gd name="connsiteY3255" fmla="*/ 4016 h 1574215"/>
                <a:gd name="connsiteX3256" fmla="*/ 1804989 w 2437871"/>
                <a:gd name="connsiteY3256" fmla="*/ 2008 h 1574215"/>
                <a:gd name="connsiteX3257" fmla="*/ 1809005 w 2437871"/>
                <a:gd name="connsiteY3257" fmla="*/ 2008 h 1574215"/>
                <a:gd name="connsiteX3258" fmla="*/ 1809005 w 2437871"/>
                <a:gd name="connsiteY3258" fmla="*/ 4016 h 1574215"/>
                <a:gd name="connsiteX3259" fmla="*/ 1883467 w 2437871"/>
                <a:gd name="connsiteY3259" fmla="*/ 4016 h 1574215"/>
                <a:gd name="connsiteX3260" fmla="*/ 1883467 w 2437871"/>
                <a:gd name="connsiteY3260" fmla="*/ 2008 h 1574215"/>
                <a:gd name="connsiteX3261" fmla="*/ 1887483 w 2437871"/>
                <a:gd name="connsiteY3261" fmla="*/ 2008 h 1574215"/>
                <a:gd name="connsiteX3262" fmla="*/ 1887483 w 2437871"/>
                <a:gd name="connsiteY3262" fmla="*/ 4016 h 1574215"/>
                <a:gd name="connsiteX3263" fmla="*/ 1961945 w 2437871"/>
                <a:gd name="connsiteY3263" fmla="*/ 4016 h 1574215"/>
                <a:gd name="connsiteX3264" fmla="*/ 1961945 w 2437871"/>
                <a:gd name="connsiteY3264" fmla="*/ 2008 h 1574215"/>
                <a:gd name="connsiteX3265" fmla="*/ 1965961 w 2437871"/>
                <a:gd name="connsiteY3265" fmla="*/ 2008 h 1574215"/>
                <a:gd name="connsiteX3266" fmla="*/ 1965961 w 2437871"/>
                <a:gd name="connsiteY3266" fmla="*/ 4016 h 1574215"/>
                <a:gd name="connsiteX3267" fmla="*/ 2040422 w 2437871"/>
                <a:gd name="connsiteY3267" fmla="*/ 4016 h 1574215"/>
                <a:gd name="connsiteX3268" fmla="*/ 2040422 w 2437871"/>
                <a:gd name="connsiteY3268" fmla="*/ 2008 h 1574215"/>
                <a:gd name="connsiteX3269" fmla="*/ 2044439 w 2437871"/>
                <a:gd name="connsiteY3269" fmla="*/ 2008 h 1574215"/>
                <a:gd name="connsiteX3270" fmla="*/ 2044439 w 2437871"/>
                <a:gd name="connsiteY3270" fmla="*/ 4016 h 1574215"/>
                <a:gd name="connsiteX3271" fmla="*/ 2118900 w 2437871"/>
                <a:gd name="connsiteY3271" fmla="*/ 4016 h 1574215"/>
                <a:gd name="connsiteX3272" fmla="*/ 2118900 w 2437871"/>
                <a:gd name="connsiteY3272" fmla="*/ 2008 h 1574215"/>
                <a:gd name="connsiteX3273" fmla="*/ 2122917 w 2437871"/>
                <a:gd name="connsiteY3273" fmla="*/ 2008 h 1574215"/>
                <a:gd name="connsiteX3274" fmla="*/ 2122917 w 2437871"/>
                <a:gd name="connsiteY3274" fmla="*/ 4016 h 1574215"/>
                <a:gd name="connsiteX3275" fmla="*/ 2197378 w 2437871"/>
                <a:gd name="connsiteY3275" fmla="*/ 4016 h 1574215"/>
                <a:gd name="connsiteX3276" fmla="*/ 2197378 w 2437871"/>
                <a:gd name="connsiteY3276" fmla="*/ 2008 h 1574215"/>
                <a:gd name="connsiteX3277" fmla="*/ 2201394 w 2437871"/>
                <a:gd name="connsiteY3277" fmla="*/ 2008 h 1574215"/>
                <a:gd name="connsiteX3278" fmla="*/ 2201394 w 2437871"/>
                <a:gd name="connsiteY3278" fmla="*/ 4016 h 1574215"/>
                <a:gd name="connsiteX3279" fmla="*/ 2275856 w 2437871"/>
                <a:gd name="connsiteY3279" fmla="*/ 4016 h 1574215"/>
                <a:gd name="connsiteX3280" fmla="*/ 2275856 w 2437871"/>
                <a:gd name="connsiteY3280" fmla="*/ 2008 h 1574215"/>
                <a:gd name="connsiteX3281" fmla="*/ 2279872 w 2437871"/>
                <a:gd name="connsiteY3281" fmla="*/ 2008 h 1574215"/>
                <a:gd name="connsiteX3282" fmla="*/ 2279872 w 2437871"/>
                <a:gd name="connsiteY3282" fmla="*/ 4016 h 1574215"/>
                <a:gd name="connsiteX3283" fmla="*/ 2354334 w 2437871"/>
                <a:gd name="connsiteY3283" fmla="*/ 4016 h 1574215"/>
                <a:gd name="connsiteX3284" fmla="*/ 2354334 w 2437871"/>
                <a:gd name="connsiteY3284" fmla="*/ 2008 h 1574215"/>
                <a:gd name="connsiteX3285" fmla="*/ 2358350 w 2437871"/>
                <a:gd name="connsiteY3285" fmla="*/ 2008 h 1574215"/>
                <a:gd name="connsiteX3286" fmla="*/ 2358350 w 2437871"/>
                <a:gd name="connsiteY3286" fmla="*/ 4016 h 1574215"/>
                <a:gd name="connsiteX3287" fmla="*/ 2432811 w 2437871"/>
                <a:gd name="connsiteY3287" fmla="*/ 4016 h 1574215"/>
                <a:gd name="connsiteX3288" fmla="*/ 2432811 w 2437871"/>
                <a:gd name="connsiteY3288" fmla="*/ 2008 h 1574215"/>
                <a:gd name="connsiteX3289" fmla="*/ 2434819 w 2437871"/>
                <a:gd name="connsiteY3289" fmla="*/ 2008 h 1574215"/>
                <a:gd name="connsiteX3290" fmla="*/ 2434819 w 2437871"/>
                <a:gd name="connsiteY3290" fmla="*/ 0 h 1574215"/>
                <a:gd name="connsiteX3291" fmla="*/ 2008 w 2437871"/>
                <a:gd name="connsiteY3291" fmla="*/ 0 h 1574215"/>
                <a:gd name="connsiteX3292" fmla="*/ 2008 w 2437871"/>
                <a:gd name="connsiteY3292" fmla="*/ 2008 h 1574215"/>
                <a:gd name="connsiteX3293" fmla="*/ 4016 w 2437871"/>
                <a:gd name="connsiteY3293" fmla="*/ 2008 h 1574215"/>
                <a:gd name="connsiteX3294" fmla="*/ 4016 w 2437871"/>
                <a:gd name="connsiteY3294" fmla="*/ 4016 h 1574215"/>
                <a:gd name="connsiteX3295" fmla="*/ 1570198 w 2437871"/>
                <a:gd name="connsiteY3295" fmla="*/ 82494 h 1574215"/>
                <a:gd name="connsiteX3296" fmla="*/ 1570198 w 2437871"/>
                <a:gd name="connsiteY3296" fmla="*/ 78478 h 1574215"/>
                <a:gd name="connsiteX3297" fmla="*/ 1495737 w 2437871"/>
                <a:gd name="connsiteY3297" fmla="*/ 78478 h 1574215"/>
                <a:gd name="connsiteX3298" fmla="*/ 1495737 w 2437871"/>
                <a:gd name="connsiteY3298" fmla="*/ 82494 h 1574215"/>
                <a:gd name="connsiteX3299" fmla="*/ 1570198 w 2437871"/>
                <a:gd name="connsiteY3299" fmla="*/ 82494 h 1574215"/>
                <a:gd name="connsiteX3300" fmla="*/ 314072 w 2437871"/>
                <a:gd name="connsiteY3300" fmla="*/ 82494 h 1574215"/>
                <a:gd name="connsiteX3301" fmla="*/ 314072 w 2437871"/>
                <a:gd name="connsiteY3301" fmla="*/ 78478 h 1574215"/>
                <a:gd name="connsiteX3302" fmla="*/ 239610 w 2437871"/>
                <a:gd name="connsiteY3302" fmla="*/ 78478 h 1574215"/>
                <a:gd name="connsiteX3303" fmla="*/ 239610 w 2437871"/>
                <a:gd name="connsiteY3303" fmla="*/ 82494 h 1574215"/>
                <a:gd name="connsiteX3304" fmla="*/ 314072 w 2437871"/>
                <a:gd name="connsiteY3304" fmla="*/ 82494 h 1574215"/>
                <a:gd name="connsiteX3305" fmla="*/ 1648756 w 2437871"/>
                <a:gd name="connsiteY3305" fmla="*/ 82494 h 1574215"/>
                <a:gd name="connsiteX3306" fmla="*/ 1648756 w 2437871"/>
                <a:gd name="connsiteY3306" fmla="*/ 78478 h 1574215"/>
                <a:gd name="connsiteX3307" fmla="*/ 1574295 w 2437871"/>
                <a:gd name="connsiteY3307" fmla="*/ 78478 h 1574215"/>
                <a:gd name="connsiteX3308" fmla="*/ 1574295 w 2437871"/>
                <a:gd name="connsiteY3308" fmla="*/ 82494 h 1574215"/>
                <a:gd name="connsiteX3309" fmla="*/ 1648756 w 2437871"/>
                <a:gd name="connsiteY3309" fmla="*/ 82494 h 1574215"/>
                <a:gd name="connsiteX3310" fmla="*/ 1727234 w 2437871"/>
                <a:gd name="connsiteY3310" fmla="*/ 82494 h 1574215"/>
                <a:gd name="connsiteX3311" fmla="*/ 1727234 w 2437871"/>
                <a:gd name="connsiteY3311" fmla="*/ 78478 h 1574215"/>
                <a:gd name="connsiteX3312" fmla="*/ 1652773 w 2437871"/>
                <a:gd name="connsiteY3312" fmla="*/ 78478 h 1574215"/>
                <a:gd name="connsiteX3313" fmla="*/ 1652773 w 2437871"/>
                <a:gd name="connsiteY3313" fmla="*/ 82494 h 1574215"/>
                <a:gd name="connsiteX3314" fmla="*/ 1727234 w 2437871"/>
                <a:gd name="connsiteY3314" fmla="*/ 82494 h 1574215"/>
                <a:gd name="connsiteX3315" fmla="*/ 1413243 w 2437871"/>
                <a:gd name="connsiteY3315" fmla="*/ 82494 h 1574215"/>
                <a:gd name="connsiteX3316" fmla="*/ 1413243 w 2437871"/>
                <a:gd name="connsiteY3316" fmla="*/ 78478 h 1574215"/>
                <a:gd name="connsiteX3317" fmla="*/ 1338781 w 2437871"/>
                <a:gd name="connsiteY3317" fmla="*/ 78478 h 1574215"/>
                <a:gd name="connsiteX3318" fmla="*/ 1338781 w 2437871"/>
                <a:gd name="connsiteY3318" fmla="*/ 82494 h 1574215"/>
                <a:gd name="connsiteX3319" fmla="*/ 1413243 w 2437871"/>
                <a:gd name="connsiteY3319" fmla="*/ 82494 h 1574215"/>
                <a:gd name="connsiteX3320" fmla="*/ 1491721 w 2437871"/>
                <a:gd name="connsiteY3320" fmla="*/ 82494 h 1574215"/>
                <a:gd name="connsiteX3321" fmla="*/ 1491721 w 2437871"/>
                <a:gd name="connsiteY3321" fmla="*/ 78478 h 1574215"/>
                <a:gd name="connsiteX3322" fmla="*/ 1417259 w 2437871"/>
                <a:gd name="connsiteY3322" fmla="*/ 78478 h 1574215"/>
                <a:gd name="connsiteX3323" fmla="*/ 1417259 w 2437871"/>
                <a:gd name="connsiteY3323" fmla="*/ 82494 h 1574215"/>
                <a:gd name="connsiteX3324" fmla="*/ 1491721 w 2437871"/>
                <a:gd name="connsiteY3324" fmla="*/ 82494 h 1574215"/>
                <a:gd name="connsiteX3325" fmla="*/ 1256207 w 2437871"/>
                <a:gd name="connsiteY3325" fmla="*/ 82494 h 1574215"/>
                <a:gd name="connsiteX3326" fmla="*/ 1256207 w 2437871"/>
                <a:gd name="connsiteY3326" fmla="*/ 78478 h 1574215"/>
                <a:gd name="connsiteX3327" fmla="*/ 1181745 w 2437871"/>
                <a:gd name="connsiteY3327" fmla="*/ 78478 h 1574215"/>
                <a:gd name="connsiteX3328" fmla="*/ 1181745 w 2437871"/>
                <a:gd name="connsiteY3328" fmla="*/ 82494 h 1574215"/>
                <a:gd name="connsiteX3329" fmla="*/ 1256207 w 2437871"/>
                <a:gd name="connsiteY3329" fmla="*/ 82494 h 1574215"/>
                <a:gd name="connsiteX3330" fmla="*/ 157036 w 2437871"/>
                <a:gd name="connsiteY3330" fmla="*/ 82494 h 1574215"/>
                <a:gd name="connsiteX3331" fmla="*/ 157036 w 2437871"/>
                <a:gd name="connsiteY3331" fmla="*/ 78478 h 1574215"/>
                <a:gd name="connsiteX3332" fmla="*/ 82574 w 2437871"/>
                <a:gd name="connsiteY3332" fmla="*/ 78478 h 1574215"/>
                <a:gd name="connsiteX3333" fmla="*/ 82574 w 2437871"/>
                <a:gd name="connsiteY3333" fmla="*/ 82494 h 1574215"/>
                <a:gd name="connsiteX3334" fmla="*/ 157036 w 2437871"/>
                <a:gd name="connsiteY3334" fmla="*/ 82494 h 1574215"/>
                <a:gd name="connsiteX3335" fmla="*/ 1334685 w 2437871"/>
                <a:gd name="connsiteY3335" fmla="*/ 82494 h 1574215"/>
                <a:gd name="connsiteX3336" fmla="*/ 1334685 w 2437871"/>
                <a:gd name="connsiteY3336" fmla="*/ 78478 h 1574215"/>
                <a:gd name="connsiteX3337" fmla="*/ 1260223 w 2437871"/>
                <a:gd name="connsiteY3337" fmla="*/ 78478 h 1574215"/>
                <a:gd name="connsiteX3338" fmla="*/ 1260223 w 2437871"/>
                <a:gd name="connsiteY3338" fmla="*/ 82494 h 1574215"/>
                <a:gd name="connsiteX3339" fmla="*/ 1334685 w 2437871"/>
                <a:gd name="connsiteY3339" fmla="*/ 82494 h 1574215"/>
                <a:gd name="connsiteX3340" fmla="*/ 1805792 w 2437871"/>
                <a:gd name="connsiteY3340" fmla="*/ 82494 h 1574215"/>
                <a:gd name="connsiteX3341" fmla="*/ 1805792 w 2437871"/>
                <a:gd name="connsiteY3341" fmla="*/ 78478 h 1574215"/>
                <a:gd name="connsiteX3342" fmla="*/ 1731331 w 2437871"/>
                <a:gd name="connsiteY3342" fmla="*/ 78478 h 1574215"/>
                <a:gd name="connsiteX3343" fmla="*/ 1731331 w 2437871"/>
                <a:gd name="connsiteY3343" fmla="*/ 82494 h 1574215"/>
                <a:gd name="connsiteX3344" fmla="*/ 1805792 w 2437871"/>
                <a:gd name="connsiteY3344" fmla="*/ 82494 h 1574215"/>
                <a:gd name="connsiteX3345" fmla="*/ 2355378 w 2437871"/>
                <a:gd name="connsiteY3345" fmla="*/ 82494 h 1574215"/>
                <a:gd name="connsiteX3346" fmla="*/ 2355378 w 2437871"/>
                <a:gd name="connsiteY3346" fmla="*/ 78478 h 1574215"/>
                <a:gd name="connsiteX3347" fmla="*/ 2280916 w 2437871"/>
                <a:gd name="connsiteY3347" fmla="*/ 78478 h 1574215"/>
                <a:gd name="connsiteX3348" fmla="*/ 2280916 w 2437871"/>
                <a:gd name="connsiteY3348" fmla="*/ 82494 h 1574215"/>
                <a:gd name="connsiteX3349" fmla="*/ 2355378 w 2437871"/>
                <a:gd name="connsiteY3349" fmla="*/ 82494 h 1574215"/>
                <a:gd name="connsiteX3350" fmla="*/ 2276820 w 2437871"/>
                <a:gd name="connsiteY3350" fmla="*/ 82494 h 1574215"/>
                <a:gd name="connsiteX3351" fmla="*/ 2276820 w 2437871"/>
                <a:gd name="connsiteY3351" fmla="*/ 78478 h 1574215"/>
                <a:gd name="connsiteX3352" fmla="*/ 2202358 w 2437871"/>
                <a:gd name="connsiteY3352" fmla="*/ 78478 h 1574215"/>
                <a:gd name="connsiteX3353" fmla="*/ 2202358 w 2437871"/>
                <a:gd name="connsiteY3353" fmla="*/ 82494 h 1574215"/>
                <a:gd name="connsiteX3354" fmla="*/ 2276820 w 2437871"/>
                <a:gd name="connsiteY3354" fmla="*/ 82494 h 1574215"/>
                <a:gd name="connsiteX3355" fmla="*/ 1177649 w 2437871"/>
                <a:gd name="connsiteY3355" fmla="*/ 82494 h 1574215"/>
                <a:gd name="connsiteX3356" fmla="*/ 1177649 w 2437871"/>
                <a:gd name="connsiteY3356" fmla="*/ 78478 h 1574215"/>
                <a:gd name="connsiteX3357" fmla="*/ 1103187 w 2437871"/>
                <a:gd name="connsiteY3357" fmla="*/ 78478 h 1574215"/>
                <a:gd name="connsiteX3358" fmla="*/ 1103187 w 2437871"/>
                <a:gd name="connsiteY3358" fmla="*/ 82494 h 1574215"/>
                <a:gd name="connsiteX3359" fmla="*/ 1177649 w 2437871"/>
                <a:gd name="connsiteY3359" fmla="*/ 82494 h 1574215"/>
                <a:gd name="connsiteX3360" fmla="*/ 2198342 w 2437871"/>
                <a:gd name="connsiteY3360" fmla="*/ 82494 h 1574215"/>
                <a:gd name="connsiteX3361" fmla="*/ 2198342 w 2437871"/>
                <a:gd name="connsiteY3361" fmla="*/ 78478 h 1574215"/>
                <a:gd name="connsiteX3362" fmla="*/ 2123880 w 2437871"/>
                <a:gd name="connsiteY3362" fmla="*/ 78478 h 1574215"/>
                <a:gd name="connsiteX3363" fmla="*/ 2123880 w 2437871"/>
                <a:gd name="connsiteY3363" fmla="*/ 82494 h 1574215"/>
                <a:gd name="connsiteX3364" fmla="*/ 2198342 w 2437871"/>
                <a:gd name="connsiteY3364" fmla="*/ 82494 h 1574215"/>
                <a:gd name="connsiteX3365" fmla="*/ 2359394 w 2437871"/>
                <a:gd name="connsiteY3365" fmla="*/ 82494 h 1574215"/>
                <a:gd name="connsiteX3366" fmla="*/ 2433856 w 2437871"/>
                <a:gd name="connsiteY3366" fmla="*/ 82494 h 1574215"/>
                <a:gd name="connsiteX3367" fmla="*/ 2433856 w 2437871"/>
                <a:gd name="connsiteY3367" fmla="*/ 78478 h 1574215"/>
                <a:gd name="connsiteX3368" fmla="*/ 2359394 w 2437871"/>
                <a:gd name="connsiteY3368" fmla="*/ 78478 h 1574215"/>
                <a:gd name="connsiteX3369" fmla="*/ 2359394 w 2437871"/>
                <a:gd name="connsiteY3369" fmla="*/ 82494 h 1574215"/>
                <a:gd name="connsiteX3370" fmla="*/ 78478 w 2437871"/>
                <a:gd name="connsiteY3370" fmla="*/ 78478 h 1574215"/>
                <a:gd name="connsiteX3371" fmla="*/ 4016 w 2437871"/>
                <a:gd name="connsiteY3371" fmla="*/ 78478 h 1574215"/>
                <a:gd name="connsiteX3372" fmla="*/ 4016 w 2437871"/>
                <a:gd name="connsiteY3372" fmla="*/ 82494 h 1574215"/>
                <a:gd name="connsiteX3373" fmla="*/ 78478 w 2437871"/>
                <a:gd name="connsiteY3373" fmla="*/ 82494 h 1574215"/>
                <a:gd name="connsiteX3374" fmla="*/ 78478 w 2437871"/>
                <a:gd name="connsiteY3374" fmla="*/ 78478 h 1574215"/>
                <a:gd name="connsiteX3375" fmla="*/ 1962748 w 2437871"/>
                <a:gd name="connsiteY3375" fmla="*/ 82494 h 1574215"/>
                <a:gd name="connsiteX3376" fmla="*/ 1962748 w 2437871"/>
                <a:gd name="connsiteY3376" fmla="*/ 78478 h 1574215"/>
                <a:gd name="connsiteX3377" fmla="*/ 1888286 w 2437871"/>
                <a:gd name="connsiteY3377" fmla="*/ 78478 h 1574215"/>
                <a:gd name="connsiteX3378" fmla="*/ 1888286 w 2437871"/>
                <a:gd name="connsiteY3378" fmla="*/ 82494 h 1574215"/>
                <a:gd name="connsiteX3379" fmla="*/ 1962748 w 2437871"/>
                <a:gd name="connsiteY3379" fmla="*/ 82494 h 1574215"/>
                <a:gd name="connsiteX3380" fmla="*/ 2119784 w 2437871"/>
                <a:gd name="connsiteY3380" fmla="*/ 82494 h 1574215"/>
                <a:gd name="connsiteX3381" fmla="*/ 2119784 w 2437871"/>
                <a:gd name="connsiteY3381" fmla="*/ 78478 h 1574215"/>
                <a:gd name="connsiteX3382" fmla="*/ 2045322 w 2437871"/>
                <a:gd name="connsiteY3382" fmla="*/ 78478 h 1574215"/>
                <a:gd name="connsiteX3383" fmla="*/ 2045322 w 2437871"/>
                <a:gd name="connsiteY3383" fmla="*/ 82494 h 1574215"/>
                <a:gd name="connsiteX3384" fmla="*/ 2119784 w 2437871"/>
                <a:gd name="connsiteY3384" fmla="*/ 82494 h 1574215"/>
                <a:gd name="connsiteX3385" fmla="*/ 1884270 w 2437871"/>
                <a:gd name="connsiteY3385" fmla="*/ 82494 h 1574215"/>
                <a:gd name="connsiteX3386" fmla="*/ 1884270 w 2437871"/>
                <a:gd name="connsiteY3386" fmla="*/ 78478 h 1574215"/>
                <a:gd name="connsiteX3387" fmla="*/ 1809809 w 2437871"/>
                <a:gd name="connsiteY3387" fmla="*/ 78478 h 1574215"/>
                <a:gd name="connsiteX3388" fmla="*/ 1809809 w 2437871"/>
                <a:gd name="connsiteY3388" fmla="*/ 82494 h 1574215"/>
                <a:gd name="connsiteX3389" fmla="*/ 1884270 w 2437871"/>
                <a:gd name="connsiteY3389" fmla="*/ 82494 h 1574215"/>
                <a:gd name="connsiteX3390" fmla="*/ 2041306 w 2437871"/>
                <a:gd name="connsiteY3390" fmla="*/ 82494 h 1574215"/>
                <a:gd name="connsiteX3391" fmla="*/ 2041306 w 2437871"/>
                <a:gd name="connsiteY3391" fmla="*/ 78478 h 1574215"/>
                <a:gd name="connsiteX3392" fmla="*/ 1966844 w 2437871"/>
                <a:gd name="connsiteY3392" fmla="*/ 78478 h 1574215"/>
                <a:gd name="connsiteX3393" fmla="*/ 1966844 w 2437871"/>
                <a:gd name="connsiteY3393" fmla="*/ 82494 h 1574215"/>
                <a:gd name="connsiteX3394" fmla="*/ 2041306 w 2437871"/>
                <a:gd name="connsiteY3394" fmla="*/ 82494 h 1574215"/>
                <a:gd name="connsiteX3395" fmla="*/ 392550 w 2437871"/>
                <a:gd name="connsiteY3395" fmla="*/ 82494 h 1574215"/>
                <a:gd name="connsiteX3396" fmla="*/ 392550 w 2437871"/>
                <a:gd name="connsiteY3396" fmla="*/ 78478 h 1574215"/>
                <a:gd name="connsiteX3397" fmla="*/ 318088 w 2437871"/>
                <a:gd name="connsiteY3397" fmla="*/ 78478 h 1574215"/>
                <a:gd name="connsiteX3398" fmla="*/ 318088 w 2437871"/>
                <a:gd name="connsiteY3398" fmla="*/ 82494 h 1574215"/>
                <a:gd name="connsiteX3399" fmla="*/ 392550 w 2437871"/>
                <a:gd name="connsiteY3399" fmla="*/ 82494 h 1574215"/>
                <a:gd name="connsiteX3400" fmla="*/ 1099171 w 2437871"/>
                <a:gd name="connsiteY3400" fmla="*/ 82494 h 1574215"/>
                <a:gd name="connsiteX3401" fmla="*/ 1099171 w 2437871"/>
                <a:gd name="connsiteY3401" fmla="*/ 78478 h 1574215"/>
                <a:gd name="connsiteX3402" fmla="*/ 1024709 w 2437871"/>
                <a:gd name="connsiteY3402" fmla="*/ 78478 h 1574215"/>
                <a:gd name="connsiteX3403" fmla="*/ 1024709 w 2437871"/>
                <a:gd name="connsiteY3403" fmla="*/ 82494 h 1574215"/>
                <a:gd name="connsiteX3404" fmla="*/ 1099171 w 2437871"/>
                <a:gd name="connsiteY3404" fmla="*/ 82494 h 1574215"/>
                <a:gd name="connsiteX3405" fmla="*/ 706621 w 2437871"/>
                <a:gd name="connsiteY3405" fmla="*/ 82494 h 1574215"/>
                <a:gd name="connsiteX3406" fmla="*/ 706621 w 2437871"/>
                <a:gd name="connsiteY3406" fmla="*/ 78478 h 1574215"/>
                <a:gd name="connsiteX3407" fmla="*/ 632160 w 2437871"/>
                <a:gd name="connsiteY3407" fmla="*/ 78478 h 1574215"/>
                <a:gd name="connsiteX3408" fmla="*/ 632160 w 2437871"/>
                <a:gd name="connsiteY3408" fmla="*/ 82494 h 1574215"/>
                <a:gd name="connsiteX3409" fmla="*/ 706621 w 2437871"/>
                <a:gd name="connsiteY3409" fmla="*/ 82494 h 1574215"/>
                <a:gd name="connsiteX3410" fmla="*/ 471108 w 2437871"/>
                <a:gd name="connsiteY3410" fmla="*/ 82494 h 1574215"/>
                <a:gd name="connsiteX3411" fmla="*/ 471108 w 2437871"/>
                <a:gd name="connsiteY3411" fmla="*/ 78478 h 1574215"/>
                <a:gd name="connsiteX3412" fmla="*/ 396646 w 2437871"/>
                <a:gd name="connsiteY3412" fmla="*/ 78478 h 1574215"/>
                <a:gd name="connsiteX3413" fmla="*/ 396646 w 2437871"/>
                <a:gd name="connsiteY3413" fmla="*/ 82494 h 1574215"/>
                <a:gd name="connsiteX3414" fmla="*/ 471108 w 2437871"/>
                <a:gd name="connsiteY3414" fmla="*/ 82494 h 1574215"/>
                <a:gd name="connsiteX3415" fmla="*/ 549585 w 2437871"/>
                <a:gd name="connsiteY3415" fmla="*/ 82494 h 1574215"/>
                <a:gd name="connsiteX3416" fmla="*/ 549585 w 2437871"/>
                <a:gd name="connsiteY3416" fmla="*/ 78478 h 1574215"/>
                <a:gd name="connsiteX3417" fmla="*/ 475124 w 2437871"/>
                <a:gd name="connsiteY3417" fmla="*/ 78478 h 1574215"/>
                <a:gd name="connsiteX3418" fmla="*/ 475124 w 2437871"/>
                <a:gd name="connsiteY3418" fmla="*/ 82494 h 1574215"/>
                <a:gd name="connsiteX3419" fmla="*/ 549585 w 2437871"/>
                <a:gd name="connsiteY3419" fmla="*/ 82494 h 1574215"/>
                <a:gd name="connsiteX3420" fmla="*/ 1020613 w 2437871"/>
                <a:gd name="connsiteY3420" fmla="*/ 82494 h 1574215"/>
                <a:gd name="connsiteX3421" fmla="*/ 1020613 w 2437871"/>
                <a:gd name="connsiteY3421" fmla="*/ 78478 h 1574215"/>
                <a:gd name="connsiteX3422" fmla="*/ 946151 w 2437871"/>
                <a:gd name="connsiteY3422" fmla="*/ 78478 h 1574215"/>
                <a:gd name="connsiteX3423" fmla="*/ 946151 w 2437871"/>
                <a:gd name="connsiteY3423" fmla="*/ 82494 h 1574215"/>
                <a:gd name="connsiteX3424" fmla="*/ 1020613 w 2437871"/>
                <a:gd name="connsiteY3424" fmla="*/ 82494 h 1574215"/>
                <a:gd name="connsiteX3425" fmla="*/ 628063 w 2437871"/>
                <a:gd name="connsiteY3425" fmla="*/ 82494 h 1574215"/>
                <a:gd name="connsiteX3426" fmla="*/ 628063 w 2437871"/>
                <a:gd name="connsiteY3426" fmla="*/ 78478 h 1574215"/>
                <a:gd name="connsiteX3427" fmla="*/ 553602 w 2437871"/>
                <a:gd name="connsiteY3427" fmla="*/ 78478 h 1574215"/>
                <a:gd name="connsiteX3428" fmla="*/ 553602 w 2437871"/>
                <a:gd name="connsiteY3428" fmla="*/ 82494 h 1574215"/>
                <a:gd name="connsiteX3429" fmla="*/ 628063 w 2437871"/>
                <a:gd name="connsiteY3429" fmla="*/ 82494 h 1574215"/>
                <a:gd name="connsiteX3430" fmla="*/ 785099 w 2437871"/>
                <a:gd name="connsiteY3430" fmla="*/ 82494 h 1574215"/>
                <a:gd name="connsiteX3431" fmla="*/ 785099 w 2437871"/>
                <a:gd name="connsiteY3431" fmla="*/ 78478 h 1574215"/>
                <a:gd name="connsiteX3432" fmla="*/ 710638 w 2437871"/>
                <a:gd name="connsiteY3432" fmla="*/ 78478 h 1574215"/>
                <a:gd name="connsiteX3433" fmla="*/ 710638 w 2437871"/>
                <a:gd name="connsiteY3433" fmla="*/ 82494 h 1574215"/>
                <a:gd name="connsiteX3434" fmla="*/ 785099 w 2437871"/>
                <a:gd name="connsiteY3434" fmla="*/ 82494 h 1574215"/>
                <a:gd name="connsiteX3435" fmla="*/ 235514 w 2437871"/>
                <a:gd name="connsiteY3435" fmla="*/ 82494 h 1574215"/>
                <a:gd name="connsiteX3436" fmla="*/ 235514 w 2437871"/>
                <a:gd name="connsiteY3436" fmla="*/ 78478 h 1574215"/>
                <a:gd name="connsiteX3437" fmla="*/ 161052 w 2437871"/>
                <a:gd name="connsiteY3437" fmla="*/ 78478 h 1574215"/>
                <a:gd name="connsiteX3438" fmla="*/ 161052 w 2437871"/>
                <a:gd name="connsiteY3438" fmla="*/ 82494 h 1574215"/>
                <a:gd name="connsiteX3439" fmla="*/ 235514 w 2437871"/>
                <a:gd name="connsiteY3439" fmla="*/ 82494 h 1574215"/>
                <a:gd name="connsiteX3440" fmla="*/ 863657 w 2437871"/>
                <a:gd name="connsiteY3440" fmla="*/ 82494 h 1574215"/>
                <a:gd name="connsiteX3441" fmla="*/ 863657 w 2437871"/>
                <a:gd name="connsiteY3441" fmla="*/ 78478 h 1574215"/>
                <a:gd name="connsiteX3442" fmla="*/ 789196 w 2437871"/>
                <a:gd name="connsiteY3442" fmla="*/ 78478 h 1574215"/>
                <a:gd name="connsiteX3443" fmla="*/ 789196 w 2437871"/>
                <a:gd name="connsiteY3443" fmla="*/ 82494 h 1574215"/>
                <a:gd name="connsiteX3444" fmla="*/ 863657 w 2437871"/>
                <a:gd name="connsiteY3444" fmla="*/ 82494 h 1574215"/>
                <a:gd name="connsiteX3445" fmla="*/ 942135 w 2437871"/>
                <a:gd name="connsiteY3445" fmla="*/ 82494 h 1574215"/>
                <a:gd name="connsiteX3446" fmla="*/ 942135 w 2437871"/>
                <a:gd name="connsiteY3446" fmla="*/ 78478 h 1574215"/>
                <a:gd name="connsiteX3447" fmla="*/ 867673 w 2437871"/>
                <a:gd name="connsiteY3447" fmla="*/ 78478 h 1574215"/>
                <a:gd name="connsiteX3448" fmla="*/ 867673 w 2437871"/>
                <a:gd name="connsiteY3448" fmla="*/ 82494 h 1574215"/>
                <a:gd name="connsiteX3449" fmla="*/ 942135 w 2437871"/>
                <a:gd name="connsiteY3449" fmla="*/ 82494 h 1574215"/>
                <a:gd name="connsiteX3450" fmla="*/ 392550 w 2437871"/>
                <a:gd name="connsiteY3450" fmla="*/ 161052 h 1574215"/>
                <a:gd name="connsiteX3451" fmla="*/ 392550 w 2437871"/>
                <a:gd name="connsiteY3451" fmla="*/ 157036 h 1574215"/>
                <a:gd name="connsiteX3452" fmla="*/ 318088 w 2437871"/>
                <a:gd name="connsiteY3452" fmla="*/ 157036 h 1574215"/>
                <a:gd name="connsiteX3453" fmla="*/ 318088 w 2437871"/>
                <a:gd name="connsiteY3453" fmla="*/ 161052 h 1574215"/>
                <a:gd name="connsiteX3454" fmla="*/ 392550 w 2437871"/>
                <a:gd name="connsiteY3454" fmla="*/ 161052 h 1574215"/>
                <a:gd name="connsiteX3455" fmla="*/ 1491721 w 2437871"/>
                <a:gd name="connsiteY3455" fmla="*/ 161052 h 1574215"/>
                <a:gd name="connsiteX3456" fmla="*/ 1491721 w 2437871"/>
                <a:gd name="connsiteY3456" fmla="*/ 157036 h 1574215"/>
                <a:gd name="connsiteX3457" fmla="*/ 1417259 w 2437871"/>
                <a:gd name="connsiteY3457" fmla="*/ 157036 h 1574215"/>
                <a:gd name="connsiteX3458" fmla="*/ 1417259 w 2437871"/>
                <a:gd name="connsiteY3458" fmla="*/ 161052 h 1574215"/>
                <a:gd name="connsiteX3459" fmla="*/ 1491721 w 2437871"/>
                <a:gd name="connsiteY3459" fmla="*/ 161052 h 1574215"/>
                <a:gd name="connsiteX3460" fmla="*/ 1570198 w 2437871"/>
                <a:gd name="connsiteY3460" fmla="*/ 161052 h 1574215"/>
                <a:gd name="connsiteX3461" fmla="*/ 1570198 w 2437871"/>
                <a:gd name="connsiteY3461" fmla="*/ 157036 h 1574215"/>
                <a:gd name="connsiteX3462" fmla="*/ 1495737 w 2437871"/>
                <a:gd name="connsiteY3462" fmla="*/ 157036 h 1574215"/>
                <a:gd name="connsiteX3463" fmla="*/ 1495737 w 2437871"/>
                <a:gd name="connsiteY3463" fmla="*/ 161052 h 1574215"/>
                <a:gd name="connsiteX3464" fmla="*/ 1570198 w 2437871"/>
                <a:gd name="connsiteY3464" fmla="*/ 161052 h 1574215"/>
                <a:gd name="connsiteX3465" fmla="*/ 2198342 w 2437871"/>
                <a:gd name="connsiteY3465" fmla="*/ 161052 h 1574215"/>
                <a:gd name="connsiteX3466" fmla="*/ 2198342 w 2437871"/>
                <a:gd name="connsiteY3466" fmla="*/ 157036 h 1574215"/>
                <a:gd name="connsiteX3467" fmla="*/ 2123880 w 2437871"/>
                <a:gd name="connsiteY3467" fmla="*/ 157036 h 1574215"/>
                <a:gd name="connsiteX3468" fmla="*/ 2123880 w 2437871"/>
                <a:gd name="connsiteY3468" fmla="*/ 161052 h 1574215"/>
                <a:gd name="connsiteX3469" fmla="*/ 2198342 w 2437871"/>
                <a:gd name="connsiteY3469" fmla="*/ 161052 h 1574215"/>
                <a:gd name="connsiteX3470" fmla="*/ 2276820 w 2437871"/>
                <a:gd name="connsiteY3470" fmla="*/ 161052 h 1574215"/>
                <a:gd name="connsiteX3471" fmla="*/ 2276820 w 2437871"/>
                <a:gd name="connsiteY3471" fmla="*/ 157036 h 1574215"/>
                <a:gd name="connsiteX3472" fmla="*/ 2202358 w 2437871"/>
                <a:gd name="connsiteY3472" fmla="*/ 157036 h 1574215"/>
                <a:gd name="connsiteX3473" fmla="*/ 2202358 w 2437871"/>
                <a:gd name="connsiteY3473" fmla="*/ 161052 h 1574215"/>
                <a:gd name="connsiteX3474" fmla="*/ 2276820 w 2437871"/>
                <a:gd name="connsiteY3474" fmla="*/ 161052 h 1574215"/>
                <a:gd name="connsiteX3475" fmla="*/ 1334685 w 2437871"/>
                <a:gd name="connsiteY3475" fmla="*/ 161052 h 1574215"/>
                <a:gd name="connsiteX3476" fmla="*/ 1334685 w 2437871"/>
                <a:gd name="connsiteY3476" fmla="*/ 157036 h 1574215"/>
                <a:gd name="connsiteX3477" fmla="*/ 1260223 w 2437871"/>
                <a:gd name="connsiteY3477" fmla="*/ 157036 h 1574215"/>
                <a:gd name="connsiteX3478" fmla="*/ 1260223 w 2437871"/>
                <a:gd name="connsiteY3478" fmla="*/ 161052 h 1574215"/>
                <a:gd name="connsiteX3479" fmla="*/ 1334685 w 2437871"/>
                <a:gd name="connsiteY3479" fmla="*/ 161052 h 1574215"/>
                <a:gd name="connsiteX3480" fmla="*/ 1413243 w 2437871"/>
                <a:gd name="connsiteY3480" fmla="*/ 161052 h 1574215"/>
                <a:gd name="connsiteX3481" fmla="*/ 1413243 w 2437871"/>
                <a:gd name="connsiteY3481" fmla="*/ 157036 h 1574215"/>
                <a:gd name="connsiteX3482" fmla="*/ 1338781 w 2437871"/>
                <a:gd name="connsiteY3482" fmla="*/ 157036 h 1574215"/>
                <a:gd name="connsiteX3483" fmla="*/ 1338781 w 2437871"/>
                <a:gd name="connsiteY3483" fmla="*/ 161052 h 1574215"/>
                <a:gd name="connsiteX3484" fmla="*/ 1413243 w 2437871"/>
                <a:gd name="connsiteY3484" fmla="*/ 161052 h 1574215"/>
                <a:gd name="connsiteX3485" fmla="*/ 1256207 w 2437871"/>
                <a:gd name="connsiteY3485" fmla="*/ 161052 h 1574215"/>
                <a:gd name="connsiteX3486" fmla="*/ 1256207 w 2437871"/>
                <a:gd name="connsiteY3486" fmla="*/ 157036 h 1574215"/>
                <a:gd name="connsiteX3487" fmla="*/ 1181745 w 2437871"/>
                <a:gd name="connsiteY3487" fmla="*/ 157036 h 1574215"/>
                <a:gd name="connsiteX3488" fmla="*/ 1181745 w 2437871"/>
                <a:gd name="connsiteY3488" fmla="*/ 161052 h 1574215"/>
                <a:gd name="connsiteX3489" fmla="*/ 1256207 w 2437871"/>
                <a:gd name="connsiteY3489" fmla="*/ 161052 h 1574215"/>
                <a:gd name="connsiteX3490" fmla="*/ 1884270 w 2437871"/>
                <a:gd name="connsiteY3490" fmla="*/ 161052 h 1574215"/>
                <a:gd name="connsiteX3491" fmla="*/ 1884270 w 2437871"/>
                <a:gd name="connsiteY3491" fmla="*/ 157036 h 1574215"/>
                <a:gd name="connsiteX3492" fmla="*/ 1809809 w 2437871"/>
                <a:gd name="connsiteY3492" fmla="*/ 157036 h 1574215"/>
                <a:gd name="connsiteX3493" fmla="*/ 1809809 w 2437871"/>
                <a:gd name="connsiteY3493" fmla="*/ 161052 h 1574215"/>
                <a:gd name="connsiteX3494" fmla="*/ 1884270 w 2437871"/>
                <a:gd name="connsiteY3494" fmla="*/ 161052 h 1574215"/>
                <a:gd name="connsiteX3495" fmla="*/ 2041306 w 2437871"/>
                <a:gd name="connsiteY3495" fmla="*/ 161052 h 1574215"/>
                <a:gd name="connsiteX3496" fmla="*/ 2041306 w 2437871"/>
                <a:gd name="connsiteY3496" fmla="*/ 157036 h 1574215"/>
                <a:gd name="connsiteX3497" fmla="*/ 1966844 w 2437871"/>
                <a:gd name="connsiteY3497" fmla="*/ 157036 h 1574215"/>
                <a:gd name="connsiteX3498" fmla="*/ 1966844 w 2437871"/>
                <a:gd name="connsiteY3498" fmla="*/ 161052 h 1574215"/>
                <a:gd name="connsiteX3499" fmla="*/ 2041306 w 2437871"/>
                <a:gd name="connsiteY3499" fmla="*/ 161052 h 1574215"/>
                <a:gd name="connsiteX3500" fmla="*/ 1962748 w 2437871"/>
                <a:gd name="connsiteY3500" fmla="*/ 161052 h 1574215"/>
                <a:gd name="connsiteX3501" fmla="*/ 1962748 w 2437871"/>
                <a:gd name="connsiteY3501" fmla="*/ 157036 h 1574215"/>
                <a:gd name="connsiteX3502" fmla="*/ 1888286 w 2437871"/>
                <a:gd name="connsiteY3502" fmla="*/ 157036 h 1574215"/>
                <a:gd name="connsiteX3503" fmla="*/ 1888286 w 2437871"/>
                <a:gd name="connsiteY3503" fmla="*/ 161052 h 1574215"/>
                <a:gd name="connsiteX3504" fmla="*/ 1962748 w 2437871"/>
                <a:gd name="connsiteY3504" fmla="*/ 161052 h 1574215"/>
                <a:gd name="connsiteX3505" fmla="*/ 157036 w 2437871"/>
                <a:gd name="connsiteY3505" fmla="*/ 157036 h 1574215"/>
                <a:gd name="connsiteX3506" fmla="*/ 82574 w 2437871"/>
                <a:gd name="connsiteY3506" fmla="*/ 157036 h 1574215"/>
                <a:gd name="connsiteX3507" fmla="*/ 82574 w 2437871"/>
                <a:gd name="connsiteY3507" fmla="*/ 161052 h 1574215"/>
                <a:gd name="connsiteX3508" fmla="*/ 157036 w 2437871"/>
                <a:gd name="connsiteY3508" fmla="*/ 161052 h 1574215"/>
                <a:gd name="connsiteX3509" fmla="*/ 157036 w 2437871"/>
                <a:gd name="connsiteY3509" fmla="*/ 157036 h 1574215"/>
                <a:gd name="connsiteX3510" fmla="*/ 1727234 w 2437871"/>
                <a:gd name="connsiteY3510" fmla="*/ 161052 h 1574215"/>
                <a:gd name="connsiteX3511" fmla="*/ 1727234 w 2437871"/>
                <a:gd name="connsiteY3511" fmla="*/ 157036 h 1574215"/>
                <a:gd name="connsiteX3512" fmla="*/ 1652773 w 2437871"/>
                <a:gd name="connsiteY3512" fmla="*/ 157036 h 1574215"/>
                <a:gd name="connsiteX3513" fmla="*/ 1652773 w 2437871"/>
                <a:gd name="connsiteY3513" fmla="*/ 161052 h 1574215"/>
                <a:gd name="connsiteX3514" fmla="*/ 1727234 w 2437871"/>
                <a:gd name="connsiteY3514" fmla="*/ 161052 h 1574215"/>
                <a:gd name="connsiteX3515" fmla="*/ 2119784 w 2437871"/>
                <a:gd name="connsiteY3515" fmla="*/ 161052 h 1574215"/>
                <a:gd name="connsiteX3516" fmla="*/ 2119784 w 2437871"/>
                <a:gd name="connsiteY3516" fmla="*/ 157036 h 1574215"/>
                <a:gd name="connsiteX3517" fmla="*/ 2045322 w 2437871"/>
                <a:gd name="connsiteY3517" fmla="*/ 157036 h 1574215"/>
                <a:gd name="connsiteX3518" fmla="*/ 2045322 w 2437871"/>
                <a:gd name="connsiteY3518" fmla="*/ 161052 h 1574215"/>
                <a:gd name="connsiteX3519" fmla="*/ 2119784 w 2437871"/>
                <a:gd name="connsiteY3519" fmla="*/ 161052 h 1574215"/>
                <a:gd name="connsiteX3520" fmla="*/ 1648756 w 2437871"/>
                <a:gd name="connsiteY3520" fmla="*/ 161052 h 1574215"/>
                <a:gd name="connsiteX3521" fmla="*/ 1648756 w 2437871"/>
                <a:gd name="connsiteY3521" fmla="*/ 157036 h 1574215"/>
                <a:gd name="connsiteX3522" fmla="*/ 1574295 w 2437871"/>
                <a:gd name="connsiteY3522" fmla="*/ 157036 h 1574215"/>
                <a:gd name="connsiteX3523" fmla="*/ 1574295 w 2437871"/>
                <a:gd name="connsiteY3523" fmla="*/ 161052 h 1574215"/>
                <a:gd name="connsiteX3524" fmla="*/ 1648756 w 2437871"/>
                <a:gd name="connsiteY3524" fmla="*/ 161052 h 1574215"/>
                <a:gd name="connsiteX3525" fmla="*/ 471108 w 2437871"/>
                <a:gd name="connsiteY3525" fmla="*/ 161052 h 1574215"/>
                <a:gd name="connsiteX3526" fmla="*/ 471108 w 2437871"/>
                <a:gd name="connsiteY3526" fmla="*/ 157036 h 1574215"/>
                <a:gd name="connsiteX3527" fmla="*/ 396646 w 2437871"/>
                <a:gd name="connsiteY3527" fmla="*/ 157036 h 1574215"/>
                <a:gd name="connsiteX3528" fmla="*/ 396646 w 2437871"/>
                <a:gd name="connsiteY3528" fmla="*/ 161052 h 1574215"/>
                <a:gd name="connsiteX3529" fmla="*/ 471108 w 2437871"/>
                <a:gd name="connsiteY3529" fmla="*/ 161052 h 1574215"/>
                <a:gd name="connsiteX3530" fmla="*/ 1805792 w 2437871"/>
                <a:gd name="connsiteY3530" fmla="*/ 161052 h 1574215"/>
                <a:gd name="connsiteX3531" fmla="*/ 1805792 w 2437871"/>
                <a:gd name="connsiteY3531" fmla="*/ 157036 h 1574215"/>
                <a:gd name="connsiteX3532" fmla="*/ 1731331 w 2437871"/>
                <a:gd name="connsiteY3532" fmla="*/ 157036 h 1574215"/>
                <a:gd name="connsiteX3533" fmla="*/ 1731331 w 2437871"/>
                <a:gd name="connsiteY3533" fmla="*/ 161052 h 1574215"/>
                <a:gd name="connsiteX3534" fmla="*/ 1805792 w 2437871"/>
                <a:gd name="connsiteY3534" fmla="*/ 161052 h 1574215"/>
                <a:gd name="connsiteX3535" fmla="*/ 1099171 w 2437871"/>
                <a:gd name="connsiteY3535" fmla="*/ 161052 h 1574215"/>
                <a:gd name="connsiteX3536" fmla="*/ 1099171 w 2437871"/>
                <a:gd name="connsiteY3536" fmla="*/ 157036 h 1574215"/>
                <a:gd name="connsiteX3537" fmla="*/ 1024709 w 2437871"/>
                <a:gd name="connsiteY3537" fmla="*/ 157036 h 1574215"/>
                <a:gd name="connsiteX3538" fmla="*/ 1024709 w 2437871"/>
                <a:gd name="connsiteY3538" fmla="*/ 161052 h 1574215"/>
                <a:gd name="connsiteX3539" fmla="*/ 1099171 w 2437871"/>
                <a:gd name="connsiteY3539" fmla="*/ 161052 h 1574215"/>
                <a:gd name="connsiteX3540" fmla="*/ 628063 w 2437871"/>
                <a:gd name="connsiteY3540" fmla="*/ 161052 h 1574215"/>
                <a:gd name="connsiteX3541" fmla="*/ 628063 w 2437871"/>
                <a:gd name="connsiteY3541" fmla="*/ 157036 h 1574215"/>
                <a:gd name="connsiteX3542" fmla="*/ 553602 w 2437871"/>
                <a:gd name="connsiteY3542" fmla="*/ 157036 h 1574215"/>
                <a:gd name="connsiteX3543" fmla="*/ 553602 w 2437871"/>
                <a:gd name="connsiteY3543" fmla="*/ 161052 h 1574215"/>
                <a:gd name="connsiteX3544" fmla="*/ 628063 w 2437871"/>
                <a:gd name="connsiteY3544" fmla="*/ 161052 h 1574215"/>
                <a:gd name="connsiteX3545" fmla="*/ 78478 w 2437871"/>
                <a:gd name="connsiteY3545" fmla="*/ 157036 h 1574215"/>
                <a:gd name="connsiteX3546" fmla="*/ 4016 w 2437871"/>
                <a:gd name="connsiteY3546" fmla="*/ 157036 h 1574215"/>
                <a:gd name="connsiteX3547" fmla="*/ 4016 w 2437871"/>
                <a:gd name="connsiteY3547" fmla="*/ 161052 h 1574215"/>
                <a:gd name="connsiteX3548" fmla="*/ 78478 w 2437871"/>
                <a:gd name="connsiteY3548" fmla="*/ 161052 h 1574215"/>
                <a:gd name="connsiteX3549" fmla="*/ 78478 w 2437871"/>
                <a:gd name="connsiteY3549" fmla="*/ 157036 h 1574215"/>
                <a:gd name="connsiteX3550" fmla="*/ 2280836 w 2437871"/>
                <a:gd name="connsiteY3550" fmla="*/ 161052 h 1574215"/>
                <a:gd name="connsiteX3551" fmla="*/ 2355298 w 2437871"/>
                <a:gd name="connsiteY3551" fmla="*/ 161052 h 1574215"/>
                <a:gd name="connsiteX3552" fmla="*/ 2355298 w 2437871"/>
                <a:gd name="connsiteY3552" fmla="*/ 157036 h 1574215"/>
                <a:gd name="connsiteX3553" fmla="*/ 2280836 w 2437871"/>
                <a:gd name="connsiteY3553" fmla="*/ 157036 h 1574215"/>
                <a:gd name="connsiteX3554" fmla="*/ 2280836 w 2437871"/>
                <a:gd name="connsiteY3554" fmla="*/ 161052 h 1574215"/>
                <a:gd name="connsiteX3555" fmla="*/ 942135 w 2437871"/>
                <a:gd name="connsiteY3555" fmla="*/ 161052 h 1574215"/>
                <a:gd name="connsiteX3556" fmla="*/ 942135 w 2437871"/>
                <a:gd name="connsiteY3556" fmla="*/ 157036 h 1574215"/>
                <a:gd name="connsiteX3557" fmla="*/ 867673 w 2437871"/>
                <a:gd name="connsiteY3557" fmla="*/ 157036 h 1574215"/>
                <a:gd name="connsiteX3558" fmla="*/ 867673 w 2437871"/>
                <a:gd name="connsiteY3558" fmla="*/ 161052 h 1574215"/>
                <a:gd name="connsiteX3559" fmla="*/ 942135 w 2437871"/>
                <a:gd name="connsiteY3559" fmla="*/ 161052 h 1574215"/>
                <a:gd name="connsiteX3560" fmla="*/ 2359394 w 2437871"/>
                <a:gd name="connsiteY3560" fmla="*/ 161052 h 1574215"/>
                <a:gd name="connsiteX3561" fmla="*/ 2433856 w 2437871"/>
                <a:gd name="connsiteY3561" fmla="*/ 161052 h 1574215"/>
                <a:gd name="connsiteX3562" fmla="*/ 2433856 w 2437871"/>
                <a:gd name="connsiteY3562" fmla="*/ 157036 h 1574215"/>
                <a:gd name="connsiteX3563" fmla="*/ 2359394 w 2437871"/>
                <a:gd name="connsiteY3563" fmla="*/ 157036 h 1574215"/>
                <a:gd name="connsiteX3564" fmla="*/ 2359394 w 2437871"/>
                <a:gd name="connsiteY3564" fmla="*/ 161052 h 1574215"/>
                <a:gd name="connsiteX3565" fmla="*/ 785099 w 2437871"/>
                <a:gd name="connsiteY3565" fmla="*/ 161052 h 1574215"/>
                <a:gd name="connsiteX3566" fmla="*/ 785099 w 2437871"/>
                <a:gd name="connsiteY3566" fmla="*/ 157036 h 1574215"/>
                <a:gd name="connsiteX3567" fmla="*/ 710638 w 2437871"/>
                <a:gd name="connsiteY3567" fmla="*/ 157036 h 1574215"/>
                <a:gd name="connsiteX3568" fmla="*/ 710638 w 2437871"/>
                <a:gd name="connsiteY3568" fmla="*/ 161052 h 1574215"/>
                <a:gd name="connsiteX3569" fmla="*/ 785099 w 2437871"/>
                <a:gd name="connsiteY3569" fmla="*/ 161052 h 1574215"/>
                <a:gd name="connsiteX3570" fmla="*/ 863657 w 2437871"/>
                <a:gd name="connsiteY3570" fmla="*/ 161052 h 1574215"/>
                <a:gd name="connsiteX3571" fmla="*/ 863657 w 2437871"/>
                <a:gd name="connsiteY3571" fmla="*/ 157036 h 1574215"/>
                <a:gd name="connsiteX3572" fmla="*/ 789196 w 2437871"/>
                <a:gd name="connsiteY3572" fmla="*/ 157036 h 1574215"/>
                <a:gd name="connsiteX3573" fmla="*/ 789196 w 2437871"/>
                <a:gd name="connsiteY3573" fmla="*/ 161052 h 1574215"/>
                <a:gd name="connsiteX3574" fmla="*/ 863657 w 2437871"/>
                <a:gd name="connsiteY3574" fmla="*/ 161052 h 1574215"/>
                <a:gd name="connsiteX3575" fmla="*/ 235514 w 2437871"/>
                <a:gd name="connsiteY3575" fmla="*/ 161052 h 1574215"/>
                <a:gd name="connsiteX3576" fmla="*/ 235514 w 2437871"/>
                <a:gd name="connsiteY3576" fmla="*/ 157036 h 1574215"/>
                <a:gd name="connsiteX3577" fmla="*/ 161052 w 2437871"/>
                <a:gd name="connsiteY3577" fmla="*/ 157036 h 1574215"/>
                <a:gd name="connsiteX3578" fmla="*/ 161052 w 2437871"/>
                <a:gd name="connsiteY3578" fmla="*/ 161052 h 1574215"/>
                <a:gd name="connsiteX3579" fmla="*/ 235514 w 2437871"/>
                <a:gd name="connsiteY3579" fmla="*/ 161052 h 1574215"/>
                <a:gd name="connsiteX3580" fmla="*/ 314072 w 2437871"/>
                <a:gd name="connsiteY3580" fmla="*/ 161052 h 1574215"/>
                <a:gd name="connsiteX3581" fmla="*/ 314072 w 2437871"/>
                <a:gd name="connsiteY3581" fmla="*/ 157036 h 1574215"/>
                <a:gd name="connsiteX3582" fmla="*/ 239610 w 2437871"/>
                <a:gd name="connsiteY3582" fmla="*/ 157036 h 1574215"/>
                <a:gd name="connsiteX3583" fmla="*/ 239610 w 2437871"/>
                <a:gd name="connsiteY3583" fmla="*/ 161052 h 1574215"/>
                <a:gd name="connsiteX3584" fmla="*/ 314072 w 2437871"/>
                <a:gd name="connsiteY3584" fmla="*/ 161052 h 1574215"/>
                <a:gd name="connsiteX3585" fmla="*/ 706621 w 2437871"/>
                <a:gd name="connsiteY3585" fmla="*/ 161052 h 1574215"/>
                <a:gd name="connsiteX3586" fmla="*/ 706621 w 2437871"/>
                <a:gd name="connsiteY3586" fmla="*/ 157036 h 1574215"/>
                <a:gd name="connsiteX3587" fmla="*/ 632160 w 2437871"/>
                <a:gd name="connsiteY3587" fmla="*/ 157036 h 1574215"/>
                <a:gd name="connsiteX3588" fmla="*/ 632160 w 2437871"/>
                <a:gd name="connsiteY3588" fmla="*/ 161052 h 1574215"/>
                <a:gd name="connsiteX3589" fmla="*/ 706621 w 2437871"/>
                <a:gd name="connsiteY3589" fmla="*/ 161052 h 1574215"/>
                <a:gd name="connsiteX3590" fmla="*/ 1020613 w 2437871"/>
                <a:gd name="connsiteY3590" fmla="*/ 161052 h 1574215"/>
                <a:gd name="connsiteX3591" fmla="*/ 1020613 w 2437871"/>
                <a:gd name="connsiteY3591" fmla="*/ 157036 h 1574215"/>
                <a:gd name="connsiteX3592" fmla="*/ 946151 w 2437871"/>
                <a:gd name="connsiteY3592" fmla="*/ 157036 h 1574215"/>
                <a:gd name="connsiteX3593" fmla="*/ 946151 w 2437871"/>
                <a:gd name="connsiteY3593" fmla="*/ 161052 h 1574215"/>
                <a:gd name="connsiteX3594" fmla="*/ 1020613 w 2437871"/>
                <a:gd name="connsiteY3594" fmla="*/ 161052 h 1574215"/>
                <a:gd name="connsiteX3595" fmla="*/ 549585 w 2437871"/>
                <a:gd name="connsiteY3595" fmla="*/ 161052 h 1574215"/>
                <a:gd name="connsiteX3596" fmla="*/ 549585 w 2437871"/>
                <a:gd name="connsiteY3596" fmla="*/ 157036 h 1574215"/>
                <a:gd name="connsiteX3597" fmla="*/ 475124 w 2437871"/>
                <a:gd name="connsiteY3597" fmla="*/ 157036 h 1574215"/>
                <a:gd name="connsiteX3598" fmla="*/ 475124 w 2437871"/>
                <a:gd name="connsiteY3598" fmla="*/ 161052 h 1574215"/>
                <a:gd name="connsiteX3599" fmla="*/ 549585 w 2437871"/>
                <a:gd name="connsiteY3599" fmla="*/ 161052 h 1574215"/>
                <a:gd name="connsiteX3600" fmla="*/ 1177649 w 2437871"/>
                <a:gd name="connsiteY3600" fmla="*/ 161052 h 1574215"/>
                <a:gd name="connsiteX3601" fmla="*/ 1177649 w 2437871"/>
                <a:gd name="connsiteY3601" fmla="*/ 157036 h 1574215"/>
                <a:gd name="connsiteX3602" fmla="*/ 1103187 w 2437871"/>
                <a:gd name="connsiteY3602" fmla="*/ 157036 h 1574215"/>
                <a:gd name="connsiteX3603" fmla="*/ 1103187 w 2437871"/>
                <a:gd name="connsiteY3603" fmla="*/ 161052 h 1574215"/>
                <a:gd name="connsiteX3604" fmla="*/ 1177649 w 2437871"/>
                <a:gd name="connsiteY3604" fmla="*/ 161052 h 1574215"/>
                <a:gd name="connsiteX3605" fmla="*/ 785099 w 2437871"/>
                <a:gd name="connsiteY3605" fmla="*/ 239530 h 1574215"/>
                <a:gd name="connsiteX3606" fmla="*/ 785099 w 2437871"/>
                <a:gd name="connsiteY3606" fmla="*/ 235514 h 1574215"/>
                <a:gd name="connsiteX3607" fmla="*/ 710638 w 2437871"/>
                <a:gd name="connsiteY3607" fmla="*/ 235514 h 1574215"/>
                <a:gd name="connsiteX3608" fmla="*/ 710638 w 2437871"/>
                <a:gd name="connsiteY3608" fmla="*/ 239530 h 1574215"/>
                <a:gd name="connsiteX3609" fmla="*/ 785099 w 2437871"/>
                <a:gd name="connsiteY3609" fmla="*/ 239530 h 1574215"/>
                <a:gd name="connsiteX3610" fmla="*/ 1805792 w 2437871"/>
                <a:gd name="connsiteY3610" fmla="*/ 239530 h 1574215"/>
                <a:gd name="connsiteX3611" fmla="*/ 1805792 w 2437871"/>
                <a:gd name="connsiteY3611" fmla="*/ 235514 h 1574215"/>
                <a:gd name="connsiteX3612" fmla="*/ 1731331 w 2437871"/>
                <a:gd name="connsiteY3612" fmla="*/ 235514 h 1574215"/>
                <a:gd name="connsiteX3613" fmla="*/ 1731331 w 2437871"/>
                <a:gd name="connsiteY3613" fmla="*/ 239530 h 1574215"/>
                <a:gd name="connsiteX3614" fmla="*/ 1805792 w 2437871"/>
                <a:gd name="connsiteY3614" fmla="*/ 239530 h 1574215"/>
                <a:gd name="connsiteX3615" fmla="*/ 863657 w 2437871"/>
                <a:gd name="connsiteY3615" fmla="*/ 239530 h 1574215"/>
                <a:gd name="connsiteX3616" fmla="*/ 863657 w 2437871"/>
                <a:gd name="connsiteY3616" fmla="*/ 235514 h 1574215"/>
                <a:gd name="connsiteX3617" fmla="*/ 789196 w 2437871"/>
                <a:gd name="connsiteY3617" fmla="*/ 235514 h 1574215"/>
                <a:gd name="connsiteX3618" fmla="*/ 789196 w 2437871"/>
                <a:gd name="connsiteY3618" fmla="*/ 239530 h 1574215"/>
                <a:gd name="connsiteX3619" fmla="*/ 863657 w 2437871"/>
                <a:gd name="connsiteY3619" fmla="*/ 239530 h 1574215"/>
                <a:gd name="connsiteX3620" fmla="*/ 942135 w 2437871"/>
                <a:gd name="connsiteY3620" fmla="*/ 239530 h 1574215"/>
                <a:gd name="connsiteX3621" fmla="*/ 942135 w 2437871"/>
                <a:gd name="connsiteY3621" fmla="*/ 235514 h 1574215"/>
                <a:gd name="connsiteX3622" fmla="*/ 867673 w 2437871"/>
                <a:gd name="connsiteY3622" fmla="*/ 235514 h 1574215"/>
                <a:gd name="connsiteX3623" fmla="*/ 867673 w 2437871"/>
                <a:gd name="connsiteY3623" fmla="*/ 239530 h 1574215"/>
                <a:gd name="connsiteX3624" fmla="*/ 942135 w 2437871"/>
                <a:gd name="connsiteY3624" fmla="*/ 239530 h 1574215"/>
                <a:gd name="connsiteX3625" fmla="*/ 314072 w 2437871"/>
                <a:gd name="connsiteY3625" fmla="*/ 239530 h 1574215"/>
                <a:gd name="connsiteX3626" fmla="*/ 314072 w 2437871"/>
                <a:gd name="connsiteY3626" fmla="*/ 235514 h 1574215"/>
                <a:gd name="connsiteX3627" fmla="*/ 239610 w 2437871"/>
                <a:gd name="connsiteY3627" fmla="*/ 235514 h 1574215"/>
                <a:gd name="connsiteX3628" fmla="*/ 239610 w 2437871"/>
                <a:gd name="connsiteY3628" fmla="*/ 239530 h 1574215"/>
                <a:gd name="connsiteX3629" fmla="*/ 314072 w 2437871"/>
                <a:gd name="connsiteY3629" fmla="*/ 239530 h 1574215"/>
                <a:gd name="connsiteX3630" fmla="*/ 392550 w 2437871"/>
                <a:gd name="connsiteY3630" fmla="*/ 239530 h 1574215"/>
                <a:gd name="connsiteX3631" fmla="*/ 392550 w 2437871"/>
                <a:gd name="connsiteY3631" fmla="*/ 235514 h 1574215"/>
                <a:gd name="connsiteX3632" fmla="*/ 318088 w 2437871"/>
                <a:gd name="connsiteY3632" fmla="*/ 235514 h 1574215"/>
                <a:gd name="connsiteX3633" fmla="*/ 318088 w 2437871"/>
                <a:gd name="connsiteY3633" fmla="*/ 239530 h 1574215"/>
                <a:gd name="connsiteX3634" fmla="*/ 392550 w 2437871"/>
                <a:gd name="connsiteY3634" fmla="*/ 239530 h 1574215"/>
                <a:gd name="connsiteX3635" fmla="*/ 2119784 w 2437871"/>
                <a:gd name="connsiteY3635" fmla="*/ 239530 h 1574215"/>
                <a:gd name="connsiteX3636" fmla="*/ 2119784 w 2437871"/>
                <a:gd name="connsiteY3636" fmla="*/ 235514 h 1574215"/>
                <a:gd name="connsiteX3637" fmla="*/ 2045322 w 2437871"/>
                <a:gd name="connsiteY3637" fmla="*/ 235514 h 1574215"/>
                <a:gd name="connsiteX3638" fmla="*/ 2045322 w 2437871"/>
                <a:gd name="connsiteY3638" fmla="*/ 239530 h 1574215"/>
                <a:gd name="connsiteX3639" fmla="*/ 2119784 w 2437871"/>
                <a:gd name="connsiteY3639" fmla="*/ 239530 h 1574215"/>
                <a:gd name="connsiteX3640" fmla="*/ 157036 w 2437871"/>
                <a:gd name="connsiteY3640" fmla="*/ 235514 h 1574215"/>
                <a:gd name="connsiteX3641" fmla="*/ 82574 w 2437871"/>
                <a:gd name="connsiteY3641" fmla="*/ 235514 h 1574215"/>
                <a:gd name="connsiteX3642" fmla="*/ 82574 w 2437871"/>
                <a:gd name="connsiteY3642" fmla="*/ 239530 h 1574215"/>
                <a:gd name="connsiteX3643" fmla="*/ 157036 w 2437871"/>
                <a:gd name="connsiteY3643" fmla="*/ 239530 h 1574215"/>
                <a:gd name="connsiteX3644" fmla="*/ 157036 w 2437871"/>
                <a:gd name="connsiteY3644" fmla="*/ 235514 h 1574215"/>
                <a:gd name="connsiteX3645" fmla="*/ 1884270 w 2437871"/>
                <a:gd name="connsiteY3645" fmla="*/ 239530 h 1574215"/>
                <a:gd name="connsiteX3646" fmla="*/ 1884270 w 2437871"/>
                <a:gd name="connsiteY3646" fmla="*/ 235514 h 1574215"/>
                <a:gd name="connsiteX3647" fmla="*/ 1809809 w 2437871"/>
                <a:gd name="connsiteY3647" fmla="*/ 235514 h 1574215"/>
                <a:gd name="connsiteX3648" fmla="*/ 1809809 w 2437871"/>
                <a:gd name="connsiteY3648" fmla="*/ 239530 h 1574215"/>
                <a:gd name="connsiteX3649" fmla="*/ 1884270 w 2437871"/>
                <a:gd name="connsiteY3649" fmla="*/ 239530 h 1574215"/>
                <a:gd name="connsiteX3650" fmla="*/ 2198342 w 2437871"/>
                <a:gd name="connsiteY3650" fmla="*/ 239530 h 1574215"/>
                <a:gd name="connsiteX3651" fmla="*/ 2198342 w 2437871"/>
                <a:gd name="connsiteY3651" fmla="*/ 235514 h 1574215"/>
                <a:gd name="connsiteX3652" fmla="*/ 2123880 w 2437871"/>
                <a:gd name="connsiteY3652" fmla="*/ 235514 h 1574215"/>
                <a:gd name="connsiteX3653" fmla="*/ 2123880 w 2437871"/>
                <a:gd name="connsiteY3653" fmla="*/ 239530 h 1574215"/>
                <a:gd name="connsiteX3654" fmla="*/ 2198342 w 2437871"/>
                <a:gd name="connsiteY3654" fmla="*/ 239530 h 1574215"/>
                <a:gd name="connsiteX3655" fmla="*/ 2041306 w 2437871"/>
                <a:gd name="connsiteY3655" fmla="*/ 239530 h 1574215"/>
                <a:gd name="connsiteX3656" fmla="*/ 2041306 w 2437871"/>
                <a:gd name="connsiteY3656" fmla="*/ 235514 h 1574215"/>
                <a:gd name="connsiteX3657" fmla="*/ 1966844 w 2437871"/>
                <a:gd name="connsiteY3657" fmla="*/ 235514 h 1574215"/>
                <a:gd name="connsiteX3658" fmla="*/ 1966844 w 2437871"/>
                <a:gd name="connsiteY3658" fmla="*/ 239530 h 1574215"/>
                <a:gd name="connsiteX3659" fmla="*/ 2041306 w 2437871"/>
                <a:gd name="connsiteY3659" fmla="*/ 239530 h 1574215"/>
                <a:gd name="connsiteX3660" fmla="*/ 549585 w 2437871"/>
                <a:gd name="connsiteY3660" fmla="*/ 239530 h 1574215"/>
                <a:gd name="connsiteX3661" fmla="*/ 549585 w 2437871"/>
                <a:gd name="connsiteY3661" fmla="*/ 235514 h 1574215"/>
                <a:gd name="connsiteX3662" fmla="*/ 475124 w 2437871"/>
                <a:gd name="connsiteY3662" fmla="*/ 235514 h 1574215"/>
                <a:gd name="connsiteX3663" fmla="*/ 475124 w 2437871"/>
                <a:gd name="connsiteY3663" fmla="*/ 239530 h 1574215"/>
                <a:gd name="connsiteX3664" fmla="*/ 549585 w 2437871"/>
                <a:gd name="connsiteY3664" fmla="*/ 239530 h 1574215"/>
                <a:gd name="connsiteX3665" fmla="*/ 2359394 w 2437871"/>
                <a:gd name="connsiteY3665" fmla="*/ 239530 h 1574215"/>
                <a:gd name="connsiteX3666" fmla="*/ 2433856 w 2437871"/>
                <a:gd name="connsiteY3666" fmla="*/ 239530 h 1574215"/>
                <a:gd name="connsiteX3667" fmla="*/ 2433856 w 2437871"/>
                <a:gd name="connsiteY3667" fmla="*/ 235514 h 1574215"/>
                <a:gd name="connsiteX3668" fmla="*/ 2359394 w 2437871"/>
                <a:gd name="connsiteY3668" fmla="*/ 235514 h 1574215"/>
                <a:gd name="connsiteX3669" fmla="*/ 2359394 w 2437871"/>
                <a:gd name="connsiteY3669" fmla="*/ 239530 h 1574215"/>
                <a:gd name="connsiteX3670" fmla="*/ 706621 w 2437871"/>
                <a:gd name="connsiteY3670" fmla="*/ 239530 h 1574215"/>
                <a:gd name="connsiteX3671" fmla="*/ 706621 w 2437871"/>
                <a:gd name="connsiteY3671" fmla="*/ 235514 h 1574215"/>
                <a:gd name="connsiteX3672" fmla="*/ 632160 w 2437871"/>
                <a:gd name="connsiteY3672" fmla="*/ 235514 h 1574215"/>
                <a:gd name="connsiteX3673" fmla="*/ 632160 w 2437871"/>
                <a:gd name="connsiteY3673" fmla="*/ 239530 h 1574215"/>
                <a:gd name="connsiteX3674" fmla="*/ 706621 w 2437871"/>
                <a:gd name="connsiteY3674" fmla="*/ 239530 h 1574215"/>
                <a:gd name="connsiteX3675" fmla="*/ 471108 w 2437871"/>
                <a:gd name="connsiteY3675" fmla="*/ 239530 h 1574215"/>
                <a:gd name="connsiteX3676" fmla="*/ 471108 w 2437871"/>
                <a:gd name="connsiteY3676" fmla="*/ 235514 h 1574215"/>
                <a:gd name="connsiteX3677" fmla="*/ 396646 w 2437871"/>
                <a:gd name="connsiteY3677" fmla="*/ 235514 h 1574215"/>
                <a:gd name="connsiteX3678" fmla="*/ 396646 w 2437871"/>
                <a:gd name="connsiteY3678" fmla="*/ 239530 h 1574215"/>
                <a:gd name="connsiteX3679" fmla="*/ 471108 w 2437871"/>
                <a:gd name="connsiteY3679" fmla="*/ 239530 h 1574215"/>
                <a:gd name="connsiteX3680" fmla="*/ 1962748 w 2437871"/>
                <a:gd name="connsiteY3680" fmla="*/ 239530 h 1574215"/>
                <a:gd name="connsiteX3681" fmla="*/ 1962748 w 2437871"/>
                <a:gd name="connsiteY3681" fmla="*/ 235514 h 1574215"/>
                <a:gd name="connsiteX3682" fmla="*/ 1888286 w 2437871"/>
                <a:gd name="connsiteY3682" fmla="*/ 235514 h 1574215"/>
                <a:gd name="connsiteX3683" fmla="*/ 1888286 w 2437871"/>
                <a:gd name="connsiteY3683" fmla="*/ 239530 h 1574215"/>
                <a:gd name="connsiteX3684" fmla="*/ 1962748 w 2437871"/>
                <a:gd name="connsiteY3684" fmla="*/ 239530 h 1574215"/>
                <a:gd name="connsiteX3685" fmla="*/ 628063 w 2437871"/>
                <a:gd name="connsiteY3685" fmla="*/ 239530 h 1574215"/>
                <a:gd name="connsiteX3686" fmla="*/ 628063 w 2437871"/>
                <a:gd name="connsiteY3686" fmla="*/ 235514 h 1574215"/>
                <a:gd name="connsiteX3687" fmla="*/ 553602 w 2437871"/>
                <a:gd name="connsiteY3687" fmla="*/ 235514 h 1574215"/>
                <a:gd name="connsiteX3688" fmla="*/ 553602 w 2437871"/>
                <a:gd name="connsiteY3688" fmla="*/ 239530 h 1574215"/>
                <a:gd name="connsiteX3689" fmla="*/ 628063 w 2437871"/>
                <a:gd name="connsiteY3689" fmla="*/ 239530 h 1574215"/>
                <a:gd name="connsiteX3690" fmla="*/ 1099171 w 2437871"/>
                <a:gd name="connsiteY3690" fmla="*/ 239530 h 1574215"/>
                <a:gd name="connsiteX3691" fmla="*/ 1099171 w 2437871"/>
                <a:gd name="connsiteY3691" fmla="*/ 235514 h 1574215"/>
                <a:gd name="connsiteX3692" fmla="*/ 1024709 w 2437871"/>
                <a:gd name="connsiteY3692" fmla="*/ 235514 h 1574215"/>
                <a:gd name="connsiteX3693" fmla="*/ 1024709 w 2437871"/>
                <a:gd name="connsiteY3693" fmla="*/ 239530 h 1574215"/>
                <a:gd name="connsiteX3694" fmla="*/ 1099171 w 2437871"/>
                <a:gd name="connsiteY3694" fmla="*/ 239530 h 1574215"/>
                <a:gd name="connsiteX3695" fmla="*/ 1020613 w 2437871"/>
                <a:gd name="connsiteY3695" fmla="*/ 239530 h 1574215"/>
                <a:gd name="connsiteX3696" fmla="*/ 1020613 w 2437871"/>
                <a:gd name="connsiteY3696" fmla="*/ 235514 h 1574215"/>
                <a:gd name="connsiteX3697" fmla="*/ 946151 w 2437871"/>
                <a:gd name="connsiteY3697" fmla="*/ 235514 h 1574215"/>
                <a:gd name="connsiteX3698" fmla="*/ 946151 w 2437871"/>
                <a:gd name="connsiteY3698" fmla="*/ 239530 h 1574215"/>
                <a:gd name="connsiteX3699" fmla="*/ 1020613 w 2437871"/>
                <a:gd name="connsiteY3699" fmla="*/ 239530 h 1574215"/>
                <a:gd name="connsiteX3700" fmla="*/ 2280836 w 2437871"/>
                <a:gd name="connsiteY3700" fmla="*/ 239530 h 1574215"/>
                <a:gd name="connsiteX3701" fmla="*/ 2355298 w 2437871"/>
                <a:gd name="connsiteY3701" fmla="*/ 239530 h 1574215"/>
                <a:gd name="connsiteX3702" fmla="*/ 2355298 w 2437871"/>
                <a:gd name="connsiteY3702" fmla="*/ 235514 h 1574215"/>
                <a:gd name="connsiteX3703" fmla="*/ 2280836 w 2437871"/>
                <a:gd name="connsiteY3703" fmla="*/ 235514 h 1574215"/>
                <a:gd name="connsiteX3704" fmla="*/ 2280836 w 2437871"/>
                <a:gd name="connsiteY3704" fmla="*/ 239530 h 1574215"/>
                <a:gd name="connsiteX3705" fmla="*/ 1491721 w 2437871"/>
                <a:gd name="connsiteY3705" fmla="*/ 239530 h 1574215"/>
                <a:gd name="connsiteX3706" fmla="*/ 1491721 w 2437871"/>
                <a:gd name="connsiteY3706" fmla="*/ 235514 h 1574215"/>
                <a:gd name="connsiteX3707" fmla="*/ 1417259 w 2437871"/>
                <a:gd name="connsiteY3707" fmla="*/ 235514 h 1574215"/>
                <a:gd name="connsiteX3708" fmla="*/ 1417259 w 2437871"/>
                <a:gd name="connsiteY3708" fmla="*/ 239530 h 1574215"/>
                <a:gd name="connsiteX3709" fmla="*/ 1491721 w 2437871"/>
                <a:gd name="connsiteY3709" fmla="*/ 239530 h 1574215"/>
                <a:gd name="connsiteX3710" fmla="*/ 1413243 w 2437871"/>
                <a:gd name="connsiteY3710" fmla="*/ 239530 h 1574215"/>
                <a:gd name="connsiteX3711" fmla="*/ 1413243 w 2437871"/>
                <a:gd name="connsiteY3711" fmla="*/ 235514 h 1574215"/>
                <a:gd name="connsiteX3712" fmla="*/ 1338781 w 2437871"/>
                <a:gd name="connsiteY3712" fmla="*/ 235514 h 1574215"/>
                <a:gd name="connsiteX3713" fmla="*/ 1338781 w 2437871"/>
                <a:gd name="connsiteY3713" fmla="*/ 239530 h 1574215"/>
                <a:gd name="connsiteX3714" fmla="*/ 1413243 w 2437871"/>
                <a:gd name="connsiteY3714" fmla="*/ 239530 h 1574215"/>
                <a:gd name="connsiteX3715" fmla="*/ 2202358 w 2437871"/>
                <a:gd name="connsiteY3715" fmla="*/ 239530 h 1574215"/>
                <a:gd name="connsiteX3716" fmla="*/ 2276820 w 2437871"/>
                <a:gd name="connsiteY3716" fmla="*/ 239530 h 1574215"/>
                <a:gd name="connsiteX3717" fmla="*/ 2276820 w 2437871"/>
                <a:gd name="connsiteY3717" fmla="*/ 235514 h 1574215"/>
                <a:gd name="connsiteX3718" fmla="*/ 2202358 w 2437871"/>
                <a:gd name="connsiteY3718" fmla="*/ 235514 h 1574215"/>
                <a:gd name="connsiteX3719" fmla="*/ 2202358 w 2437871"/>
                <a:gd name="connsiteY3719" fmla="*/ 239530 h 1574215"/>
                <a:gd name="connsiteX3720" fmla="*/ 1334685 w 2437871"/>
                <a:gd name="connsiteY3720" fmla="*/ 239530 h 1574215"/>
                <a:gd name="connsiteX3721" fmla="*/ 1334685 w 2437871"/>
                <a:gd name="connsiteY3721" fmla="*/ 235514 h 1574215"/>
                <a:gd name="connsiteX3722" fmla="*/ 1260223 w 2437871"/>
                <a:gd name="connsiteY3722" fmla="*/ 235514 h 1574215"/>
                <a:gd name="connsiteX3723" fmla="*/ 1260223 w 2437871"/>
                <a:gd name="connsiteY3723" fmla="*/ 239530 h 1574215"/>
                <a:gd name="connsiteX3724" fmla="*/ 1334685 w 2437871"/>
                <a:gd name="connsiteY3724" fmla="*/ 239530 h 1574215"/>
                <a:gd name="connsiteX3725" fmla="*/ 78478 w 2437871"/>
                <a:gd name="connsiteY3725" fmla="*/ 235514 h 1574215"/>
                <a:gd name="connsiteX3726" fmla="*/ 4016 w 2437871"/>
                <a:gd name="connsiteY3726" fmla="*/ 235514 h 1574215"/>
                <a:gd name="connsiteX3727" fmla="*/ 4016 w 2437871"/>
                <a:gd name="connsiteY3727" fmla="*/ 239530 h 1574215"/>
                <a:gd name="connsiteX3728" fmla="*/ 78478 w 2437871"/>
                <a:gd name="connsiteY3728" fmla="*/ 239530 h 1574215"/>
                <a:gd name="connsiteX3729" fmla="*/ 78478 w 2437871"/>
                <a:gd name="connsiteY3729" fmla="*/ 235514 h 1574215"/>
                <a:gd name="connsiteX3730" fmla="*/ 1648756 w 2437871"/>
                <a:gd name="connsiteY3730" fmla="*/ 239530 h 1574215"/>
                <a:gd name="connsiteX3731" fmla="*/ 1648756 w 2437871"/>
                <a:gd name="connsiteY3731" fmla="*/ 235514 h 1574215"/>
                <a:gd name="connsiteX3732" fmla="*/ 1574295 w 2437871"/>
                <a:gd name="connsiteY3732" fmla="*/ 235514 h 1574215"/>
                <a:gd name="connsiteX3733" fmla="*/ 1574295 w 2437871"/>
                <a:gd name="connsiteY3733" fmla="*/ 239530 h 1574215"/>
                <a:gd name="connsiteX3734" fmla="*/ 1648756 w 2437871"/>
                <a:gd name="connsiteY3734" fmla="*/ 239530 h 1574215"/>
                <a:gd name="connsiteX3735" fmla="*/ 1727234 w 2437871"/>
                <a:gd name="connsiteY3735" fmla="*/ 239530 h 1574215"/>
                <a:gd name="connsiteX3736" fmla="*/ 1727234 w 2437871"/>
                <a:gd name="connsiteY3736" fmla="*/ 235514 h 1574215"/>
                <a:gd name="connsiteX3737" fmla="*/ 1652773 w 2437871"/>
                <a:gd name="connsiteY3737" fmla="*/ 235514 h 1574215"/>
                <a:gd name="connsiteX3738" fmla="*/ 1652773 w 2437871"/>
                <a:gd name="connsiteY3738" fmla="*/ 239530 h 1574215"/>
                <a:gd name="connsiteX3739" fmla="*/ 1727234 w 2437871"/>
                <a:gd name="connsiteY3739" fmla="*/ 239530 h 1574215"/>
                <a:gd name="connsiteX3740" fmla="*/ 1570198 w 2437871"/>
                <a:gd name="connsiteY3740" fmla="*/ 239530 h 1574215"/>
                <a:gd name="connsiteX3741" fmla="*/ 1570198 w 2437871"/>
                <a:gd name="connsiteY3741" fmla="*/ 235514 h 1574215"/>
                <a:gd name="connsiteX3742" fmla="*/ 1495737 w 2437871"/>
                <a:gd name="connsiteY3742" fmla="*/ 235514 h 1574215"/>
                <a:gd name="connsiteX3743" fmla="*/ 1495737 w 2437871"/>
                <a:gd name="connsiteY3743" fmla="*/ 239530 h 1574215"/>
                <a:gd name="connsiteX3744" fmla="*/ 1570198 w 2437871"/>
                <a:gd name="connsiteY3744" fmla="*/ 239530 h 1574215"/>
                <a:gd name="connsiteX3745" fmla="*/ 235514 w 2437871"/>
                <a:gd name="connsiteY3745" fmla="*/ 235514 h 1574215"/>
                <a:gd name="connsiteX3746" fmla="*/ 161052 w 2437871"/>
                <a:gd name="connsiteY3746" fmla="*/ 235514 h 1574215"/>
                <a:gd name="connsiteX3747" fmla="*/ 161052 w 2437871"/>
                <a:gd name="connsiteY3747" fmla="*/ 239530 h 1574215"/>
                <a:gd name="connsiteX3748" fmla="*/ 235514 w 2437871"/>
                <a:gd name="connsiteY3748" fmla="*/ 239530 h 1574215"/>
                <a:gd name="connsiteX3749" fmla="*/ 235514 w 2437871"/>
                <a:gd name="connsiteY3749" fmla="*/ 235514 h 1574215"/>
                <a:gd name="connsiteX3750" fmla="*/ 1256207 w 2437871"/>
                <a:gd name="connsiteY3750" fmla="*/ 239530 h 1574215"/>
                <a:gd name="connsiteX3751" fmla="*/ 1256207 w 2437871"/>
                <a:gd name="connsiteY3751" fmla="*/ 235514 h 1574215"/>
                <a:gd name="connsiteX3752" fmla="*/ 1181745 w 2437871"/>
                <a:gd name="connsiteY3752" fmla="*/ 235514 h 1574215"/>
                <a:gd name="connsiteX3753" fmla="*/ 1181745 w 2437871"/>
                <a:gd name="connsiteY3753" fmla="*/ 239530 h 1574215"/>
                <a:gd name="connsiteX3754" fmla="*/ 1256207 w 2437871"/>
                <a:gd name="connsiteY3754" fmla="*/ 239530 h 1574215"/>
                <a:gd name="connsiteX3755" fmla="*/ 1177649 w 2437871"/>
                <a:gd name="connsiteY3755" fmla="*/ 239530 h 1574215"/>
                <a:gd name="connsiteX3756" fmla="*/ 1177649 w 2437871"/>
                <a:gd name="connsiteY3756" fmla="*/ 235514 h 1574215"/>
                <a:gd name="connsiteX3757" fmla="*/ 1103187 w 2437871"/>
                <a:gd name="connsiteY3757" fmla="*/ 235514 h 1574215"/>
                <a:gd name="connsiteX3758" fmla="*/ 1103187 w 2437871"/>
                <a:gd name="connsiteY3758" fmla="*/ 239530 h 1574215"/>
                <a:gd name="connsiteX3759" fmla="*/ 1177649 w 2437871"/>
                <a:gd name="connsiteY3759" fmla="*/ 239530 h 1574215"/>
                <a:gd name="connsiteX3760" fmla="*/ 942135 w 2437871"/>
                <a:gd name="connsiteY3760" fmla="*/ 318088 h 1574215"/>
                <a:gd name="connsiteX3761" fmla="*/ 942135 w 2437871"/>
                <a:gd name="connsiteY3761" fmla="*/ 314072 h 1574215"/>
                <a:gd name="connsiteX3762" fmla="*/ 867673 w 2437871"/>
                <a:gd name="connsiteY3762" fmla="*/ 314072 h 1574215"/>
                <a:gd name="connsiteX3763" fmla="*/ 867673 w 2437871"/>
                <a:gd name="connsiteY3763" fmla="*/ 318088 h 1574215"/>
                <a:gd name="connsiteX3764" fmla="*/ 942135 w 2437871"/>
                <a:gd name="connsiteY3764" fmla="*/ 318088 h 1574215"/>
                <a:gd name="connsiteX3765" fmla="*/ 863657 w 2437871"/>
                <a:gd name="connsiteY3765" fmla="*/ 318088 h 1574215"/>
                <a:gd name="connsiteX3766" fmla="*/ 863657 w 2437871"/>
                <a:gd name="connsiteY3766" fmla="*/ 314072 h 1574215"/>
                <a:gd name="connsiteX3767" fmla="*/ 789196 w 2437871"/>
                <a:gd name="connsiteY3767" fmla="*/ 314072 h 1574215"/>
                <a:gd name="connsiteX3768" fmla="*/ 789196 w 2437871"/>
                <a:gd name="connsiteY3768" fmla="*/ 318088 h 1574215"/>
                <a:gd name="connsiteX3769" fmla="*/ 863657 w 2437871"/>
                <a:gd name="connsiteY3769" fmla="*/ 318088 h 1574215"/>
                <a:gd name="connsiteX3770" fmla="*/ 785099 w 2437871"/>
                <a:gd name="connsiteY3770" fmla="*/ 318088 h 1574215"/>
                <a:gd name="connsiteX3771" fmla="*/ 785099 w 2437871"/>
                <a:gd name="connsiteY3771" fmla="*/ 314072 h 1574215"/>
                <a:gd name="connsiteX3772" fmla="*/ 710638 w 2437871"/>
                <a:gd name="connsiteY3772" fmla="*/ 314072 h 1574215"/>
                <a:gd name="connsiteX3773" fmla="*/ 710638 w 2437871"/>
                <a:gd name="connsiteY3773" fmla="*/ 318088 h 1574215"/>
                <a:gd name="connsiteX3774" fmla="*/ 785099 w 2437871"/>
                <a:gd name="connsiteY3774" fmla="*/ 318088 h 1574215"/>
                <a:gd name="connsiteX3775" fmla="*/ 1099171 w 2437871"/>
                <a:gd name="connsiteY3775" fmla="*/ 318088 h 1574215"/>
                <a:gd name="connsiteX3776" fmla="*/ 1099171 w 2437871"/>
                <a:gd name="connsiteY3776" fmla="*/ 314072 h 1574215"/>
                <a:gd name="connsiteX3777" fmla="*/ 1024709 w 2437871"/>
                <a:gd name="connsiteY3777" fmla="*/ 314072 h 1574215"/>
                <a:gd name="connsiteX3778" fmla="*/ 1024709 w 2437871"/>
                <a:gd name="connsiteY3778" fmla="*/ 318088 h 1574215"/>
                <a:gd name="connsiteX3779" fmla="*/ 1099171 w 2437871"/>
                <a:gd name="connsiteY3779" fmla="*/ 318088 h 1574215"/>
                <a:gd name="connsiteX3780" fmla="*/ 1020613 w 2437871"/>
                <a:gd name="connsiteY3780" fmla="*/ 318088 h 1574215"/>
                <a:gd name="connsiteX3781" fmla="*/ 1020613 w 2437871"/>
                <a:gd name="connsiteY3781" fmla="*/ 314072 h 1574215"/>
                <a:gd name="connsiteX3782" fmla="*/ 946151 w 2437871"/>
                <a:gd name="connsiteY3782" fmla="*/ 314072 h 1574215"/>
                <a:gd name="connsiteX3783" fmla="*/ 946151 w 2437871"/>
                <a:gd name="connsiteY3783" fmla="*/ 318088 h 1574215"/>
                <a:gd name="connsiteX3784" fmla="*/ 1020613 w 2437871"/>
                <a:gd name="connsiteY3784" fmla="*/ 318088 h 1574215"/>
                <a:gd name="connsiteX3785" fmla="*/ 1177649 w 2437871"/>
                <a:gd name="connsiteY3785" fmla="*/ 318088 h 1574215"/>
                <a:gd name="connsiteX3786" fmla="*/ 1177649 w 2437871"/>
                <a:gd name="connsiteY3786" fmla="*/ 314072 h 1574215"/>
                <a:gd name="connsiteX3787" fmla="*/ 1103187 w 2437871"/>
                <a:gd name="connsiteY3787" fmla="*/ 314072 h 1574215"/>
                <a:gd name="connsiteX3788" fmla="*/ 1103187 w 2437871"/>
                <a:gd name="connsiteY3788" fmla="*/ 318088 h 1574215"/>
                <a:gd name="connsiteX3789" fmla="*/ 1177649 w 2437871"/>
                <a:gd name="connsiteY3789" fmla="*/ 318088 h 1574215"/>
                <a:gd name="connsiteX3790" fmla="*/ 78478 w 2437871"/>
                <a:gd name="connsiteY3790" fmla="*/ 314072 h 1574215"/>
                <a:gd name="connsiteX3791" fmla="*/ 4016 w 2437871"/>
                <a:gd name="connsiteY3791" fmla="*/ 314072 h 1574215"/>
                <a:gd name="connsiteX3792" fmla="*/ 4016 w 2437871"/>
                <a:gd name="connsiteY3792" fmla="*/ 318088 h 1574215"/>
                <a:gd name="connsiteX3793" fmla="*/ 78478 w 2437871"/>
                <a:gd name="connsiteY3793" fmla="*/ 318088 h 1574215"/>
                <a:gd name="connsiteX3794" fmla="*/ 78478 w 2437871"/>
                <a:gd name="connsiteY3794" fmla="*/ 314072 h 1574215"/>
                <a:gd name="connsiteX3795" fmla="*/ 471108 w 2437871"/>
                <a:gd name="connsiteY3795" fmla="*/ 318088 h 1574215"/>
                <a:gd name="connsiteX3796" fmla="*/ 471108 w 2437871"/>
                <a:gd name="connsiteY3796" fmla="*/ 314072 h 1574215"/>
                <a:gd name="connsiteX3797" fmla="*/ 396646 w 2437871"/>
                <a:gd name="connsiteY3797" fmla="*/ 314072 h 1574215"/>
                <a:gd name="connsiteX3798" fmla="*/ 396646 w 2437871"/>
                <a:gd name="connsiteY3798" fmla="*/ 318088 h 1574215"/>
                <a:gd name="connsiteX3799" fmla="*/ 471108 w 2437871"/>
                <a:gd name="connsiteY3799" fmla="*/ 318088 h 1574215"/>
                <a:gd name="connsiteX3800" fmla="*/ 392550 w 2437871"/>
                <a:gd name="connsiteY3800" fmla="*/ 318088 h 1574215"/>
                <a:gd name="connsiteX3801" fmla="*/ 392550 w 2437871"/>
                <a:gd name="connsiteY3801" fmla="*/ 314072 h 1574215"/>
                <a:gd name="connsiteX3802" fmla="*/ 318088 w 2437871"/>
                <a:gd name="connsiteY3802" fmla="*/ 314072 h 1574215"/>
                <a:gd name="connsiteX3803" fmla="*/ 318088 w 2437871"/>
                <a:gd name="connsiteY3803" fmla="*/ 318088 h 1574215"/>
                <a:gd name="connsiteX3804" fmla="*/ 392550 w 2437871"/>
                <a:gd name="connsiteY3804" fmla="*/ 318088 h 1574215"/>
                <a:gd name="connsiteX3805" fmla="*/ 706621 w 2437871"/>
                <a:gd name="connsiteY3805" fmla="*/ 318088 h 1574215"/>
                <a:gd name="connsiteX3806" fmla="*/ 706621 w 2437871"/>
                <a:gd name="connsiteY3806" fmla="*/ 314072 h 1574215"/>
                <a:gd name="connsiteX3807" fmla="*/ 632160 w 2437871"/>
                <a:gd name="connsiteY3807" fmla="*/ 314072 h 1574215"/>
                <a:gd name="connsiteX3808" fmla="*/ 632160 w 2437871"/>
                <a:gd name="connsiteY3808" fmla="*/ 318088 h 1574215"/>
                <a:gd name="connsiteX3809" fmla="*/ 706621 w 2437871"/>
                <a:gd name="connsiteY3809" fmla="*/ 318088 h 1574215"/>
                <a:gd name="connsiteX3810" fmla="*/ 157036 w 2437871"/>
                <a:gd name="connsiteY3810" fmla="*/ 314072 h 1574215"/>
                <a:gd name="connsiteX3811" fmla="*/ 82574 w 2437871"/>
                <a:gd name="connsiteY3811" fmla="*/ 314072 h 1574215"/>
                <a:gd name="connsiteX3812" fmla="*/ 82574 w 2437871"/>
                <a:gd name="connsiteY3812" fmla="*/ 318088 h 1574215"/>
                <a:gd name="connsiteX3813" fmla="*/ 157036 w 2437871"/>
                <a:gd name="connsiteY3813" fmla="*/ 318088 h 1574215"/>
                <a:gd name="connsiteX3814" fmla="*/ 157036 w 2437871"/>
                <a:gd name="connsiteY3814" fmla="*/ 314072 h 1574215"/>
                <a:gd name="connsiteX3815" fmla="*/ 2123800 w 2437871"/>
                <a:gd name="connsiteY3815" fmla="*/ 318088 h 1574215"/>
                <a:gd name="connsiteX3816" fmla="*/ 2198262 w 2437871"/>
                <a:gd name="connsiteY3816" fmla="*/ 318088 h 1574215"/>
                <a:gd name="connsiteX3817" fmla="*/ 2198262 w 2437871"/>
                <a:gd name="connsiteY3817" fmla="*/ 314072 h 1574215"/>
                <a:gd name="connsiteX3818" fmla="*/ 2123800 w 2437871"/>
                <a:gd name="connsiteY3818" fmla="*/ 314072 h 1574215"/>
                <a:gd name="connsiteX3819" fmla="*/ 2123800 w 2437871"/>
                <a:gd name="connsiteY3819" fmla="*/ 318088 h 1574215"/>
                <a:gd name="connsiteX3820" fmla="*/ 1256207 w 2437871"/>
                <a:gd name="connsiteY3820" fmla="*/ 318088 h 1574215"/>
                <a:gd name="connsiteX3821" fmla="*/ 1256207 w 2437871"/>
                <a:gd name="connsiteY3821" fmla="*/ 314072 h 1574215"/>
                <a:gd name="connsiteX3822" fmla="*/ 1181745 w 2437871"/>
                <a:gd name="connsiteY3822" fmla="*/ 314072 h 1574215"/>
                <a:gd name="connsiteX3823" fmla="*/ 1181745 w 2437871"/>
                <a:gd name="connsiteY3823" fmla="*/ 318088 h 1574215"/>
                <a:gd name="connsiteX3824" fmla="*/ 1256207 w 2437871"/>
                <a:gd name="connsiteY3824" fmla="*/ 318088 h 1574215"/>
                <a:gd name="connsiteX3825" fmla="*/ 628063 w 2437871"/>
                <a:gd name="connsiteY3825" fmla="*/ 318088 h 1574215"/>
                <a:gd name="connsiteX3826" fmla="*/ 628063 w 2437871"/>
                <a:gd name="connsiteY3826" fmla="*/ 314072 h 1574215"/>
                <a:gd name="connsiteX3827" fmla="*/ 553602 w 2437871"/>
                <a:gd name="connsiteY3827" fmla="*/ 314072 h 1574215"/>
                <a:gd name="connsiteX3828" fmla="*/ 553602 w 2437871"/>
                <a:gd name="connsiteY3828" fmla="*/ 318088 h 1574215"/>
                <a:gd name="connsiteX3829" fmla="*/ 628063 w 2437871"/>
                <a:gd name="connsiteY3829" fmla="*/ 318088 h 1574215"/>
                <a:gd name="connsiteX3830" fmla="*/ 549585 w 2437871"/>
                <a:gd name="connsiteY3830" fmla="*/ 318088 h 1574215"/>
                <a:gd name="connsiteX3831" fmla="*/ 549585 w 2437871"/>
                <a:gd name="connsiteY3831" fmla="*/ 314072 h 1574215"/>
                <a:gd name="connsiteX3832" fmla="*/ 475124 w 2437871"/>
                <a:gd name="connsiteY3832" fmla="*/ 314072 h 1574215"/>
                <a:gd name="connsiteX3833" fmla="*/ 475124 w 2437871"/>
                <a:gd name="connsiteY3833" fmla="*/ 318088 h 1574215"/>
                <a:gd name="connsiteX3834" fmla="*/ 549585 w 2437871"/>
                <a:gd name="connsiteY3834" fmla="*/ 318088 h 1574215"/>
                <a:gd name="connsiteX3835" fmla="*/ 314072 w 2437871"/>
                <a:gd name="connsiteY3835" fmla="*/ 314072 h 1574215"/>
                <a:gd name="connsiteX3836" fmla="*/ 239610 w 2437871"/>
                <a:gd name="connsiteY3836" fmla="*/ 314072 h 1574215"/>
                <a:gd name="connsiteX3837" fmla="*/ 239610 w 2437871"/>
                <a:gd name="connsiteY3837" fmla="*/ 318088 h 1574215"/>
                <a:gd name="connsiteX3838" fmla="*/ 314072 w 2437871"/>
                <a:gd name="connsiteY3838" fmla="*/ 318088 h 1574215"/>
                <a:gd name="connsiteX3839" fmla="*/ 314072 w 2437871"/>
                <a:gd name="connsiteY3839" fmla="*/ 314072 h 1574215"/>
                <a:gd name="connsiteX3840" fmla="*/ 2041306 w 2437871"/>
                <a:gd name="connsiteY3840" fmla="*/ 318088 h 1574215"/>
                <a:gd name="connsiteX3841" fmla="*/ 2041306 w 2437871"/>
                <a:gd name="connsiteY3841" fmla="*/ 314072 h 1574215"/>
                <a:gd name="connsiteX3842" fmla="*/ 1966844 w 2437871"/>
                <a:gd name="connsiteY3842" fmla="*/ 314072 h 1574215"/>
                <a:gd name="connsiteX3843" fmla="*/ 1966844 w 2437871"/>
                <a:gd name="connsiteY3843" fmla="*/ 318088 h 1574215"/>
                <a:gd name="connsiteX3844" fmla="*/ 2041306 w 2437871"/>
                <a:gd name="connsiteY3844" fmla="*/ 318088 h 1574215"/>
                <a:gd name="connsiteX3845" fmla="*/ 2202358 w 2437871"/>
                <a:gd name="connsiteY3845" fmla="*/ 318088 h 1574215"/>
                <a:gd name="connsiteX3846" fmla="*/ 2276820 w 2437871"/>
                <a:gd name="connsiteY3846" fmla="*/ 318088 h 1574215"/>
                <a:gd name="connsiteX3847" fmla="*/ 2276820 w 2437871"/>
                <a:gd name="connsiteY3847" fmla="*/ 314072 h 1574215"/>
                <a:gd name="connsiteX3848" fmla="*/ 2202358 w 2437871"/>
                <a:gd name="connsiteY3848" fmla="*/ 314072 h 1574215"/>
                <a:gd name="connsiteX3849" fmla="*/ 2202358 w 2437871"/>
                <a:gd name="connsiteY3849" fmla="*/ 318088 h 1574215"/>
                <a:gd name="connsiteX3850" fmla="*/ 1805792 w 2437871"/>
                <a:gd name="connsiteY3850" fmla="*/ 318088 h 1574215"/>
                <a:gd name="connsiteX3851" fmla="*/ 1805792 w 2437871"/>
                <a:gd name="connsiteY3851" fmla="*/ 314072 h 1574215"/>
                <a:gd name="connsiteX3852" fmla="*/ 1731331 w 2437871"/>
                <a:gd name="connsiteY3852" fmla="*/ 314072 h 1574215"/>
                <a:gd name="connsiteX3853" fmla="*/ 1731331 w 2437871"/>
                <a:gd name="connsiteY3853" fmla="*/ 318088 h 1574215"/>
                <a:gd name="connsiteX3854" fmla="*/ 1805792 w 2437871"/>
                <a:gd name="connsiteY3854" fmla="*/ 318088 h 1574215"/>
                <a:gd name="connsiteX3855" fmla="*/ 1884270 w 2437871"/>
                <a:gd name="connsiteY3855" fmla="*/ 318088 h 1574215"/>
                <a:gd name="connsiteX3856" fmla="*/ 1884270 w 2437871"/>
                <a:gd name="connsiteY3856" fmla="*/ 314072 h 1574215"/>
                <a:gd name="connsiteX3857" fmla="*/ 1809809 w 2437871"/>
                <a:gd name="connsiteY3857" fmla="*/ 314072 h 1574215"/>
                <a:gd name="connsiteX3858" fmla="*/ 1809809 w 2437871"/>
                <a:gd name="connsiteY3858" fmla="*/ 318088 h 1574215"/>
                <a:gd name="connsiteX3859" fmla="*/ 1884270 w 2437871"/>
                <a:gd name="connsiteY3859" fmla="*/ 318088 h 1574215"/>
                <a:gd name="connsiteX3860" fmla="*/ 1648756 w 2437871"/>
                <a:gd name="connsiteY3860" fmla="*/ 318088 h 1574215"/>
                <a:gd name="connsiteX3861" fmla="*/ 1648756 w 2437871"/>
                <a:gd name="connsiteY3861" fmla="*/ 314072 h 1574215"/>
                <a:gd name="connsiteX3862" fmla="*/ 1574295 w 2437871"/>
                <a:gd name="connsiteY3862" fmla="*/ 314072 h 1574215"/>
                <a:gd name="connsiteX3863" fmla="*/ 1574295 w 2437871"/>
                <a:gd name="connsiteY3863" fmla="*/ 318088 h 1574215"/>
                <a:gd name="connsiteX3864" fmla="*/ 1648756 w 2437871"/>
                <a:gd name="connsiteY3864" fmla="*/ 318088 h 1574215"/>
                <a:gd name="connsiteX3865" fmla="*/ 1727234 w 2437871"/>
                <a:gd name="connsiteY3865" fmla="*/ 318088 h 1574215"/>
                <a:gd name="connsiteX3866" fmla="*/ 1727234 w 2437871"/>
                <a:gd name="connsiteY3866" fmla="*/ 314072 h 1574215"/>
                <a:gd name="connsiteX3867" fmla="*/ 1652773 w 2437871"/>
                <a:gd name="connsiteY3867" fmla="*/ 314072 h 1574215"/>
                <a:gd name="connsiteX3868" fmla="*/ 1652773 w 2437871"/>
                <a:gd name="connsiteY3868" fmla="*/ 318088 h 1574215"/>
                <a:gd name="connsiteX3869" fmla="*/ 1727234 w 2437871"/>
                <a:gd name="connsiteY3869" fmla="*/ 318088 h 1574215"/>
                <a:gd name="connsiteX3870" fmla="*/ 1962748 w 2437871"/>
                <a:gd name="connsiteY3870" fmla="*/ 318088 h 1574215"/>
                <a:gd name="connsiteX3871" fmla="*/ 1962748 w 2437871"/>
                <a:gd name="connsiteY3871" fmla="*/ 314072 h 1574215"/>
                <a:gd name="connsiteX3872" fmla="*/ 1888286 w 2437871"/>
                <a:gd name="connsiteY3872" fmla="*/ 314072 h 1574215"/>
                <a:gd name="connsiteX3873" fmla="*/ 1888286 w 2437871"/>
                <a:gd name="connsiteY3873" fmla="*/ 318088 h 1574215"/>
                <a:gd name="connsiteX3874" fmla="*/ 1962748 w 2437871"/>
                <a:gd name="connsiteY3874" fmla="*/ 318088 h 1574215"/>
                <a:gd name="connsiteX3875" fmla="*/ 2359394 w 2437871"/>
                <a:gd name="connsiteY3875" fmla="*/ 318088 h 1574215"/>
                <a:gd name="connsiteX3876" fmla="*/ 2433856 w 2437871"/>
                <a:gd name="connsiteY3876" fmla="*/ 318088 h 1574215"/>
                <a:gd name="connsiteX3877" fmla="*/ 2433856 w 2437871"/>
                <a:gd name="connsiteY3877" fmla="*/ 314072 h 1574215"/>
                <a:gd name="connsiteX3878" fmla="*/ 2359394 w 2437871"/>
                <a:gd name="connsiteY3878" fmla="*/ 314072 h 1574215"/>
                <a:gd name="connsiteX3879" fmla="*/ 2359394 w 2437871"/>
                <a:gd name="connsiteY3879" fmla="*/ 318088 h 1574215"/>
                <a:gd name="connsiteX3880" fmla="*/ 2119784 w 2437871"/>
                <a:gd name="connsiteY3880" fmla="*/ 318088 h 1574215"/>
                <a:gd name="connsiteX3881" fmla="*/ 2119784 w 2437871"/>
                <a:gd name="connsiteY3881" fmla="*/ 314072 h 1574215"/>
                <a:gd name="connsiteX3882" fmla="*/ 2045322 w 2437871"/>
                <a:gd name="connsiteY3882" fmla="*/ 314072 h 1574215"/>
                <a:gd name="connsiteX3883" fmla="*/ 2045322 w 2437871"/>
                <a:gd name="connsiteY3883" fmla="*/ 318088 h 1574215"/>
                <a:gd name="connsiteX3884" fmla="*/ 2119784 w 2437871"/>
                <a:gd name="connsiteY3884" fmla="*/ 318088 h 1574215"/>
                <a:gd name="connsiteX3885" fmla="*/ 235514 w 2437871"/>
                <a:gd name="connsiteY3885" fmla="*/ 314072 h 1574215"/>
                <a:gd name="connsiteX3886" fmla="*/ 161052 w 2437871"/>
                <a:gd name="connsiteY3886" fmla="*/ 314072 h 1574215"/>
                <a:gd name="connsiteX3887" fmla="*/ 161052 w 2437871"/>
                <a:gd name="connsiteY3887" fmla="*/ 318088 h 1574215"/>
                <a:gd name="connsiteX3888" fmla="*/ 235514 w 2437871"/>
                <a:gd name="connsiteY3888" fmla="*/ 318088 h 1574215"/>
                <a:gd name="connsiteX3889" fmla="*/ 235514 w 2437871"/>
                <a:gd name="connsiteY3889" fmla="*/ 314072 h 1574215"/>
                <a:gd name="connsiteX3890" fmla="*/ 1413243 w 2437871"/>
                <a:gd name="connsiteY3890" fmla="*/ 318088 h 1574215"/>
                <a:gd name="connsiteX3891" fmla="*/ 1413243 w 2437871"/>
                <a:gd name="connsiteY3891" fmla="*/ 314072 h 1574215"/>
                <a:gd name="connsiteX3892" fmla="*/ 1338781 w 2437871"/>
                <a:gd name="connsiteY3892" fmla="*/ 314072 h 1574215"/>
                <a:gd name="connsiteX3893" fmla="*/ 1338781 w 2437871"/>
                <a:gd name="connsiteY3893" fmla="*/ 318088 h 1574215"/>
                <a:gd name="connsiteX3894" fmla="*/ 1413243 w 2437871"/>
                <a:gd name="connsiteY3894" fmla="*/ 318088 h 1574215"/>
                <a:gd name="connsiteX3895" fmla="*/ 1334685 w 2437871"/>
                <a:gd name="connsiteY3895" fmla="*/ 318088 h 1574215"/>
                <a:gd name="connsiteX3896" fmla="*/ 1334685 w 2437871"/>
                <a:gd name="connsiteY3896" fmla="*/ 314072 h 1574215"/>
                <a:gd name="connsiteX3897" fmla="*/ 1260223 w 2437871"/>
                <a:gd name="connsiteY3897" fmla="*/ 314072 h 1574215"/>
                <a:gd name="connsiteX3898" fmla="*/ 1260223 w 2437871"/>
                <a:gd name="connsiteY3898" fmla="*/ 318088 h 1574215"/>
                <a:gd name="connsiteX3899" fmla="*/ 1334685 w 2437871"/>
                <a:gd name="connsiteY3899" fmla="*/ 318088 h 1574215"/>
                <a:gd name="connsiteX3900" fmla="*/ 1570198 w 2437871"/>
                <a:gd name="connsiteY3900" fmla="*/ 318088 h 1574215"/>
                <a:gd name="connsiteX3901" fmla="*/ 1570198 w 2437871"/>
                <a:gd name="connsiteY3901" fmla="*/ 314072 h 1574215"/>
                <a:gd name="connsiteX3902" fmla="*/ 1495737 w 2437871"/>
                <a:gd name="connsiteY3902" fmla="*/ 314072 h 1574215"/>
                <a:gd name="connsiteX3903" fmla="*/ 1495737 w 2437871"/>
                <a:gd name="connsiteY3903" fmla="*/ 318088 h 1574215"/>
                <a:gd name="connsiteX3904" fmla="*/ 1570198 w 2437871"/>
                <a:gd name="connsiteY3904" fmla="*/ 318088 h 1574215"/>
                <a:gd name="connsiteX3905" fmla="*/ 1491721 w 2437871"/>
                <a:gd name="connsiteY3905" fmla="*/ 318088 h 1574215"/>
                <a:gd name="connsiteX3906" fmla="*/ 1491721 w 2437871"/>
                <a:gd name="connsiteY3906" fmla="*/ 314072 h 1574215"/>
                <a:gd name="connsiteX3907" fmla="*/ 1417259 w 2437871"/>
                <a:gd name="connsiteY3907" fmla="*/ 314072 h 1574215"/>
                <a:gd name="connsiteX3908" fmla="*/ 1417259 w 2437871"/>
                <a:gd name="connsiteY3908" fmla="*/ 318088 h 1574215"/>
                <a:gd name="connsiteX3909" fmla="*/ 1491721 w 2437871"/>
                <a:gd name="connsiteY3909" fmla="*/ 318088 h 1574215"/>
                <a:gd name="connsiteX3910" fmla="*/ 2280836 w 2437871"/>
                <a:gd name="connsiteY3910" fmla="*/ 318088 h 1574215"/>
                <a:gd name="connsiteX3911" fmla="*/ 2355298 w 2437871"/>
                <a:gd name="connsiteY3911" fmla="*/ 318088 h 1574215"/>
                <a:gd name="connsiteX3912" fmla="*/ 2355298 w 2437871"/>
                <a:gd name="connsiteY3912" fmla="*/ 314072 h 1574215"/>
                <a:gd name="connsiteX3913" fmla="*/ 2280836 w 2437871"/>
                <a:gd name="connsiteY3913" fmla="*/ 314072 h 1574215"/>
                <a:gd name="connsiteX3914" fmla="*/ 2280836 w 2437871"/>
                <a:gd name="connsiteY3914" fmla="*/ 318088 h 1574215"/>
                <a:gd name="connsiteX3915" fmla="*/ 392550 w 2437871"/>
                <a:gd name="connsiteY3915" fmla="*/ 392550 h 1574215"/>
                <a:gd name="connsiteX3916" fmla="*/ 318088 w 2437871"/>
                <a:gd name="connsiteY3916" fmla="*/ 392550 h 1574215"/>
                <a:gd name="connsiteX3917" fmla="*/ 318088 w 2437871"/>
                <a:gd name="connsiteY3917" fmla="*/ 396566 h 1574215"/>
                <a:gd name="connsiteX3918" fmla="*/ 392550 w 2437871"/>
                <a:gd name="connsiteY3918" fmla="*/ 396566 h 1574215"/>
                <a:gd name="connsiteX3919" fmla="*/ 392550 w 2437871"/>
                <a:gd name="connsiteY3919" fmla="*/ 392550 h 1574215"/>
                <a:gd name="connsiteX3920" fmla="*/ 1570198 w 2437871"/>
                <a:gd name="connsiteY3920" fmla="*/ 396566 h 1574215"/>
                <a:gd name="connsiteX3921" fmla="*/ 1570198 w 2437871"/>
                <a:gd name="connsiteY3921" fmla="*/ 392550 h 1574215"/>
                <a:gd name="connsiteX3922" fmla="*/ 1495737 w 2437871"/>
                <a:gd name="connsiteY3922" fmla="*/ 392550 h 1574215"/>
                <a:gd name="connsiteX3923" fmla="*/ 1495737 w 2437871"/>
                <a:gd name="connsiteY3923" fmla="*/ 396566 h 1574215"/>
                <a:gd name="connsiteX3924" fmla="*/ 1570198 w 2437871"/>
                <a:gd name="connsiteY3924" fmla="*/ 396566 h 1574215"/>
                <a:gd name="connsiteX3925" fmla="*/ 1177649 w 2437871"/>
                <a:gd name="connsiteY3925" fmla="*/ 396566 h 1574215"/>
                <a:gd name="connsiteX3926" fmla="*/ 1177649 w 2437871"/>
                <a:gd name="connsiteY3926" fmla="*/ 392550 h 1574215"/>
                <a:gd name="connsiteX3927" fmla="*/ 1103187 w 2437871"/>
                <a:gd name="connsiteY3927" fmla="*/ 392550 h 1574215"/>
                <a:gd name="connsiteX3928" fmla="*/ 1103187 w 2437871"/>
                <a:gd name="connsiteY3928" fmla="*/ 396566 h 1574215"/>
                <a:gd name="connsiteX3929" fmla="*/ 1177649 w 2437871"/>
                <a:gd name="connsiteY3929" fmla="*/ 396566 h 1574215"/>
                <a:gd name="connsiteX3930" fmla="*/ 1334685 w 2437871"/>
                <a:gd name="connsiteY3930" fmla="*/ 396566 h 1574215"/>
                <a:gd name="connsiteX3931" fmla="*/ 1334685 w 2437871"/>
                <a:gd name="connsiteY3931" fmla="*/ 392550 h 1574215"/>
                <a:gd name="connsiteX3932" fmla="*/ 1260223 w 2437871"/>
                <a:gd name="connsiteY3932" fmla="*/ 392550 h 1574215"/>
                <a:gd name="connsiteX3933" fmla="*/ 1260223 w 2437871"/>
                <a:gd name="connsiteY3933" fmla="*/ 396566 h 1574215"/>
                <a:gd name="connsiteX3934" fmla="*/ 1334685 w 2437871"/>
                <a:gd name="connsiteY3934" fmla="*/ 396566 h 1574215"/>
                <a:gd name="connsiteX3935" fmla="*/ 1256207 w 2437871"/>
                <a:gd name="connsiteY3935" fmla="*/ 396566 h 1574215"/>
                <a:gd name="connsiteX3936" fmla="*/ 1256207 w 2437871"/>
                <a:gd name="connsiteY3936" fmla="*/ 392550 h 1574215"/>
                <a:gd name="connsiteX3937" fmla="*/ 1181745 w 2437871"/>
                <a:gd name="connsiteY3937" fmla="*/ 392550 h 1574215"/>
                <a:gd name="connsiteX3938" fmla="*/ 1181745 w 2437871"/>
                <a:gd name="connsiteY3938" fmla="*/ 396566 h 1574215"/>
                <a:gd name="connsiteX3939" fmla="*/ 1256207 w 2437871"/>
                <a:gd name="connsiteY3939" fmla="*/ 396566 h 1574215"/>
                <a:gd name="connsiteX3940" fmla="*/ 1727234 w 2437871"/>
                <a:gd name="connsiteY3940" fmla="*/ 396566 h 1574215"/>
                <a:gd name="connsiteX3941" fmla="*/ 1727234 w 2437871"/>
                <a:gd name="connsiteY3941" fmla="*/ 392550 h 1574215"/>
                <a:gd name="connsiteX3942" fmla="*/ 1652773 w 2437871"/>
                <a:gd name="connsiteY3942" fmla="*/ 392550 h 1574215"/>
                <a:gd name="connsiteX3943" fmla="*/ 1652773 w 2437871"/>
                <a:gd name="connsiteY3943" fmla="*/ 396566 h 1574215"/>
                <a:gd name="connsiteX3944" fmla="*/ 1727234 w 2437871"/>
                <a:gd name="connsiteY3944" fmla="*/ 396566 h 1574215"/>
                <a:gd name="connsiteX3945" fmla="*/ 314072 w 2437871"/>
                <a:gd name="connsiteY3945" fmla="*/ 392550 h 1574215"/>
                <a:gd name="connsiteX3946" fmla="*/ 239610 w 2437871"/>
                <a:gd name="connsiteY3946" fmla="*/ 392550 h 1574215"/>
                <a:gd name="connsiteX3947" fmla="*/ 239610 w 2437871"/>
                <a:gd name="connsiteY3947" fmla="*/ 396566 h 1574215"/>
                <a:gd name="connsiteX3948" fmla="*/ 314072 w 2437871"/>
                <a:gd name="connsiteY3948" fmla="*/ 396566 h 1574215"/>
                <a:gd name="connsiteX3949" fmla="*/ 314072 w 2437871"/>
                <a:gd name="connsiteY3949" fmla="*/ 392550 h 1574215"/>
                <a:gd name="connsiteX3950" fmla="*/ 2202358 w 2437871"/>
                <a:gd name="connsiteY3950" fmla="*/ 396566 h 1574215"/>
                <a:gd name="connsiteX3951" fmla="*/ 2276820 w 2437871"/>
                <a:gd name="connsiteY3951" fmla="*/ 396566 h 1574215"/>
                <a:gd name="connsiteX3952" fmla="*/ 2276820 w 2437871"/>
                <a:gd name="connsiteY3952" fmla="*/ 392550 h 1574215"/>
                <a:gd name="connsiteX3953" fmla="*/ 2202358 w 2437871"/>
                <a:gd name="connsiteY3953" fmla="*/ 392550 h 1574215"/>
                <a:gd name="connsiteX3954" fmla="*/ 2202358 w 2437871"/>
                <a:gd name="connsiteY3954" fmla="*/ 396566 h 1574215"/>
                <a:gd name="connsiteX3955" fmla="*/ 1099171 w 2437871"/>
                <a:gd name="connsiteY3955" fmla="*/ 396566 h 1574215"/>
                <a:gd name="connsiteX3956" fmla="*/ 1099171 w 2437871"/>
                <a:gd name="connsiteY3956" fmla="*/ 392550 h 1574215"/>
                <a:gd name="connsiteX3957" fmla="*/ 1024709 w 2437871"/>
                <a:gd name="connsiteY3957" fmla="*/ 392550 h 1574215"/>
                <a:gd name="connsiteX3958" fmla="*/ 1024709 w 2437871"/>
                <a:gd name="connsiteY3958" fmla="*/ 396566 h 1574215"/>
                <a:gd name="connsiteX3959" fmla="*/ 1099171 w 2437871"/>
                <a:gd name="connsiteY3959" fmla="*/ 396566 h 1574215"/>
                <a:gd name="connsiteX3960" fmla="*/ 235514 w 2437871"/>
                <a:gd name="connsiteY3960" fmla="*/ 392550 h 1574215"/>
                <a:gd name="connsiteX3961" fmla="*/ 161052 w 2437871"/>
                <a:gd name="connsiteY3961" fmla="*/ 392550 h 1574215"/>
                <a:gd name="connsiteX3962" fmla="*/ 161052 w 2437871"/>
                <a:gd name="connsiteY3962" fmla="*/ 396566 h 1574215"/>
                <a:gd name="connsiteX3963" fmla="*/ 235514 w 2437871"/>
                <a:gd name="connsiteY3963" fmla="*/ 396566 h 1574215"/>
                <a:gd name="connsiteX3964" fmla="*/ 235514 w 2437871"/>
                <a:gd name="connsiteY3964" fmla="*/ 392550 h 1574215"/>
                <a:gd name="connsiteX3965" fmla="*/ 1491721 w 2437871"/>
                <a:gd name="connsiteY3965" fmla="*/ 396566 h 1574215"/>
                <a:gd name="connsiteX3966" fmla="*/ 1491721 w 2437871"/>
                <a:gd name="connsiteY3966" fmla="*/ 392550 h 1574215"/>
                <a:gd name="connsiteX3967" fmla="*/ 1417259 w 2437871"/>
                <a:gd name="connsiteY3967" fmla="*/ 392550 h 1574215"/>
                <a:gd name="connsiteX3968" fmla="*/ 1417259 w 2437871"/>
                <a:gd name="connsiteY3968" fmla="*/ 396566 h 1574215"/>
                <a:gd name="connsiteX3969" fmla="*/ 1491721 w 2437871"/>
                <a:gd name="connsiteY3969" fmla="*/ 396566 h 1574215"/>
                <a:gd name="connsiteX3970" fmla="*/ 1884270 w 2437871"/>
                <a:gd name="connsiteY3970" fmla="*/ 396566 h 1574215"/>
                <a:gd name="connsiteX3971" fmla="*/ 1884270 w 2437871"/>
                <a:gd name="connsiteY3971" fmla="*/ 392550 h 1574215"/>
                <a:gd name="connsiteX3972" fmla="*/ 1809809 w 2437871"/>
                <a:gd name="connsiteY3972" fmla="*/ 392550 h 1574215"/>
                <a:gd name="connsiteX3973" fmla="*/ 1809809 w 2437871"/>
                <a:gd name="connsiteY3973" fmla="*/ 396566 h 1574215"/>
                <a:gd name="connsiteX3974" fmla="*/ 1884270 w 2437871"/>
                <a:gd name="connsiteY3974" fmla="*/ 396566 h 1574215"/>
                <a:gd name="connsiteX3975" fmla="*/ 2045322 w 2437871"/>
                <a:gd name="connsiteY3975" fmla="*/ 396566 h 1574215"/>
                <a:gd name="connsiteX3976" fmla="*/ 2119784 w 2437871"/>
                <a:gd name="connsiteY3976" fmla="*/ 396566 h 1574215"/>
                <a:gd name="connsiteX3977" fmla="*/ 2119784 w 2437871"/>
                <a:gd name="connsiteY3977" fmla="*/ 392550 h 1574215"/>
                <a:gd name="connsiteX3978" fmla="*/ 2045322 w 2437871"/>
                <a:gd name="connsiteY3978" fmla="*/ 392550 h 1574215"/>
                <a:gd name="connsiteX3979" fmla="*/ 2045322 w 2437871"/>
                <a:gd name="connsiteY3979" fmla="*/ 396566 h 1574215"/>
                <a:gd name="connsiteX3980" fmla="*/ 1805792 w 2437871"/>
                <a:gd name="connsiteY3980" fmla="*/ 396566 h 1574215"/>
                <a:gd name="connsiteX3981" fmla="*/ 1805792 w 2437871"/>
                <a:gd name="connsiteY3981" fmla="*/ 392550 h 1574215"/>
                <a:gd name="connsiteX3982" fmla="*/ 1731331 w 2437871"/>
                <a:gd name="connsiteY3982" fmla="*/ 392550 h 1574215"/>
                <a:gd name="connsiteX3983" fmla="*/ 1731331 w 2437871"/>
                <a:gd name="connsiteY3983" fmla="*/ 396566 h 1574215"/>
                <a:gd name="connsiteX3984" fmla="*/ 1805792 w 2437871"/>
                <a:gd name="connsiteY3984" fmla="*/ 396566 h 1574215"/>
                <a:gd name="connsiteX3985" fmla="*/ 1413243 w 2437871"/>
                <a:gd name="connsiteY3985" fmla="*/ 396566 h 1574215"/>
                <a:gd name="connsiteX3986" fmla="*/ 1413243 w 2437871"/>
                <a:gd name="connsiteY3986" fmla="*/ 392550 h 1574215"/>
                <a:gd name="connsiteX3987" fmla="*/ 1338781 w 2437871"/>
                <a:gd name="connsiteY3987" fmla="*/ 392550 h 1574215"/>
                <a:gd name="connsiteX3988" fmla="*/ 1338781 w 2437871"/>
                <a:gd name="connsiteY3988" fmla="*/ 396566 h 1574215"/>
                <a:gd name="connsiteX3989" fmla="*/ 1413243 w 2437871"/>
                <a:gd name="connsiteY3989" fmla="*/ 396566 h 1574215"/>
                <a:gd name="connsiteX3990" fmla="*/ 2041306 w 2437871"/>
                <a:gd name="connsiteY3990" fmla="*/ 396566 h 1574215"/>
                <a:gd name="connsiteX3991" fmla="*/ 2041306 w 2437871"/>
                <a:gd name="connsiteY3991" fmla="*/ 392550 h 1574215"/>
                <a:gd name="connsiteX3992" fmla="*/ 1966844 w 2437871"/>
                <a:gd name="connsiteY3992" fmla="*/ 392550 h 1574215"/>
                <a:gd name="connsiteX3993" fmla="*/ 1966844 w 2437871"/>
                <a:gd name="connsiteY3993" fmla="*/ 396566 h 1574215"/>
                <a:gd name="connsiteX3994" fmla="*/ 2041306 w 2437871"/>
                <a:gd name="connsiteY3994" fmla="*/ 396566 h 1574215"/>
                <a:gd name="connsiteX3995" fmla="*/ 1962748 w 2437871"/>
                <a:gd name="connsiteY3995" fmla="*/ 396566 h 1574215"/>
                <a:gd name="connsiteX3996" fmla="*/ 1962748 w 2437871"/>
                <a:gd name="connsiteY3996" fmla="*/ 392550 h 1574215"/>
                <a:gd name="connsiteX3997" fmla="*/ 1888286 w 2437871"/>
                <a:gd name="connsiteY3997" fmla="*/ 392550 h 1574215"/>
                <a:gd name="connsiteX3998" fmla="*/ 1888286 w 2437871"/>
                <a:gd name="connsiteY3998" fmla="*/ 396566 h 1574215"/>
                <a:gd name="connsiteX3999" fmla="*/ 1962748 w 2437871"/>
                <a:gd name="connsiteY3999" fmla="*/ 396566 h 1574215"/>
                <a:gd name="connsiteX4000" fmla="*/ 78478 w 2437871"/>
                <a:gd name="connsiteY4000" fmla="*/ 392550 h 1574215"/>
                <a:gd name="connsiteX4001" fmla="*/ 4016 w 2437871"/>
                <a:gd name="connsiteY4001" fmla="*/ 392550 h 1574215"/>
                <a:gd name="connsiteX4002" fmla="*/ 4016 w 2437871"/>
                <a:gd name="connsiteY4002" fmla="*/ 396566 h 1574215"/>
                <a:gd name="connsiteX4003" fmla="*/ 78478 w 2437871"/>
                <a:gd name="connsiteY4003" fmla="*/ 396566 h 1574215"/>
                <a:gd name="connsiteX4004" fmla="*/ 78478 w 2437871"/>
                <a:gd name="connsiteY4004" fmla="*/ 392550 h 1574215"/>
                <a:gd name="connsiteX4005" fmla="*/ 1648756 w 2437871"/>
                <a:gd name="connsiteY4005" fmla="*/ 396566 h 1574215"/>
                <a:gd name="connsiteX4006" fmla="*/ 1648756 w 2437871"/>
                <a:gd name="connsiteY4006" fmla="*/ 392550 h 1574215"/>
                <a:gd name="connsiteX4007" fmla="*/ 1574295 w 2437871"/>
                <a:gd name="connsiteY4007" fmla="*/ 392550 h 1574215"/>
                <a:gd name="connsiteX4008" fmla="*/ 1574295 w 2437871"/>
                <a:gd name="connsiteY4008" fmla="*/ 396566 h 1574215"/>
                <a:gd name="connsiteX4009" fmla="*/ 1648756 w 2437871"/>
                <a:gd name="connsiteY4009" fmla="*/ 396566 h 1574215"/>
                <a:gd name="connsiteX4010" fmla="*/ 1020613 w 2437871"/>
                <a:gd name="connsiteY4010" fmla="*/ 396566 h 1574215"/>
                <a:gd name="connsiteX4011" fmla="*/ 1020613 w 2437871"/>
                <a:gd name="connsiteY4011" fmla="*/ 392550 h 1574215"/>
                <a:gd name="connsiteX4012" fmla="*/ 946151 w 2437871"/>
                <a:gd name="connsiteY4012" fmla="*/ 392550 h 1574215"/>
                <a:gd name="connsiteX4013" fmla="*/ 946151 w 2437871"/>
                <a:gd name="connsiteY4013" fmla="*/ 396566 h 1574215"/>
                <a:gd name="connsiteX4014" fmla="*/ 1020613 w 2437871"/>
                <a:gd name="connsiteY4014" fmla="*/ 396566 h 1574215"/>
                <a:gd name="connsiteX4015" fmla="*/ 2280836 w 2437871"/>
                <a:gd name="connsiteY4015" fmla="*/ 396566 h 1574215"/>
                <a:gd name="connsiteX4016" fmla="*/ 2355298 w 2437871"/>
                <a:gd name="connsiteY4016" fmla="*/ 396566 h 1574215"/>
                <a:gd name="connsiteX4017" fmla="*/ 2355298 w 2437871"/>
                <a:gd name="connsiteY4017" fmla="*/ 392550 h 1574215"/>
                <a:gd name="connsiteX4018" fmla="*/ 2280836 w 2437871"/>
                <a:gd name="connsiteY4018" fmla="*/ 392550 h 1574215"/>
                <a:gd name="connsiteX4019" fmla="*/ 2280836 w 2437871"/>
                <a:gd name="connsiteY4019" fmla="*/ 396566 h 1574215"/>
                <a:gd name="connsiteX4020" fmla="*/ 2123800 w 2437871"/>
                <a:gd name="connsiteY4020" fmla="*/ 396566 h 1574215"/>
                <a:gd name="connsiteX4021" fmla="*/ 2198262 w 2437871"/>
                <a:gd name="connsiteY4021" fmla="*/ 396566 h 1574215"/>
                <a:gd name="connsiteX4022" fmla="*/ 2198262 w 2437871"/>
                <a:gd name="connsiteY4022" fmla="*/ 392550 h 1574215"/>
                <a:gd name="connsiteX4023" fmla="*/ 2123800 w 2437871"/>
                <a:gd name="connsiteY4023" fmla="*/ 392550 h 1574215"/>
                <a:gd name="connsiteX4024" fmla="*/ 2123800 w 2437871"/>
                <a:gd name="connsiteY4024" fmla="*/ 396566 h 1574215"/>
                <a:gd name="connsiteX4025" fmla="*/ 549585 w 2437871"/>
                <a:gd name="connsiteY4025" fmla="*/ 396566 h 1574215"/>
                <a:gd name="connsiteX4026" fmla="*/ 549585 w 2437871"/>
                <a:gd name="connsiteY4026" fmla="*/ 392550 h 1574215"/>
                <a:gd name="connsiteX4027" fmla="*/ 475124 w 2437871"/>
                <a:gd name="connsiteY4027" fmla="*/ 392550 h 1574215"/>
                <a:gd name="connsiteX4028" fmla="*/ 475124 w 2437871"/>
                <a:gd name="connsiteY4028" fmla="*/ 396566 h 1574215"/>
                <a:gd name="connsiteX4029" fmla="*/ 549585 w 2437871"/>
                <a:gd name="connsiteY4029" fmla="*/ 396566 h 1574215"/>
                <a:gd name="connsiteX4030" fmla="*/ 706621 w 2437871"/>
                <a:gd name="connsiteY4030" fmla="*/ 396566 h 1574215"/>
                <a:gd name="connsiteX4031" fmla="*/ 706621 w 2437871"/>
                <a:gd name="connsiteY4031" fmla="*/ 392550 h 1574215"/>
                <a:gd name="connsiteX4032" fmla="*/ 632160 w 2437871"/>
                <a:gd name="connsiteY4032" fmla="*/ 392550 h 1574215"/>
                <a:gd name="connsiteX4033" fmla="*/ 632160 w 2437871"/>
                <a:gd name="connsiteY4033" fmla="*/ 396566 h 1574215"/>
                <a:gd name="connsiteX4034" fmla="*/ 706621 w 2437871"/>
                <a:gd name="connsiteY4034" fmla="*/ 396566 h 1574215"/>
                <a:gd name="connsiteX4035" fmla="*/ 942135 w 2437871"/>
                <a:gd name="connsiteY4035" fmla="*/ 396566 h 1574215"/>
                <a:gd name="connsiteX4036" fmla="*/ 942135 w 2437871"/>
                <a:gd name="connsiteY4036" fmla="*/ 392550 h 1574215"/>
                <a:gd name="connsiteX4037" fmla="*/ 867673 w 2437871"/>
                <a:gd name="connsiteY4037" fmla="*/ 392550 h 1574215"/>
                <a:gd name="connsiteX4038" fmla="*/ 867673 w 2437871"/>
                <a:gd name="connsiteY4038" fmla="*/ 396566 h 1574215"/>
                <a:gd name="connsiteX4039" fmla="*/ 942135 w 2437871"/>
                <a:gd name="connsiteY4039" fmla="*/ 396566 h 1574215"/>
                <a:gd name="connsiteX4040" fmla="*/ 628063 w 2437871"/>
                <a:gd name="connsiteY4040" fmla="*/ 396566 h 1574215"/>
                <a:gd name="connsiteX4041" fmla="*/ 628063 w 2437871"/>
                <a:gd name="connsiteY4041" fmla="*/ 392550 h 1574215"/>
                <a:gd name="connsiteX4042" fmla="*/ 553602 w 2437871"/>
                <a:gd name="connsiteY4042" fmla="*/ 392550 h 1574215"/>
                <a:gd name="connsiteX4043" fmla="*/ 553602 w 2437871"/>
                <a:gd name="connsiteY4043" fmla="*/ 396566 h 1574215"/>
                <a:gd name="connsiteX4044" fmla="*/ 628063 w 2437871"/>
                <a:gd name="connsiteY4044" fmla="*/ 396566 h 1574215"/>
                <a:gd name="connsiteX4045" fmla="*/ 785099 w 2437871"/>
                <a:gd name="connsiteY4045" fmla="*/ 396566 h 1574215"/>
                <a:gd name="connsiteX4046" fmla="*/ 785099 w 2437871"/>
                <a:gd name="connsiteY4046" fmla="*/ 392550 h 1574215"/>
                <a:gd name="connsiteX4047" fmla="*/ 710638 w 2437871"/>
                <a:gd name="connsiteY4047" fmla="*/ 392550 h 1574215"/>
                <a:gd name="connsiteX4048" fmla="*/ 710638 w 2437871"/>
                <a:gd name="connsiteY4048" fmla="*/ 396566 h 1574215"/>
                <a:gd name="connsiteX4049" fmla="*/ 785099 w 2437871"/>
                <a:gd name="connsiteY4049" fmla="*/ 396566 h 1574215"/>
                <a:gd name="connsiteX4050" fmla="*/ 2359394 w 2437871"/>
                <a:gd name="connsiteY4050" fmla="*/ 396566 h 1574215"/>
                <a:gd name="connsiteX4051" fmla="*/ 2433856 w 2437871"/>
                <a:gd name="connsiteY4051" fmla="*/ 396566 h 1574215"/>
                <a:gd name="connsiteX4052" fmla="*/ 2433856 w 2437871"/>
                <a:gd name="connsiteY4052" fmla="*/ 392550 h 1574215"/>
                <a:gd name="connsiteX4053" fmla="*/ 2359394 w 2437871"/>
                <a:gd name="connsiteY4053" fmla="*/ 392550 h 1574215"/>
                <a:gd name="connsiteX4054" fmla="*/ 2359394 w 2437871"/>
                <a:gd name="connsiteY4054" fmla="*/ 396566 h 1574215"/>
                <a:gd name="connsiteX4055" fmla="*/ 157036 w 2437871"/>
                <a:gd name="connsiteY4055" fmla="*/ 392550 h 1574215"/>
                <a:gd name="connsiteX4056" fmla="*/ 82574 w 2437871"/>
                <a:gd name="connsiteY4056" fmla="*/ 392550 h 1574215"/>
                <a:gd name="connsiteX4057" fmla="*/ 82574 w 2437871"/>
                <a:gd name="connsiteY4057" fmla="*/ 396566 h 1574215"/>
                <a:gd name="connsiteX4058" fmla="*/ 157036 w 2437871"/>
                <a:gd name="connsiteY4058" fmla="*/ 396566 h 1574215"/>
                <a:gd name="connsiteX4059" fmla="*/ 157036 w 2437871"/>
                <a:gd name="connsiteY4059" fmla="*/ 392550 h 1574215"/>
                <a:gd name="connsiteX4060" fmla="*/ 863657 w 2437871"/>
                <a:gd name="connsiteY4060" fmla="*/ 396566 h 1574215"/>
                <a:gd name="connsiteX4061" fmla="*/ 863657 w 2437871"/>
                <a:gd name="connsiteY4061" fmla="*/ 392550 h 1574215"/>
                <a:gd name="connsiteX4062" fmla="*/ 789196 w 2437871"/>
                <a:gd name="connsiteY4062" fmla="*/ 392550 h 1574215"/>
                <a:gd name="connsiteX4063" fmla="*/ 789196 w 2437871"/>
                <a:gd name="connsiteY4063" fmla="*/ 396566 h 1574215"/>
                <a:gd name="connsiteX4064" fmla="*/ 863657 w 2437871"/>
                <a:gd name="connsiteY4064" fmla="*/ 396566 h 1574215"/>
                <a:gd name="connsiteX4065" fmla="*/ 471108 w 2437871"/>
                <a:gd name="connsiteY4065" fmla="*/ 396566 h 1574215"/>
                <a:gd name="connsiteX4066" fmla="*/ 471108 w 2437871"/>
                <a:gd name="connsiteY4066" fmla="*/ 392550 h 1574215"/>
                <a:gd name="connsiteX4067" fmla="*/ 396646 w 2437871"/>
                <a:gd name="connsiteY4067" fmla="*/ 392550 h 1574215"/>
                <a:gd name="connsiteX4068" fmla="*/ 396646 w 2437871"/>
                <a:gd name="connsiteY4068" fmla="*/ 396566 h 1574215"/>
                <a:gd name="connsiteX4069" fmla="*/ 471108 w 2437871"/>
                <a:gd name="connsiteY4069" fmla="*/ 396566 h 1574215"/>
                <a:gd name="connsiteX4070" fmla="*/ 1962748 w 2437871"/>
                <a:gd name="connsiteY4070" fmla="*/ 475124 h 1574215"/>
                <a:gd name="connsiteX4071" fmla="*/ 1962748 w 2437871"/>
                <a:gd name="connsiteY4071" fmla="*/ 471108 h 1574215"/>
                <a:gd name="connsiteX4072" fmla="*/ 1888286 w 2437871"/>
                <a:gd name="connsiteY4072" fmla="*/ 471108 h 1574215"/>
                <a:gd name="connsiteX4073" fmla="*/ 1888286 w 2437871"/>
                <a:gd name="connsiteY4073" fmla="*/ 475124 h 1574215"/>
                <a:gd name="connsiteX4074" fmla="*/ 1962748 w 2437871"/>
                <a:gd name="connsiteY4074" fmla="*/ 475124 h 1574215"/>
                <a:gd name="connsiteX4075" fmla="*/ 471108 w 2437871"/>
                <a:gd name="connsiteY4075" fmla="*/ 471108 h 1574215"/>
                <a:gd name="connsiteX4076" fmla="*/ 396646 w 2437871"/>
                <a:gd name="connsiteY4076" fmla="*/ 471108 h 1574215"/>
                <a:gd name="connsiteX4077" fmla="*/ 396646 w 2437871"/>
                <a:gd name="connsiteY4077" fmla="*/ 475124 h 1574215"/>
                <a:gd name="connsiteX4078" fmla="*/ 471108 w 2437871"/>
                <a:gd name="connsiteY4078" fmla="*/ 475124 h 1574215"/>
                <a:gd name="connsiteX4079" fmla="*/ 471108 w 2437871"/>
                <a:gd name="connsiteY4079" fmla="*/ 471108 h 1574215"/>
                <a:gd name="connsiteX4080" fmla="*/ 1334685 w 2437871"/>
                <a:gd name="connsiteY4080" fmla="*/ 475124 h 1574215"/>
                <a:gd name="connsiteX4081" fmla="*/ 1334685 w 2437871"/>
                <a:gd name="connsiteY4081" fmla="*/ 471108 h 1574215"/>
                <a:gd name="connsiteX4082" fmla="*/ 1260223 w 2437871"/>
                <a:gd name="connsiteY4082" fmla="*/ 471108 h 1574215"/>
                <a:gd name="connsiteX4083" fmla="*/ 1260223 w 2437871"/>
                <a:gd name="connsiteY4083" fmla="*/ 475124 h 1574215"/>
                <a:gd name="connsiteX4084" fmla="*/ 1334685 w 2437871"/>
                <a:gd name="connsiteY4084" fmla="*/ 475124 h 1574215"/>
                <a:gd name="connsiteX4085" fmla="*/ 942135 w 2437871"/>
                <a:gd name="connsiteY4085" fmla="*/ 475124 h 1574215"/>
                <a:gd name="connsiteX4086" fmla="*/ 942135 w 2437871"/>
                <a:gd name="connsiteY4086" fmla="*/ 471108 h 1574215"/>
                <a:gd name="connsiteX4087" fmla="*/ 867673 w 2437871"/>
                <a:gd name="connsiteY4087" fmla="*/ 471108 h 1574215"/>
                <a:gd name="connsiteX4088" fmla="*/ 867673 w 2437871"/>
                <a:gd name="connsiteY4088" fmla="*/ 475124 h 1574215"/>
                <a:gd name="connsiteX4089" fmla="*/ 942135 w 2437871"/>
                <a:gd name="connsiteY4089" fmla="*/ 475124 h 1574215"/>
                <a:gd name="connsiteX4090" fmla="*/ 2359394 w 2437871"/>
                <a:gd name="connsiteY4090" fmla="*/ 475124 h 1574215"/>
                <a:gd name="connsiteX4091" fmla="*/ 2433856 w 2437871"/>
                <a:gd name="connsiteY4091" fmla="*/ 475124 h 1574215"/>
                <a:gd name="connsiteX4092" fmla="*/ 2433856 w 2437871"/>
                <a:gd name="connsiteY4092" fmla="*/ 471108 h 1574215"/>
                <a:gd name="connsiteX4093" fmla="*/ 2359394 w 2437871"/>
                <a:gd name="connsiteY4093" fmla="*/ 471108 h 1574215"/>
                <a:gd name="connsiteX4094" fmla="*/ 2359394 w 2437871"/>
                <a:gd name="connsiteY4094" fmla="*/ 475124 h 1574215"/>
                <a:gd name="connsiteX4095" fmla="*/ 1727234 w 2437871"/>
                <a:gd name="connsiteY4095" fmla="*/ 475124 h 1574215"/>
                <a:gd name="connsiteX4096" fmla="*/ 1727234 w 2437871"/>
                <a:gd name="connsiteY4096" fmla="*/ 471108 h 1574215"/>
                <a:gd name="connsiteX4097" fmla="*/ 1652773 w 2437871"/>
                <a:gd name="connsiteY4097" fmla="*/ 471108 h 1574215"/>
                <a:gd name="connsiteX4098" fmla="*/ 1652773 w 2437871"/>
                <a:gd name="connsiteY4098" fmla="*/ 475124 h 1574215"/>
                <a:gd name="connsiteX4099" fmla="*/ 1727234 w 2437871"/>
                <a:gd name="connsiteY4099" fmla="*/ 475124 h 1574215"/>
                <a:gd name="connsiteX4100" fmla="*/ 157036 w 2437871"/>
                <a:gd name="connsiteY4100" fmla="*/ 471108 h 1574215"/>
                <a:gd name="connsiteX4101" fmla="*/ 82574 w 2437871"/>
                <a:gd name="connsiteY4101" fmla="*/ 471108 h 1574215"/>
                <a:gd name="connsiteX4102" fmla="*/ 82574 w 2437871"/>
                <a:gd name="connsiteY4102" fmla="*/ 475124 h 1574215"/>
                <a:gd name="connsiteX4103" fmla="*/ 157036 w 2437871"/>
                <a:gd name="connsiteY4103" fmla="*/ 475124 h 1574215"/>
                <a:gd name="connsiteX4104" fmla="*/ 157036 w 2437871"/>
                <a:gd name="connsiteY4104" fmla="*/ 471108 h 1574215"/>
                <a:gd name="connsiteX4105" fmla="*/ 1491721 w 2437871"/>
                <a:gd name="connsiteY4105" fmla="*/ 475124 h 1574215"/>
                <a:gd name="connsiteX4106" fmla="*/ 1491721 w 2437871"/>
                <a:gd name="connsiteY4106" fmla="*/ 471108 h 1574215"/>
                <a:gd name="connsiteX4107" fmla="*/ 1417259 w 2437871"/>
                <a:gd name="connsiteY4107" fmla="*/ 471108 h 1574215"/>
                <a:gd name="connsiteX4108" fmla="*/ 1417259 w 2437871"/>
                <a:gd name="connsiteY4108" fmla="*/ 475124 h 1574215"/>
                <a:gd name="connsiteX4109" fmla="*/ 1491721 w 2437871"/>
                <a:gd name="connsiteY4109" fmla="*/ 475124 h 1574215"/>
                <a:gd name="connsiteX4110" fmla="*/ 1648756 w 2437871"/>
                <a:gd name="connsiteY4110" fmla="*/ 475124 h 1574215"/>
                <a:gd name="connsiteX4111" fmla="*/ 1648756 w 2437871"/>
                <a:gd name="connsiteY4111" fmla="*/ 471108 h 1574215"/>
                <a:gd name="connsiteX4112" fmla="*/ 1574295 w 2437871"/>
                <a:gd name="connsiteY4112" fmla="*/ 471108 h 1574215"/>
                <a:gd name="connsiteX4113" fmla="*/ 1574295 w 2437871"/>
                <a:gd name="connsiteY4113" fmla="*/ 475124 h 1574215"/>
                <a:gd name="connsiteX4114" fmla="*/ 1648756 w 2437871"/>
                <a:gd name="connsiteY4114" fmla="*/ 475124 h 1574215"/>
                <a:gd name="connsiteX4115" fmla="*/ 2123800 w 2437871"/>
                <a:gd name="connsiteY4115" fmla="*/ 475124 h 1574215"/>
                <a:gd name="connsiteX4116" fmla="*/ 2198262 w 2437871"/>
                <a:gd name="connsiteY4116" fmla="*/ 475124 h 1574215"/>
                <a:gd name="connsiteX4117" fmla="*/ 2198262 w 2437871"/>
                <a:gd name="connsiteY4117" fmla="*/ 471108 h 1574215"/>
                <a:gd name="connsiteX4118" fmla="*/ 2123800 w 2437871"/>
                <a:gd name="connsiteY4118" fmla="*/ 471108 h 1574215"/>
                <a:gd name="connsiteX4119" fmla="*/ 2123800 w 2437871"/>
                <a:gd name="connsiteY4119" fmla="*/ 475124 h 1574215"/>
                <a:gd name="connsiteX4120" fmla="*/ 1413243 w 2437871"/>
                <a:gd name="connsiteY4120" fmla="*/ 475124 h 1574215"/>
                <a:gd name="connsiteX4121" fmla="*/ 1413243 w 2437871"/>
                <a:gd name="connsiteY4121" fmla="*/ 471108 h 1574215"/>
                <a:gd name="connsiteX4122" fmla="*/ 1338781 w 2437871"/>
                <a:gd name="connsiteY4122" fmla="*/ 471108 h 1574215"/>
                <a:gd name="connsiteX4123" fmla="*/ 1338781 w 2437871"/>
                <a:gd name="connsiteY4123" fmla="*/ 475124 h 1574215"/>
                <a:gd name="connsiteX4124" fmla="*/ 1413243 w 2437871"/>
                <a:gd name="connsiteY4124" fmla="*/ 475124 h 1574215"/>
                <a:gd name="connsiteX4125" fmla="*/ 2280836 w 2437871"/>
                <a:gd name="connsiteY4125" fmla="*/ 475124 h 1574215"/>
                <a:gd name="connsiteX4126" fmla="*/ 2355298 w 2437871"/>
                <a:gd name="connsiteY4126" fmla="*/ 475124 h 1574215"/>
                <a:gd name="connsiteX4127" fmla="*/ 2355298 w 2437871"/>
                <a:gd name="connsiteY4127" fmla="*/ 471108 h 1574215"/>
                <a:gd name="connsiteX4128" fmla="*/ 2280836 w 2437871"/>
                <a:gd name="connsiteY4128" fmla="*/ 471108 h 1574215"/>
                <a:gd name="connsiteX4129" fmla="*/ 2280836 w 2437871"/>
                <a:gd name="connsiteY4129" fmla="*/ 475124 h 1574215"/>
                <a:gd name="connsiteX4130" fmla="*/ 314072 w 2437871"/>
                <a:gd name="connsiteY4130" fmla="*/ 471108 h 1574215"/>
                <a:gd name="connsiteX4131" fmla="*/ 239610 w 2437871"/>
                <a:gd name="connsiteY4131" fmla="*/ 471108 h 1574215"/>
                <a:gd name="connsiteX4132" fmla="*/ 239610 w 2437871"/>
                <a:gd name="connsiteY4132" fmla="*/ 475124 h 1574215"/>
                <a:gd name="connsiteX4133" fmla="*/ 314072 w 2437871"/>
                <a:gd name="connsiteY4133" fmla="*/ 475124 h 1574215"/>
                <a:gd name="connsiteX4134" fmla="*/ 314072 w 2437871"/>
                <a:gd name="connsiteY4134" fmla="*/ 471108 h 1574215"/>
                <a:gd name="connsiteX4135" fmla="*/ 392550 w 2437871"/>
                <a:gd name="connsiteY4135" fmla="*/ 471108 h 1574215"/>
                <a:gd name="connsiteX4136" fmla="*/ 318088 w 2437871"/>
                <a:gd name="connsiteY4136" fmla="*/ 471108 h 1574215"/>
                <a:gd name="connsiteX4137" fmla="*/ 318088 w 2437871"/>
                <a:gd name="connsiteY4137" fmla="*/ 475124 h 1574215"/>
                <a:gd name="connsiteX4138" fmla="*/ 392550 w 2437871"/>
                <a:gd name="connsiteY4138" fmla="*/ 475124 h 1574215"/>
                <a:gd name="connsiteX4139" fmla="*/ 392550 w 2437871"/>
                <a:gd name="connsiteY4139" fmla="*/ 471108 h 1574215"/>
                <a:gd name="connsiteX4140" fmla="*/ 1570198 w 2437871"/>
                <a:gd name="connsiteY4140" fmla="*/ 475124 h 1574215"/>
                <a:gd name="connsiteX4141" fmla="*/ 1570198 w 2437871"/>
                <a:gd name="connsiteY4141" fmla="*/ 471108 h 1574215"/>
                <a:gd name="connsiteX4142" fmla="*/ 1495737 w 2437871"/>
                <a:gd name="connsiteY4142" fmla="*/ 471108 h 1574215"/>
                <a:gd name="connsiteX4143" fmla="*/ 1495737 w 2437871"/>
                <a:gd name="connsiteY4143" fmla="*/ 475124 h 1574215"/>
                <a:gd name="connsiteX4144" fmla="*/ 1570198 w 2437871"/>
                <a:gd name="connsiteY4144" fmla="*/ 475124 h 1574215"/>
                <a:gd name="connsiteX4145" fmla="*/ 628063 w 2437871"/>
                <a:gd name="connsiteY4145" fmla="*/ 475124 h 1574215"/>
                <a:gd name="connsiteX4146" fmla="*/ 628063 w 2437871"/>
                <a:gd name="connsiteY4146" fmla="*/ 471108 h 1574215"/>
                <a:gd name="connsiteX4147" fmla="*/ 553602 w 2437871"/>
                <a:gd name="connsiteY4147" fmla="*/ 471108 h 1574215"/>
                <a:gd name="connsiteX4148" fmla="*/ 553602 w 2437871"/>
                <a:gd name="connsiteY4148" fmla="*/ 475124 h 1574215"/>
                <a:gd name="connsiteX4149" fmla="*/ 628063 w 2437871"/>
                <a:gd name="connsiteY4149" fmla="*/ 475124 h 1574215"/>
                <a:gd name="connsiteX4150" fmla="*/ 1020613 w 2437871"/>
                <a:gd name="connsiteY4150" fmla="*/ 475124 h 1574215"/>
                <a:gd name="connsiteX4151" fmla="*/ 1020613 w 2437871"/>
                <a:gd name="connsiteY4151" fmla="*/ 471108 h 1574215"/>
                <a:gd name="connsiteX4152" fmla="*/ 946151 w 2437871"/>
                <a:gd name="connsiteY4152" fmla="*/ 471108 h 1574215"/>
                <a:gd name="connsiteX4153" fmla="*/ 946151 w 2437871"/>
                <a:gd name="connsiteY4153" fmla="*/ 475124 h 1574215"/>
                <a:gd name="connsiteX4154" fmla="*/ 1020613 w 2437871"/>
                <a:gd name="connsiteY4154" fmla="*/ 475124 h 1574215"/>
                <a:gd name="connsiteX4155" fmla="*/ 78478 w 2437871"/>
                <a:gd name="connsiteY4155" fmla="*/ 471108 h 1574215"/>
                <a:gd name="connsiteX4156" fmla="*/ 4016 w 2437871"/>
                <a:gd name="connsiteY4156" fmla="*/ 471108 h 1574215"/>
                <a:gd name="connsiteX4157" fmla="*/ 4016 w 2437871"/>
                <a:gd name="connsiteY4157" fmla="*/ 475124 h 1574215"/>
                <a:gd name="connsiteX4158" fmla="*/ 78478 w 2437871"/>
                <a:gd name="connsiteY4158" fmla="*/ 475124 h 1574215"/>
                <a:gd name="connsiteX4159" fmla="*/ 78478 w 2437871"/>
                <a:gd name="connsiteY4159" fmla="*/ 471108 h 1574215"/>
                <a:gd name="connsiteX4160" fmla="*/ 2202358 w 2437871"/>
                <a:gd name="connsiteY4160" fmla="*/ 475124 h 1574215"/>
                <a:gd name="connsiteX4161" fmla="*/ 2276820 w 2437871"/>
                <a:gd name="connsiteY4161" fmla="*/ 475124 h 1574215"/>
                <a:gd name="connsiteX4162" fmla="*/ 2276820 w 2437871"/>
                <a:gd name="connsiteY4162" fmla="*/ 471108 h 1574215"/>
                <a:gd name="connsiteX4163" fmla="*/ 2202358 w 2437871"/>
                <a:gd name="connsiteY4163" fmla="*/ 471108 h 1574215"/>
                <a:gd name="connsiteX4164" fmla="*/ 2202358 w 2437871"/>
                <a:gd name="connsiteY4164" fmla="*/ 475124 h 1574215"/>
                <a:gd name="connsiteX4165" fmla="*/ 549585 w 2437871"/>
                <a:gd name="connsiteY4165" fmla="*/ 475124 h 1574215"/>
                <a:gd name="connsiteX4166" fmla="*/ 549585 w 2437871"/>
                <a:gd name="connsiteY4166" fmla="*/ 471108 h 1574215"/>
                <a:gd name="connsiteX4167" fmla="*/ 475124 w 2437871"/>
                <a:gd name="connsiteY4167" fmla="*/ 471108 h 1574215"/>
                <a:gd name="connsiteX4168" fmla="*/ 475124 w 2437871"/>
                <a:gd name="connsiteY4168" fmla="*/ 475124 h 1574215"/>
                <a:gd name="connsiteX4169" fmla="*/ 549585 w 2437871"/>
                <a:gd name="connsiteY4169" fmla="*/ 475124 h 1574215"/>
                <a:gd name="connsiteX4170" fmla="*/ 706621 w 2437871"/>
                <a:gd name="connsiteY4170" fmla="*/ 475124 h 1574215"/>
                <a:gd name="connsiteX4171" fmla="*/ 706621 w 2437871"/>
                <a:gd name="connsiteY4171" fmla="*/ 471108 h 1574215"/>
                <a:gd name="connsiteX4172" fmla="*/ 632160 w 2437871"/>
                <a:gd name="connsiteY4172" fmla="*/ 471108 h 1574215"/>
                <a:gd name="connsiteX4173" fmla="*/ 632160 w 2437871"/>
                <a:gd name="connsiteY4173" fmla="*/ 475124 h 1574215"/>
                <a:gd name="connsiteX4174" fmla="*/ 706621 w 2437871"/>
                <a:gd name="connsiteY4174" fmla="*/ 475124 h 1574215"/>
                <a:gd name="connsiteX4175" fmla="*/ 785099 w 2437871"/>
                <a:gd name="connsiteY4175" fmla="*/ 475124 h 1574215"/>
                <a:gd name="connsiteX4176" fmla="*/ 785099 w 2437871"/>
                <a:gd name="connsiteY4176" fmla="*/ 471108 h 1574215"/>
                <a:gd name="connsiteX4177" fmla="*/ 710638 w 2437871"/>
                <a:gd name="connsiteY4177" fmla="*/ 471108 h 1574215"/>
                <a:gd name="connsiteX4178" fmla="*/ 710638 w 2437871"/>
                <a:gd name="connsiteY4178" fmla="*/ 475124 h 1574215"/>
                <a:gd name="connsiteX4179" fmla="*/ 785099 w 2437871"/>
                <a:gd name="connsiteY4179" fmla="*/ 475124 h 1574215"/>
                <a:gd name="connsiteX4180" fmla="*/ 2045322 w 2437871"/>
                <a:gd name="connsiteY4180" fmla="*/ 475124 h 1574215"/>
                <a:gd name="connsiteX4181" fmla="*/ 2119784 w 2437871"/>
                <a:gd name="connsiteY4181" fmla="*/ 475124 h 1574215"/>
                <a:gd name="connsiteX4182" fmla="*/ 2119784 w 2437871"/>
                <a:gd name="connsiteY4182" fmla="*/ 471108 h 1574215"/>
                <a:gd name="connsiteX4183" fmla="*/ 2045322 w 2437871"/>
                <a:gd name="connsiteY4183" fmla="*/ 471108 h 1574215"/>
                <a:gd name="connsiteX4184" fmla="*/ 2045322 w 2437871"/>
                <a:gd name="connsiteY4184" fmla="*/ 475124 h 1574215"/>
                <a:gd name="connsiteX4185" fmla="*/ 1884270 w 2437871"/>
                <a:gd name="connsiteY4185" fmla="*/ 475124 h 1574215"/>
                <a:gd name="connsiteX4186" fmla="*/ 1884270 w 2437871"/>
                <a:gd name="connsiteY4186" fmla="*/ 471108 h 1574215"/>
                <a:gd name="connsiteX4187" fmla="*/ 1809809 w 2437871"/>
                <a:gd name="connsiteY4187" fmla="*/ 471108 h 1574215"/>
                <a:gd name="connsiteX4188" fmla="*/ 1809809 w 2437871"/>
                <a:gd name="connsiteY4188" fmla="*/ 475124 h 1574215"/>
                <a:gd name="connsiteX4189" fmla="*/ 1884270 w 2437871"/>
                <a:gd name="connsiteY4189" fmla="*/ 475124 h 1574215"/>
                <a:gd name="connsiteX4190" fmla="*/ 1805792 w 2437871"/>
                <a:gd name="connsiteY4190" fmla="*/ 475124 h 1574215"/>
                <a:gd name="connsiteX4191" fmla="*/ 1805792 w 2437871"/>
                <a:gd name="connsiteY4191" fmla="*/ 471108 h 1574215"/>
                <a:gd name="connsiteX4192" fmla="*/ 1731331 w 2437871"/>
                <a:gd name="connsiteY4192" fmla="*/ 471108 h 1574215"/>
                <a:gd name="connsiteX4193" fmla="*/ 1731331 w 2437871"/>
                <a:gd name="connsiteY4193" fmla="*/ 475124 h 1574215"/>
                <a:gd name="connsiteX4194" fmla="*/ 1805792 w 2437871"/>
                <a:gd name="connsiteY4194" fmla="*/ 475124 h 1574215"/>
                <a:gd name="connsiteX4195" fmla="*/ 1177649 w 2437871"/>
                <a:gd name="connsiteY4195" fmla="*/ 475124 h 1574215"/>
                <a:gd name="connsiteX4196" fmla="*/ 1177649 w 2437871"/>
                <a:gd name="connsiteY4196" fmla="*/ 471108 h 1574215"/>
                <a:gd name="connsiteX4197" fmla="*/ 1103187 w 2437871"/>
                <a:gd name="connsiteY4197" fmla="*/ 471108 h 1574215"/>
                <a:gd name="connsiteX4198" fmla="*/ 1103187 w 2437871"/>
                <a:gd name="connsiteY4198" fmla="*/ 475124 h 1574215"/>
                <a:gd name="connsiteX4199" fmla="*/ 1177649 w 2437871"/>
                <a:gd name="connsiteY4199" fmla="*/ 475124 h 1574215"/>
                <a:gd name="connsiteX4200" fmla="*/ 235514 w 2437871"/>
                <a:gd name="connsiteY4200" fmla="*/ 471108 h 1574215"/>
                <a:gd name="connsiteX4201" fmla="*/ 161052 w 2437871"/>
                <a:gd name="connsiteY4201" fmla="*/ 471108 h 1574215"/>
                <a:gd name="connsiteX4202" fmla="*/ 161052 w 2437871"/>
                <a:gd name="connsiteY4202" fmla="*/ 475124 h 1574215"/>
                <a:gd name="connsiteX4203" fmla="*/ 235514 w 2437871"/>
                <a:gd name="connsiteY4203" fmla="*/ 475124 h 1574215"/>
                <a:gd name="connsiteX4204" fmla="*/ 235514 w 2437871"/>
                <a:gd name="connsiteY4204" fmla="*/ 471108 h 1574215"/>
                <a:gd name="connsiteX4205" fmla="*/ 1256207 w 2437871"/>
                <a:gd name="connsiteY4205" fmla="*/ 475124 h 1574215"/>
                <a:gd name="connsiteX4206" fmla="*/ 1256207 w 2437871"/>
                <a:gd name="connsiteY4206" fmla="*/ 471108 h 1574215"/>
                <a:gd name="connsiteX4207" fmla="*/ 1181745 w 2437871"/>
                <a:gd name="connsiteY4207" fmla="*/ 471108 h 1574215"/>
                <a:gd name="connsiteX4208" fmla="*/ 1181745 w 2437871"/>
                <a:gd name="connsiteY4208" fmla="*/ 475124 h 1574215"/>
                <a:gd name="connsiteX4209" fmla="*/ 1256207 w 2437871"/>
                <a:gd name="connsiteY4209" fmla="*/ 475124 h 1574215"/>
                <a:gd name="connsiteX4210" fmla="*/ 1966764 w 2437871"/>
                <a:gd name="connsiteY4210" fmla="*/ 475124 h 1574215"/>
                <a:gd name="connsiteX4211" fmla="*/ 2041226 w 2437871"/>
                <a:gd name="connsiteY4211" fmla="*/ 475124 h 1574215"/>
                <a:gd name="connsiteX4212" fmla="*/ 2041226 w 2437871"/>
                <a:gd name="connsiteY4212" fmla="*/ 471108 h 1574215"/>
                <a:gd name="connsiteX4213" fmla="*/ 1966764 w 2437871"/>
                <a:gd name="connsiteY4213" fmla="*/ 471108 h 1574215"/>
                <a:gd name="connsiteX4214" fmla="*/ 1966764 w 2437871"/>
                <a:gd name="connsiteY4214" fmla="*/ 475124 h 1574215"/>
                <a:gd name="connsiteX4215" fmla="*/ 863657 w 2437871"/>
                <a:gd name="connsiteY4215" fmla="*/ 475124 h 1574215"/>
                <a:gd name="connsiteX4216" fmla="*/ 863657 w 2437871"/>
                <a:gd name="connsiteY4216" fmla="*/ 471108 h 1574215"/>
                <a:gd name="connsiteX4217" fmla="*/ 789196 w 2437871"/>
                <a:gd name="connsiteY4217" fmla="*/ 471108 h 1574215"/>
                <a:gd name="connsiteX4218" fmla="*/ 789196 w 2437871"/>
                <a:gd name="connsiteY4218" fmla="*/ 475124 h 1574215"/>
                <a:gd name="connsiteX4219" fmla="*/ 863657 w 2437871"/>
                <a:gd name="connsiteY4219" fmla="*/ 475124 h 1574215"/>
                <a:gd name="connsiteX4220" fmla="*/ 1099171 w 2437871"/>
                <a:gd name="connsiteY4220" fmla="*/ 475124 h 1574215"/>
                <a:gd name="connsiteX4221" fmla="*/ 1099171 w 2437871"/>
                <a:gd name="connsiteY4221" fmla="*/ 471108 h 1574215"/>
                <a:gd name="connsiteX4222" fmla="*/ 1024709 w 2437871"/>
                <a:gd name="connsiteY4222" fmla="*/ 471108 h 1574215"/>
                <a:gd name="connsiteX4223" fmla="*/ 1024709 w 2437871"/>
                <a:gd name="connsiteY4223" fmla="*/ 475124 h 1574215"/>
                <a:gd name="connsiteX4224" fmla="*/ 1099171 w 2437871"/>
                <a:gd name="connsiteY4224" fmla="*/ 475124 h 1574215"/>
                <a:gd name="connsiteX4225" fmla="*/ 2280836 w 2437871"/>
                <a:gd name="connsiteY4225" fmla="*/ 553602 h 1574215"/>
                <a:gd name="connsiteX4226" fmla="*/ 2355298 w 2437871"/>
                <a:gd name="connsiteY4226" fmla="*/ 553602 h 1574215"/>
                <a:gd name="connsiteX4227" fmla="*/ 2355298 w 2437871"/>
                <a:gd name="connsiteY4227" fmla="*/ 549586 h 1574215"/>
                <a:gd name="connsiteX4228" fmla="*/ 2280836 w 2437871"/>
                <a:gd name="connsiteY4228" fmla="*/ 549586 h 1574215"/>
                <a:gd name="connsiteX4229" fmla="*/ 2280836 w 2437871"/>
                <a:gd name="connsiteY4229" fmla="*/ 553602 h 1574215"/>
                <a:gd name="connsiteX4230" fmla="*/ 785099 w 2437871"/>
                <a:gd name="connsiteY4230" fmla="*/ 553602 h 1574215"/>
                <a:gd name="connsiteX4231" fmla="*/ 785099 w 2437871"/>
                <a:gd name="connsiteY4231" fmla="*/ 549586 h 1574215"/>
                <a:gd name="connsiteX4232" fmla="*/ 710638 w 2437871"/>
                <a:gd name="connsiteY4232" fmla="*/ 549586 h 1574215"/>
                <a:gd name="connsiteX4233" fmla="*/ 710638 w 2437871"/>
                <a:gd name="connsiteY4233" fmla="*/ 553602 h 1574215"/>
                <a:gd name="connsiteX4234" fmla="*/ 785099 w 2437871"/>
                <a:gd name="connsiteY4234" fmla="*/ 553602 h 1574215"/>
                <a:gd name="connsiteX4235" fmla="*/ 1099171 w 2437871"/>
                <a:gd name="connsiteY4235" fmla="*/ 553602 h 1574215"/>
                <a:gd name="connsiteX4236" fmla="*/ 1099171 w 2437871"/>
                <a:gd name="connsiteY4236" fmla="*/ 549586 h 1574215"/>
                <a:gd name="connsiteX4237" fmla="*/ 1024709 w 2437871"/>
                <a:gd name="connsiteY4237" fmla="*/ 549586 h 1574215"/>
                <a:gd name="connsiteX4238" fmla="*/ 1024709 w 2437871"/>
                <a:gd name="connsiteY4238" fmla="*/ 553602 h 1574215"/>
                <a:gd name="connsiteX4239" fmla="*/ 1099171 w 2437871"/>
                <a:gd name="connsiteY4239" fmla="*/ 553602 h 1574215"/>
                <a:gd name="connsiteX4240" fmla="*/ 1884270 w 2437871"/>
                <a:gd name="connsiteY4240" fmla="*/ 553602 h 1574215"/>
                <a:gd name="connsiteX4241" fmla="*/ 1884270 w 2437871"/>
                <a:gd name="connsiteY4241" fmla="*/ 549586 h 1574215"/>
                <a:gd name="connsiteX4242" fmla="*/ 1809809 w 2437871"/>
                <a:gd name="connsiteY4242" fmla="*/ 549586 h 1574215"/>
                <a:gd name="connsiteX4243" fmla="*/ 1809809 w 2437871"/>
                <a:gd name="connsiteY4243" fmla="*/ 553602 h 1574215"/>
                <a:gd name="connsiteX4244" fmla="*/ 1884270 w 2437871"/>
                <a:gd name="connsiteY4244" fmla="*/ 553602 h 1574215"/>
                <a:gd name="connsiteX4245" fmla="*/ 2123800 w 2437871"/>
                <a:gd name="connsiteY4245" fmla="*/ 553602 h 1574215"/>
                <a:gd name="connsiteX4246" fmla="*/ 2198262 w 2437871"/>
                <a:gd name="connsiteY4246" fmla="*/ 553602 h 1574215"/>
                <a:gd name="connsiteX4247" fmla="*/ 2198262 w 2437871"/>
                <a:gd name="connsiteY4247" fmla="*/ 549586 h 1574215"/>
                <a:gd name="connsiteX4248" fmla="*/ 2123800 w 2437871"/>
                <a:gd name="connsiteY4248" fmla="*/ 549586 h 1574215"/>
                <a:gd name="connsiteX4249" fmla="*/ 2123800 w 2437871"/>
                <a:gd name="connsiteY4249" fmla="*/ 553602 h 1574215"/>
                <a:gd name="connsiteX4250" fmla="*/ 942135 w 2437871"/>
                <a:gd name="connsiteY4250" fmla="*/ 553602 h 1574215"/>
                <a:gd name="connsiteX4251" fmla="*/ 942135 w 2437871"/>
                <a:gd name="connsiteY4251" fmla="*/ 549586 h 1574215"/>
                <a:gd name="connsiteX4252" fmla="*/ 867673 w 2437871"/>
                <a:gd name="connsiteY4252" fmla="*/ 549586 h 1574215"/>
                <a:gd name="connsiteX4253" fmla="*/ 867673 w 2437871"/>
                <a:gd name="connsiteY4253" fmla="*/ 553602 h 1574215"/>
                <a:gd name="connsiteX4254" fmla="*/ 942135 w 2437871"/>
                <a:gd name="connsiteY4254" fmla="*/ 553602 h 1574215"/>
                <a:gd name="connsiteX4255" fmla="*/ 549585 w 2437871"/>
                <a:gd name="connsiteY4255" fmla="*/ 549586 h 1574215"/>
                <a:gd name="connsiteX4256" fmla="*/ 475124 w 2437871"/>
                <a:gd name="connsiteY4256" fmla="*/ 549586 h 1574215"/>
                <a:gd name="connsiteX4257" fmla="*/ 475124 w 2437871"/>
                <a:gd name="connsiteY4257" fmla="*/ 553602 h 1574215"/>
                <a:gd name="connsiteX4258" fmla="*/ 549585 w 2437871"/>
                <a:gd name="connsiteY4258" fmla="*/ 553602 h 1574215"/>
                <a:gd name="connsiteX4259" fmla="*/ 549585 w 2437871"/>
                <a:gd name="connsiteY4259" fmla="*/ 549586 h 1574215"/>
                <a:gd name="connsiteX4260" fmla="*/ 863657 w 2437871"/>
                <a:gd name="connsiteY4260" fmla="*/ 553602 h 1574215"/>
                <a:gd name="connsiteX4261" fmla="*/ 863657 w 2437871"/>
                <a:gd name="connsiteY4261" fmla="*/ 549586 h 1574215"/>
                <a:gd name="connsiteX4262" fmla="*/ 789196 w 2437871"/>
                <a:gd name="connsiteY4262" fmla="*/ 549586 h 1574215"/>
                <a:gd name="connsiteX4263" fmla="*/ 789196 w 2437871"/>
                <a:gd name="connsiteY4263" fmla="*/ 553602 h 1574215"/>
                <a:gd name="connsiteX4264" fmla="*/ 863657 w 2437871"/>
                <a:gd name="connsiteY4264" fmla="*/ 553602 h 1574215"/>
                <a:gd name="connsiteX4265" fmla="*/ 1805792 w 2437871"/>
                <a:gd name="connsiteY4265" fmla="*/ 553602 h 1574215"/>
                <a:gd name="connsiteX4266" fmla="*/ 1805792 w 2437871"/>
                <a:gd name="connsiteY4266" fmla="*/ 549586 h 1574215"/>
                <a:gd name="connsiteX4267" fmla="*/ 1731331 w 2437871"/>
                <a:gd name="connsiteY4267" fmla="*/ 549586 h 1574215"/>
                <a:gd name="connsiteX4268" fmla="*/ 1731331 w 2437871"/>
                <a:gd name="connsiteY4268" fmla="*/ 553602 h 1574215"/>
                <a:gd name="connsiteX4269" fmla="*/ 1805792 w 2437871"/>
                <a:gd name="connsiteY4269" fmla="*/ 553602 h 1574215"/>
                <a:gd name="connsiteX4270" fmla="*/ 1020613 w 2437871"/>
                <a:gd name="connsiteY4270" fmla="*/ 553602 h 1574215"/>
                <a:gd name="connsiteX4271" fmla="*/ 1020613 w 2437871"/>
                <a:gd name="connsiteY4271" fmla="*/ 549586 h 1574215"/>
                <a:gd name="connsiteX4272" fmla="*/ 946151 w 2437871"/>
                <a:gd name="connsiteY4272" fmla="*/ 549586 h 1574215"/>
                <a:gd name="connsiteX4273" fmla="*/ 946151 w 2437871"/>
                <a:gd name="connsiteY4273" fmla="*/ 553602 h 1574215"/>
                <a:gd name="connsiteX4274" fmla="*/ 1020613 w 2437871"/>
                <a:gd name="connsiteY4274" fmla="*/ 553602 h 1574215"/>
                <a:gd name="connsiteX4275" fmla="*/ 1491721 w 2437871"/>
                <a:gd name="connsiteY4275" fmla="*/ 553602 h 1574215"/>
                <a:gd name="connsiteX4276" fmla="*/ 1491721 w 2437871"/>
                <a:gd name="connsiteY4276" fmla="*/ 549586 h 1574215"/>
                <a:gd name="connsiteX4277" fmla="*/ 1417259 w 2437871"/>
                <a:gd name="connsiteY4277" fmla="*/ 549586 h 1574215"/>
                <a:gd name="connsiteX4278" fmla="*/ 1417259 w 2437871"/>
                <a:gd name="connsiteY4278" fmla="*/ 553602 h 1574215"/>
                <a:gd name="connsiteX4279" fmla="*/ 1491721 w 2437871"/>
                <a:gd name="connsiteY4279" fmla="*/ 553602 h 1574215"/>
                <a:gd name="connsiteX4280" fmla="*/ 1966764 w 2437871"/>
                <a:gd name="connsiteY4280" fmla="*/ 553602 h 1574215"/>
                <a:gd name="connsiteX4281" fmla="*/ 2041226 w 2437871"/>
                <a:gd name="connsiteY4281" fmla="*/ 553602 h 1574215"/>
                <a:gd name="connsiteX4282" fmla="*/ 2041226 w 2437871"/>
                <a:gd name="connsiteY4282" fmla="*/ 549586 h 1574215"/>
                <a:gd name="connsiteX4283" fmla="*/ 1966764 w 2437871"/>
                <a:gd name="connsiteY4283" fmla="*/ 549586 h 1574215"/>
                <a:gd name="connsiteX4284" fmla="*/ 1966764 w 2437871"/>
                <a:gd name="connsiteY4284" fmla="*/ 553602 h 1574215"/>
                <a:gd name="connsiteX4285" fmla="*/ 2045322 w 2437871"/>
                <a:gd name="connsiteY4285" fmla="*/ 553602 h 1574215"/>
                <a:gd name="connsiteX4286" fmla="*/ 2119784 w 2437871"/>
                <a:gd name="connsiteY4286" fmla="*/ 553602 h 1574215"/>
                <a:gd name="connsiteX4287" fmla="*/ 2119784 w 2437871"/>
                <a:gd name="connsiteY4287" fmla="*/ 549586 h 1574215"/>
                <a:gd name="connsiteX4288" fmla="*/ 2045322 w 2437871"/>
                <a:gd name="connsiteY4288" fmla="*/ 549586 h 1574215"/>
                <a:gd name="connsiteX4289" fmla="*/ 2045322 w 2437871"/>
                <a:gd name="connsiteY4289" fmla="*/ 553602 h 1574215"/>
                <a:gd name="connsiteX4290" fmla="*/ 2202358 w 2437871"/>
                <a:gd name="connsiteY4290" fmla="*/ 553602 h 1574215"/>
                <a:gd name="connsiteX4291" fmla="*/ 2276820 w 2437871"/>
                <a:gd name="connsiteY4291" fmla="*/ 553602 h 1574215"/>
                <a:gd name="connsiteX4292" fmla="*/ 2276820 w 2437871"/>
                <a:gd name="connsiteY4292" fmla="*/ 549586 h 1574215"/>
                <a:gd name="connsiteX4293" fmla="*/ 2202358 w 2437871"/>
                <a:gd name="connsiteY4293" fmla="*/ 549586 h 1574215"/>
                <a:gd name="connsiteX4294" fmla="*/ 2202358 w 2437871"/>
                <a:gd name="connsiteY4294" fmla="*/ 553602 h 1574215"/>
                <a:gd name="connsiteX4295" fmla="*/ 471108 w 2437871"/>
                <a:gd name="connsiteY4295" fmla="*/ 549586 h 1574215"/>
                <a:gd name="connsiteX4296" fmla="*/ 396646 w 2437871"/>
                <a:gd name="connsiteY4296" fmla="*/ 549586 h 1574215"/>
                <a:gd name="connsiteX4297" fmla="*/ 396646 w 2437871"/>
                <a:gd name="connsiteY4297" fmla="*/ 553602 h 1574215"/>
                <a:gd name="connsiteX4298" fmla="*/ 471108 w 2437871"/>
                <a:gd name="connsiteY4298" fmla="*/ 553602 h 1574215"/>
                <a:gd name="connsiteX4299" fmla="*/ 471108 w 2437871"/>
                <a:gd name="connsiteY4299" fmla="*/ 549586 h 1574215"/>
                <a:gd name="connsiteX4300" fmla="*/ 706621 w 2437871"/>
                <a:gd name="connsiteY4300" fmla="*/ 553602 h 1574215"/>
                <a:gd name="connsiteX4301" fmla="*/ 706621 w 2437871"/>
                <a:gd name="connsiteY4301" fmla="*/ 549586 h 1574215"/>
                <a:gd name="connsiteX4302" fmla="*/ 632160 w 2437871"/>
                <a:gd name="connsiteY4302" fmla="*/ 549586 h 1574215"/>
                <a:gd name="connsiteX4303" fmla="*/ 632160 w 2437871"/>
                <a:gd name="connsiteY4303" fmla="*/ 553602 h 1574215"/>
                <a:gd name="connsiteX4304" fmla="*/ 706621 w 2437871"/>
                <a:gd name="connsiteY4304" fmla="*/ 553602 h 1574215"/>
                <a:gd name="connsiteX4305" fmla="*/ 157036 w 2437871"/>
                <a:gd name="connsiteY4305" fmla="*/ 549586 h 1574215"/>
                <a:gd name="connsiteX4306" fmla="*/ 82574 w 2437871"/>
                <a:gd name="connsiteY4306" fmla="*/ 549586 h 1574215"/>
                <a:gd name="connsiteX4307" fmla="*/ 82574 w 2437871"/>
                <a:gd name="connsiteY4307" fmla="*/ 553602 h 1574215"/>
                <a:gd name="connsiteX4308" fmla="*/ 157036 w 2437871"/>
                <a:gd name="connsiteY4308" fmla="*/ 553602 h 1574215"/>
                <a:gd name="connsiteX4309" fmla="*/ 157036 w 2437871"/>
                <a:gd name="connsiteY4309" fmla="*/ 549586 h 1574215"/>
                <a:gd name="connsiteX4310" fmla="*/ 1177649 w 2437871"/>
                <a:gd name="connsiteY4310" fmla="*/ 553602 h 1574215"/>
                <a:gd name="connsiteX4311" fmla="*/ 1177649 w 2437871"/>
                <a:gd name="connsiteY4311" fmla="*/ 549586 h 1574215"/>
                <a:gd name="connsiteX4312" fmla="*/ 1103187 w 2437871"/>
                <a:gd name="connsiteY4312" fmla="*/ 549586 h 1574215"/>
                <a:gd name="connsiteX4313" fmla="*/ 1103187 w 2437871"/>
                <a:gd name="connsiteY4313" fmla="*/ 553602 h 1574215"/>
                <a:gd name="connsiteX4314" fmla="*/ 1177649 w 2437871"/>
                <a:gd name="connsiteY4314" fmla="*/ 553602 h 1574215"/>
                <a:gd name="connsiteX4315" fmla="*/ 1413243 w 2437871"/>
                <a:gd name="connsiteY4315" fmla="*/ 553602 h 1574215"/>
                <a:gd name="connsiteX4316" fmla="*/ 1413243 w 2437871"/>
                <a:gd name="connsiteY4316" fmla="*/ 549586 h 1574215"/>
                <a:gd name="connsiteX4317" fmla="*/ 1338781 w 2437871"/>
                <a:gd name="connsiteY4317" fmla="*/ 549586 h 1574215"/>
                <a:gd name="connsiteX4318" fmla="*/ 1338781 w 2437871"/>
                <a:gd name="connsiteY4318" fmla="*/ 553602 h 1574215"/>
                <a:gd name="connsiteX4319" fmla="*/ 1413243 w 2437871"/>
                <a:gd name="connsiteY4319" fmla="*/ 553602 h 1574215"/>
                <a:gd name="connsiteX4320" fmla="*/ 1256207 w 2437871"/>
                <a:gd name="connsiteY4320" fmla="*/ 553602 h 1574215"/>
                <a:gd name="connsiteX4321" fmla="*/ 1256207 w 2437871"/>
                <a:gd name="connsiteY4321" fmla="*/ 549586 h 1574215"/>
                <a:gd name="connsiteX4322" fmla="*/ 1181745 w 2437871"/>
                <a:gd name="connsiteY4322" fmla="*/ 549586 h 1574215"/>
                <a:gd name="connsiteX4323" fmla="*/ 1181745 w 2437871"/>
                <a:gd name="connsiteY4323" fmla="*/ 553602 h 1574215"/>
                <a:gd name="connsiteX4324" fmla="*/ 1256207 w 2437871"/>
                <a:gd name="connsiteY4324" fmla="*/ 553602 h 1574215"/>
                <a:gd name="connsiteX4325" fmla="*/ 314072 w 2437871"/>
                <a:gd name="connsiteY4325" fmla="*/ 549586 h 1574215"/>
                <a:gd name="connsiteX4326" fmla="*/ 239610 w 2437871"/>
                <a:gd name="connsiteY4326" fmla="*/ 549586 h 1574215"/>
                <a:gd name="connsiteX4327" fmla="*/ 239610 w 2437871"/>
                <a:gd name="connsiteY4327" fmla="*/ 553602 h 1574215"/>
                <a:gd name="connsiteX4328" fmla="*/ 314072 w 2437871"/>
                <a:gd name="connsiteY4328" fmla="*/ 553602 h 1574215"/>
                <a:gd name="connsiteX4329" fmla="*/ 314072 w 2437871"/>
                <a:gd name="connsiteY4329" fmla="*/ 549586 h 1574215"/>
                <a:gd name="connsiteX4330" fmla="*/ 2359394 w 2437871"/>
                <a:gd name="connsiteY4330" fmla="*/ 553602 h 1574215"/>
                <a:gd name="connsiteX4331" fmla="*/ 2433856 w 2437871"/>
                <a:gd name="connsiteY4331" fmla="*/ 553602 h 1574215"/>
                <a:gd name="connsiteX4332" fmla="*/ 2433856 w 2437871"/>
                <a:gd name="connsiteY4332" fmla="*/ 549586 h 1574215"/>
                <a:gd name="connsiteX4333" fmla="*/ 2359394 w 2437871"/>
                <a:gd name="connsiteY4333" fmla="*/ 549586 h 1574215"/>
                <a:gd name="connsiteX4334" fmla="*/ 2359394 w 2437871"/>
                <a:gd name="connsiteY4334" fmla="*/ 553602 h 1574215"/>
                <a:gd name="connsiteX4335" fmla="*/ 1334685 w 2437871"/>
                <a:gd name="connsiteY4335" fmla="*/ 553602 h 1574215"/>
                <a:gd name="connsiteX4336" fmla="*/ 1334685 w 2437871"/>
                <a:gd name="connsiteY4336" fmla="*/ 549586 h 1574215"/>
                <a:gd name="connsiteX4337" fmla="*/ 1260223 w 2437871"/>
                <a:gd name="connsiteY4337" fmla="*/ 549586 h 1574215"/>
                <a:gd name="connsiteX4338" fmla="*/ 1260223 w 2437871"/>
                <a:gd name="connsiteY4338" fmla="*/ 553602 h 1574215"/>
                <a:gd name="connsiteX4339" fmla="*/ 1334685 w 2437871"/>
                <a:gd name="connsiteY4339" fmla="*/ 553602 h 1574215"/>
                <a:gd name="connsiteX4340" fmla="*/ 1727234 w 2437871"/>
                <a:gd name="connsiteY4340" fmla="*/ 553602 h 1574215"/>
                <a:gd name="connsiteX4341" fmla="*/ 1727234 w 2437871"/>
                <a:gd name="connsiteY4341" fmla="*/ 549586 h 1574215"/>
                <a:gd name="connsiteX4342" fmla="*/ 1652773 w 2437871"/>
                <a:gd name="connsiteY4342" fmla="*/ 549586 h 1574215"/>
                <a:gd name="connsiteX4343" fmla="*/ 1652773 w 2437871"/>
                <a:gd name="connsiteY4343" fmla="*/ 553602 h 1574215"/>
                <a:gd name="connsiteX4344" fmla="*/ 1727234 w 2437871"/>
                <a:gd name="connsiteY4344" fmla="*/ 553602 h 1574215"/>
                <a:gd name="connsiteX4345" fmla="*/ 235514 w 2437871"/>
                <a:gd name="connsiteY4345" fmla="*/ 549586 h 1574215"/>
                <a:gd name="connsiteX4346" fmla="*/ 161052 w 2437871"/>
                <a:gd name="connsiteY4346" fmla="*/ 549586 h 1574215"/>
                <a:gd name="connsiteX4347" fmla="*/ 161052 w 2437871"/>
                <a:gd name="connsiteY4347" fmla="*/ 553602 h 1574215"/>
                <a:gd name="connsiteX4348" fmla="*/ 235514 w 2437871"/>
                <a:gd name="connsiteY4348" fmla="*/ 553602 h 1574215"/>
                <a:gd name="connsiteX4349" fmla="*/ 235514 w 2437871"/>
                <a:gd name="connsiteY4349" fmla="*/ 549586 h 1574215"/>
                <a:gd name="connsiteX4350" fmla="*/ 1570198 w 2437871"/>
                <a:gd name="connsiteY4350" fmla="*/ 553602 h 1574215"/>
                <a:gd name="connsiteX4351" fmla="*/ 1570198 w 2437871"/>
                <a:gd name="connsiteY4351" fmla="*/ 549586 h 1574215"/>
                <a:gd name="connsiteX4352" fmla="*/ 1495737 w 2437871"/>
                <a:gd name="connsiteY4352" fmla="*/ 549586 h 1574215"/>
                <a:gd name="connsiteX4353" fmla="*/ 1495737 w 2437871"/>
                <a:gd name="connsiteY4353" fmla="*/ 553602 h 1574215"/>
                <a:gd name="connsiteX4354" fmla="*/ 1570198 w 2437871"/>
                <a:gd name="connsiteY4354" fmla="*/ 553602 h 1574215"/>
                <a:gd name="connsiteX4355" fmla="*/ 392550 w 2437871"/>
                <a:gd name="connsiteY4355" fmla="*/ 549586 h 1574215"/>
                <a:gd name="connsiteX4356" fmla="*/ 318088 w 2437871"/>
                <a:gd name="connsiteY4356" fmla="*/ 549586 h 1574215"/>
                <a:gd name="connsiteX4357" fmla="*/ 318088 w 2437871"/>
                <a:gd name="connsiteY4357" fmla="*/ 553602 h 1574215"/>
                <a:gd name="connsiteX4358" fmla="*/ 392550 w 2437871"/>
                <a:gd name="connsiteY4358" fmla="*/ 553602 h 1574215"/>
                <a:gd name="connsiteX4359" fmla="*/ 392550 w 2437871"/>
                <a:gd name="connsiteY4359" fmla="*/ 549586 h 1574215"/>
                <a:gd name="connsiteX4360" fmla="*/ 1648756 w 2437871"/>
                <a:gd name="connsiteY4360" fmla="*/ 553602 h 1574215"/>
                <a:gd name="connsiteX4361" fmla="*/ 1648756 w 2437871"/>
                <a:gd name="connsiteY4361" fmla="*/ 549586 h 1574215"/>
                <a:gd name="connsiteX4362" fmla="*/ 1574295 w 2437871"/>
                <a:gd name="connsiteY4362" fmla="*/ 549586 h 1574215"/>
                <a:gd name="connsiteX4363" fmla="*/ 1574295 w 2437871"/>
                <a:gd name="connsiteY4363" fmla="*/ 553602 h 1574215"/>
                <a:gd name="connsiteX4364" fmla="*/ 1648756 w 2437871"/>
                <a:gd name="connsiteY4364" fmla="*/ 553602 h 1574215"/>
                <a:gd name="connsiteX4365" fmla="*/ 1888286 w 2437871"/>
                <a:gd name="connsiteY4365" fmla="*/ 553602 h 1574215"/>
                <a:gd name="connsiteX4366" fmla="*/ 1962748 w 2437871"/>
                <a:gd name="connsiteY4366" fmla="*/ 553602 h 1574215"/>
                <a:gd name="connsiteX4367" fmla="*/ 1962748 w 2437871"/>
                <a:gd name="connsiteY4367" fmla="*/ 549586 h 1574215"/>
                <a:gd name="connsiteX4368" fmla="*/ 1888286 w 2437871"/>
                <a:gd name="connsiteY4368" fmla="*/ 549586 h 1574215"/>
                <a:gd name="connsiteX4369" fmla="*/ 1888286 w 2437871"/>
                <a:gd name="connsiteY4369" fmla="*/ 553602 h 1574215"/>
                <a:gd name="connsiteX4370" fmla="*/ 78478 w 2437871"/>
                <a:gd name="connsiteY4370" fmla="*/ 549586 h 1574215"/>
                <a:gd name="connsiteX4371" fmla="*/ 4016 w 2437871"/>
                <a:gd name="connsiteY4371" fmla="*/ 549586 h 1574215"/>
                <a:gd name="connsiteX4372" fmla="*/ 4016 w 2437871"/>
                <a:gd name="connsiteY4372" fmla="*/ 553602 h 1574215"/>
                <a:gd name="connsiteX4373" fmla="*/ 78478 w 2437871"/>
                <a:gd name="connsiteY4373" fmla="*/ 553602 h 1574215"/>
                <a:gd name="connsiteX4374" fmla="*/ 78478 w 2437871"/>
                <a:gd name="connsiteY4374" fmla="*/ 549586 h 1574215"/>
                <a:gd name="connsiteX4375" fmla="*/ 628063 w 2437871"/>
                <a:gd name="connsiteY4375" fmla="*/ 553602 h 1574215"/>
                <a:gd name="connsiteX4376" fmla="*/ 628063 w 2437871"/>
                <a:gd name="connsiteY4376" fmla="*/ 549586 h 1574215"/>
                <a:gd name="connsiteX4377" fmla="*/ 553602 w 2437871"/>
                <a:gd name="connsiteY4377" fmla="*/ 549586 h 1574215"/>
                <a:gd name="connsiteX4378" fmla="*/ 553602 w 2437871"/>
                <a:gd name="connsiteY4378" fmla="*/ 553602 h 1574215"/>
                <a:gd name="connsiteX4379" fmla="*/ 628063 w 2437871"/>
                <a:gd name="connsiteY4379" fmla="*/ 553602 h 1574215"/>
                <a:gd name="connsiteX4380" fmla="*/ 863657 w 2437871"/>
                <a:gd name="connsiteY4380" fmla="*/ 632080 h 1574215"/>
                <a:gd name="connsiteX4381" fmla="*/ 863657 w 2437871"/>
                <a:gd name="connsiteY4381" fmla="*/ 628064 h 1574215"/>
                <a:gd name="connsiteX4382" fmla="*/ 789196 w 2437871"/>
                <a:gd name="connsiteY4382" fmla="*/ 628064 h 1574215"/>
                <a:gd name="connsiteX4383" fmla="*/ 789196 w 2437871"/>
                <a:gd name="connsiteY4383" fmla="*/ 632080 h 1574215"/>
                <a:gd name="connsiteX4384" fmla="*/ 863657 w 2437871"/>
                <a:gd name="connsiteY4384" fmla="*/ 632080 h 1574215"/>
                <a:gd name="connsiteX4385" fmla="*/ 628063 w 2437871"/>
                <a:gd name="connsiteY4385" fmla="*/ 628064 h 1574215"/>
                <a:gd name="connsiteX4386" fmla="*/ 553602 w 2437871"/>
                <a:gd name="connsiteY4386" fmla="*/ 628064 h 1574215"/>
                <a:gd name="connsiteX4387" fmla="*/ 553602 w 2437871"/>
                <a:gd name="connsiteY4387" fmla="*/ 632080 h 1574215"/>
                <a:gd name="connsiteX4388" fmla="*/ 628063 w 2437871"/>
                <a:gd name="connsiteY4388" fmla="*/ 632080 h 1574215"/>
                <a:gd name="connsiteX4389" fmla="*/ 628063 w 2437871"/>
                <a:gd name="connsiteY4389" fmla="*/ 628064 h 1574215"/>
                <a:gd name="connsiteX4390" fmla="*/ 1888286 w 2437871"/>
                <a:gd name="connsiteY4390" fmla="*/ 632080 h 1574215"/>
                <a:gd name="connsiteX4391" fmla="*/ 1962748 w 2437871"/>
                <a:gd name="connsiteY4391" fmla="*/ 632080 h 1574215"/>
                <a:gd name="connsiteX4392" fmla="*/ 1962748 w 2437871"/>
                <a:gd name="connsiteY4392" fmla="*/ 628064 h 1574215"/>
                <a:gd name="connsiteX4393" fmla="*/ 1888286 w 2437871"/>
                <a:gd name="connsiteY4393" fmla="*/ 628064 h 1574215"/>
                <a:gd name="connsiteX4394" fmla="*/ 1888286 w 2437871"/>
                <a:gd name="connsiteY4394" fmla="*/ 632080 h 1574215"/>
                <a:gd name="connsiteX4395" fmla="*/ 157036 w 2437871"/>
                <a:gd name="connsiteY4395" fmla="*/ 628064 h 1574215"/>
                <a:gd name="connsiteX4396" fmla="*/ 82574 w 2437871"/>
                <a:gd name="connsiteY4396" fmla="*/ 628064 h 1574215"/>
                <a:gd name="connsiteX4397" fmla="*/ 82574 w 2437871"/>
                <a:gd name="connsiteY4397" fmla="*/ 632080 h 1574215"/>
                <a:gd name="connsiteX4398" fmla="*/ 157036 w 2437871"/>
                <a:gd name="connsiteY4398" fmla="*/ 632080 h 1574215"/>
                <a:gd name="connsiteX4399" fmla="*/ 157036 w 2437871"/>
                <a:gd name="connsiteY4399" fmla="*/ 628064 h 1574215"/>
                <a:gd name="connsiteX4400" fmla="*/ 549585 w 2437871"/>
                <a:gd name="connsiteY4400" fmla="*/ 628064 h 1574215"/>
                <a:gd name="connsiteX4401" fmla="*/ 475124 w 2437871"/>
                <a:gd name="connsiteY4401" fmla="*/ 628064 h 1574215"/>
                <a:gd name="connsiteX4402" fmla="*/ 475124 w 2437871"/>
                <a:gd name="connsiteY4402" fmla="*/ 632080 h 1574215"/>
                <a:gd name="connsiteX4403" fmla="*/ 549585 w 2437871"/>
                <a:gd name="connsiteY4403" fmla="*/ 632080 h 1574215"/>
                <a:gd name="connsiteX4404" fmla="*/ 549585 w 2437871"/>
                <a:gd name="connsiteY4404" fmla="*/ 628064 h 1574215"/>
                <a:gd name="connsiteX4405" fmla="*/ 1805792 w 2437871"/>
                <a:gd name="connsiteY4405" fmla="*/ 632080 h 1574215"/>
                <a:gd name="connsiteX4406" fmla="*/ 1805792 w 2437871"/>
                <a:gd name="connsiteY4406" fmla="*/ 628064 h 1574215"/>
                <a:gd name="connsiteX4407" fmla="*/ 1731331 w 2437871"/>
                <a:gd name="connsiteY4407" fmla="*/ 628064 h 1574215"/>
                <a:gd name="connsiteX4408" fmla="*/ 1731331 w 2437871"/>
                <a:gd name="connsiteY4408" fmla="*/ 632080 h 1574215"/>
                <a:gd name="connsiteX4409" fmla="*/ 1805792 w 2437871"/>
                <a:gd name="connsiteY4409" fmla="*/ 632080 h 1574215"/>
                <a:gd name="connsiteX4410" fmla="*/ 942135 w 2437871"/>
                <a:gd name="connsiteY4410" fmla="*/ 632080 h 1574215"/>
                <a:gd name="connsiteX4411" fmla="*/ 942135 w 2437871"/>
                <a:gd name="connsiteY4411" fmla="*/ 628064 h 1574215"/>
                <a:gd name="connsiteX4412" fmla="*/ 867673 w 2437871"/>
                <a:gd name="connsiteY4412" fmla="*/ 628064 h 1574215"/>
                <a:gd name="connsiteX4413" fmla="*/ 867673 w 2437871"/>
                <a:gd name="connsiteY4413" fmla="*/ 632080 h 1574215"/>
                <a:gd name="connsiteX4414" fmla="*/ 942135 w 2437871"/>
                <a:gd name="connsiteY4414" fmla="*/ 632080 h 1574215"/>
                <a:gd name="connsiteX4415" fmla="*/ 2359394 w 2437871"/>
                <a:gd name="connsiteY4415" fmla="*/ 632080 h 1574215"/>
                <a:gd name="connsiteX4416" fmla="*/ 2433856 w 2437871"/>
                <a:gd name="connsiteY4416" fmla="*/ 632080 h 1574215"/>
                <a:gd name="connsiteX4417" fmla="*/ 2433856 w 2437871"/>
                <a:gd name="connsiteY4417" fmla="*/ 628064 h 1574215"/>
                <a:gd name="connsiteX4418" fmla="*/ 2359394 w 2437871"/>
                <a:gd name="connsiteY4418" fmla="*/ 628064 h 1574215"/>
                <a:gd name="connsiteX4419" fmla="*/ 2359394 w 2437871"/>
                <a:gd name="connsiteY4419" fmla="*/ 632080 h 1574215"/>
                <a:gd name="connsiteX4420" fmla="*/ 235514 w 2437871"/>
                <a:gd name="connsiteY4420" fmla="*/ 628064 h 1574215"/>
                <a:gd name="connsiteX4421" fmla="*/ 161052 w 2437871"/>
                <a:gd name="connsiteY4421" fmla="*/ 628064 h 1574215"/>
                <a:gd name="connsiteX4422" fmla="*/ 161052 w 2437871"/>
                <a:gd name="connsiteY4422" fmla="*/ 632080 h 1574215"/>
                <a:gd name="connsiteX4423" fmla="*/ 235514 w 2437871"/>
                <a:gd name="connsiteY4423" fmla="*/ 632080 h 1574215"/>
                <a:gd name="connsiteX4424" fmla="*/ 235514 w 2437871"/>
                <a:gd name="connsiteY4424" fmla="*/ 628064 h 1574215"/>
                <a:gd name="connsiteX4425" fmla="*/ 1491721 w 2437871"/>
                <a:gd name="connsiteY4425" fmla="*/ 632080 h 1574215"/>
                <a:gd name="connsiteX4426" fmla="*/ 1491721 w 2437871"/>
                <a:gd name="connsiteY4426" fmla="*/ 628064 h 1574215"/>
                <a:gd name="connsiteX4427" fmla="*/ 1417259 w 2437871"/>
                <a:gd name="connsiteY4427" fmla="*/ 628064 h 1574215"/>
                <a:gd name="connsiteX4428" fmla="*/ 1417259 w 2437871"/>
                <a:gd name="connsiteY4428" fmla="*/ 632080 h 1574215"/>
                <a:gd name="connsiteX4429" fmla="*/ 1491721 w 2437871"/>
                <a:gd name="connsiteY4429" fmla="*/ 632080 h 1574215"/>
                <a:gd name="connsiteX4430" fmla="*/ 314072 w 2437871"/>
                <a:gd name="connsiteY4430" fmla="*/ 628064 h 1574215"/>
                <a:gd name="connsiteX4431" fmla="*/ 239610 w 2437871"/>
                <a:gd name="connsiteY4431" fmla="*/ 628064 h 1574215"/>
                <a:gd name="connsiteX4432" fmla="*/ 239610 w 2437871"/>
                <a:gd name="connsiteY4432" fmla="*/ 632080 h 1574215"/>
                <a:gd name="connsiteX4433" fmla="*/ 314072 w 2437871"/>
                <a:gd name="connsiteY4433" fmla="*/ 632080 h 1574215"/>
                <a:gd name="connsiteX4434" fmla="*/ 314072 w 2437871"/>
                <a:gd name="connsiteY4434" fmla="*/ 628064 h 1574215"/>
                <a:gd name="connsiteX4435" fmla="*/ 785099 w 2437871"/>
                <a:gd name="connsiteY4435" fmla="*/ 632080 h 1574215"/>
                <a:gd name="connsiteX4436" fmla="*/ 785099 w 2437871"/>
                <a:gd name="connsiteY4436" fmla="*/ 628064 h 1574215"/>
                <a:gd name="connsiteX4437" fmla="*/ 710638 w 2437871"/>
                <a:gd name="connsiteY4437" fmla="*/ 628064 h 1574215"/>
                <a:gd name="connsiteX4438" fmla="*/ 710638 w 2437871"/>
                <a:gd name="connsiteY4438" fmla="*/ 632080 h 1574215"/>
                <a:gd name="connsiteX4439" fmla="*/ 785099 w 2437871"/>
                <a:gd name="connsiteY4439" fmla="*/ 632080 h 1574215"/>
                <a:gd name="connsiteX4440" fmla="*/ 2045322 w 2437871"/>
                <a:gd name="connsiteY4440" fmla="*/ 632080 h 1574215"/>
                <a:gd name="connsiteX4441" fmla="*/ 2119784 w 2437871"/>
                <a:gd name="connsiteY4441" fmla="*/ 632080 h 1574215"/>
                <a:gd name="connsiteX4442" fmla="*/ 2119784 w 2437871"/>
                <a:gd name="connsiteY4442" fmla="*/ 628064 h 1574215"/>
                <a:gd name="connsiteX4443" fmla="*/ 2045322 w 2437871"/>
                <a:gd name="connsiteY4443" fmla="*/ 628064 h 1574215"/>
                <a:gd name="connsiteX4444" fmla="*/ 2045322 w 2437871"/>
                <a:gd name="connsiteY4444" fmla="*/ 632080 h 1574215"/>
                <a:gd name="connsiteX4445" fmla="*/ 1020613 w 2437871"/>
                <a:gd name="connsiteY4445" fmla="*/ 632080 h 1574215"/>
                <a:gd name="connsiteX4446" fmla="*/ 1020613 w 2437871"/>
                <a:gd name="connsiteY4446" fmla="*/ 628064 h 1574215"/>
                <a:gd name="connsiteX4447" fmla="*/ 946151 w 2437871"/>
                <a:gd name="connsiteY4447" fmla="*/ 628064 h 1574215"/>
                <a:gd name="connsiteX4448" fmla="*/ 946151 w 2437871"/>
                <a:gd name="connsiteY4448" fmla="*/ 632080 h 1574215"/>
                <a:gd name="connsiteX4449" fmla="*/ 1020613 w 2437871"/>
                <a:gd name="connsiteY4449" fmla="*/ 632080 h 1574215"/>
                <a:gd name="connsiteX4450" fmla="*/ 706621 w 2437871"/>
                <a:gd name="connsiteY4450" fmla="*/ 632080 h 1574215"/>
                <a:gd name="connsiteX4451" fmla="*/ 706621 w 2437871"/>
                <a:gd name="connsiteY4451" fmla="*/ 628064 h 1574215"/>
                <a:gd name="connsiteX4452" fmla="*/ 632160 w 2437871"/>
                <a:gd name="connsiteY4452" fmla="*/ 628064 h 1574215"/>
                <a:gd name="connsiteX4453" fmla="*/ 632160 w 2437871"/>
                <a:gd name="connsiteY4453" fmla="*/ 632080 h 1574215"/>
                <a:gd name="connsiteX4454" fmla="*/ 706621 w 2437871"/>
                <a:gd name="connsiteY4454" fmla="*/ 632080 h 1574215"/>
                <a:gd name="connsiteX4455" fmla="*/ 471108 w 2437871"/>
                <a:gd name="connsiteY4455" fmla="*/ 628064 h 1574215"/>
                <a:gd name="connsiteX4456" fmla="*/ 396646 w 2437871"/>
                <a:gd name="connsiteY4456" fmla="*/ 628064 h 1574215"/>
                <a:gd name="connsiteX4457" fmla="*/ 396646 w 2437871"/>
                <a:gd name="connsiteY4457" fmla="*/ 632080 h 1574215"/>
                <a:gd name="connsiteX4458" fmla="*/ 471108 w 2437871"/>
                <a:gd name="connsiteY4458" fmla="*/ 632080 h 1574215"/>
                <a:gd name="connsiteX4459" fmla="*/ 471108 w 2437871"/>
                <a:gd name="connsiteY4459" fmla="*/ 628064 h 1574215"/>
                <a:gd name="connsiteX4460" fmla="*/ 1413243 w 2437871"/>
                <a:gd name="connsiteY4460" fmla="*/ 632080 h 1574215"/>
                <a:gd name="connsiteX4461" fmla="*/ 1413243 w 2437871"/>
                <a:gd name="connsiteY4461" fmla="*/ 628064 h 1574215"/>
                <a:gd name="connsiteX4462" fmla="*/ 1338781 w 2437871"/>
                <a:gd name="connsiteY4462" fmla="*/ 628064 h 1574215"/>
                <a:gd name="connsiteX4463" fmla="*/ 1338781 w 2437871"/>
                <a:gd name="connsiteY4463" fmla="*/ 632080 h 1574215"/>
                <a:gd name="connsiteX4464" fmla="*/ 1413243 w 2437871"/>
                <a:gd name="connsiteY4464" fmla="*/ 632080 h 1574215"/>
                <a:gd name="connsiteX4465" fmla="*/ 1256207 w 2437871"/>
                <a:gd name="connsiteY4465" fmla="*/ 632080 h 1574215"/>
                <a:gd name="connsiteX4466" fmla="*/ 1256207 w 2437871"/>
                <a:gd name="connsiteY4466" fmla="*/ 628064 h 1574215"/>
                <a:gd name="connsiteX4467" fmla="*/ 1181745 w 2437871"/>
                <a:gd name="connsiteY4467" fmla="*/ 628064 h 1574215"/>
                <a:gd name="connsiteX4468" fmla="*/ 1181745 w 2437871"/>
                <a:gd name="connsiteY4468" fmla="*/ 632080 h 1574215"/>
                <a:gd name="connsiteX4469" fmla="*/ 1256207 w 2437871"/>
                <a:gd name="connsiteY4469" fmla="*/ 632080 h 1574215"/>
                <a:gd name="connsiteX4470" fmla="*/ 392550 w 2437871"/>
                <a:gd name="connsiteY4470" fmla="*/ 628064 h 1574215"/>
                <a:gd name="connsiteX4471" fmla="*/ 318088 w 2437871"/>
                <a:gd name="connsiteY4471" fmla="*/ 628064 h 1574215"/>
                <a:gd name="connsiteX4472" fmla="*/ 318088 w 2437871"/>
                <a:gd name="connsiteY4472" fmla="*/ 632080 h 1574215"/>
                <a:gd name="connsiteX4473" fmla="*/ 392550 w 2437871"/>
                <a:gd name="connsiteY4473" fmla="*/ 632080 h 1574215"/>
                <a:gd name="connsiteX4474" fmla="*/ 392550 w 2437871"/>
                <a:gd name="connsiteY4474" fmla="*/ 628064 h 1574215"/>
                <a:gd name="connsiteX4475" fmla="*/ 1334685 w 2437871"/>
                <a:gd name="connsiteY4475" fmla="*/ 632080 h 1574215"/>
                <a:gd name="connsiteX4476" fmla="*/ 1334685 w 2437871"/>
                <a:gd name="connsiteY4476" fmla="*/ 628064 h 1574215"/>
                <a:gd name="connsiteX4477" fmla="*/ 1260223 w 2437871"/>
                <a:gd name="connsiteY4477" fmla="*/ 628064 h 1574215"/>
                <a:gd name="connsiteX4478" fmla="*/ 1260223 w 2437871"/>
                <a:gd name="connsiteY4478" fmla="*/ 632080 h 1574215"/>
                <a:gd name="connsiteX4479" fmla="*/ 1334685 w 2437871"/>
                <a:gd name="connsiteY4479" fmla="*/ 632080 h 1574215"/>
                <a:gd name="connsiteX4480" fmla="*/ 1177649 w 2437871"/>
                <a:gd name="connsiteY4480" fmla="*/ 632080 h 1574215"/>
                <a:gd name="connsiteX4481" fmla="*/ 1177649 w 2437871"/>
                <a:gd name="connsiteY4481" fmla="*/ 628064 h 1574215"/>
                <a:gd name="connsiteX4482" fmla="*/ 1103187 w 2437871"/>
                <a:gd name="connsiteY4482" fmla="*/ 628064 h 1574215"/>
                <a:gd name="connsiteX4483" fmla="*/ 1103187 w 2437871"/>
                <a:gd name="connsiteY4483" fmla="*/ 632080 h 1574215"/>
                <a:gd name="connsiteX4484" fmla="*/ 1177649 w 2437871"/>
                <a:gd name="connsiteY4484" fmla="*/ 632080 h 1574215"/>
                <a:gd name="connsiteX4485" fmla="*/ 1099171 w 2437871"/>
                <a:gd name="connsiteY4485" fmla="*/ 632080 h 1574215"/>
                <a:gd name="connsiteX4486" fmla="*/ 1099171 w 2437871"/>
                <a:gd name="connsiteY4486" fmla="*/ 628064 h 1574215"/>
                <a:gd name="connsiteX4487" fmla="*/ 1024709 w 2437871"/>
                <a:gd name="connsiteY4487" fmla="*/ 628064 h 1574215"/>
                <a:gd name="connsiteX4488" fmla="*/ 1024709 w 2437871"/>
                <a:gd name="connsiteY4488" fmla="*/ 632080 h 1574215"/>
                <a:gd name="connsiteX4489" fmla="*/ 1099171 w 2437871"/>
                <a:gd name="connsiteY4489" fmla="*/ 632080 h 1574215"/>
                <a:gd name="connsiteX4490" fmla="*/ 1809809 w 2437871"/>
                <a:gd name="connsiteY4490" fmla="*/ 632080 h 1574215"/>
                <a:gd name="connsiteX4491" fmla="*/ 1884270 w 2437871"/>
                <a:gd name="connsiteY4491" fmla="*/ 632080 h 1574215"/>
                <a:gd name="connsiteX4492" fmla="*/ 1884270 w 2437871"/>
                <a:gd name="connsiteY4492" fmla="*/ 628064 h 1574215"/>
                <a:gd name="connsiteX4493" fmla="*/ 1809809 w 2437871"/>
                <a:gd name="connsiteY4493" fmla="*/ 628064 h 1574215"/>
                <a:gd name="connsiteX4494" fmla="*/ 1809809 w 2437871"/>
                <a:gd name="connsiteY4494" fmla="*/ 632080 h 1574215"/>
                <a:gd name="connsiteX4495" fmla="*/ 78478 w 2437871"/>
                <a:gd name="connsiteY4495" fmla="*/ 628064 h 1574215"/>
                <a:gd name="connsiteX4496" fmla="*/ 4016 w 2437871"/>
                <a:gd name="connsiteY4496" fmla="*/ 628064 h 1574215"/>
                <a:gd name="connsiteX4497" fmla="*/ 4016 w 2437871"/>
                <a:gd name="connsiteY4497" fmla="*/ 632080 h 1574215"/>
                <a:gd name="connsiteX4498" fmla="*/ 78478 w 2437871"/>
                <a:gd name="connsiteY4498" fmla="*/ 632080 h 1574215"/>
                <a:gd name="connsiteX4499" fmla="*/ 78478 w 2437871"/>
                <a:gd name="connsiteY4499" fmla="*/ 628064 h 1574215"/>
                <a:gd name="connsiteX4500" fmla="*/ 1570198 w 2437871"/>
                <a:gd name="connsiteY4500" fmla="*/ 632080 h 1574215"/>
                <a:gd name="connsiteX4501" fmla="*/ 1570198 w 2437871"/>
                <a:gd name="connsiteY4501" fmla="*/ 628064 h 1574215"/>
                <a:gd name="connsiteX4502" fmla="*/ 1495737 w 2437871"/>
                <a:gd name="connsiteY4502" fmla="*/ 628064 h 1574215"/>
                <a:gd name="connsiteX4503" fmla="*/ 1495737 w 2437871"/>
                <a:gd name="connsiteY4503" fmla="*/ 632080 h 1574215"/>
                <a:gd name="connsiteX4504" fmla="*/ 1570198 w 2437871"/>
                <a:gd name="connsiteY4504" fmla="*/ 632080 h 1574215"/>
                <a:gd name="connsiteX4505" fmla="*/ 1648756 w 2437871"/>
                <a:gd name="connsiteY4505" fmla="*/ 632080 h 1574215"/>
                <a:gd name="connsiteX4506" fmla="*/ 1648756 w 2437871"/>
                <a:gd name="connsiteY4506" fmla="*/ 628064 h 1574215"/>
                <a:gd name="connsiteX4507" fmla="*/ 1574295 w 2437871"/>
                <a:gd name="connsiteY4507" fmla="*/ 628064 h 1574215"/>
                <a:gd name="connsiteX4508" fmla="*/ 1574295 w 2437871"/>
                <a:gd name="connsiteY4508" fmla="*/ 632080 h 1574215"/>
                <a:gd name="connsiteX4509" fmla="*/ 1648756 w 2437871"/>
                <a:gd name="connsiteY4509" fmla="*/ 632080 h 1574215"/>
                <a:gd name="connsiteX4510" fmla="*/ 2123800 w 2437871"/>
                <a:gd name="connsiteY4510" fmla="*/ 632080 h 1574215"/>
                <a:gd name="connsiteX4511" fmla="*/ 2198262 w 2437871"/>
                <a:gd name="connsiteY4511" fmla="*/ 632080 h 1574215"/>
                <a:gd name="connsiteX4512" fmla="*/ 2198262 w 2437871"/>
                <a:gd name="connsiteY4512" fmla="*/ 628064 h 1574215"/>
                <a:gd name="connsiteX4513" fmla="*/ 2123800 w 2437871"/>
                <a:gd name="connsiteY4513" fmla="*/ 628064 h 1574215"/>
                <a:gd name="connsiteX4514" fmla="*/ 2123800 w 2437871"/>
                <a:gd name="connsiteY4514" fmla="*/ 632080 h 1574215"/>
                <a:gd name="connsiteX4515" fmla="*/ 1966764 w 2437871"/>
                <a:gd name="connsiteY4515" fmla="*/ 632080 h 1574215"/>
                <a:gd name="connsiteX4516" fmla="*/ 2041226 w 2437871"/>
                <a:gd name="connsiteY4516" fmla="*/ 632080 h 1574215"/>
                <a:gd name="connsiteX4517" fmla="*/ 2041226 w 2437871"/>
                <a:gd name="connsiteY4517" fmla="*/ 628064 h 1574215"/>
                <a:gd name="connsiteX4518" fmla="*/ 1966764 w 2437871"/>
                <a:gd name="connsiteY4518" fmla="*/ 628064 h 1574215"/>
                <a:gd name="connsiteX4519" fmla="*/ 1966764 w 2437871"/>
                <a:gd name="connsiteY4519" fmla="*/ 632080 h 1574215"/>
                <a:gd name="connsiteX4520" fmla="*/ 2202358 w 2437871"/>
                <a:gd name="connsiteY4520" fmla="*/ 632080 h 1574215"/>
                <a:gd name="connsiteX4521" fmla="*/ 2276820 w 2437871"/>
                <a:gd name="connsiteY4521" fmla="*/ 632080 h 1574215"/>
                <a:gd name="connsiteX4522" fmla="*/ 2276820 w 2437871"/>
                <a:gd name="connsiteY4522" fmla="*/ 628064 h 1574215"/>
                <a:gd name="connsiteX4523" fmla="*/ 2202358 w 2437871"/>
                <a:gd name="connsiteY4523" fmla="*/ 628064 h 1574215"/>
                <a:gd name="connsiteX4524" fmla="*/ 2202358 w 2437871"/>
                <a:gd name="connsiteY4524" fmla="*/ 632080 h 1574215"/>
                <a:gd name="connsiteX4525" fmla="*/ 2280836 w 2437871"/>
                <a:gd name="connsiteY4525" fmla="*/ 632080 h 1574215"/>
                <a:gd name="connsiteX4526" fmla="*/ 2355298 w 2437871"/>
                <a:gd name="connsiteY4526" fmla="*/ 632080 h 1574215"/>
                <a:gd name="connsiteX4527" fmla="*/ 2355298 w 2437871"/>
                <a:gd name="connsiteY4527" fmla="*/ 628064 h 1574215"/>
                <a:gd name="connsiteX4528" fmla="*/ 2280836 w 2437871"/>
                <a:gd name="connsiteY4528" fmla="*/ 628064 h 1574215"/>
                <a:gd name="connsiteX4529" fmla="*/ 2280836 w 2437871"/>
                <a:gd name="connsiteY4529" fmla="*/ 632080 h 1574215"/>
                <a:gd name="connsiteX4530" fmla="*/ 1727234 w 2437871"/>
                <a:gd name="connsiteY4530" fmla="*/ 632080 h 1574215"/>
                <a:gd name="connsiteX4531" fmla="*/ 1727234 w 2437871"/>
                <a:gd name="connsiteY4531" fmla="*/ 628064 h 1574215"/>
                <a:gd name="connsiteX4532" fmla="*/ 1652773 w 2437871"/>
                <a:gd name="connsiteY4532" fmla="*/ 628064 h 1574215"/>
                <a:gd name="connsiteX4533" fmla="*/ 1652773 w 2437871"/>
                <a:gd name="connsiteY4533" fmla="*/ 632080 h 1574215"/>
                <a:gd name="connsiteX4534" fmla="*/ 1727234 w 2437871"/>
                <a:gd name="connsiteY4534" fmla="*/ 632080 h 1574215"/>
                <a:gd name="connsiteX4535" fmla="*/ 2202358 w 2437871"/>
                <a:gd name="connsiteY4535" fmla="*/ 710638 h 1574215"/>
                <a:gd name="connsiteX4536" fmla="*/ 2276820 w 2437871"/>
                <a:gd name="connsiteY4536" fmla="*/ 710638 h 1574215"/>
                <a:gd name="connsiteX4537" fmla="*/ 2276820 w 2437871"/>
                <a:gd name="connsiteY4537" fmla="*/ 706622 h 1574215"/>
                <a:gd name="connsiteX4538" fmla="*/ 2202358 w 2437871"/>
                <a:gd name="connsiteY4538" fmla="*/ 706622 h 1574215"/>
                <a:gd name="connsiteX4539" fmla="*/ 2202358 w 2437871"/>
                <a:gd name="connsiteY4539" fmla="*/ 710638 h 1574215"/>
                <a:gd name="connsiteX4540" fmla="*/ 785099 w 2437871"/>
                <a:gd name="connsiteY4540" fmla="*/ 710638 h 1574215"/>
                <a:gd name="connsiteX4541" fmla="*/ 785099 w 2437871"/>
                <a:gd name="connsiteY4541" fmla="*/ 706622 h 1574215"/>
                <a:gd name="connsiteX4542" fmla="*/ 710638 w 2437871"/>
                <a:gd name="connsiteY4542" fmla="*/ 706622 h 1574215"/>
                <a:gd name="connsiteX4543" fmla="*/ 710638 w 2437871"/>
                <a:gd name="connsiteY4543" fmla="*/ 710638 h 1574215"/>
                <a:gd name="connsiteX4544" fmla="*/ 785099 w 2437871"/>
                <a:gd name="connsiteY4544" fmla="*/ 710638 h 1574215"/>
                <a:gd name="connsiteX4545" fmla="*/ 863657 w 2437871"/>
                <a:gd name="connsiteY4545" fmla="*/ 710638 h 1574215"/>
                <a:gd name="connsiteX4546" fmla="*/ 863657 w 2437871"/>
                <a:gd name="connsiteY4546" fmla="*/ 706622 h 1574215"/>
                <a:gd name="connsiteX4547" fmla="*/ 789196 w 2437871"/>
                <a:gd name="connsiteY4547" fmla="*/ 706622 h 1574215"/>
                <a:gd name="connsiteX4548" fmla="*/ 789196 w 2437871"/>
                <a:gd name="connsiteY4548" fmla="*/ 710638 h 1574215"/>
                <a:gd name="connsiteX4549" fmla="*/ 863657 w 2437871"/>
                <a:gd name="connsiteY4549" fmla="*/ 710638 h 1574215"/>
                <a:gd name="connsiteX4550" fmla="*/ 157036 w 2437871"/>
                <a:gd name="connsiteY4550" fmla="*/ 706622 h 1574215"/>
                <a:gd name="connsiteX4551" fmla="*/ 82574 w 2437871"/>
                <a:gd name="connsiteY4551" fmla="*/ 706622 h 1574215"/>
                <a:gd name="connsiteX4552" fmla="*/ 82574 w 2437871"/>
                <a:gd name="connsiteY4552" fmla="*/ 710638 h 1574215"/>
                <a:gd name="connsiteX4553" fmla="*/ 157036 w 2437871"/>
                <a:gd name="connsiteY4553" fmla="*/ 710638 h 1574215"/>
                <a:gd name="connsiteX4554" fmla="*/ 157036 w 2437871"/>
                <a:gd name="connsiteY4554" fmla="*/ 706622 h 1574215"/>
                <a:gd name="connsiteX4555" fmla="*/ 628063 w 2437871"/>
                <a:gd name="connsiteY4555" fmla="*/ 706622 h 1574215"/>
                <a:gd name="connsiteX4556" fmla="*/ 553602 w 2437871"/>
                <a:gd name="connsiteY4556" fmla="*/ 706622 h 1574215"/>
                <a:gd name="connsiteX4557" fmla="*/ 553602 w 2437871"/>
                <a:gd name="connsiteY4557" fmla="*/ 710638 h 1574215"/>
                <a:gd name="connsiteX4558" fmla="*/ 628063 w 2437871"/>
                <a:gd name="connsiteY4558" fmla="*/ 710638 h 1574215"/>
                <a:gd name="connsiteX4559" fmla="*/ 628063 w 2437871"/>
                <a:gd name="connsiteY4559" fmla="*/ 706622 h 1574215"/>
                <a:gd name="connsiteX4560" fmla="*/ 1491721 w 2437871"/>
                <a:gd name="connsiteY4560" fmla="*/ 710638 h 1574215"/>
                <a:gd name="connsiteX4561" fmla="*/ 1491721 w 2437871"/>
                <a:gd name="connsiteY4561" fmla="*/ 706622 h 1574215"/>
                <a:gd name="connsiteX4562" fmla="*/ 1417259 w 2437871"/>
                <a:gd name="connsiteY4562" fmla="*/ 706622 h 1574215"/>
                <a:gd name="connsiteX4563" fmla="*/ 1417259 w 2437871"/>
                <a:gd name="connsiteY4563" fmla="*/ 710638 h 1574215"/>
                <a:gd name="connsiteX4564" fmla="*/ 1491721 w 2437871"/>
                <a:gd name="connsiteY4564" fmla="*/ 710638 h 1574215"/>
                <a:gd name="connsiteX4565" fmla="*/ 1648756 w 2437871"/>
                <a:gd name="connsiteY4565" fmla="*/ 710638 h 1574215"/>
                <a:gd name="connsiteX4566" fmla="*/ 1648756 w 2437871"/>
                <a:gd name="connsiteY4566" fmla="*/ 706622 h 1574215"/>
                <a:gd name="connsiteX4567" fmla="*/ 1574295 w 2437871"/>
                <a:gd name="connsiteY4567" fmla="*/ 706622 h 1574215"/>
                <a:gd name="connsiteX4568" fmla="*/ 1574295 w 2437871"/>
                <a:gd name="connsiteY4568" fmla="*/ 710638 h 1574215"/>
                <a:gd name="connsiteX4569" fmla="*/ 1648756 w 2437871"/>
                <a:gd name="connsiteY4569" fmla="*/ 710638 h 1574215"/>
                <a:gd name="connsiteX4570" fmla="*/ 1570198 w 2437871"/>
                <a:gd name="connsiteY4570" fmla="*/ 710638 h 1574215"/>
                <a:gd name="connsiteX4571" fmla="*/ 1570198 w 2437871"/>
                <a:gd name="connsiteY4571" fmla="*/ 706622 h 1574215"/>
                <a:gd name="connsiteX4572" fmla="*/ 1495737 w 2437871"/>
                <a:gd name="connsiteY4572" fmla="*/ 706622 h 1574215"/>
                <a:gd name="connsiteX4573" fmla="*/ 1495737 w 2437871"/>
                <a:gd name="connsiteY4573" fmla="*/ 710638 h 1574215"/>
                <a:gd name="connsiteX4574" fmla="*/ 1570198 w 2437871"/>
                <a:gd name="connsiteY4574" fmla="*/ 710638 h 1574215"/>
                <a:gd name="connsiteX4575" fmla="*/ 1727234 w 2437871"/>
                <a:gd name="connsiteY4575" fmla="*/ 710638 h 1574215"/>
                <a:gd name="connsiteX4576" fmla="*/ 1727234 w 2437871"/>
                <a:gd name="connsiteY4576" fmla="*/ 706622 h 1574215"/>
                <a:gd name="connsiteX4577" fmla="*/ 1652773 w 2437871"/>
                <a:gd name="connsiteY4577" fmla="*/ 706622 h 1574215"/>
                <a:gd name="connsiteX4578" fmla="*/ 1652773 w 2437871"/>
                <a:gd name="connsiteY4578" fmla="*/ 710638 h 1574215"/>
                <a:gd name="connsiteX4579" fmla="*/ 1727234 w 2437871"/>
                <a:gd name="connsiteY4579" fmla="*/ 710638 h 1574215"/>
                <a:gd name="connsiteX4580" fmla="*/ 2123800 w 2437871"/>
                <a:gd name="connsiteY4580" fmla="*/ 710638 h 1574215"/>
                <a:gd name="connsiteX4581" fmla="*/ 2198262 w 2437871"/>
                <a:gd name="connsiteY4581" fmla="*/ 710638 h 1574215"/>
                <a:gd name="connsiteX4582" fmla="*/ 2198262 w 2437871"/>
                <a:gd name="connsiteY4582" fmla="*/ 706622 h 1574215"/>
                <a:gd name="connsiteX4583" fmla="*/ 2123800 w 2437871"/>
                <a:gd name="connsiteY4583" fmla="*/ 706622 h 1574215"/>
                <a:gd name="connsiteX4584" fmla="*/ 2123800 w 2437871"/>
                <a:gd name="connsiteY4584" fmla="*/ 710638 h 1574215"/>
                <a:gd name="connsiteX4585" fmla="*/ 1966764 w 2437871"/>
                <a:gd name="connsiteY4585" fmla="*/ 710638 h 1574215"/>
                <a:gd name="connsiteX4586" fmla="*/ 2041226 w 2437871"/>
                <a:gd name="connsiteY4586" fmla="*/ 710638 h 1574215"/>
                <a:gd name="connsiteX4587" fmla="*/ 2041226 w 2437871"/>
                <a:gd name="connsiteY4587" fmla="*/ 706622 h 1574215"/>
                <a:gd name="connsiteX4588" fmla="*/ 1966764 w 2437871"/>
                <a:gd name="connsiteY4588" fmla="*/ 706622 h 1574215"/>
                <a:gd name="connsiteX4589" fmla="*/ 1966764 w 2437871"/>
                <a:gd name="connsiteY4589" fmla="*/ 710638 h 1574215"/>
                <a:gd name="connsiteX4590" fmla="*/ 1731250 w 2437871"/>
                <a:gd name="connsiteY4590" fmla="*/ 710638 h 1574215"/>
                <a:gd name="connsiteX4591" fmla="*/ 1805712 w 2437871"/>
                <a:gd name="connsiteY4591" fmla="*/ 710638 h 1574215"/>
                <a:gd name="connsiteX4592" fmla="*/ 1805712 w 2437871"/>
                <a:gd name="connsiteY4592" fmla="*/ 706622 h 1574215"/>
                <a:gd name="connsiteX4593" fmla="*/ 1731250 w 2437871"/>
                <a:gd name="connsiteY4593" fmla="*/ 706622 h 1574215"/>
                <a:gd name="connsiteX4594" fmla="*/ 1731250 w 2437871"/>
                <a:gd name="connsiteY4594" fmla="*/ 710638 h 1574215"/>
                <a:gd name="connsiteX4595" fmla="*/ 549585 w 2437871"/>
                <a:gd name="connsiteY4595" fmla="*/ 706622 h 1574215"/>
                <a:gd name="connsiteX4596" fmla="*/ 475124 w 2437871"/>
                <a:gd name="connsiteY4596" fmla="*/ 706622 h 1574215"/>
                <a:gd name="connsiteX4597" fmla="*/ 475124 w 2437871"/>
                <a:gd name="connsiteY4597" fmla="*/ 710638 h 1574215"/>
                <a:gd name="connsiteX4598" fmla="*/ 549585 w 2437871"/>
                <a:gd name="connsiteY4598" fmla="*/ 710638 h 1574215"/>
                <a:gd name="connsiteX4599" fmla="*/ 549585 w 2437871"/>
                <a:gd name="connsiteY4599" fmla="*/ 706622 h 1574215"/>
                <a:gd name="connsiteX4600" fmla="*/ 392550 w 2437871"/>
                <a:gd name="connsiteY4600" fmla="*/ 706622 h 1574215"/>
                <a:gd name="connsiteX4601" fmla="*/ 318088 w 2437871"/>
                <a:gd name="connsiteY4601" fmla="*/ 706622 h 1574215"/>
                <a:gd name="connsiteX4602" fmla="*/ 318088 w 2437871"/>
                <a:gd name="connsiteY4602" fmla="*/ 710638 h 1574215"/>
                <a:gd name="connsiteX4603" fmla="*/ 392550 w 2437871"/>
                <a:gd name="connsiteY4603" fmla="*/ 710638 h 1574215"/>
                <a:gd name="connsiteX4604" fmla="*/ 392550 w 2437871"/>
                <a:gd name="connsiteY4604" fmla="*/ 706622 h 1574215"/>
                <a:gd name="connsiteX4605" fmla="*/ 314072 w 2437871"/>
                <a:gd name="connsiteY4605" fmla="*/ 706622 h 1574215"/>
                <a:gd name="connsiteX4606" fmla="*/ 239610 w 2437871"/>
                <a:gd name="connsiteY4606" fmla="*/ 706622 h 1574215"/>
                <a:gd name="connsiteX4607" fmla="*/ 239610 w 2437871"/>
                <a:gd name="connsiteY4607" fmla="*/ 710638 h 1574215"/>
                <a:gd name="connsiteX4608" fmla="*/ 314072 w 2437871"/>
                <a:gd name="connsiteY4608" fmla="*/ 710638 h 1574215"/>
                <a:gd name="connsiteX4609" fmla="*/ 314072 w 2437871"/>
                <a:gd name="connsiteY4609" fmla="*/ 706622 h 1574215"/>
                <a:gd name="connsiteX4610" fmla="*/ 1413243 w 2437871"/>
                <a:gd name="connsiteY4610" fmla="*/ 710638 h 1574215"/>
                <a:gd name="connsiteX4611" fmla="*/ 1413243 w 2437871"/>
                <a:gd name="connsiteY4611" fmla="*/ 706622 h 1574215"/>
                <a:gd name="connsiteX4612" fmla="*/ 1338781 w 2437871"/>
                <a:gd name="connsiteY4612" fmla="*/ 706622 h 1574215"/>
                <a:gd name="connsiteX4613" fmla="*/ 1338781 w 2437871"/>
                <a:gd name="connsiteY4613" fmla="*/ 710638 h 1574215"/>
                <a:gd name="connsiteX4614" fmla="*/ 1413243 w 2437871"/>
                <a:gd name="connsiteY4614" fmla="*/ 710638 h 1574215"/>
                <a:gd name="connsiteX4615" fmla="*/ 2045322 w 2437871"/>
                <a:gd name="connsiteY4615" fmla="*/ 710638 h 1574215"/>
                <a:gd name="connsiteX4616" fmla="*/ 2119784 w 2437871"/>
                <a:gd name="connsiteY4616" fmla="*/ 710638 h 1574215"/>
                <a:gd name="connsiteX4617" fmla="*/ 2119784 w 2437871"/>
                <a:gd name="connsiteY4617" fmla="*/ 706622 h 1574215"/>
                <a:gd name="connsiteX4618" fmla="*/ 2045322 w 2437871"/>
                <a:gd name="connsiteY4618" fmla="*/ 706622 h 1574215"/>
                <a:gd name="connsiteX4619" fmla="*/ 2045322 w 2437871"/>
                <a:gd name="connsiteY4619" fmla="*/ 710638 h 1574215"/>
                <a:gd name="connsiteX4620" fmla="*/ 1334685 w 2437871"/>
                <a:gd name="connsiteY4620" fmla="*/ 710638 h 1574215"/>
                <a:gd name="connsiteX4621" fmla="*/ 1334685 w 2437871"/>
                <a:gd name="connsiteY4621" fmla="*/ 706622 h 1574215"/>
                <a:gd name="connsiteX4622" fmla="*/ 1260223 w 2437871"/>
                <a:gd name="connsiteY4622" fmla="*/ 706622 h 1574215"/>
                <a:gd name="connsiteX4623" fmla="*/ 1260223 w 2437871"/>
                <a:gd name="connsiteY4623" fmla="*/ 710638 h 1574215"/>
                <a:gd name="connsiteX4624" fmla="*/ 1334685 w 2437871"/>
                <a:gd name="connsiteY4624" fmla="*/ 710638 h 1574215"/>
                <a:gd name="connsiteX4625" fmla="*/ 78478 w 2437871"/>
                <a:gd name="connsiteY4625" fmla="*/ 706622 h 1574215"/>
                <a:gd name="connsiteX4626" fmla="*/ 4016 w 2437871"/>
                <a:gd name="connsiteY4626" fmla="*/ 706622 h 1574215"/>
                <a:gd name="connsiteX4627" fmla="*/ 4016 w 2437871"/>
                <a:gd name="connsiteY4627" fmla="*/ 710638 h 1574215"/>
                <a:gd name="connsiteX4628" fmla="*/ 78478 w 2437871"/>
                <a:gd name="connsiteY4628" fmla="*/ 710638 h 1574215"/>
                <a:gd name="connsiteX4629" fmla="*/ 78478 w 2437871"/>
                <a:gd name="connsiteY4629" fmla="*/ 706622 h 1574215"/>
                <a:gd name="connsiteX4630" fmla="*/ 1888286 w 2437871"/>
                <a:gd name="connsiteY4630" fmla="*/ 710638 h 1574215"/>
                <a:gd name="connsiteX4631" fmla="*/ 1962748 w 2437871"/>
                <a:gd name="connsiteY4631" fmla="*/ 710638 h 1574215"/>
                <a:gd name="connsiteX4632" fmla="*/ 1962748 w 2437871"/>
                <a:gd name="connsiteY4632" fmla="*/ 706622 h 1574215"/>
                <a:gd name="connsiteX4633" fmla="*/ 1888286 w 2437871"/>
                <a:gd name="connsiteY4633" fmla="*/ 706622 h 1574215"/>
                <a:gd name="connsiteX4634" fmla="*/ 1888286 w 2437871"/>
                <a:gd name="connsiteY4634" fmla="*/ 710638 h 1574215"/>
                <a:gd name="connsiteX4635" fmla="*/ 1099171 w 2437871"/>
                <a:gd name="connsiteY4635" fmla="*/ 710638 h 1574215"/>
                <a:gd name="connsiteX4636" fmla="*/ 1099171 w 2437871"/>
                <a:gd name="connsiteY4636" fmla="*/ 706622 h 1574215"/>
                <a:gd name="connsiteX4637" fmla="*/ 1024709 w 2437871"/>
                <a:gd name="connsiteY4637" fmla="*/ 706622 h 1574215"/>
                <a:gd name="connsiteX4638" fmla="*/ 1024709 w 2437871"/>
                <a:gd name="connsiteY4638" fmla="*/ 710638 h 1574215"/>
                <a:gd name="connsiteX4639" fmla="*/ 1099171 w 2437871"/>
                <a:gd name="connsiteY4639" fmla="*/ 710638 h 1574215"/>
                <a:gd name="connsiteX4640" fmla="*/ 471108 w 2437871"/>
                <a:gd name="connsiteY4640" fmla="*/ 706622 h 1574215"/>
                <a:gd name="connsiteX4641" fmla="*/ 396646 w 2437871"/>
                <a:gd name="connsiteY4641" fmla="*/ 706622 h 1574215"/>
                <a:gd name="connsiteX4642" fmla="*/ 396646 w 2437871"/>
                <a:gd name="connsiteY4642" fmla="*/ 710638 h 1574215"/>
                <a:gd name="connsiteX4643" fmla="*/ 471108 w 2437871"/>
                <a:gd name="connsiteY4643" fmla="*/ 710638 h 1574215"/>
                <a:gd name="connsiteX4644" fmla="*/ 471108 w 2437871"/>
                <a:gd name="connsiteY4644" fmla="*/ 706622 h 1574215"/>
                <a:gd name="connsiteX4645" fmla="*/ 942135 w 2437871"/>
                <a:gd name="connsiteY4645" fmla="*/ 710638 h 1574215"/>
                <a:gd name="connsiteX4646" fmla="*/ 942135 w 2437871"/>
                <a:gd name="connsiteY4646" fmla="*/ 706622 h 1574215"/>
                <a:gd name="connsiteX4647" fmla="*/ 867673 w 2437871"/>
                <a:gd name="connsiteY4647" fmla="*/ 706622 h 1574215"/>
                <a:gd name="connsiteX4648" fmla="*/ 867673 w 2437871"/>
                <a:gd name="connsiteY4648" fmla="*/ 710638 h 1574215"/>
                <a:gd name="connsiteX4649" fmla="*/ 942135 w 2437871"/>
                <a:gd name="connsiteY4649" fmla="*/ 710638 h 1574215"/>
                <a:gd name="connsiteX4650" fmla="*/ 235514 w 2437871"/>
                <a:gd name="connsiteY4650" fmla="*/ 706622 h 1574215"/>
                <a:gd name="connsiteX4651" fmla="*/ 161052 w 2437871"/>
                <a:gd name="connsiteY4651" fmla="*/ 706622 h 1574215"/>
                <a:gd name="connsiteX4652" fmla="*/ 161052 w 2437871"/>
                <a:gd name="connsiteY4652" fmla="*/ 710638 h 1574215"/>
                <a:gd name="connsiteX4653" fmla="*/ 235514 w 2437871"/>
                <a:gd name="connsiteY4653" fmla="*/ 710638 h 1574215"/>
                <a:gd name="connsiteX4654" fmla="*/ 235514 w 2437871"/>
                <a:gd name="connsiteY4654" fmla="*/ 706622 h 1574215"/>
                <a:gd name="connsiteX4655" fmla="*/ 1020613 w 2437871"/>
                <a:gd name="connsiteY4655" fmla="*/ 710638 h 1574215"/>
                <a:gd name="connsiteX4656" fmla="*/ 1020613 w 2437871"/>
                <a:gd name="connsiteY4656" fmla="*/ 706622 h 1574215"/>
                <a:gd name="connsiteX4657" fmla="*/ 946151 w 2437871"/>
                <a:gd name="connsiteY4657" fmla="*/ 706622 h 1574215"/>
                <a:gd name="connsiteX4658" fmla="*/ 946151 w 2437871"/>
                <a:gd name="connsiteY4658" fmla="*/ 710638 h 1574215"/>
                <a:gd name="connsiteX4659" fmla="*/ 1020613 w 2437871"/>
                <a:gd name="connsiteY4659" fmla="*/ 710638 h 1574215"/>
                <a:gd name="connsiteX4660" fmla="*/ 1256207 w 2437871"/>
                <a:gd name="connsiteY4660" fmla="*/ 710638 h 1574215"/>
                <a:gd name="connsiteX4661" fmla="*/ 1256207 w 2437871"/>
                <a:gd name="connsiteY4661" fmla="*/ 706622 h 1574215"/>
                <a:gd name="connsiteX4662" fmla="*/ 1181745 w 2437871"/>
                <a:gd name="connsiteY4662" fmla="*/ 706622 h 1574215"/>
                <a:gd name="connsiteX4663" fmla="*/ 1181745 w 2437871"/>
                <a:gd name="connsiteY4663" fmla="*/ 710638 h 1574215"/>
                <a:gd name="connsiteX4664" fmla="*/ 1256207 w 2437871"/>
                <a:gd name="connsiteY4664" fmla="*/ 710638 h 1574215"/>
                <a:gd name="connsiteX4665" fmla="*/ 706621 w 2437871"/>
                <a:gd name="connsiteY4665" fmla="*/ 706622 h 1574215"/>
                <a:gd name="connsiteX4666" fmla="*/ 632160 w 2437871"/>
                <a:gd name="connsiteY4666" fmla="*/ 706622 h 1574215"/>
                <a:gd name="connsiteX4667" fmla="*/ 632160 w 2437871"/>
                <a:gd name="connsiteY4667" fmla="*/ 710638 h 1574215"/>
                <a:gd name="connsiteX4668" fmla="*/ 706621 w 2437871"/>
                <a:gd name="connsiteY4668" fmla="*/ 710638 h 1574215"/>
                <a:gd name="connsiteX4669" fmla="*/ 706621 w 2437871"/>
                <a:gd name="connsiteY4669" fmla="*/ 706622 h 1574215"/>
                <a:gd name="connsiteX4670" fmla="*/ 2359394 w 2437871"/>
                <a:gd name="connsiteY4670" fmla="*/ 710638 h 1574215"/>
                <a:gd name="connsiteX4671" fmla="*/ 2433856 w 2437871"/>
                <a:gd name="connsiteY4671" fmla="*/ 710638 h 1574215"/>
                <a:gd name="connsiteX4672" fmla="*/ 2433856 w 2437871"/>
                <a:gd name="connsiteY4672" fmla="*/ 706622 h 1574215"/>
                <a:gd name="connsiteX4673" fmla="*/ 2359394 w 2437871"/>
                <a:gd name="connsiteY4673" fmla="*/ 706622 h 1574215"/>
                <a:gd name="connsiteX4674" fmla="*/ 2359394 w 2437871"/>
                <a:gd name="connsiteY4674" fmla="*/ 710638 h 1574215"/>
                <a:gd name="connsiteX4675" fmla="*/ 1809809 w 2437871"/>
                <a:gd name="connsiteY4675" fmla="*/ 710638 h 1574215"/>
                <a:gd name="connsiteX4676" fmla="*/ 1884270 w 2437871"/>
                <a:gd name="connsiteY4676" fmla="*/ 710638 h 1574215"/>
                <a:gd name="connsiteX4677" fmla="*/ 1884270 w 2437871"/>
                <a:gd name="connsiteY4677" fmla="*/ 706622 h 1574215"/>
                <a:gd name="connsiteX4678" fmla="*/ 1809809 w 2437871"/>
                <a:gd name="connsiteY4678" fmla="*/ 706622 h 1574215"/>
                <a:gd name="connsiteX4679" fmla="*/ 1809809 w 2437871"/>
                <a:gd name="connsiteY4679" fmla="*/ 710638 h 1574215"/>
                <a:gd name="connsiteX4680" fmla="*/ 2280836 w 2437871"/>
                <a:gd name="connsiteY4680" fmla="*/ 710638 h 1574215"/>
                <a:gd name="connsiteX4681" fmla="*/ 2355298 w 2437871"/>
                <a:gd name="connsiteY4681" fmla="*/ 710638 h 1574215"/>
                <a:gd name="connsiteX4682" fmla="*/ 2355298 w 2437871"/>
                <a:gd name="connsiteY4682" fmla="*/ 706622 h 1574215"/>
                <a:gd name="connsiteX4683" fmla="*/ 2280836 w 2437871"/>
                <a:gd name="connsiteY4683" fmla="*/ 706622 h 1574215"/>
                <a:gd name="connsiteX4684" fmla="*/ 2280836 w 2437871"/>
                <a:gd name="connsiteY4684" fmla="*/ 710638 h 1574215"/>
                <a:gd name="connsiteX4685" fmla="*/ 1177649 w 2437871"/>
                <a:gd name="connsiteY4685" fmla="*/ 710638 h 1574215"/>
                <a:gd name="connsiteX4686" fmla="*/ 1177649 w 2437871"/>
                <a:gd name="connsiteY4686" fmla="*/ 706622 h 1574215"/>
                <a:gd name="connsiteX4687" fmla="*/ 1103187 w 2437871"/>
                <a:gd name="connsiteY4687" fmla="*/ 706622 h 1574215"/>
                <a:gd name="connsiteX4688" fmla="*/ 1103187 w 2437871"/>
                <a:gd name="connsiteY4688" fmla="*/ 710638 h 1574215"/>
                <a:gd name="connsiteX4689" fmla="*/ 1177649 w 2437871"/>
                <a:gd name="connsiteY4689" fmla="*/ 710638 h 1574215"/>
                <a:gd name="connsiteX4690" fmla="*/ 1652773 w 2437871"/>
                <a:gd name="connsiteY4690" fmla="*/ 785100 h 1574215"/>
                <a:gd name="connsiteX4691" fmla="*/ 1652773 w 2437871"/>
                <a:gd name="connsiteY4691" fmla="*/ 789116 h 1574215"/>
                <a:gd name="connsiteX4692" fmla="*/ 1727234 w 2437871"/>
                <a:gd name="connsiteY4692" fmla="*/ 789116 h 1574215"/>
                <a:gd name="connsiteX4693" fmla="*/ 1727234 w 2437871"/>
                <a:gd name="connsiteY4693" fmla="*/ 785100 h 1574215"/>
                <a:gd name="connsiteX4694" fmla="*/ 1652773 w 2437871"/>
                <a:gd name="connsiteY4694" fmla="*/ 785100 h 1574215"/>
                <a:gd name="connsiteX4695" fmla="*/ 1495737 w 2437871"/>
                <a:gd name="connsiteY4695" fmla="*/ 785100 h 1574215"/>
                <a:gd name="connsiteX4696" fmla="*/ 1495737 w 2437871"/>
                <a:gd name="connsiteY4696" fmla="*/ 789116 h 1574215"/>
                <a:gd name="connsiteX4697" fmla="*/ 1570198 w 2437871"/>
                <a:gd name="connsiteY4697" fmla="*/ 789116 h 1574215"/>
                <a:gd name="connsiteX4698" fmla="*/ 1570198 w 2437871"/>
                <a:gd name="connsiteY4698" fmla="*/ 785100 h 1574215"/>
                <a:gd name="connsiteX4699" fmla="*/ 1495737 w 2437871"/>
                <a:gd name="connsiteY4699" fmla="*/ 785100 h 1574215"/>
                <a:gd name="connsiteX4700" fmla="*/ 2359394 w 2437871"/>
                <a:gd name="connsiteY4700" fmla="*/ 789116 h 1574215"/>
                <a:gd name="connsiteX4701" fmla="*/ 2433856 w 2437871"/>
                <a:gd name="connsiteY4701" fmla="*/ 789116 h 1574215"/>
                <a:gd name="connsiteX4702" fmla="*/ 2433856 w 2437871"/>
                <a:gd name="connsiteY4702" fmla="*/ 785100 h 1574215"/>
                <a:gd name="connsiteX4703" fmla="*/ 2359394 w 2437871"/>
                <a:gd name="connsiteY4703" fmla="*/ 785100 h 1574215"/>
                <a:gd name="connsiteX4704" fmla="*/ 2359394 w 2437871"/>
                <a:gd name="connsiteY4704" fmla="*/ 789116 h 1574215"/>
                <a:gd name="connsiteX4705" fmla="*/ 1338701 w 2437871"/>
                <a:gd name="connsiteY4705" fmla="*/ 785100 h 1574215"/>
                <a:gd name="connsiteX4706" fmla="*/ 1338701 w 2437871"/>
                <a:gd name="connsiteY4706" fmla="*/ 789116 h 1574215"/>
                <a:gd name="connsiteX4707" fmla="*/ 1413162 w 2437871"/>
                <a:gd name="connsiteY4707" fmla="*/ 789116 h 1574215"/>
                <a:gd name="connsiteX4708" fmla="*/ 1413162 w 2437871"/>
                <a:gd name="connsiteY4708" fmla="*/ 785100 h 1574215"/>
                <a:gd name="connsiteX4709" fmla="*/ 1338701 w 2437871"/>
                <a:gd name="connsiteY4709" fmla="*/ 785100 h 1574215"/>
                <a:gd name="connsiteX4710" fmla="*/ 1417259 w 2437871"/>
                <a:gd name="connsiteY4710" fmla="*/ 785100 h 1574215"/>
                <a:gd name="connsiteX4711" fmla="*/ 1417259 w 2437871"/>
                <a:gd name="connsiteY4711" fmla="*/ 789116 h 1574215"/>
                <a:gd name="connsiteX4712" fmla="*/ 1491721 w 2437871"/>
                <a:gd name="connsiteY4712" fmla="*/ 789116 h 1574215"/>
                <a:gd name="connsiteX4713" fmla="*/ 1491721 w 2437871"/>
                <a:gd name="connsiteY4713" fmla="*/ 785100 h 1574215"/>
                <a:gd name="connsiteX4714" fmla="*/ 1417259 w 2437871"/>
                <a:gd name="connsiteY4714" fmla="*/ 785100 h 1574215"/>
                <a:gd name="connsiteX4715" fmla="*/ 2045322 w 2437871"/>
                <a:gd name="connsiteY4715" fmla="*/ 789116 h 1574215"/>
                <a:gd name="connsiteX4716" fmla="*/ 2119784 w 2437871"/>
                <a:gd name="connsiteY4716" fmla="*/ 789116 h 1574215"/>
                <a:gd name="connsiteX4717" fmla="*/ 2119784 w 2437871"/>
                <a:gd name="connsiteY4717" fmla="*/ 785100 h 1574215"/>
                <a:gd name="connsiteX4718" fmla="*/ 2045322 w 2437871"/>
                <a:gd name="connsiteY4718" fmla="*/ 785100 h 1574215"/>
                <a:gd name="connsiteX4719" fmla="*/ 2045322 w 2437871"/>
                <a:gd name="connsiteY4719" fmla="*/ 789116 h 1574215"/>
                <a:gd name="connsiteX4720" fmla="*/ 706621 w 2437871"/>
                <a:gd name="connsiteY4720" fmla="*/ 785100 h 1574215"/>
                <a:gd name="connsiteX4721" fmla="*/ 632160 w 2437871"/>
                <a:gd name="connsiteY4721" fmla="*/ 785100 h 1574215"/>
                <a:gd name="connsiteX4722" fmla="*/ 632160 w 2437871"/>
                <a:gd name="connsiteY4722" fmla="*/ 789116 h 1574215"/>
                <a:gd name="connsiteX4723" fmla="*/ 706621 w 2437871"/>
                <a:gd name="connsiteY4723" fmla="*/ 789116 h 1574215"/>
                <a:gd name="connsiteX4724" fmla="*/ 706621 w 2437871"/>
                <a:gd name="connsiteY4724" fmla="*/ 785100 h 1574215"/>
                <a:gd name="connsiteX4725" fmla="*/ 1260223 w 2437871"/>
                <a:gd name="connsiteY4725" fmla="*/ 785100 h 1574215"/>
                <a:gd name="connsiteX4726" fmla="*/ 1260223 w 2437871"/>
                <a:gd name="connsiteY4726" fmla="*/ 789116 h 1574215"/>
                <a:gd name="connsiteX4727" fmla="*/ 1334685 w 2437871"/>
                <a:gd name="connsiteY4727" fmla="*/ 789116 h 1574215"/>
                <a:gd name="connsiteX4728" fmla="*/ 1334685 w 2437871"/>
                <a:gd name="connsiteY4728" fmla="*/ 785100 h 1574215"/>
                <a:gd name="connsiteX4729" fmla="*/ 1260223 w 2437871"/>
                <a:gd name="connsiteY4729" fmla="*/ 785100 h 1574215"/>
                <a:gd name="connsiteX4730" fmla="*/ 1731250 w 2437871"/>
                <a:gd name="connsiteY4730" fmla="*/ 789116 h 1574215"/>
                <a:gd name="connsiteX4731" fmla="*/ 1805712 w 2437871"/>
                <a:gd name="connsiteY4731" fmla="*/ 789116 h 1574215"/>
                <a:gd name="connsiteX4732" fmla="*/ 1805712 w 2437871"/>
                <a:gd name="connsiteY4732" fmla="*/ 785100 h 1574215"/>
                <a:gd name="connsiteX4733" fmla="*/ 1731250 w 2437871"/>
                <a:gd name="connsiteY4733" fmla="*/ 785100 h 1574215"/>
                <a:gd name="connsiteX4734" fmla="*/ 1731250 w 2437871"/>
                <a:gd name="connsiteY4734" fmla="*/ 789116 h 1574215"/>
                <a:gd name="connsiteX4735" fmla="*/ 157036 w 2437871"/>
                <a:gd name="connsiteY4735" fmla="*/ 785100 h 1574215"/>
                <a:gd name="connsiteX4736" fmla="*/ 82574 w 2437871"/>
                <a:gd name="connsiteY4736" fmla="*/ 785100 h 1574215"/>
                <a:gd name="connsiteX4737" fmla="*/ 82574 w 2437871"/>
                <a:gd name="connsiteY4737" fmla="*/ 789116 h 1574215"/>
                <a:gd name="connsiteX4738" fmla="*/ 157036 w 2437871"/>
                <a:gd name="connsiteY4738" fmla="*/ 789116 h 1574215"/>
                <a:gd name="connsiteX4739" fmla="*/ 157036 w 2437871"/>
                <a:gd name="connsiteY4739" fmla="*/ 785100 h 1574215"/>
                <a:gd name="connsiteX4740" fmla="*/ 1966764 w 2437871"/>
                <a:gd name="connsiteY4740" fmla="*/ 789116 h 1574215"/>
                <a:gd name="connsiteX4741" fmla="*/ 2041226 w 2437871"/>
                <a:gd name="connsiteY4741" fmla="*/ 789116 h 1574215"/>
                <a:gd name="connsiteX4742" fmla="*/ 2041226 w 2437871"/>
                <a:gd name="connsiteY4742" fmla="*/ 785100 h 1574215"/>
                <a:gd name="connsiteX4743" fmla="*/ 1966764 w 2437871"/>
                <a:gd name="connsiteY4743" fmla="*/ 785100 h 1574215"/>
                <a:gd name="connsiteX4744" fmla="*/ 1966764 w 2437871"/>
                <a:gd name="connsiteY4744" fmla="*/ 789116 h 1574215"/>
                <a:gd name="connsiteX4745" fmla="*/ 2123800 w 2437871"/>
                <a:gd name="connsiteY4745" fmla="*/ 789116 h 1574215"/>
                <a:gd name="connsiteX4746" fmla="*/ 2198262 w 2437871"/>
                <a:gd name="connsiteY4746" fmla="*/ 789116 h 1574215"/>
                <a:gd name="connsiteX4747" fmla="*/ 2198262 w 2437871"/>
                <a:gd name="connsiteY4747" fmla="*/ 785100 h 1574215"/>
                <a:gd name="connsiteX4748" fmla="*/ 2123800 w 2437871"/>
                <a:gd name="connsiteY4748" fmla="*/ 785100 h 1574215"/>
                <a:gd name="connsiteX4749" fmla="*/ 2123800 w 2437871"/>
                <a:gd name="connsiteY4749" fmla="*/ 789116 h 1574215"/>
                <a:gd name="connsiteX4750" fmla="*/ 1574215 w 2437871"/>
                <a:gd name="connsiteY4750" fmla="*/ 785100 h 1574215"/>
                <a:gd name="connsiteX4751" fmla="*/ 1574215 w 2437871"/>
                <a:gd name="connsiteY4751" fmla="*/ 789116 h 1574215"/>
                <a:gd name="connsiteX4752" fmla="*/ 1648676 w 2437871"/>
                <a:gd name="connsiteY4752" fmla="*/ 789116 h 1574215"/>
                <a:gd name="connsiteX4753" fmla="*/ 1648676 w 2437871"/>
                <a:gd name="connsiteY4753" fmla="*/ 785100 h 1574215"/>
                <a:gd name="connsiteX4754" fmla="*/ 1574215 w 2437871"/>
                <a:gd name="connsiteY4754" fmla="*/ 785100 h 1574215"/>
                <a:gd name="connsiteX4755" fmla="*/ 789115 w 2437871"/>
                <a:gd name="connsiteY4755" fmla="*/ 785100 h 1574215"/>
                <a:gd name="connsiteX4756" fmla="*/ 789115 w 2437871"/>
                <a:gd name="connsiteY4756" fmla="*/ 789116 h 1574215"/>
                <a:gd name="connsiteX4757" fmla="*/ 863577 w 2437871"/>
                <a:gd name="connsiteY4757" fmla="*/ 789116 h 1574215"/>
                <a:gd name="connsiteX4758" fmla="*/ 863577 w 2437871"/>
                <a:gd name="connsiteY4758" fmla="*/ 785100 h 1574215"/>
                <a:gd name="connsiteX4759" fmla="*/ 789115 w 2437871"/>
                <a:gd name="connsiteY4759" fmla="*/ 785100 h 1574215"/>
                <a:gd name="connsiteX4760" fmla="*/ 867673 w 2437871"/>
                <a:gd name="connsiteY4760" fmla="*/ 785100 h 1574215"/>
                <a:gd name="connsiteX4761" fmla="*/ 867673 w 2437871"/>
                <a:gd name="connsiteY4761" fmla="*/ 789116 h 1574215"/>
                <a:gd name="connsiteX4762" fmla="*/ 942135 w 2437871"/>
                <a:gd name="connsiteY4762" fmla="*/ 789116 h 1574215"/>
                <a:gd name="connsiteX4763" fmla="*/ 942135 w 2437871"/>
                <a:gd name="connsiteY4763" fmla="*/ 785100 h 1574215"/>
                <a:gd name="connsiteX4764" fmla="*/ 867673 w 2437871"/>
                <a:gd name="connsiteY4764" fmla="*/ 785100 h 1574215"/>
                <a:gd name="connsiteX4765" fmla="*/ 2202358 w 2437871"/>
                <a:gd name="connsiteY4765" fmla="*/ 789116 h 1574215"/>
                <a:gd name="connsiteX4766" fmla="*/ 2276820 w 2437871"/>
                <a:gd name="connsiteY4766" fmla="*/ 789116 h 1574215"/>
                <a:gd name="connsiteX4767" fmla="*/ 2276820 w 2437871"/>
                <a:gd name="connsiteY4767" fmla="*/ 785100 h 1574215"/>
                <a:gd name="connsiteX4768" fmla="*/ 2202358 w 2437871"/>
                <a:gd name="connsiteY4768" fmla="*/ 785100 h 1574215"/>
                <a:gd name="connsiteX4769" fmla="*/ 2202358 w 2437871"/>
                <a:gd name="connsiteY4769" fmla="*/ 789116 h 1574215"/>
                <a:gd name="connsiteX4770" fmla="*/ 2280836 w 2437871"/>
                <a:gd name="connsiteY4770" fmla="*/ 789116 h 1574215"/>
                <a:gd name="connsiteX4771" fmla="*/ 2355298 w 2437871"/>
                <a:gd name="connsiteY4771" fmla="*/ 789116 h 1574215"/>
                <a:gd name="connsiteX4772" fmla="*/ 2355298 w 2437871"/>
                <a:gd name="connsiteY4772" fmla="*/ 785100 h 1574215"/>
                <a:gd name="connsiteX4773" fmla="*/ 2280836 w 2437871"/>
                <a:gd name="connsiteY4773" fmla="*/ 785100 h 1574215"/>
                <a:gd name="connsiteX4774" fmla="*/ 2280836 w 2437871"/>
                <a:gd name="connsiteY4774" fmla="*/ 789116 h 1574215"/>
                <a:gd name="connsiteX4775" fmla="*/ 1181665 w 2437871"/>
                <a:gd name="connsiteY4775" fmla="*/ 785100 h 1574215"/>
                <a:gd name="connsiteX4776" fmla="*/ 1181665 w 2437871"/>
                <a:gd name="connsiteY4776" fmla="*/ 789116 h 1574215"/>
                <a:gd name="connsiteX4777" fmla="*/ 1256127 w 2437871"/>
                <a:gd name="connsiteY4777" fmla="*/ 789116 h 1574215"/>
                <a:gd name="connsiteX4778" fmla="*/ 1256127 w 2437871"/>
                <a:gd name="connsiteY4778" fmla="*/ 785100 h 1574215"/>
                <a:gd name="connsiteX4779" fmla="*/ 1181665 w 2437871"/>
                <a:gd name="connsiteY4779" fmla="*/ 785100 h 1574215"/>
                <a:gd name="connsiteX4780" fmla="*/ 314072 w 2437871"/>
                <a:gd name="connsiteY4780" fmla="*/ 785100 h 1574215"/>
                <a:gd name="connsiteX4781" fmla="*/ 239610 w 2437871"/>
                <a:gd name="connsiteY4781" fmla="*/ 785100 h 1574215"/>
                <a:gd name="connsiteX4782" fmla="*/ 239610 w 2437871"/>
                <a:gd name="connsiteY4782" fmla="*/ 789116 h 1574215"/>
                <a:gd name="connsiteX4783" fmla="*/ 314072 w 2437871"/>
                <a:gd name="connsiteY4783" fmla="*/ 789116 h 1574215"/>
                <a:gd name="connsiteX4784" fmla="*/ 314072 w 2437871"/>
                <a:gd name="connsiteY4784" fmla="*/ 785100 h 1574215"/>
                <a:gd name="connsiteX4785" fmla="*/ 471108 w 2437871"/>
                <a:gd name="connsiteY4785" fmla="*/ 785100 h 1574215"/>
                <a:gd name="connsiteX4786" fmla="*/ 396646 w 2437871"/>
                <a:gd name="connsiteY4786" fmla="*/ 785100 h 1574215"/>
                <a:gd name="connsiteX4787" fmla="*/ 396646 w 2437871"/>
                <a:gd name="connsiteY4787" fmla="*/ 789116 h 1574215"/>
                <a:gd name="connsiteX4788" fmla="*/ 471108 w 2437871"/>
                <a:gd name="connsiteY4788" fmla="*/ 789116 h 1574215"/>
                <a:gd name="connsiteX4789" fmla="*/ 471108 w 2437871"/>
                <a:gd name="connsiteY4789" fmla="*/ 785100 h 1574215"/>
                <a:gd name="connsiteX4790" fmla="*/ 1024629 w 2437871"/>
                <a:gd name="connsiteY4790" fmla="*/ 785100 h 1574215"/>
                <a:gd name="connsiteX4791" fmla="*/ 1024629 w 2437871"/>
                <a:gd name="connsiteY4791" fmla="*/ 789116 h 1574215"/>
                <a:gd name="connsiteX4792" fmla="*/ 1099091 w 2437871"/>
                <a:gd name="connsiteY4792" fmla="*/ 789116 h 1574215"/>
                <a:gd name="connsiteX4793" fmla="*/ 1099091 w 2437871"/>
                <a:gd name="connsiteY4793" fmla="*/ 785100 h 1574215"/>
                <a:gd name="connsiteX4794" fmla="*/ 1024629 w 2437871"/>
                <a:gd name="connsiteY4794" fmla="*/ 785100 h 1574215"/>
                <a:gd name="connsiteX4795" fmla="*/ 1103187 w 2437871"/>
                <a:gd name="connsiteY4795" fmla="*/ 785100 h 1574215"/>
                <a:gd name="connsiteX4796" fmla="*/ 1103187 w 2437871"/>
                <a:gd name="connsiteY4796" fmla="*/ 789116 h 1574215"/>
                <a:gd name="connsiteX4797" fmla="*/ 1177649 w 2437871"/>
                <a:gd name="connsiteY4797" fmla="*/ 789116 h 1574215"/>
                <a:gd name="connsiteX4798" fmla="*/ 1177649 w 2437871"/>
                <a:gd name="connsiteY4798" fmla="*/ 785100 h 1574215"/>
                <a:gd name="connsiteX4799" fmla="*/ 1103187 w 2437871"/>
                <a:gd name="connsiteY4799" fmla="*/ 785100 h 1574215"/>
                <a:gd name="connsiteX4800" fmla="*/ 235514 w 2437871"/>
                <a:gd name="connsiteY4800" fmla="*/ 785100 h 1574215"/>
                <a:gd name="connsiteX4801" fmla="*/ 161052 w 2437871"/>
                <a:gd name="connsiteY4801" fmla="*/ 785100 h 1574215"/>
                <a:gd name="connsiteX4802" fmla="*/ 161052 w 2437871"/>
                <a:gd name="connsiteY4802" fmla="*/ 789116 h 1574215"/>
                <a:gd name="connsiteX4803" fmla="*/ 235514 w 2437871"/>
                <a:gd name="connsiteY4803" fmla="*/ 789116 h 1574215"/>
                <a:gd name="connsiteX4804" fmla="*/ 235514 w 2437871"/>
                <a:gd name="connsiteY4804" fmla="*/ 785100 h 1574215"/>
                <a:gd name="connsiteX4805" fmla="*/ 1809809 w 2437871"/>
                <a:gd name="connsiteY4805" fmla="*/ 789116 h 1574215"/>
                <a:gd name="connsiteX4806" fmla="*/ 1884270 w 2437871"/>
                <a:gd name="connsiteY4806" fmla="*/ 789116 h 1574215"/>
                <a:gd name="connsiteX4807" fmla="*/ 1884270 w 2437871"/>
                <a:gd name="connsiteY4807" fmla="*/ 785100 h 1574215"/>
                <a:gd name="connsiteX4808" fmla="*/ 1809809 w 2437871"/>
                <a:gd name="connsiteY4808" fmla="*/ 785100 h 1574215"/>
                <a:gd name="connsiteX4809" fmla="*/ 1809809 w 2437871"/>
                <a:gd name="connsiteY4809" fmla="*/ 789116 h 1574215"/>
                <a:gd name="connsiteX4810" fmla="*/ 1888286 w 2437871"/>
                <a:gd name="connsiteY4810" fmla="*/ 789116 h 1574215"/>
                <a:gd name="connsiteX4811" fmla="*/ 1962748 w 2437871"/>
                <a:gd name="connsiteY4811" fmla="*/ 789116 h 1574215"/>
                <a:gd name="connsiteX4812" fmla="*/ 1962748 w 2437871"/>
                <a:gd name="connsiteY4812" fmla="*/ 785100 h 1574215"/>
                <a:gd name="connsiteX4813" fmla="*/ 1888286 w 2437871"/>
                <a:gd name="connsiteY4813" fmla="*/ 785100 h 1574215"/>
                <a:gd name="connsiteX4814" fmla="*/ 1888286 w 2437871"/>
                <a:gd name="connsiteY4814" fmla="*/ 789116 h 1574215"/>
                <a:gd name="connsiteX4815" fmla="*/ 946151 w 2437871"/>
                <a:gd name="connsiteY4815" fmla="*/ 785100 h 1574215"/>
                <a:gd name="connsiteX4816" fmla="*/ 946151 w 2437871"/>
                <a:gd name="connsiteY4816" fmla="*/ 789116 h 1574215"/>
                <a:gd name="connsiteX4817" fmla="*/ 1020613 w 2437871"/>
                <a:gd name="connsiteY4817" fmla="*/ 789116 h 1574215"/>
                <a:gd name="connsiteX4818" fmla="*/ 1020613 w 2437871"/>
                <a:gd name="connsiteY4818" fmla="*/ 785100 h 1574215"/>
                <a:gd name="connsiteX4819" fmla="*/ 946151 w 2437871"/>
                <a:gd name="connsiteY4819" fmla="*/ 785100 h 1574215"/>
                <a:gd name="connsiteX4820" fmla="*/ 710638 w 2437871"/>
                <a:gd name="connsiteY4820" fmla="*/ 785100 h 1574215"/>
                <a:gd name="connsiteX4821" fmla="*/ 710638 w 2437871"/>
                <a:gd name="connsiteY4821" fmla="*/ 789116 h 1574215"/>
                <a:gd name="connsiteX4822" fmla="*/ 785099 w 2437871"/>
                <a:gd name="connsiteY4822" fmla="*/ 789116 h 1574215"/>
                <a:gd name="connsiteX4823" fmla="*/ 785099 w 2437871"/>
                <a:gd name="connsiteY4823" fmla="*/ 785100 h 1574215"/>
                <a:gd name="connsiteX4824" fmla="*/ 710638 w 2437871"/>
                <a:gd name="connsiteY4824" fmla="*/ 785100 h 1574215"/>
                <a:gd name="connsiteX4825" fmla="*/ 549585 w 2437871"/>
                <a:gd name="connsiteY4825" fmla="*/ 785100 h 1574215"/>
                <a:gd name="connsiteX4826" fmla="*/ 475124 w 2437871"/>
                <a:gd name="connsiteY4826" fmla="*/ 785100 h 1574215"/>
                <a:gd name="connsiteX4827" fmla="*/ 475124 w 2437871"/>
                <a:gd name="connsiteY4827" fmla="*/ 789116 h 1574215"/>
                <a:gd name="connsiteX4828" fmla="*/ 549585 w 2437871"/>
                <a:gd name="connsiteY4828" fmla="*/ 789116 h 1574215"/>
                <a:gd name="connsiteX4829" fmla="*/ 549585 w 2437871"/>
                <a:gd name="connsiteY4829" fmla="*/ 785100 h 1574215"/>
                <a:gd name="connsiteX4830" fmla="*/ 392550 w 2437871"/>
                <a:gd name="connsiteY4830" fmla="*/ 785100 h 1574215"/>
                <a:gd name="connsiteX4831" fmla="*/ 318088 w 2437871"/>
                <a:gd name="connsiteY4831" fmla="*/ 785100 h 1574215"/>
                <a:gd name="connsiteX4832" fmla="*/ 318088 w 2437871"/>
                <a:gd name="connsiteY4832" fmla="*/ 789116 h 1574215"/>
                <a:gd name="connsiteX4833" fmla="*/ 392550 w 2437871"/>
                <a:gd name="connsiteY4833" fmla="*/ 789116 h 1574215"/>
                <a:gd name="connsiteX4834" fmla="*/ 392550 w 2437871"/>
                <a:gd name="connsiteY4834" fmla="*/ 785100 h 1574215"/>
                <a:gd name="connsiteX4835" fmla="*/ 78478 w 2437871"/>
                <a:gd name="connsiteY4835" fmla="*/ 785100 h 1574215"/>
                <a:gd name="connsiteX4836" fmla="*/ 4016 w 2437871"/>
                <a:gd name="connsiteY4836" fmla="*/ 785100 h 1574215"/>
                <a:gd name="connsiteX4837" fmla="*/ 4016 w 2437871"/>
                <a:gd name="connsiteY4837" fmla="*/ 789116 h 1574215"/>
                <a:gd name="connsiteX4838" fmla="*/ 78478 w 2437871"/>
                <a:gd name="connsiteY4838" fmla="*/ 789116 h 1574215"/>
                <a:gd name="connsiteX4839" fmla="*/ 78478 w 2437871"/>
                <a:gd name="connsiteY4839" fmla="*/ 785100 h 1574215"/>
                <a:gd name="connsiteX4840" fmla="*/ 628063 w 2437871"/>
                <a:gd name="connsiteY4840" fmla="*/ 785100 h 1574215"/>
                <a:gd name="connsiteX4841" fmla="*/ 553602 w 2437871"/>
                <a:gd name="connsiteY4841" fmla="*/ 785100 h 1574215"/>
                <a:gd name="connsiteX4842" fmla="*/ 553602 w 2437871"/>
                <a:gd name="connsiteY4842" fmla="*/ 789116 h 1574215"/>
                <a:gd name="connsiteX4843" fmla="*/ 628063 w 2437871"/>
                <a:gd name="connsiteY4843" fmla="*/ 789116 h 1574215"/>
                <a:gd name="connsiteX4844" fmla="*/ 628063 w 2437871"/>
                <a:gd name="connsiteY4844" fmla="*/ 785100 h 1574215"/>
                <a:gd name="connsiteX4845" fmla="*/ 628063 w 2437871"/>
                <a:gd name="connsiteY4845" fmla="*/ 863658 h 1574215"/>
                <a:gd name="connsiteX4846" fmla="*/ 553602 w 2437871"/>
                <a:gd name="connsiteY4846" fmla="*/ 863658 h 1574215"/>
                <a:gd name="connsiteX4847" fmla="*/ 553602 w 2437871"/>
                <a:gd name="connsiteY4847" fmla="*/ 867674 h 1574215"/>
                <a:gd name="connsiteX4848" fmla="*/ 628063 w 2437871"/>
                <a:gd name="connsiteY4848" fmla="*/ 867674 h 1574215"/>
                <a:gd name="connsiteX4849" fmla="*/ 628063 w 2437871"/>
                <a:gd name="connsiteY4849" fmla="*/ 863658 h 1574215"/>
                <a:gd name="connsiteX4850" fmla="*/ 1417259 w 2437871"/>
                <a:gd name="connsiteY4850" fmla="*/ 863658 h 1574215"/>
                <a:gd name="connsiteX4851" fmla="*/ 1417259 w 2437871"/>
                <a:gd name="connsiteY4851" fmla="*/ 867674 h 1574215"/>
                <a:gd name="connsiteX4852" fmla="*/ 1491721 w 2437871"/>
                <a:gd name="connsiteY4852" fmla="*/ 867674 h 1574215"/>
                <a:gd name="connsiteX4853" fmla="*/ 1491721 w 2437871"/>
                <a:gd name="connsiteY4853" fmla="*/ 863658 h 1574215"/>
                <a:gd name="connsiteX4854" fmla="*/ 1417259 w 2437871"/>
                <a:gd name="connsiteY4854" fmla="*/ 863658 h 1574215"/>
                <a:gd name="connsiteX4855" fmla="*/ 1024629 w 2437871"/>
                <a:gd name="connsiteY4855" fmla="*/ 863658 h 1574215"/>
                <a:gd name="connsiteX4856" fmla="*/ 1024629 w 2437871"/>
                <a:gd name="connsiteY4856" fmla="*/ 867674 h 1574215"/>
                <a:gd name="connsiteX4857" fmla="*/ 1099091 w 2437871"/>
                <a:gd name="connsiteY4857" fmla="*/ 867674 h 1574215"/>
                <a:gd name="connsiteX4858" fmla="*/ 1099091 w 2437871"/>
                <a:gd name="connsiteY4858" fmla="*/ 863658 h 1574215"/>
                <a:gd name="connsiteX4859" fmla="*/ 1024629 w 2437871"/>
                <a:gd name="connsiteY4859" fmla="*/ 863658 h 1574215"/>
                <a:gd name="connsiteX4860" fmla="*/ 946151 w 2437871"/>
                <a:gd name="connsiteY4860" fmla="*/ 863658 h 1574215"/>
                <a:gd name="connsiteX4861" fmla="*/ 946151 w 2437871"/>
                <a:gd name="connsiteY4861" fmla="*/ 867674 h 1574215"/>
                <a:gd name="connsiteX4862" fmla="*/ 1020613 w 2437871"/>
                <a:gd name="connsiteY4862" fmla="*/ 867674 h 1574215"/>
                <a:gd name="connsiteX4863" fmla="*/ 1020613 w 2437871"/>
                <a:gd name="connsiteY4863" fmla="*/ 863658 h 1574215"/>
                <a:gd name="connsiteX4864" fmla="*/ 946151 w 2437871"/>
                <a:gd name="connsiteY4864" fmla="*/ 863658 h 1574215"/>
                <a:gd name="connsiteX4865" fmla="*/ 1103187 w 2437871"/>
                <a:gd name="connsiteY4865" fmla="*/ 863658 h 1574215"/>
                <a:gd name="connsiteX4866" fmla="*/ 1103187 w 2437871"/>
                <a:gd name="connsiteY4866" fmla="*/ 867674 h 1574215"/>
                <a:gd name="connsiteX4867" fmla="*/ 1177649 w 2437871"/>
                <a:gd name="connsiteY4867" fmla="*/ 867674 h 1574215"/>
                <a:gd name="connsiteX4868" fmla="*/ 1177649 w 2437871"/>
                <a:gd name="connsiteY4868" fmla="*/ 863658 h 1574215"/>
                <a:gd name="connsiteX4869" fmla="*/ 1103187 w 2437871"/>
                <a:gd name="connsiteY4869" fmla="*/ 863658 h 1574215"/>
                <a:gd name="connsiteX4870" fmla="*/ 867673 w 2437871"/>
                <a:gd name="connsiteY4870" fmla="*/ 863658 h 1574215"/>
                <a:gd name="connsiteX4871" fmla="*/ 867673 w 2437871"/>
                <a:gd name="connsiteY4871" fmla="*/ 867674 h 1574215"/>
                <a:gd name="connsiteX4872" fmla="*/ 942135 w 2437871"/>
                <a:gd name="connsiteY4872" fmla="*/ 867674 h 1574215"/>
                <a:gd name="connsiteX4873" fmla="*/ 942135 w 2437871"/>
                <a:gd name="connsiteY4873" fmla="*/ 863658 h 1574215"/>
                <a:gd name="connsiteX4874" fmla="*/ 867673 w 2437871"/>
                <a:gd name="connsiteY4874" fmla="*/ 863658 h 1574215"/>
                <a:gd name="connsiteX4875" fmla="*/ 2359394 w 2437871"/>
                <a:gd name="connsiteY4875" fmla="*/ 867674 h 1574215"/>
                <a:gd name="connsiteX4876" fmla="*/ 2433856 w 2437871"/>
                <a:gd name="connsiteY4876" fmla="*/ 867674 h 1574215"/>
                <a:gd name="connsiteX4877" fmla="*/ 2433856 w 2437871"/>
                <a:gd name="connsiteY4877" fmla="*/ 863658 h 1574215"/>
                <a:gd name="connsiteX4878" fmla="*/ 2359394 w 2437871"/>
                <a:gd name="connsiteY4878" fmla="*/ 863658 h 1574215"/>
                <a:gd name="connsiteX4879" fmla="*/ 2359394 w 2437871"/>
                <a:gd name="connsiteY4879" fmla="*/ 867674 h 1574215"/>
                <a:gd name="connsiteX4880" fmla="*/ 632080 w 2437871"/>
                <a:gd name="connsiteY4880" fmla="*/ 863658 h 1574215"/>
                <a:gd name="connsiteX4881" fmla="*/ 632080 w 2437871"/>
                <a:gd name="connsiteY4881" fmla="*/ 867674 h 1574215"/>
                <a:gd name="connsiteX4882" fmla="*/ 706541 w 2437871"/>
                <a:gd name="connsiteY4882" fmla="*/ 867674 h 1574215"/>
                <a:gd name="connsiteX4883" fmla="*/ 706541 w 2437871"/>
                <a:gd name="connsiteY4883" fmla="*/ 863658 h 1574215"/>
                <a:gd name="connsiteX4884" fmla="*/ 632080 w 2437871"/>
                <a:gd name="connsiteY4884" fmla="*/ 863658 h 1574215"/>
                <a:gd name="connsiteX4885" fmla="*/ 789115 w 2437871"/>
                <a:gd name="connsiteY4885" fmla="*/ 863658 h 1574215"/>
                <a:gd name="connsiteX4886" fmla="*/ 789115 w 2437871"/>
                <a:gd name="connsiteY4886" fmla="*/ 867674 h 1574215"/>
                <a:gd name="connsiteX4887" fmla="*/ 863577 w 2437871"/>
                <a:gd name="connsiteY4887" fmla="*/ 867674 h 1574215"/>
                <a:gd name="connsiteX4888" fmla="*/ 863577 w 2437871"/>
                <a:gd name="connsiteY4888" fmla="*/ 863658 h 1574215"/>
                <a:gd name="connsiteX4889" fmla="*/ 789115 w 2437871"/>
                <a:gd name="connsiteY4889" fmla="*/ 863658 h 1574215"/>
                <a:gd name="connsiteX4890" fmla="*/ 710638 w 2437871"/>
                <a:gd name="connsiteY4890" fmla="*/ 863658 h 1574215"/>
                <a:gd name="connsiteX4891" fmla="*/ 710638 w 2437871"/>
                <a:gd name="connsiteY4891" fmla="*/ 867674 h 1574215"/>
                <a:gd name="connsiteX4892" fmla="*/ 785099 w 2437871"/>
                <a:gd name="connsiteY4892" fmla="*/ 867674 h 1574215"/>
                <a:gd name="connsiteX4893" fmla="*/ 785099 w 2437871"/>
                <a:gd name="connsiteY4893" fmla="*/ 863658 h 1574215"/>
                <a:gd name="connsiteX4894" fmla="*/ 710638 w 2437871"/>
                <a:gd name="connsiteY4894" fmla="*/ 863658 h 1574215"/>
                <a:gd name="connsiteX4895" fmla="*/ 1574215 w 2437871"/>
                <a:gd name="connsiteY4895" fmla="*/ 863658 h 1574215"/>
                <a:gd name="connsiteX4896" fmla="*/ 1574215 w 2437871"/>
                <a:gd name="connsiteY4896" fmla="*/ 867674 h 1574215"/>
                <a:gd name="connsiteX4897" fmla="*/ 1648676 w 2437871"/>
                <a:gd name="connsiteY4897" fmla="*/ 867674 h 1574215"/>
                <a:gd name="connsiteX4898" fmla="*/ 1648676 w 2437871"/>
                <a:gd name="connsiteY4898" fmla="*/ 863658 h 1574215"/>
                <a:gd name="connsiteX4899" fmla="*/ 1574215 w 2437871"/>
                <a:gd name="connsiteY4899" fmla="*/ 863658 h 1574215"/>
                <a:gd name="connsiteX4900" fmla="*/ 1731250 w 2437871"/>
                <a:gd name="connsiteY4900" fmla="*/ 863658 h 1574215"/>
                <a:gd name="connsiteX4901" fmla="*/ 1731250 w 2437871"/>
                <a:gd name="connsiteY4901" fmla="*/ 867674 h 1574215"/>
                <a:gd name="connsiteX4902" fmla="*/ 1805712 w 2437871"/>
                <a:gd name="connsiteY4902" fmla="*/ 867674 h 1574215"/>
                <a:gd name="connsiteX4903" fmla="*/ 1805712 w 2437871"/>
                <a:gd name="connsiteY4903" fmla="*/ 863658 h 1574215"/>
                <a:gd name="connsiteX4904" fmla="*/ 1731250 w 2437871"/>
                <a:gd name="connsiteY4904" fmla="*/ 863658 h 1574215"/>
                <a:gd name="connsiteX4905" fmla="*/ 1652773 w 2437871"/>
                <a:gd name="connsiteY4905" fmla="*/ 863658 h 1574215"/>
                <a:gd name="connsiteX4906" fmla="*/ 1652773 w 2437871"/>
                <a:gd name="connsiteY4906" fmla="*/ 867674 h 1574215"/>
                <a:gd name="connsiteX4907" fmla="*/ 1727234 w 2437871"/>
                <a:gd name="connsiteY4907" fmla="*/ 867674 h 1574215"/>
                <a:gd name="connsiteX4908" fmla="*/ 1727234 w 2437871"/>
                <a:gd name="connsiteY4908" fmla="*/ 863658 h 1574215"/>
                <a:gd name="connsiteX4909" fmla="*/ 1652773 w 2437871"/>
                <a:gd name="connsiteY4909" fmla="*/ 863658 h 1574215"/>
                <a:gd name="connsiteX4910" fmla="*/ 78478 w 2437871"/>
                <a:gd name="connsiteY4910" fmla="*/ 863658 h 1574215"/>
                <a:gd name="connsiteX4911" fmla="*/ 4016 w 2437871"/>
                <a:gd name="connsiteY4911" fmla="*/ 863658 h 1574215"/>
                <a:gd name="connsiteX4912" fmla="*/ 4016 w 2437871"/>
                <a:gd name="connsiteY4912" fmla="*/ 867674 h 1574215"/>
                <a:gd name="connsiteX4913" fmla="*/ 78478 w 2437871"/>
                <a:gd name="connsiteY4913" fmla="*/ 867674 h 1574215"/>
                <a:gd name="connsiteX4914" fmla="*/ 78478 w 2437871"/>
                <a:gd name="connsiteY4914" fmla="*/ 863658 h 1574215"/>
                <a:gd name="connsiteX4915" fmla="*/ 549585 w 2437871"/>
                <a:gd name="connsiteY4915" fmla="*/ 863658 h 1574215"/>
                <a:gd name="connsiteX4916" fmla="*/ 475124 w 2437871"/>
                <a:gd name="connsiteY4916" fmla="*/ 863658 h 1574215"/>
                <a:gd name="connsiteX4917" fmla="*/ 475124 w 2437871"/>
                <a:gd name="connsiteY4917" fmla="*/ 867674 h 1574215"/>
                <a:gd name="connsiteX4918" fmla="*/ 549585 w 2437871"/>
                <a:gd name="connsiteY4918" fmla="*/ 867674 h 1574215"/>
                <a:gd name="connsiteX4919" fmla="*/ 549585 w 2437871"/>
                <a:gd name="connsiteY4919" fmla="*/ 863658 h 1574215"/>
                <a:gd name="connsiteX4920" fmla="*/ 1338701 w 2437871"/>
                <a:gd name="connsiteY4920" fmla="*/ 863658 h 1574215"/>
                <a:gd name="connsiteX4921" fmla="*/ 1338701 w 2437871"/>
                <a:gd name="connsiteY4921" fmla="*/ 867674 h 1574215"/>
                <a:gd name="connsiteX4922" fmla="*/ 1413162 w 2437871"/>
                <a:gd name="connsiteY4922" fmla="*/ 867674 h 1574215"/>
                <a:gd name="connsiteX4923" fmla="*/ 1413162 w 2437871"/>
                <a:gd name="connsiteY4923" fmla="*/ 863658 h 1574215"/>
                <a:gd name="connsiteX4924" fmla="*/ 1338701 w 2437871"/>
                <a:gd name="connsiteY4924" fmla="*/ 863658 h 1574215"/>
                <a:gd name="connsiteX4925" fmla="*/ 1260223 w 2437871"/>
                <a:gd name="connsiteY4925" fmla="*/ 863658 h 1574215"/>
                <a:gd name="connsiteX4926" fmla="*/ 1260223 w 2437871"/>
                <a:gd name="connsiteY4926" fmla="*/ 867674 h 1574215"/>
                <a:gd name="connsiteX4927" fmla="*/ 1334685 w 2437871"/>
                <a:gd name="connsiteY4927" fmla="*/ 867674 h 1574215"/>
                <a:gd name="connsiteX4928" fmla="*/ 1334685 w 2437871"/>
                <a:gd name="connsiteY4928" fmla="*/ 863658 h 1574215"/>
                <a:gd name="connsiteX4929" fmla="*/ 1260223 w 2437871"/>
                <a:gd name="connsiteY4929" fmla="*/ 863658 h 1574215"/>
                <a:gd name="connsiteX4930" fmla="*/ 1181665 w 2437871"/>
                <a:gd name="connsiteY4930" fmla="*/ 863658 h 1574215"/>
                <a:gd name="connsiteX4931" fmla="*/ 1181665 w 2437871"/>
                <a:gd name="connsiteY4931" fmla="*/ 867674 h 1574215"/>
                <a:gd name="connsiteX4932" fmla="*/ 1256127 w 2437871"/>
                <a:gd name="connsiteY4932" fmla="*/ 867674 h 1574215"/>
                <a:gd name="connsiteX4933" fmla="*/ 1256127 w 2437871"/>
                <a:gd name="connsiteY4933" fmla="*/ 863658 h 1574215"/>
                <a:gd name="connsiteX4934" fmla="*/ 1181665 w 2437871"/>
                <a:gd name="connsiteY4934" fmla="*/ 863658 h 1574215"/>
                <a:gd name="connsiteX4935" fmla="*/ 1495737 w 2437871"/>
                <a:gd name="connsiteY4935" fmla="*/ 863658 h 1574215"/>
                <a:gd name="connsiteX4936" fmla="*/ 1495737 w 2437871"/>
                <a:gd name="connsiteY4936" fmla="*/ 867674 h 1574215"/>
                <a:gd name="connsiteX4937" fmla="*/ 1570198 w 2437871"/>
                <a:gd name="connsiteY4937" fmla="*/ 867674 h 1574215"/>
                <a:gd name="connsiteX4938" fmla="*/ 1570198 w 2437871"/>
                <a:gd name="connsiteY4938" fmla="*/ 863658 h 1574215"/>
                <a:gd name="connsiteX4939" fmla="*/ 1495737 w 2437871"/>
                <a:gd name="connsiteY4939" fmla="*/ 863658 h 1574215"/>
                <a:gd name="connsiteX4940" fmla="*/ 1809809 w 2437871"/>
                <a:gd name="connsiteY4940" fmla="*/ 867674 h 1574215"/>
                <a:gd name="connsiteX4941" fmla="*/ 1884270 w 2437871"/>
                <a:gd name="connsiteY4941" fmla="*/ 867674 h 1574215"/>
                <a:gd name="connsiteX4942" fmla="*/ 1884270 w 2437871"/>
                <a:gd name="connsiteY4942" fmla="*/ 863658 h 1574215"/>
                <a:gd name="connsiteX4943" fmla="*/ 1809809 w 2437871"/>
                <a:gd name="connsiteY4943" fmla="*/ 863658 h 1574215"/>
                <a:gd name="connsiteX4944" fmla="*/ 1809809 w 2437871"/>
                <a:gd name="connsiteY4944" fmla="*/ 867674 h 1574215"/>
                <a:gd name="connsiteX4945" fmla="*/ 1888286 w 2437871"/>
                <a:gd name="connsiteY4945" fmla="*/ 867674 h 1574215"/>
                <a:gd name="connsiteX4946" fmla="*/ 1962748 w 2437871"/>
                <a:gd name="connsiteY4946" fmla="*/ 867674 h 1574215"/>
                <a:gd name="connsiteX4947" fmla="*/ 1962748 w 2437871"/>
                <a:gd name="connsiteY4947" fmla="*/ 863658 h 1574215"/>
                <a:gd name="connsiteX4948" fmla="*/ 1888286 w 2437871"/>
                <a:gd name="connsiteY4948" fmla="*/ 863658 h 1574215"/>
                <a:gd name="connsiteX4949" fmla="*/ 1888286 w 2437871"/>
                <a:gd name="connsiteY4949" fmla="*/ 867674 h 1574215"/>
                <a:gd name="connsiteX4950" fmla="*/ 235514 w 2437871"/>
                <a:gd name="connsiteY4950" fmla="*/ 863658 h 1574215"/>
                <a:gd name="connsiteX4951" fmla="*/ 161052 w 2437871"/>
                <a:gd name="connsiteY4951" fmla="*/ 863658 h 1574215"/>
                <a:gd name="connsiteX4952" fmla="*/ 161052 w 2437871"/>
                <a:gd name="connsiteY4952" fmla="*/ 867674 h 1574215"/>
                <a:gd name="connsiteX4953" fmla="*/ 235514 w 2437871"/>
                <a:gd name="connsiteY4953" fmla="*/ 867674 h 1574215"/>
                <a:gd name="connsiteX4954" fmla="*/ 235514 w 2437871"/>
                <a:gd name="connsiteY4954" fmla="*/ 863658 h 1574215"/>
                <a:gd name="connsiteX4955" fmla="*/ 157036 w 2437871"/>
                <a:gd name="connsiteY4955" fmla="*/ 863658 h 1574215"/>
                <a:gd name="connsiteX4956" fmla="*/ 82574 w 2437871"/>
                <a:gd name="connsiteY4956" fmla="*/ 863658 h 1574215"/>
                <a:gd name="connsiteX4957" fmla="*/ 82574 w 2437871"/>
                <a:gd name="connsiteY4957" fmla="*/ 867674 h 1574215"/>
                <a:gd name="connsiteX4958" fmla="*/ 157036 w 2437871"/>
                <a:gd name="connsiteY4958" fmla="*/ 867674 h 1574215"/>
                <a:gd name="connsiteX4959" fmla="*/ 157036 w 2437871"/>
                <a:gd name="connsiteY4959" fmla="*/ 863658 h 1574215"/>
                <a:gd name="connsiteX4960" fmla="*/ 1966764 w 2437871"/>
                <a:gd name="connsiteY4960" fmla="*/ 867674 h 1574215"/>
                <a:gd name="connsiteX4961" fmla="*/ 2041226 w 2437871"/>
                <a:gd name="connsiteY4961" fmla="*/ 867674 h 1574215"/>
                <a:gd name="connsiteX4962" fmla="*/ 2041226 w 2437871"/>
                <a:gd name="connsiteY4962" fmla="*/ 863658 h 1574215"/>
                <a:gd name="connsiteX4963" fmla="*/ 1966764 w 2437871"/>
                <a:gd name="connsiteY4963" fmla="*/ 863658 h 1574215"/>
                <a:gd name="connsiteX4964" fmla="*/ 1966764 w 2437871"/>
                <a:gd name="connsiteY4964" fmla="*/ 867674 h 1574215"/>
                <a:gd name="connsiteX4965" fmla="*/ 2045322 w 2437871"/>
                <a:gd name="connsiteY4965" fmla="*/ 867674 h 1574215"/>
                <a:gd name="connsiteX4966" fmla="*/ 2119784 w 2437871"/>
                <a:gd name="connsiteY4966" fmla="*/ 867674 h 1574215"/>
                <a:gd name="connsiteX4967" fmla="*/ 2119784 w 2437871"/>
                <a:gd name="connsiteY4967" fmla="*/ 863658 h 1574215"/>
                <a:gd name="connsiteX4968" fmla="*/ 2045322 w 2437871"/>
                <a:gd name="connsiteY4968" fmla="*/ 863658 h 1574215"/>
                <a:gd name="connsiteX4969" fmla="*/ 2045322 w 2437871"/>
                <a:gd name="connsiteY4969" fmla="*/ 867674 h 1574215"/>
                <a:gd name="connsiteX4970" fmla="*/ 2123800 w 2437871"/>
                <a:gd name="connsiteY4970" fmla="*/ 867674 h 1574215"/>
                <a:gd name="connsiteX4971" fmla="*/ 2198262 w 2437871"/>
                <a:gd name="connsiteY4971" fmla="*/ 867674 h 1574215"/>
                <a:gd name="connsiteX4972" fmla="*/ 2198262 w 2437871"/>
                <a:gd name="connsiteY4972" fmla="*/ 863658 h 1574215"/>
                <a:gd name="connsiteX4973" fmla="*/ 2123800 w 2437871"/>
                <a:gd name="connsiteY4973" fmla="*/ 863658 h 1574215"/>
                <a:gd name="connsiteX4974" fmla="*/ 2123800 w 2437871"/>
                <a:gd name="connsiteY4974" fmla="*/ 867674 h 1574215"/>
                <a:gd name="connsiteX4975" fmla="*/ 2280836 w 2437871"/>
                <a:gd name="connsiteY4975" fmla="*/ 867674 h 1574215"/>
                <a:gd name="connsiteX4976" fmla="*/ 2355298 w 2437871"/>
                <a:gd name="connsiteY4976" fmla="*/ 867674 h 1574215"/>
                <a:gd name="connsiteX4977" fmla="*/ 2355298 w 2437871"/>
                <a:gd name="connsiteY4977" fmla="*/ 863658 h 1574215"/>
                <a:gd name="connsiteX4978" fmla="*/ 2280836 w 2437871"/>
                <a:gd name="connsiteY4978" fmla="*/ 863658 h 1574215"/>
                <a:gd name="connsiteX4979" fmla="*/ 2280836 w 2437871"/>
                <a:gd name="connsiteY4979" fmla="*/ 867674 h 1574215"/>
                <a:gd name="connsiteX4980" fmla="*/ 2202358 w 2437871"/>
                <a:gd name="connsiteY4980" fmla="*/ 867674 h 1574215"/>
                <a:gd name="connsiteX4981" fmla="*/ 2276820 w 2437871"/>
                <a:gd name="connsiteY4981" fmla="*/ 867674 h 1574215"/>
                <a:gd name="connsiteX4982" fmla="*/ 2276820 w 2437871"/>
                <a:gd name="connsiteY4982" fmla="*/ 863658 h 1574215"/>
                <a:gd name="connsiteX4983" fmla="*/ 2202358 w 2437871"/>
                <a:gd name="connsiteY4983" fmla="*/ 863658 h 1574215"/>
                <a:gd name="connsiteX4984" fmla="*/ 2202358 w 2437871"/>
                <a:gd name="connsiteY4984" fmla="*/ 867674 h 1574215"/>
                <a:gd name="connsiteX4985" fmla="*/ 392550 w 2437871"/>
                <a:gd name="connsiteY4985" fmla="*/ 863658 h 1574215"/>
                <a:gd name="connsiteX4986" fmla="*/ 318088 w 2437871"/>
                <a:gd name="connsiteY4986" fmla="*/ 863658 h 1574215"/>
                <a:gd name="connsiteX4987" fmla="*/ 318088 w 2437871"/>
                <a:gd name="connsiteY4987" fmla="*/ 867674 h 1574215"/>
                <a:gd name="connsiteX4988" fmla="*/ 392550 w 2437871"/>
                <a:gd name="connsiteY4988" fmla="*/ 867674 h 1574215"/>
                <a:gd name="connsiteX4989" fmla="*/ 392550 w 2437871"/>
                <a:gd name="connsiteY4989" fmla="*/ 863658 h 1574215"/>
                <a:gd name="connsiteX4990" fmla="*/ 471108 w 2437871"/>
                <a:gd name="connsiteY4990" fmla="*/ 863658 h 1574215"/>
                <a:gd name="connsiteX4991" fmla="*/ 396646 w 2437871"/>
                <a:gd name="connsiteY4991" fmla="*/ 863658 h 1574215"/>
                <a:gd name="connsiteX4992" fmla="*/ 396646 w 2437871"/>
                <a:gd name="connsiteY4992" fmla="*/ 867674 h 1574215"/>
                <a:gd name="connsiteX4993" fmla="*/ 471108 w 2437871"/>
                <a:gd name="connsiteY4993" fmla="*/ 867674 h 1574215"/>
                <a:gd name="connsiteX4994" fmla="*/ 471108 w 2437871"/>
                <a:gd name="connsiteY4994" fmla="*/ 863658 h 1574215"/>
                <a:gd name="connsiteX4995" fmla="*/ 314072 w 2437871"/>
                <a:gd name="connsiteY4995" fmla="*/ 863658 h 1574215"/>
                <a:gd name="connsiteX4996" fmla="*/ 239610 w 2437871"/>
                <a:gd name="connsiteY4996" fmla="*/ 863658 h 1574215"/>
                <a:gd name="connsiteX4997" fmla="*/ 239610 w 2437871"/>
                <a:gd name="connsiteY4997" fmla="*/ 867674 h 1574215"/>
                <a:gd name="connsiteX4998" fmla="*/ 314072 w 2437871"/>
                <a:gd name="connsiteY4998" fmla="*/ 867674 h 1574215"/>
                <a:gd name="connsiteX4999" fmla="*/ 314072 w 2437871"/>
                <a:gd name="connsiteY4999" fmla="*/ 863658 h 1574215"/>
                <a:gd name="connsiteX5000" fmla="*/ 1652773 w 2437871"/>
                <a:gd name="connsiteY5000" fmla="*/ 942136 h 1574215"/>
                <a:gd name="connsiteX5001" fmla="*/ 1652773 w 2437871"/>
                <a:gd name="connsiteY5001" fmla="*/ 946152 h 1574215"/>
                <a:gd name="connsiteX5002" fmla="*/ 1727234 w 2437871"/>
                <a:gd name="connsiteY5002" fmla="*/ 946152 h 1574215"/>
                <a:gd name="connsiteX5003" fmla="*/ 1727234 w 2437871"/>
                <a:gd name="connsiteY5003" fmla="*/ 942136 h 1574215"/>
                <a:gd name="connsiteX5004" fmla="*/ 1652773 w 2437871"/>
                <a:gd name="connsiteY5004" fmla="*/ 942136 h 1574215"/>
                <a:gd name="connsiteX5005" fmla="*/ 632080 w 2437871"/>
                <a:gd name="connsiteY5005" fmla="*/ 942136 h 1574215"/>
                <a:gd name="connsiteX5006" fmla="*/ 632080 w 2437871"/>
                <a:gd name="connsiteY5006" fmla="*/ 946152 h 1574215"/>
                <a:gd name="connsiteX5007" fmla="*/ 706541 w 2437871"/>
                <a:gd name="connsiteY5007" fmla="*/ 946152 h 1574215"/>
                <a:gd name="connsiteX5008" fmla="*/ 706541 w 2437871"/>
                <a:gd name="connsiteY5008" fmla="*/ 942136 h 1574215"/>
                <a:gd name="connsiteX5009" fmla="*/ 632080 w 2437871"/>
                <a:gd name="connsiteY5009" fmla="*/ 942136 h 1574215"/>
                <a:gd name="connsiteX5010" fmla="*/ 1495737 w 2437871"/>
                <a:gd name="connsiteY5010" fmla="*/ 942136 h 1574215"/>
                <a:gd name="connsiteX5011" fmla="*/ 1495737 w 2437871"/>
                <a:gd name="connsiteY5011" fmla="*/ 946152 h 1574215"/>
                <a:gd name="connsiteX5012" fmla="*/ 1570198 w 2437871"/>
                <a:gd name="connsiteY5012" fmla="*/ 946152 h 1574215"/>
                <a:gd name="connsiteX5013" fmla="*/ 1570198 w 2437871"/>
                <a:gd name="connsiteY5013" fmla="*/ 942136 h 1574215"/>
                <a:gd name="connsiteX5014" fmla="*/ 1495737 w 2437871"/>
                <a:gd name="connsiteY5014" fmla="*/ 942136 h 1574215"/>
                <a:gd name="connsiteX5015" fmla="*/ 1574215 w 2437871"/>
                <a:gd name="connsiteY5015" fmla="*/ 942136 h 1574215"/>
                <a:gd name="connsiteX5016" fmla="*/ 1574215 w 2437871"/>
                <a:gd name="connsiteY5016" fmla="*/ 946152 h 1574215"/>
                <a:gd name="connsiteX5017" fmla="*/ 1648676 w 2437871"/>
                <a:gd name="connsiteY5017" fmla="*/ 946152 h 1574215"/>
                <a:gd name="connsiteX5018" fmla="*/ 1648676 w 2437871"/>
                <a:gd name="connsiteY5018" fmla="*/ 942136 h 1574215"/>
                <a:gd name="connsiteX5019" fmla="*/ 1574215 w 2437871"/>
                <a:gd name="connsiteY5019" fmla="*/ 942136 h 1574215"/>
                <a:gd name="connsiteX5020" fmla="*/ 1731250 w 2437871"/>
                <a:gd name="connsiteY5020" fmla="*/ 942136 h 1574215"/>
                <a:gd name="connsiteX5021" fmla="*/ 1731250 w 2437871"/>
                <a:gd name="connsiteY5021" fmla="*/ 946152 h 1574215"/>
                <a:gd name="connsiteX5022" fmla="*/ 1805712 w 2437871"/>
                <a:gd name="connsiteY5022" fmla="*/ 946152 h 1574215"/>
                <a:gd name="connsiteX5023" fmla="*/ 1805712 w 2437871"/>
                <a:gd name="connsiteY5023" fmla="*/ 942136 h 1574215"/>
                <a:gd name="connsiteX5024" fmla="*/ 1731250 w 2437871"/>
                <a:gd name="connsiteY5024" fmla="*/ 942136 h 1574215"/>
                <a:gd name="connsiteX5025" fmla="*/ 710638 w 2437871"/>
                <a:gd name="connsiteY5025" fmla="*/ 942136 h 1574215"/>
                <a:gd name="connsiteX5026" fmla="*/ 710638 w 2437871"/>
                <a:gd name="connsiteY5026" fmla="*/ 946152 h 1574215"/>
                <a:gd name="connsiteX5027" fmla="*/ 785099 w 2437871"/>
                <a:gd name="connsiteY5027" fmla="*/ 946152 h 1574215"/>
                <a:gd name="connsiteX5028" fmla="*/ 785099 w 2437871"/>
                <a:gd name="connsiteY5028" fmla="*/ 942136 h 1574215"/>
                <a:gd name="connsiteX5029" fmla="*/ 710638 w 2437871"/>
                <a:gd name="connsiteY5029" fmla="*/ 942136 h 1574215"/>
                <a:gd name="connsiteX5030" fmla="*/ 553602 w 2437871"/>
                <a:gd name="connsiteY5030" fmla="*/ 942136 h 1574215"/>
                <a:gd name="connsiteX5031" fmla="*/ 553602 w 2437871"/>
                <a:gd name="connsiteY5031" fmla="*/ 946152 h 1574215"/>
                <a:gd name="connsiteX5032" fmla="*/ 628063 w 2437871"/>
                <a:gd name="connsiteY5032" fmla="*/ 946152 h 1574215"/>
                <a:gd name="connsiteX5033" fmla="*/ 628063 w 2437871"/>
                <a:gd name="connsiteY5033" fmla="*/ 942136 h 1574215"/>
                <a:gd name="connsiteX5034" fmla="*/ 553602 w 2437871"/>
                <a:gd name="connsiteY5034" fmla="*/ 942136 h 1574215"/>
                <a:gd name="connsiteX5035" fmla="*/ 1809809 w 2437871"/>
                <a:gd name="connsiteY5035" fmla="*/ 942136 h 1574215"/>
                <a:gd name="connsiteX5036" fmla="*/ 1809809 w 2437871"/>
                <a:gd name="connsiteY5036" fmla="*/ 946152 h 1574215"/>
                <a:gd name="connsiteX5037" fmla="*/ 1884270 w 2437871"/>
                <a:gd name="connsiteY5037" fmla="*/ 946152 h 1574215"/>
                <a:gd name="connsiteX5038" fmla="*/ 1884270 w 2437871"/>
                <a:gd name="connsiteY5038" fmla="*/ 942136 h 1574215"/>
                <a:gd name="connsiteX5039" fmla="*/ 1809809 w 2437871"/>
                <a:gd name="connsiteY5039" fmla="*/ 942136 h 1574215"/>
                <a:gd name="connsiteX5040" fmla="*/ 1338701 w 2437871"/>
                <a:gd name="connsiteY5040" fmla="*/ 942136 h 1574215"/>
                <a:gd name="connsiteX5041" fmla="*/ 1338701 w 2437871"/>
                <a:gd name="connsiteY5041" fmla="*/ 946152 h 1574215"/>
                <a:gd name="connsiteX5042" fmla="*/ 1413162 w 2437871"/>
                <a:gd name="connsiteY5042" fmla="*/ 946152 h 1574215"/>
                <a:gd name="connsiteX5043" fmla="*/ 1413162 w 2437871"/>
                <a:gd name="connsiteY5043" fmla="*/ 942136 h 1574215"/>
                <a:gd name="connsiteX5044" fmla="*/ 1338701 w 2437871"/>
                <a:gd name="connsiteY5044" fmla="*/ 942136 h 1574215"/>
                <a:gd name="connsiteX5045" fmla="*/ 1417259 w 2437871"/>
                <a:gd name="connsiteY5045" fmla="*/ 942136 h 1574215"/>
                <a:gd name="connsiteX5046" fmla="*/ 1417259 w 2437871"/>
                <a:gd name="connsiteY5046" fmla="*/ 946152 h 1574215"/>
                <a:gd name="connsiteX5047" fmla="*/ 1491721 w 2437871"/>
                <a:gd name="connsiteY5047" fmla="*/ 946152 h 1574215"/>
                <a:gd name="connsiteX5048" fmla="*/ 1491721 w 2437871"/>
                <a:gd name="connsiteY5048" fmla="*/ 942136 h 1574215"/>
                <a:gd name="connsiteX5049" fmla="*/ 1417259 w 2437871"/>
                <a:gd name="connsiteY5049" fmla="*/ 942136 h 1574215"/>
                <a:gd name="connsiteX5050" fmla="*/ 1181665 w 2437871"/>
                <a:gd name="connsiteY5050" fmla="*/ 942136 h 1574215"/>
                <a:gd name="connsiteX5051" fmla="*/ 1181665 w 2437871"/>
                <a:gd name="connsiteY5051" fmla="*/ 946152 h 1574215"/>
                <a:gd name="connsiteX5052" fmla="*/ 1256127 w 2437871"/>
                <a:gd name="connsiteY5052" fmla="*/ 946152 h 1574215"/>
                <a:gd name="connsiteX5053" fmla="*/ 1256127 w 2437871"/>
                <a:gd name="connsiteY5053" fmla="*/ 942136 h 1574215"/>
                <a:gd name="connsiteX5054" fmla="*/ 1181665 w 2437871"/>
                <a:gd name="connsiteY5054" fmla="*/ 942136 h 1574215"/>
                <a:gd name="connsiteX5055" fmla="*/ 789115 w 2437871"/>
                <a:gd name="connsiteY5055" fmla="*/ 942136 h 1574215"/>
                <a:gd name="connsiteX5056" fmla="*/ 789115 w 2437871"/>
                <a:gd name="connsiteY5056" fmla="*/ 946152 h 1574215"/>
                <a:gd name="connsiteX5057" fmla="*/ 863577 w 2437871"/>
                <a:gd name="connsiteY5057" fmla="*/ 946152 h 1574215"/>
                <a:gd name="connsiteX5058" fmla="*/ 863577 w 2437871"/>
                <a:gd name="connsiteY5058" fmla="*/ 942136 h 1574215"/>
                <a:gd name="connsiteX5059" fmla="*/ 789115 w 2437871"/>
                <a:gd name="connsiteY5059" fmla="*/ 942136 h 1574215"/>
                <a:gd name="connsiteX5060" fmla="*/ 1260223 w 2437871"/>
                <a:gd name="connsiteY5060" fmla="*/ 942136 h 1574215"/>
                <a:gd name="connsiteX5061" fmla="*/ 1260223 w 2437871"/>
                <a:gd name="connsiteY5061" fmla="*/ 946152 h 1574215"/>
                <a:gd name="connsiteX5062" fmla="*/ 1334685 w 2437871"/>
                <a:gd name="connsiteY5062" fmla="*/ 946152 h 1574215"/>
                <a:gd name="connsiteX5063" fmla="*/ 1334685 w 2437871"/>
                <a:gd name="connsiteY5063" fmla="*/ 942136 h 1574215"/>
                <a:gd name="connsiteX5064" fmla="*/ 1260223 w 2437871"/>
                <a:gd name="connsiteY5064" fmla="*/ 942136 h 1574215"/>
                <a:gd name="connsiteX5065" fmla="*/ 1103187 w 2437871"/>
                <a:gd name="connsiteY5065" fmla="*/ 942136 h 1574215"/>
                <a:gd name="connsiteX5066" fmla="*/ 1103187 w 2437871"/>
                <a:gd name="connsiteY5066" fmla="*/ 946152 h 1574215"/>
                <a:gd name="connsiteX5067" fmla="*/ 1177649 w 2437871"/>
                <a:gd name="connsiteY5067" fmla="*/ 946152 h 1574215"/>
                <a:gd name="connsiteX5068" fmla="*/ 1177649 w 2437871"/>
                <a:gd name="connsiteY5068" fmla="*/ 942136 h 1574215"/>
                <a:gd name="connsiteX5069" fmla="*/ 1103187 w 2437871"/>
                <a:gd name="connsiteY5069" fmla="*/ 942136 h 1574215"/>
                <a:gd name="connsiteX5070" fmla="*/ 946151 w 2437871"/>
                <a:gd name="connsiteY5070" fmla="*/ 942136 h 1574215"/>
                <a:gd name="connsiteX5071" fmla="*/ 946151 w 2437871"/>
                <a:gd name="connsiteY5071" fmla="*/ 946152 h 1574215"/>
                <a:gd name="connsiteX5072" fmla="*/ 1020613 w 2437871"/>
                <a:gd name="connsiteY5072" fmla="*/ 946152 h 1574215"/>
                <a:gd name="connsiteX5073" fmla="*/ 1020613 w 2437871"/>
                <a:gd name="connsiteY5073" fmla="*/ 942136 h 1574215"/>
                <a:gd name="connsiteX5074" fmla="*/ 946151 w 2437871"/>
                <a:gd name="connsiteY5074" fmla="*/ 942136 h 1574215"/>
                <a:gd name="connsiteX5075" fmla="*/ 471108 w 2437871"/>
                <a:gd name="connsiteY5075" fmla="*/ 942136 h 1574215"/>
                <a:gd name="connsiteX5076" fmla="*/ 396646 w 2437871"/>
                <a:gd name="connsiteY5076" fmla="*/ 942136 h 1574215"/>
                <a:gd name="connsiteX5077" fmla="*/ 396646 w 2437871"/>
                <a:gd name="connsiteY5077" fmla="*/ 946152 h 1574215"/>
                <a:gd name="connsiteX5078" fmla="*/ 471108 w 2437871"/>
                <a:gd name="connsiteY5078" fmla="*/ 946152 h 1574215"/>
                <a:gd name="connsiteX5079" fmla="*/ 471108 w 2437871"/>
                <a:gd name="connsiteY5079" fmla="*/ 942136 h 1574215"/>
                <a:gd name="connsiteX5080" fmla="*/ 867673 w 2437871"/>
                <a:gd name="connsiteY5080" fmla="*/ 942136 h 1574215"/>
                <a:gd name="connsiteX5081" fmla="*/ 867673 w 2437871"/>
                <a:gd name="connsiteY5081" fmla="*/ 946152 h 1574215"/>
                <a:gd name="connsiteX5082" fmla="*/ 942135 w 2437871"/>
                <a:gd name="connsiteY5082" fmla="*/ 946152 h 1574215"/>
                <a:gd name="connsiteX5083" fmla="*/ 942135 w 2437871"/>
                <a:gd name="connsiteY5083" fmla="*/ 942136 h 1574215"/>
                <a:gd name="connsiteX5084" fmla="*/ 867673 w 2437871"/>
                <a:gd name="connsiteY5084" fmla="*/ 942136 h 1574215"/>
                <a:gd name="connsiteX5085" fmla="*/ 1024629 w 2437871"/>
                <a:gd name="connsiteY5085" fmla="*/ 942136 h 1574215"/>
                <a:gd name="connsiteX5086" fmla="*/ 1024629 w 2437871"/>
                <a:gd name="connsiteY5086" fmla="*/ 946152 h 1574215"/>
                <a:gd name="connsiteX5087" fmla="*/ 1099091 w 2437871"/>
                <a:gd name="connsiteY5087" fmla="*/ 946152 h 1574215"/>
                <a:gd name="connsiteX5088" fmla="*/ 1099091 w 2437871"/>
                <a:gd name="connsiteY5088" fmla="*/ 942136 h 1574215"/>
                <a:gd name="connsiteX5089" fmla="*/ 1024629 w 2437871"/>
                <a:gd name="connsiteY5089" fmla="*/ 942136 h 1574215"/>
                <a:gd name="connsiteX5090" fmla="*/ 157036 w 2437871"/>
                <a:gd name="connsiteY5090" fmla="*/ 942136 h 1574215"/>
                <a:gd name="connsiteX5091" fmla="*/ 82574 w 2437871"/>
                <a:gd name="connsiteY5091" fmla="*/ 942136 h 1574215"/>
                <a:gd name="connsiteX5092" fmla="*/ 82574 w 2437871"/>
                <a:gd name="connsiteY5092" fmla="*/ 946152 h 1574215"/>
                <a:gd name="connsiteX5093" fmla="*/ 157036 w 2437871"/>
                <a:gd name="connsiteY5093" fmla="*/ 946152 h 1574215"/>
                <a:gd name="connsiteX5094" fmla="*/ 157036 w 2437871"/>
                <a:gd name="connsiteY5094" fmla="*/ 942136 h 1574215"/>
                <a:gd name="connsiteX5095" fmla="*/ 2202358 w 2437871"/>
                <a:gd name="connsiteY5095" fmla="*/ 946152 h 1574215"/>
                <a:gd name="connsiteX5096" fmla="*/ 2276820 w 2437871"/>
                <a:gd name="connsiteY5096" fmla="*/ 946152 h 1574215"/>
                <a:gd name="connsiteX5097" fmla="*/ 2276820 w 2437871"/>
                <a:gd name="connsiteY5097" fmla="*/ 942136 h 1574215"/>
                <a:gd name="connsiteX5098" fmla="*/ 2202358 w 2437871"/>
                <a:gd name="connsiteY5098" fmla="*/ 942136 h 1574215"/>
                <a:gd name="connsiteX5099" fmla="*/ 2202358 w 2437871"/>
                <a:gd name="connsiteY5099" fmla="*/ 946152 h 1574215"/>
                <a:gd name="connsiteX5100" fmla="*/ 2359394 w 2437871"/>
                <a:gd name="connsiteY5100" fmla="*/ 946152 h 1574215"/>
                <a:gd name="connsiteX5101" fmla="*/ 2433856 w 2437871"/>
                <a:gd name="connsiteY5101" fmla="*/ 946152 h 1574215"/>
                <a:gd name="connsiteX5102" fmla="*/ 2433856 w 2437871"/>
                <a:gd name="connsiteY5102" fmla="*/ 942136 h 1574215"/>
                <a:gd name="connsiteX5103" fmla="*/ 2359394 w 2437871"/>
                <a:gd name="connsiteY5103" fmla="*/ 942136 h 1574215"/>
                <a:gd name="connsiteX5104" fmla="*/ 2359394 w 2437871"/>
                <a:gd name="connsiteY5104" fmla="*/ 946152 h 1574215"/>
                <a:gd name="connsiteX5105" fmla="*/ 314072 w 2437871"/>
                <a:gd name="connsiteY5105" fmla="*/ 942136 h 1574215"/>
                <a:gd name="connsiteX5106" fmla="*/ 239610 w 2437871"/>
                <a:gd name="connsiteY5106" fmla="*/ 942136 h 1574215"/>
                <a:gd name="connsiteX5107" fmla="*/ 239610 w 2437871"/>
                <a:gd name="connsiteY5107" fmla="*/ 946152 h 1574215"/>
                <a:gd name="connsiteX5108" fmla="*/ 314072 w 2437871"/>
                <a:gd name="connsiteY5108" fmla="*/ 946152 h 1574215"/>
                <a:gd name="connsiteX5109" fmla="*/ 314072 w 2437871"/>
                <a:gd name="connsiteY5109" fmla="*/ 942136 h 1574215"/>
                <a:gd name="connsiteX5110" fmla="*/ 392550 w 2437871"/>
                <a:gd name="connsiteY5110" fmla="*/ 942136 h 1574215"/>
                <a:gd name="connsiteX5111" fmla="*/ 318088 w 2437871"/>
                <a:gd name="connsiteY5111" fmla="*/ 942136 h 1574215"/>
                <a:gd name="connsiteX5112" fmla="*/ 318088 w 2437871"/>
                <a:gd name="connsiteY5112" fmla="*/ 946152 h 1574215"/>
                <a:gd name="connsiteX5113" fmla="*/ 392550 w 2437871"/>
                <a:gd name="connsiteY5113" fmla="*/ 946152 h 1574215"/>
                <a:gd name="connsiteX5114" fmla="*/ 392550 w 2437871"/>
                <a:gd name="connsiteY5114" fmla="*/ 942136 h 1574215"/>
                <a:gd name="connsiteX5115" fmla="*/ 1888286 w 2437871"/>
                <a:gd name="connsiteY5115" fmla="*/ 946152 h 1574215"/>
                <a:gd name="connsiteX5116" fmla="*/ 1962748 w 2437871"/>
                <a:gd name="connsiteY5116" fmla="*/ 946152 h 1574215"/>
                <a:gd name="connsiteX5117" fmla="*/ 1962748 w 2437871"/>
                <a:gd name="connsiteY5117" fmla="*/ 942136 h 1574215"/>
                <a:gd name="connsiteX5118" fmla="*/ 1888286 w 2437871"/>
                <a:gd name="connsiteY5118" fmla="*/ 942136 h 1574215"/>
                <a:gd name="connsiteX5119" fmla="*/ 1888286 w 2437871"/>
                <a:gd name="connsiteY5119" fmla="*/ 946152 h 1574215"/>
                <a:gd name="connsiteX5120" fmla="*/ 549585 w 2437871"/>
                <a:gd name="connsiteY5120" fmla="*/ 942136 h 1574215"/>
                <a:gd name="connsiteX5121" fmla="*/ 475124 w 2437871"/>
                <a:gd name="connsiteY5121" fmla="*/ 942136 h 1574215"/>
                <a:gd name="connsiteX5122" fmla="*/ 475124 w 2437871"/>
                <a:gd name="connsiteY5122" fmla="*/ 946152 h 1574215"/>
                <a:gd name="connsiteX5123" fmla="*/ 549585 w 2437871"/>
                <a:gd name="connsiteY5123" fmla="*/ 946152 h 1574215"/>
                <a:gd name="connsiteX5124" fmla="*/ 549585 w 2437871"/>
                <a:gd name="connsiteY5124" fmla="*/ 942136 h 1574215"/>
                <a:gd name="connsiteX5125" fmla="*/ 2123800 w 2437871"/>
                <a:gd name="connsiteY5125" fmla="*/ 946152 h 1574215"/>
                <a:gd name="connsiteX5126" fmla="*/ 2198262 w 2437871"/>
                <a:gd name="connsiteY5126" fmla="*/ 946152 h 1574215"/>
                <a:gd name="connsiteX5127" fmla="*/ 2198262 w 2437871"/>
                <a:gd name="connsiteY5127" fmla="*/ 942136 h 1574215"/>
                <a:gd name="connsiteX5128" fmla="*/ 2123800 w 2437871"/>
                <a:gd name="connsiteY5128" fmla="*/ 942136 h 1574215"/>
                <a:gd name="connsiteX5129" fmla="*/ 2123800 w 2437871"/>
                <a:gd name="connsiteY5129" fmla="*/ 946152 h 1574215"/>
                <a:gd name="connsiteX5130" fmla="*/ 235514 w 2437871"/>
                <a:gd name="connsiteY5130" fmla="*/ 942136 h 1574215"/>
                <a:gd name="connsiteX5131" fmla="*/ 161052 w 2437871"/>
                <a:gd name="connsiteY5131" fmla="*/ 942136 h 1574215"/>
                <a:gd name="connsiteX5132" fmla="*/ 161052 w 2437871"/>
                <a:gd name="connsiteY5132" fmla="*/ 946152 h 1574215"/>
                <a:gd name="connsiteX5133" fmla="*/ 235514 w 2437871"/>
                <a:gd name="connsiteY5133" fmla="*/ 946152 h 1574215"/>
                <a:gd name="connsiteX5134" fmla="*/ 235514 w 2437871"/>
                <a:gd name="connsiteY5134" fmla="*/ 942136 h 1574215"/>
                <a:gd name="connsiteX5135" fmla="*/ 1966764 w 2437871"/>
                <a:gd name="connsiteY5135" fmla="*/ 946152 h 1574215"/>
                <a:gd name="connsiteX5136" fmla="*/ 2041226 w 2437871"/>
                <a:gd name="connsiteY5136" fmla="*/ 946152 h 1574215"/>
                <a:gd name="connsiteX5137" fmla="*/ 2041226 w 2437871"/>
                <a:gd name="connsiteY5137" fmla="*/ 942136 h 1574215"/>
                <a:gd name="connsiteX5138" fmla="*/ 1966764 w 2437871"/>
                <a:gd name="connsiteY5138" fmla="*/ 942136 h 1574215"/>
                <a:gd name="connsiteX5139" fmla="*/ 1966764 w 2437871"/>
                <a:gd name="connsiteY5139" fmla="*/ 946152 h 1574215"/>
                <a:gd name="connsiteX5140" fmla="*/ 2045322 w 2437871"/>
                <a:gd name="connsiteY5140" fmla="*/ 946152 h 1574215"/>
                <a:gd name="connsiteX5141" fmla="*/ 2119784 w 2437871"/>
                <a:gd name="connsiteY5141" fmla="*/ 946152 h 1574215"/>
                <a:gd name="connsiteX5142" fmla="*/ 2119784 w 2437871"/>
                <a:gd name="connsiteY5142" fmla="*/ 942136 h 1574215"/>
                <a:gd name="connsiteX5143" fmla="*/ 2045322 w 2437871"/>
                <a:gd name="connsiteY5143" fmla="*/ 942136 h 1574215"/>
                <a:gd name="connsiteX5144" fmla="*/ 2045322 w 2437871"/>
                <a:gd name="connsiteY5144" fmla="*/ 946152 h 1574215"/>
                <a:gd name="connsiteX5145" fmla="*/ 2280836 w 2437871"/>
                <a:gd name="connsiteY5145" fmla="*/ 946152 h 1574215"/>
                <a:gd name="connsiteX5146" fmla="*/ 2355298 w 2437871"/>
                <a:gd name="connsiteY5146" fmla="*/ 946152 h 1574215"/>
                <a:gd name="connsiteX5147" fmla="*/ 2355298 w 2437871"/>
                <a:gd name="connsiteY5147" fmla="*/ 942136 h 1574215"/>
                <a:gd name="connsiteX5148" fmla="*/ 2280836 w 2437871"/>
                <a:gd name="connsiteY5148" fmla="*/ 942136 h 1574215"/>
                <a:gd name="connsiteX5149" fmla="*/ 2280836 w 2437871"/>
                <a:gd name="connsiteY5149" fmla="*/ 946152 h 1574215"/>
                <a:gd name="connsiteX5150" fmla="*/ 78478 w 2437871"/>
                <a:gd name="connsiteY5150" fmla="*/ 942136 h 1574215"/>
                <a:gd name="connsiteX5151" fmla="*/ 4016 w 2437871"/>
                <a:gd name="connsiteY5151" fmla="*/ 942136 h 1574215"/>
                <a:gd name="connsiteX5152" fmla="*/ 4016 w 2437871"/>
                <a:gd name="connsiteY5152" fmla="*/ 946152 h 1574215"/>
                <a:gd name="connsiteX5153" fmla="*/ 78478 w 2437871"/>
                <a:gd name="connsiteY5153" fmla="*/ 946152 h 1574215"/>
                <a:gd name="connsiteX5154" fmla="*/ 78478 w 2437871"/>
                <a:gd name="connsiteY5154" fmla="*/ 942136 h 1574215"/>
                <a:gd name="connsiteX5155" fmla="*/ 1652773 w 2437871"/>
                <a:gd name="connsiteY5155" fmla="*/ 1020613 h 1574215"/>
                <a:gd name="connsiteX5156" fmla="*/ 1652773 w 2437871"/>
                <a:gd name="connsiteY5156" fmla="*/ 1024630 h 1574215"/>
                <a:gd name="connsiteX5157" fmla="*/ 1727234 w 2437871"/>
                <a:gd name="connsiteY5157" fmla="*/ 1024630 h 1574215"/>
                <a:gd name="connsiteX5158" fmla="*/ 1727234 w 2437871"/>
                <a:gd name="connsiteY5158" fmla="*/ 1020613 h 1574215"/>
                <a:gd name="connsiteX5159" fmla="*/ 1652773 w 2437871"/>
                <a:gd name="connsiteY5159" fmla="*/ 1020613 h 1574215"/>
                <a:gd name="connsiteX5160" fmla="*/ 1731250 w 2437871"/>
                <a:gd name="connsiteY5160" fmla="*/ 1020613 h 1574215"/>
                <a:gd name="connsiteX5161" fmla="*/ 1731250 w 2437871"/>
                <a:gd name="connsiteY5161" fmla="*/ 1024630 h 1574215"/>
                <a:gd name="connsiteX5162" fmla="*/ 1805712 w 2437871"/>
                <a:gd name="connsiteY5162" fmla="*/ 1024630 h 1574215"/>
                <a:gd name="connsiteX5163" fmla="*/ 1805712 w 2437871"/>
                <a:gd name="connsiteY5163" fmla="*/ 1020613 h 1574215"/>
                <a:gd name="connsiteX5164" fmla="*/ 1731250 w 2437871"/>
                <a:gd name="connsiteY5164" fmla="*/ 1020613 h 1574215"/>
                <a:gd name="connsiteX5165" fmla="*/ 1574215 w 2437871"/>
                <a:gd name="connsiteY5165" fmla="*/ 1020613 h 1574215"/>
                <a:gd name="connsiteX5166" fmla="*/ 1574215 w 2437871"/>
                <a:gd name="connsiteY5166" fmla="*/ 1024630 h 1574215"/>
                <a:gd name="connsiteX5167" fmla="*/ 1648676 w 2437871"/>
                <a:gd name="connsiteY5167" fmla="*/ 1024630 h 1574215"/>
                <a:gd name="connsiteX5168" fmla="*/ 1648676 w 2437871"/>
                <a:gd name="connsiteY5168" fmla="*/ 1020613 h 1574215"/>
                <a:gd name="connsiteX5169" fmla="*/ 1574215 w 2437871"/>
                <a:gd name="connsiteY5169" fmla="*/ 1020613 h 1574215"/>
                <a:gd name="connsiteX5170" fmla="*/ 1338701 w 2437871"/>
                <a:gd name="connsiteY5170" fmla="*/ 1020613 h 1574215"/>
                <a:gd name="connsiteX5171" fmla="*/ 1338701 w 2437871"/>
                <a:gd name="connsiteY5171" fmla="*/ 1024630 h 1574215"/>
                <a:gd name="connsiteX5172" fmla="*/ 1413162 w 2437871"/>
                <a:gd name="connsiteY5172" fmla="*/ 1024630 h 1574215"/>
                <a:gd name="connsiteX5173" fmla="*/ 1413162 w 2437871"/>
                <a:gd name="connsiteY5173" fmla="*/ 1020613 h 1574215"/>
                <a:gd name="connsiteX5174" fmla="*/ 1338701 w 2437871"/>
                <a:gd name="connsiteY5174" fmla="*/ 1020613 h 1574215"/>
                <a:gd name="connsiteX5175" fmla="*/ 1417259 w 2437871"/>
                <a:gd name="connsiteY5175" fmla="*/ 1020613 h 1574215"/>
                <a:gd name="connsiteX5176" fmla="*/ 1417259 w 2437871"/>
                <a:gd name="connsiteY5176" fmla="*/ 1024630 h 1574215"/>
                <a:gd name="connsiteX5177" fmla="*/ 1491721 w 2437871"/>
                <a:gd name="connsiteY5177" fmla="*/ 1024630 h 1574215"/>
                <a:gd name="connsiteX5178" fmla="*/ 1491721 w 2437871"/>
                <a:gd name="connsiteY5178" fmla="*/ 1020613 h 1574215"/>
                <a:gd name="connsiteX5179" fmla="*/ 1417259 w 2437871"/>
                <a:gd name="connsiteY5179" fmla="*/ 1020613 h 1574215"/>
                <a:gd name="connsiteX5180" fmla="*/ 1181665 w 2437871"/>
                <a:gd name="connsiteY5180" fmla="*/ 1020613 h 1574215"/>
                <a:gd name="connsiteX5181" fmla="*/ 1181665 w 2437871"/>
                <a:gd name="connsiteY5181" fmla="*/ 1024630 h 1574215"/>
                <a:gd name="connsiteX5182" fmla="*/ 1256127 w 2437871"/>
                <a:gd name="connsiteY5182" fmla="*/ 1024630 h 1574215"/>
                <a:gd name="connsiteX5183" fmla="*/ 1256127 w 2437871"/>
                <a:gd name="connsiteY5183" fmla="*/ 1020613 h 1574215"/>
                <a:gd name="connsiteX5184" fmla="*/ 1181665 w 2437871"/>
                <a:gd name="connsiteY5184" fmla="*/ 1020613 h 1574215"/>
                <a:gd name="connsiteX5185" fmla="*/ 1103187 w 2437871"/>
                <a:gd name="connsiteY5185" fmla="*/ 1020613 h 1574215"/>
                <a:gd name="connsiteX5186" fmla="*/ 1103187 w 2437871"/>
                <a:gd name="connsiteY5186" fmla="*/ 1024630 h 1574215"/>
                <a:gd name="connsiteX5187" fmla="*/ 1177649 w 2437871"/>
                <a:gd name="connsiteY5187" fmla="*/ 1024630 h 1574215"/>
                <a:gd name="connsiteX5188" fmla="*/ 1177649 w 2437871"/>
                <a:gd name="connsiteY5188" fmla="*/ 1020613 h 1574215"/>
                <a:gd name="connsiteX5189" fmla="*/ 1103187 w 2437871"/>
                <a:gd name="connsiteY5189" fmla="*/ 1020613 h 1574215"/>
                <a:gd name="connsiteX5190" fmla="*/ 1260223 w 2437871"/>
                <a:gd name="connsiteY5190" fmla="*/ 1020613 h 1574215"/>
                <a:gd name="connsiteX5191" fmla="*/ 1260223 w 2437871"/>
                <a:gd name="connsiteY5191" fmla="*/ 1024630 h 1574215"/>
                <a:gd name="connsiteX5192" fmla="*/ 1334685 w 2437871"/>
                <a:gd name="connsiteY5192" fmla="*/ 1024630 h 1574215"/>
                <a:gd name="connsiteX5193" fmla="*/ 1334685 w 2437871"/>
                <a:gd name="connsiteY5193" fmla="*/ 1020613 h 1574215"/>
                <a:gd name="connsiteX5194" fmla="*/ 1260223 w 2437871"/>
                <a:gd name="connsiteY5194" fmla="*/ 1020613 h 1574215"/>
                <a:gd name="connsiteX5195" fmla="*/ 1024629 w 2437871"/>
                <a:gd name="connsiteY5195" fmla="*/ 1020613 h 1574215"/>
                <a:gd name="connsiteX5196" fmla="*/ 1024629 w 2437871"/>
                <a:gd name="connsiteY5196" fmla="*/ 1024630 h 1574215"/>
                <a:gd name="connsiteX5197" fmla="*/ 1099091 w 2437871"/>
                <a:gd name="connsiteY5197" fmla="*/ 1024630 h 1574215"/>
                <a:gd name="connsiteX5198" fmla="*/ 1099091 w 2437871"/>
                <a:gd name="connsiteY5198" fmla="*/ 1020613 h 1574215"/>
                <a:gd name="connsiteX5199" fmla="*/ 1024629 w 2437871"/>
                <a:gd name="connsiteY5199" fmla="*/ 1020613 h 1574215"/>
                <a:gd name="connsiteX5200" fmla="*/ 1966764 w 2437871"/>
                <a:gd name="connsiteY5200" fmla="*/ 1024630 h 1574215"/>
                <a:gd name="connsiteX5201" fmla="*/ 2041226 w 2437871"/>
                <a:gd name="connsiteY5201" fmla="*/ 1024630 h 1574215"/>
                <a:gd name="connsiteX5202" fmla="*/ 2041226 w 2437871"/>
                <a:gd name="connsiteY5202" fmla="*/ 1020613 h 1574215"/>
                <a:gd name="connsiteX5203" fmla="*/ 1966764 w 2437871"/>
                <a:gd name="connsiteY5203" fmla="*/ 1020613 h 1574215"/>
                <a:gd name="connsiteX5204" fmla="*/ 1966764 w 2437871"/>
                <a:gd name="connsiteY5204" fmla="*/ 1024630 h 1574215"/>
                <a:gd name="connsiteX5205" fmla="*/ 157036 w 2437871"/>
                <a:gd name="connsiteY5205" fmla="*/ 1020613 h 1574215"/>
                <a:gd name="connsiteX5206" fmla="*/ 82574 w 2437871"/>
                <a:gd name="connsiteY5206" fmla="*/ 1020613 h 1574215"/>
                <a:gd name="connsiteX5207" fmla="*/ 82574 w 2437871"/>
                <a:gd name="connsiteY5207" fmla="*/ 1024630 h 1574215"/>
                <a:gd name="connsiteX5208" fmla="*/ 157036 w 2437871"/>
                <a:gd name="connsiteY5208" fmla="*/ 1024630 h 1574215"/>
                <a:gd name="connsiteX5209" fmla="*/ 157036 w 2437871"/>
                <a:gd name="connsiteY5209" fmla="*/ 1020613 h 1574215"/>
                <a:gd name="connsiteX5210" fmla="*/ 471108 w 2437871"/>
                <a:gd name="connsiteY5210" fmla="*/ 1020613 h 1574215"/>
                <a:gd name="connsiteX5211" fmla="*/ 396646 w 2437871"/>
                <a:gd name="connsiteY5211" fmla="*/ 1020613 h 1574215"/>
                <a:gd name="connsiteX5212" fmla="*/ 396646 w 2437871"/>
                <a:gd name="connsiteY5212" fmla="*/ 1024630 h 1574215"/>
                <a:gd name="connsiteX5213" fmla="*/ 471108 w 2437871"/>
                <a:gd name="connsiteY5213" fmla="*/ 1024630 h 1574215"/>
                <a:gd name="connsiteX5214" fmla="*/ 471108 w 2437871"/>
                <a:gd name="connsiteY5214" fmla="*/ 1020613 h 1574215"/>
                <a:gd name="connsiteX5215" fmla="*/ 78478 w 2437871"/>
                <a:gd name="connsiteY5215" fmla="*/ 1020613 h 1574215"/>
                <a:gd name="connsiteX5216" fmla="*/ 4016 w 2437871"/>
                <a:gd name="connsiteY5216" fmla="*/ 1020613 h 1574215"/>
                <a:gd name="connsiteX5217" fmla="*/ 4016 w 2437871"/>
                <a:gd name="connsiteY5217" fmla="*/ 1024630 h 1574215"/>
                <a:gd name="connsiteX5218" fmla="*/ 78478 w 2437871"/>
                <a:gd name="connsiteY5218" fmla="*/ 1024630 h 1574215"/>
                <a:gd name="connsiteX5219" fmla="*/ 78478 w 2437871"/>
                <a:gd name="connsiteY5219" fmla="*/ 1020613 h 1574215"/>
                <a:gd name="connsiteX5220" fmla="*/ 1888286 w 2437871"/>
                <a:gd name="connsiteY5220" fmla="*/ 1020613 h 1574215"/>
                <a:gd name="connsiteX5221" fmla="*/ 1888286 w 2437871"/>
                <a:gd name="connsiteY5221" fmla="*/ 1024630 h 1574215"/>
                <a:gd name="connsiteX5222" fmla="*/ 1962748 w 2437871"/>
                <a:gd name="connsiteY5222" fmla="*/ 1024630 h 1574215"/>
                <a:gd name="connsiteX5223" fmla="*/ 1962748 w 2437871"/>
                <a:gd name="connsiteY5223" fmla="*/ 1020613 h 1574215"/>
                <a:gd name="connsiteX5224" fmla="*/ 1888286 w 2437871"/>
                <a:gd name="connsiteY5224" fmla="*/ 1020613 h 1574215"/>
                <a:gd name="connsiteX5225" fmla="*/ 1809809 w 2437871"/>
                <a:gd name="connsiteY5225" fmla="*/ 1020613 h 1574215"/>
                <a:gd name="connsiteX5226" fmla="*/ 1809809 w 2437871"/>
                <a:gd name="connsiteY5226" fmla="*/ 1024630 h 1574215"/>
                <a:gd name="connsiteX5227" fmla="*/ 1884270 w 2437871"/>
                <a:gd name="connsiteY5227" fmla="*/ 1024630 h 1574215"/>
                <a:gd name="connsiteX5228" fmla="*/ 1884270 w 2437871"/>
                <a:gd name="connsiteY5228" fmla="*/ 1020613 h 1574215"/>
                <a:gd name="connsiteX5229" fmla="*/ 1809809 w 2437871"/>
                <a:gd name="connsiteY5229" fmla="*/ 1020613 h 1574215"/>
                <a:gd name="connsiteX5230" fmla="*/ 2280836 w 2437871"/>
                <a:gd name="connsiteY5230" fmla="*/ 1024630 h 1574215"/>
                <a:gd name="connsiteX5231" fmla="*/ 2355298 w 2437871"/>
                <a:gd name="connsiteY5231" fmla="*/ 1024630 h 1574215"/>
                <a:gd name="connsiteX5232" fmla="*/ 2355298 w 2437871"/>
                <a:gd name="connsiteY5232" fmla="*/ 1020613 h 1574215"/>
                <a:gd name="connsiteX5233" fmla="*/ 2280836 w 2437871"/>
                <a:gd name="connsiteY5233" fmla="*/ 1020613 h 1574215"/>
                <a:gd name="connsiteX5234" fmla="*/ 2280836 w 2437871"/>
                <a:gd name="connsiteY5234" fmla="*/ 1024630 h 1574215"/>
                <a:gd name="connsiteX5235" fmla="*/ 1495737 w 2437871"/>
                <a:gd name="connsiteY5235" fmla="*/ 1020613 h 1574215"/>
                <a:gd name="connsiteX5236" fmla="*/ 1495737 w 2437871"/>
                <a:gd name="connsiteY5236" fmla="*/ 1024630 h 1574215"/>
                <a:gd name="connsiteX5237" fmla="*/ 1570198 w 2437871"/>
                <a:gd name="connsiteY5237" fmla="*/ 1024630 h 1574215"/>
                <a:gd name="connsiteX5238" fmla="*/ 1570198 w 2437871"/>
                <a:gd name="connsiteY5238" fmla="*/ 1020613 h 1574215"/>
                <a:gd name="connsiteX5239" fmla="*/ 1495737 w 2437871"/>
                <a:gd name="connsiteY5239" fmla="*/ 1020613 h 1574215"/>
                <a:gd name="connsiteX5240" fmla="*/ 314072 w 2437871"/>
                <a:gd name="connsiteY5240" fmla="*/ 1020613 h 1574215"/>
                <a:gd name="connsiteX5241" fmla="*/ 239610 w 2437871"/>
                <a:gd name="connsiteY5241" fmla="*/ 1020613 h 1574215"/>
                <a:gd name="connsiteX5242" fmla="*/ 239610 w 2437871"/>
                <a:gd name="connsiteY5242" fmla="*/ 1024630 h 1574215"/>
                <a:gd name="connsiteX5243" fmla="*/ 314072 w 2437871"/>
                <a:gd name="connsiteY5243" fmla="*/ 1024630 h 1574215"/>
                <a:gd name="connsiteX5244" fmla="*/ 314072 w 2437871"/>
                <a:gd name="connsiteY5244" fmla="*/ 1020613 h 1574215"/>
                <a:gd name="connsiteX5245" fmla="*/ 2202358 w 2437871"/>
                <a:gd name="connsiteY5245" fmla="*/ 1024630 h 1574215"/>
                <a:gd name="connsiteX5246" fmla="*/ 2276820 w 2437871"/>
                <a:gd name="connsiteY5246" fmla="*/ 1024630 h 1574215"/>
                <a:gd name="connsiteX5247" fmla="*/ 2276820 w 2437871"/>
                <a:gd name="connsiteY5247" fmla="*/ 1020613 h 1574215"/>
                <a:gd name="connsiteX5248" fmla="*/ 2202358 w 2437871"/>
                <a:gd name="connsiteY5248" fmla="*/ 1020613 h 1574215"/>
                <a:gd name="connsiteX5249" fmla="*/ 2202358 w 2437871"/>
                <a:gd name="connsiteY5249" fmla="*/ 1024630 h 1574215"/>
                <a:gd name="connsiteX5250" fmla="*/ 2123800 w 2437871"/>
                <a:gd name="connsiteY5250" fmla="*/ 1024630 h 1574215"/>
                <a:gd name="connsiteX5251" fmla="*/ 2198262 w 2437871"/>
                <a:gd name="connsiteY5251" fmla="*/ 1024630 h 1574215"/>
                <a:gd name="connsiteX5252" fmla="*/ 2198262 w 2437871"/>
                <a:gd name="connsiteY5252" fmla="*/ 1020613 h 1574215"/>
                <a:gd name="connsiteX5253" fmla="*/ 2123800 w 2437871"/>
                <a:gd name="connsiteY5253" fmla="*/ 1020613 h 1574215"/>
                <a:gd name="connsiteX5254" fmla="*/ 2123800 w 2437871"/>
                <a:gd name="connsiteY5254" fmla="*/ 1024630 h 1574215"/>
                <a:gd name="connsiteX5255" fmla="*/ 789115 w 2437871"/>
                <a:gd name="connsiteY5255" fmla="*/ 1020613 h 1574215"/>
                <a:gd name="connsiteX5256" fmla="*/ 789115 w 2437871"/>
                <a:gd name="connsiteY5256" fmla="*/ 1024630 h 1574215"/>
                <a:gd name="connsiteX5257" fmla="*/ 863577 w 2437871"/>
                <a:gd name="connsiteY5257" fmla="*/ 1024630 h 1574215"/>
                <a:gd name="connsiteX5258" fmla="*/ 863577 w 2437871"/>
                <a:gd name="connsiteY5258" fmla="*/ 1020613 h 1574215"/>
                <a:gd name="connsiteX5259" fmla="*/ 789115 w 2437871"/>
                <a:gd name="connsiteY5259" fmla="*/ 1020613 h 1574215"/>
                <a:gd name="connsiteX5260" fmla="*/ 2359394 w 2437871"/>
                <a:gd name="connsiteY5260" fmla="*/ 1024630 h 1574215"/>
                <a:gd name="connsiteX5261" fmla="*/ 2433856 w 2437871"/>
                <a:gd name="connsiteY5261" fmla="*/ 1024630 h 1574215"/>
                <a:gd name="connsiteX5262" fmla="*/ 2433856 w 2437871"/>
                <a:gd name="connsiteY5262" fmla="*/ 1020613 h 1574215"/>
                <a:gd name="connsiteX5263" fmla="*/ 2359394 w 2437871"/>
                <a:gd name="connsiteY5263" fmla="*/ 1020613 h 1574215"/>
                <a:gd name="connsiteX5264" fmla="*/ 2359394 w 2437871"/>
                <a:gd name="connsiteY5264" fmla="*/ 1024630 h 1574215"/>
                <a:gd name="connsiteX5265" fmla="*/ 710638 w 2437871"/>
                <a:gd name="connsiteY5265" fmla="*/ 1020613 h 1574215"/>
                <a:gd name="connsiteX5266" fmla="*/ 710638 w 2437871"/>
                <a:gd name="connsiteY5266" fmla="*/ 1024630 h 1574215"/>
                <a:gd name="connsiteX5267" fmla="*/ 785099 w 2437871"/>
                <a:gd name="connsiteY5267" fmla="*/ 1024630 h 1574215"/>
                <a:gd name="connsiteX5268" fmla="*/ 785099 w 2437871"/>
                <a:gd name="connsiteY5268" fmla="*/ 1020613 h 1574215"/>
                <a:gd name="connsiteX5269" fmla="*/ 710638 w 2437871"/>
                <a:gd name="connsiteY5269" fmla="*/ 1020613 h 1574215"/>
                <a:gd name="connsiteX5270" fmla="*/ 475124 w 2437871"/>
                <a:gd name="connsiteY5270" fmla="*/ 1020613 h 1574215"/>
                <a:gd name="connsiteX5271" fmla="*/ 475124 w 2437871"/>
                <a:gd name="connsiteY5271" fmla="*/ 1024630 h 1574215"/>
                <a:gd name="connsiteX5272" fmla="*/ 549585 w 2437871"/>
                <a:gd name="connsiteY5272" fmla="*/ 1024630 h 1574215"/>
                <a:gd name="connsiteX5273" fmla="*/ 549585 w 2437871"/>
                <a:gd name="connsiteY5273" fmla="*/ 1020613 h 1574215"/>
                <a:gd name="connsiteX5274" fmla="*/ 475124 w 2437871"/>
                <a:gd name="connsiteY5274" fmla="*/ 1020613 h 1574215"/>
                <a:gd name="connsiteX5275" fmla="*/ 235514 w 2437871"/>
                <a:gd name="connsiteY5275" fmla="*/ 1020613 h 1574215"/>
                <a:gd name="connsiteX5276" fmla="*/ 161052 w 2437871"/>
                <a:gd name="connsiteY5276" fmla="*/ 1020613 h 1574215"/>
                <a:gd name="connsiteX5277" fmla="*/ 161052 w 2437871"/>
                <a:gd name="connsiteY5277" fmla="*/ 1024630 h 1574215"/>
                <a:gd name="connsiteX5278" fmla="*/ 235514 w 2437871"/>
                <a:gd name="connsiteY5278" fmla="*/ 1024630 h 1574215"/>
                <a:gd name="connsiteX5279" fmla="*/ 235514 w 2437871"/>
                <a:gd name="connsiteY5279" fmla="*/ 1020613 h 1574215"/>
                <a:gd name="connsiteX5280" fmla="*/ 392550 w 2437871"/>
                <a:gd name="connsiteY5280" fmla="*/ 1020613 h 1574215"/>
                <a:gd name="connsiteX5281" fmla="*/ 318088 w 2437871"/>
                <a:gd name="connsiteY5281" fmla="*/ 1020613 h 1574215"/>
                <a:gd name="connsiteX5282" fmla="*/ 318088 w 2437871"/>
                <a:gd name="connsiteY5282" fmla="*/ 1024630 h 1574215"/>
                <a:gd name="connsiteX5283" fmla="*/ 392550 w 2437871"/>
                <a:gd name="connsiteY5283" fmla="*/ 1024630 h 1574215"/>
                <a:gd name="connsiteX5284" fmla="*/ 392550 w 2437871"/>
                <a:gd name="connsiteY5284" fmla="*/ 1020613 h 1574215"/>
                <a:gd name="connsiteX5285" fmla="*/ 2045322 w 2437871"/>
                <a:gd name="connsiteY5285" fmla="*/ 1024630 h 1574215"/>
                <a:gd name="connsiteX5286" fmla="*/ 2119784 w 2437871"/>
                <a:gd name="connsiteY5286" fmla="*/ 1024630 h 1574215"/>
                <a:gd name="connsiteX5287" fmla="*/ 2119784 w 2437871"/>
                <a:gd name="connsiteY5287" fmla="*/ 1020613 h 1574215"/>
                <a:gd name="connsiteX5288" fmla="*/ 2045322 w 2437871"/>
                <a:gd name="connsiteY5288" fmla="*/ 1020613 h 1574215"/>
                <a:gd name="connsiteX5289" fmla="*/ 2045322 w 2437871"/>
                <a:gd name="connsiteY5289" fmla="*/ 1024630 h 1574215"/>
                <a:gd name="connsiteX5290" fmla="*/ 553602 w 2437871"/>
                <a:gd name="connsiteY5290" fmla="*/ 1020613 h 1574215"/>
                <a:gd name="connsiteX5291" fmla="*/ 553602 w 2437871"/>
                <a:gd name="connsiteY5291" fmla="*/ 1024630 h 1574215"/>
                <a:gd name="connsiteX5292" fmla="*/ 628063 w 2437871"/>
                <a:gd name="connsiteY5292" fmla="*/ 1024630 h 1574215"/>
                <a:gd name="connsiteX5293" fmla="*/ 628063 w 2437871"/>
                <a:gd name="connsiteY5293" fmla="*/ 1020613 h 1574215"/>
                <a:gd name="connsiteX5294" fmla="*/ 553602 w 2437871"/>
                <a:gd name="connsiteY5294" fmla="*/ 1020613 h 1574215"/>
                <a:gd name="connsiteX5295" fmla="*/ 946151 w 2437871"/>
                <a:gd name="connsiteY5295" fmla="*/ 1020613 h 1574215"/>
                <a:gd name="connsiteX5296" fmla="*/ 946151 w 2437871"/>
                <a:gd name="connsiteY5296" fmla="*/ 1024630 h 1574215"/>
                <a:gd name="connsiteX5297" fmla="*/ 1020613 w 2437871"/>
                <a:gd name="connsiteY5297" fmla="*/ 1024630 h 1574215"/>
                <a:gd name="connsiteX5298" fmla="*/ 1020613 w 2437871"/>
                <a:gd name="connsiteY5298" fmla="*/ 1020613 h 1574215"/>
                <a:gd name="connsiteX5299" fmla="*/ 946151 w 2437871"/>
                <a:gd name="connsiteY5299" fmla="*/ 1020613 h 1574215"/>
                <a:gd name="connsiteX5300" fmla="*/ 632080 w 2437871"/>
                <a:gd name="connsiteY5300" fmla="*/ 1020613 h 1574215"/>
                <a:gd name="connsiteX5301" fmla="*/ 632080 w 2437871"/>
                <a:gd name="connsiteY5301" fmla="*/ 1024630 h 1574215"/>
                <a:gd name="connsiteX5302" fmla="*/ 706541 w 2437871"/>
                <a:gd name="connsiteY5302" fmla="*/ 1024630 h 1574215"/>
                <a:gd name="connsiteX5303" fmla="*/ 706541 w 2437871"/>
                <a:gd name="connsiteY5303" fmla="*/ 1020613 h 1574215"/>
                <a:gd name="connsiteX5304" fmla="*/ 632080 w 2437871"/>
                <a:gd name="connsiteY5304" fmla="*/ 1020613 h 1574215"/>
                <a:gd name="connsiteX5305" fmla="*/ 867673 w 2437871"/>
                <a:gd name="connsiteY5305" fmla="*/ 1020613 h 1574215"/>
                <a:gd name="connsiteX5306" fmla="*/ 867673 w 2437871"/>
                <a:gd name="connsiteY5306" fmla="*/ 1024630 h 1574215"/>
                <a:gd name="connsiteX5307" fmla="*/ 942135 w 2437871"/>
                <a:gd name="connsiteY5307" fmla="*/ 1024630 h 1574215"/>
                <a:gd name="connsiteX5308" fmla="*/ 942135 w 2437871"/>
                <a:gd name="connsiteY5308" fmla="*/ 1020613 h 1574215"/>
                <a:gd name="connsiteX5309" fmla="*/ 867673 w 2437871"/>
                <a:gd name="connsiteY5309" fmla="*/ 1020613 h 1574215"/>
                <a:gd name="connsiteX5310" fmla="*/ 1652773 w 2437871"/>
                <a:gd name="connsiteY5310" fmla="*/ 1099172 h 1574215"/>
                <a:gd name="connsiteX5311" fmla="*/ 1652773 w 2437871"/>
                <a:gd name="connsiteY5311" fmla="*/ 1103188 h 1574215"/>
                <a:gd name="connsiteX5312" fmla="*/ 1727234 w 2437871"/>
                <a:gd name="connsiteY5312" fmla="*/ 1103188 h 1574215"/>
                <a:gd name="connsiteX5313" fmla="*/ 1727234 w 2437871"/>
                <a:gd name="connsiteY5313" fmla="*/ 1099172 h 1574215"/>
                <a:gd name="connsiteX5314" fmla="*/ 1652773 w 2437871"/>
                <a:gd name="connsiteY5314" fmla="*/ 1099172 h 1574215"/>
                <a:gd name="connsiteX5315" fmla="*/ 2045322 w 2437871"/>
                <a:gd name="connsiteY5315" fmla="*/ 1103188 h 1574215"/>
                <a:gd name="connsiteX5316" fmla="*/ 2119784 w 2437871"/>
                <a:gd name="connsiteY5316" fmla="*/ 1103188 h 1574215"/>
                <a:gd name="connsiteX5317" fmla="*/ 2119784 w 2437871"/>
                <a:gd name="connsiteY5317" fmla="*/ 1099172 h 1574215"/>
                <a:gd name="connsiteX5318" fmla="*/ 2045322 w 2437871"/>
                <a:gd name="connsiteY5318" fmla="*/ 1099172 h 1574215"/>
                <a:gd name="connsiteX5319" fmla="*/ 2045322 w 2437871"/>
                <a:gd name="connsiteY5319" fmla="*/ 1103188 h 1574215"/>
                <a:gd name="connsiteX5320" fmla="*/ 1338701 w 2437871"/>
                <a:gd name="connsiteY5320" fmla="*/ 1099172 h 1574215"/>
                <a:gd name="connsiteX5321" fmla="*/ 1338701 w 2437871"/>
                <a:gd name="connsiteY5321" fmla="*/ 1103188 h 1574215"/>
                <a:gd name="connsiteX5322" fmla="*/ 1413162 w 2437871"/>
                <a:gd name="connsiteY5322" fmla="*/ 1103188 h 1574215"/>
                <a:gd name="connsiteX5323" fmla="*/ 1413162 w 2437871"/>
                <a:gd name="connsiteY5323" fmla="*/ 1099172 h 1574215"/>
                <a:gd name="connsiteX5324" fmla="*/ 1338701 w 2437871"/>
                <a:gd name="connsiteY5324" fmla="*/ 1099172 h 1574215"/>
                <a:gd name="connsiteX5325" fmla="*/ 1181665 w 2437871"/>
                <a:gd name="connsiteY5325" fmla="*/ 1099172 h 1574215"/>
                <a:gd name="connsiteX5326" fmla="*/ 1181665 w 2437871"/>
                <a:gd name="connsiteY5326" fmla="*/ 1103188 h 1574215"/>
                <a:gd name="connsiteX5327" fmla="*/ 1256127 w 2437871"/>
                <a:gd name="connsiteY5327" fmla="*/ 1103188 h 1574215"/>
                <a:gd name="connsiteX5328" fmla="*/ 1256127 w 2437871"/>
                <a:gd name="connsiteY5328" fmla="*/ 1099172 h 1574215"/>
                <a:gd name="connsiteX5329" fmla="*/ 1181665 w 2437871"/>
                <a:gd name="connsiteY5329" fmla="*/ 1099172 h 1574215"/>
                <a:gd name="connsiteX5330" fmla="*/ 1495737 w 2437871"/>
                <a:gd name="connsiteY5330" fmla="*/ 1099172 h 1574215"/>
                <a:gd name="connsiteX5331" fmla="*/ 1495737 w 2437871"/>
                <a:gd name="connsiteY5331" fmla="*/ 1103188 h 1574215"/>
                <a:gd name="connsiteX5332" fmla="*/ 1570198 w 2437871"/>
                <a:gd name="connsiteY5332" fmla="*/ 1103188 h 1574215"/>
                <a:gd name="connsiteX5333" fmla="*/ 1570198 w 2437871"/>
                <a:gd name="connsiteY5333" fmla="*/ 1099172 h 1574215"/>
                <a:gd name="connsiteX5334" fmla="*/ 1495737 w 2437871"/>
                <a:gd name="connsiteY5334" fmla="*/ 1099172 h 1574215"/>
                <a:gd name="connsiteX5335" fmla="*/ 1103187 w 2437871"/>
                <a:gd name="connsiteY5335" fmla="*/ 1099172 h 1574215"/>
                <a:gd name="connsiteX5336" fmla="*/ 1103187 w 2437871"/>
                <a:gd name="connsiteY5336" fmla="*/ 1103188 h 1574215"/>
                <a:gd name="connsiteX5337" fmla="*/ 1177649 w 2437871"/>
                <a:gd name="connsiteY5337" fmla="*/ 1103188 h 1574215"/>
                <a:gd name="connsiteX5338" fmla="*/ 1177649 w 2437871"/>
                <a:gd name="connsiteY5338" fmla="*/ 1099172 h 1574215"/>
                <a:gd name="connsiteX5339" fmla="*/ 1103187 w 2437871"/>
                <a:gd name="connsiteY5339" fmla="*/ 1099172 h 1574215"/>
                <a:gd name="connsiteX5340" fmla="*/ 946151 w 2437871"/>
                <a:gd name="connsiteY5340" fmla="*/ 1099172 h 1574215"/>
                <a:gd name="connsiteX5341" fmla="*/ 946151 w 2437871"/>
                <a:gd name="connsiteY5341" fmla="*/ 1103188 h 1574215"/>
                <a:gd name="connsiteX5342" fmla="*/ 1020613 w 2437871"/>
                <a:gd name="connsiteY5342" fmla="*/ 1103188 h 1574215"/>
                <a:gd name="connsiteX5343" fmla="*/ 1020613 w 2437871"/>
                <a:gd name="connsiteY5343" fmla="*/ 1099172 h 1574215"/>
                <a:gd name="connsiteX5344" fmla="*/ 946151 w 2437871"/>
                <a:gd name="connsiteY5344" fmla="*/ 1099172 h 1574215"/>
                <a:gd name="connsiteX5345" fmla="*/ 1024629 w 2437871"/>
                <a:gd name="connsiteY5345" fmla="*/ 1099172 h 1574215"/>
                <a:gd name="connsiteX5346" fmla="*/ 1024629 w 2437871"/>
                <a:gd name="connsiteY5346" fmla="*/ 1103188 h 1574215"/>
                <a:gd name="connsiteX5347" fmla="*/ 1099091 w 2437871"/>
                <a:gd name="connsiteY5347" fmla="*/ 1103188 h 1574215"/>
                <a:gd name="connsiteX5348" fmla="*/ 1099091 w 2437871"/>
                <a:gd name="connsiteY5348" fmla="*/ 1099172 h 1574215"/>
                <a:gd name="connsiteX5349" fmla="*/ 1024629 w 2437871"/>
                <a:gd name="connsiteY5349" fmla="*/ 1099172 h 1574215"/>
                <a:gd name="connsiteX5350" fmla="*/ 1260223 w 2437871"/>
                <a:gd name="connsiteY5350" fmla="*/ 1099172 h 1574215"/>
                <a:gd name="connsiteX5351" fmla="*/ 1260223 w 2437871"/>
                <a:gd name="connsiteY5351" fmla="*/ 1103188 h 1574215"/>
                <a:gd name="connsiteX5352" fmla="*/ 1334685 w 2437871"/>
                <a:gd name="connsiteY5352" fmla="*/ 1103188 h 1574215"/>
                <a:gd name="connsiteX5353" fmla="*/ 1334685 w 2437871"/>
                <a:gd name="connsiteY5353" fmla="*/ 1099172 h 1574215"/>
                <a:gd name="connsiteX5354" fmla="*/ 1260223 w 2437871"/>
                <a:gd name="connsiteY5354" fmla="*/ 1099172 h 1574215"/>
                <a:gd name="connsiteX5355" fmla="*/ 1417259 w 2437871"/>
                <a:gd name="connsiteY5355" fmla="*/ 1099172 h 1574215"/>
                <a:gd name="connsiteX5356" fmla="*/ 1417259 w 2437871"/>
                <a:gd name="connsiteY5356" fmla="*/ 1103188 h 1574215"/>
                <a:gd name="connsiteX5357" fmla="*/ 1491721 w 2437871"/>
                <a:gd name="connsiteY5357" fmla="*/ 1103188 h 1574215"/>
                <a:gd name="connsiteX5358" fmla="*/ 1491721 w 2437871"/>
                <a:gd name="connsiteY5358" fmla="*/ 1099172 h 1574215"/>
                <a:gd name="connsiteX5359" fmla="*/ 1417259 w 2437871"/>
                <a:gd name="connsiteY5359" fmla="*/ 1099172 h 1574215"/>
                <a:gd name="connsiteX5360" fmla="*/ 1809809 w 2437871"/>
                <a:gd name="connsiteY5360" fmla="*/ 1099172 h 1574215"/>
                <a:gd name="connsiteX5361" fmla="*/ 1809809 w 2437871"/>
                <a:gd name="connsiteY5361" fmla="*/ 1103188 h 1574215"/>
                <a:gd name="connsiteX5362" fmla="*/ 1884270 w 2437871"/>
                <a:gd name="connsiteY5362" fmla="*/ 1103188 h 1574215"/>
                <a:gd name="connsiteX5363" fmla="*/ 1884270 w 2437871"/>
                <a:gd name="connsiteY5363" fmla="*/ 1099172 h 1574215"/>
                <a:gd name="connsiteX5364" fmla="*/ 1809809 w 2437871"/>
                <a:gd name="connsiteY5364" fmla="*/ 1099172 h 1574215"/>
                <a:gd name="connsiteX5365" fmla="*/ 1731250 w 2437871"/>
                <a:gd name="connsiteY5365" fmla="*/ 1099172 h 1574215"/>
                <a:gd name="connsiteX5366" fmla="*/ 1731250 w 2437871"/>
                <a:gd name="connsiteY5366" fmla="*/ 1103188 h 1574215"/>
                <a:gd name="connsiteX5367" fmla="*/ 1805712 w 2437871"/>
                <a:gd name="connsiteY5367" fmla="*/ 1103188 h 1574215"/>
                <a:gd name="connsiteX5368" fmla="*/ 1805712 w 2437871"/>
                <a:gd name="connsiteY5368" fmla="*/ 1099172 h 1574215"/>
                <a:gd name="connsiteX5369" fmla="*/ 1731250 w 2437871"/>
                <a:gd name="connsiteY5369" fmla="*/ 1099172 h 1574215"/>
                <a:gd name="connsiteX5370" fmla="*/ 314072 w 2437871"/>
                <a:gd name="connsiteY5370" fmla="*/ 1099172 h 1574215"/>
                <a:gd name="connsiteX5371" fmla="*/ 239610 w 2437871"/>
                <a:gd name="connsiteY5371" fmla="*/ 1099172 h 1574215"/>
                <a:gd name="connsiteX5372" fmla="*/ 239610 w 2437871"/>
                <a:gd name="connsiteY5372" fmla="*/ 1103188 h 1574215"/>
                <a:gd name="connsiteX5373" fmla="*/ 314072 w 2437871"/>
                <a:gd name="connsiteY5373" fmla="*/ 1103188 h 1574215"/>
                <a:gd name="connsiteX5374" fmla="*/ 314072 w 2437871"/>
                <a:gd name="connsiteY5374" fmla="*/ 1099172 h 1574215"/>
                <a:gd name="connsiteX5375" fmla="*/ 78478 w 2437871"/>
                <a:gd name="connsiteY5375" fmla="*/ 1099172 h 1574215"/>
                <a:gd name="connsiteX5376" fmla="*/ 4016 w 2437871"/>
                <a:gd name="connsiteY5376" fmla="*/ 1099172 h 1574215"/>
                <a:gd name="connsiteX5377" fmla="*/ 4016 w 2437871"/>
                <a:gd name="connsiteY5377" fmla="*/ 1103188 h 1574215"/>
                <a:gd name="connsiteX5378" fmla="*/ 78478 w 2437871"/>
                <a:gd name="connsiteY5378" fmla="*/ 1103188 h 1574215"/>
                <a:gd name="connsiteX5379" fmla="*/ 78478 w 2437871"/>
                <a:gd name="connsiteY5379" fmla="*/ 1099172 h 1574215"/>
                <a:gd name="connsiteX5380" fmla="*/ 1888286 w 2437871"/>
                <a:gd name="connsiteY5380" fmla="*/ 1099172 h 1574215"/>
                <a:gd name="connsiteX5381" fmla="*/ 1888286 w 2437871"/>
                <a:gd name="connsiteY5381" fmla="*/ 1103188 h 1574215"/>
                <a:gd name="connsiteX5382" fmla="*/ 1962748 w 2437871"/>
                <a:gd name="connsiteY5382" fmla="*/ 1103188 h 1574215"/>
                <a:gd name="connsiteX5383" fmla="*/ 1962748 w 2437871"/>
                <a:gd name="connsiteY5383" fmla="*/ 1099172 h 1574215"/>
                <a:gd name="connsiteX5384" fmla="*/ 1888286 w 2437871"/>
                <a:gd name="connsiteY5384" fmla="*/ 1099172 h 1574215"/>
                <a:gd name="connsiteX5385" fmla="*/ 2202358 w 2437871"/>
                <a:gd name="connsiteY5385" fmla="*/ 1103188 h 1574215"/>
                <a:gd name="connsiteX5386" fmla="*/ 2276820 w 2437871"/>
                <a:gd name="connsiteY5386" fmla="*/ 1103188 h 1574215"/>
                <a:gd name="connsiteX5387" fmla="*/ 2276820 w 2437871"/>
                <a:gd name="connsiteY5387" fmla="*/ 1099172 h 1574215"/>
                <a:gd name="connsiteX5388" fmla="*/ 2202358 w 2437871"/>
                <a:gd name="connsiteY5388" fmla="*/ 1099172 h 1574215"/>
                <a:gd name="connsiteX5389" fmla="*/ 2202358 w 2437871"/>
                <a:gd name="connsiteY5389" fmla="*/ 1103188 h 1574215"/>
                <a:gd name="connsiteX5390" fmla="*/ 2359394 w 2437871"/>
                <a:gd name="connsiteY5390" fmla="*/ 1103188 h 1574215"/>
                <a:gd name="connsiteX5391" fmla="*/ 2433856 w 2437871"/>
                <a:gd name="connsiteY5391" fmla="*/ 1103188 h 1574215"/>
                <a:gd name="connsiteX5392" fmla="*/ 2433856 w 2437871"/>
                <a:gd name="connsiteY5392" fmla="*/ 1099172 h 1574215"/>
                <a:gd name="connsiteX5393" fmla="*/ 2359394 w 2437871"/>
                <a:gd name="connsiteY5393" fmla="*/ 1099172 h 1574215"/>
                <a:gd name="connsiteX5394" fmla="*/ 2359394 w 2437871"/>
                <a:gd name="connsiteY5394" fmla="*/ 1103188 h 1574215"/>
                <a:gd name="connsiteX5395" fmla="*/ 392550 w 2437871"/>
                <a:gd name="connsiteY5395" fmla="*/ 1099172 h 1574215"/>
                <a:gd name="connsiteX5396" fmla="*/ 318088 w 2437871"/>
                <a:gd name="connsiteY5396" fmla="*/ 1099172 h 1574215"/>
                <a:gd name="connsiteX5397" fmla="*/ 318088 w 2437871"/>
                <a:gd name="connsiteY5397" fmla="*/ 1103188 h 1574215"/>
                <a:gd name="connsiteX5398" fmla="*/ 392550 w 2437871"/>
                <a:gd name="connsiteY5398" fmla="*/ 1103188 h 1574215"/>
                <a:gd name="connsiteX5399" fmla="*/ 392550 w 2437871"/>
                <a:gd name="connsiteY5399" fmla="*/ 1099172 h 1574215"/>
                <a:gd name="connsiteX5400" fmla="*/ 1966764 w 2437871"/>
                <a:gd name="connsiteY5400" fmla="*/ 1099172 h 1574215"/>
                <a:gd name="connsiteX5401" fmla="*/ 1966764 w 2437871"/>
                <a:gd name="connsiteY5401" fmla="*/ 1103188 h 1574215"/>
                <a:gd name="connsiteX5402" fmla="*/ 2041226 w 2437871"/>
                <a:gd name="connsiteY5402" fmla="*/ 1103188 h 1574215"/>
                <a:gd name="connsiteX5403" fmla="*/ 2041226 w 2437871"/>
                <a:gd name="connsiteY5403" fmla="*/ 1099172 h 1574215"/>
                <a:gd name="connsiteX5404" fmla="*/ 1966764 w 2437871"/>
                <a:gd name="connsiteY5404" fmla="*/ 1099172 h 1574215"/>
                <a:gd name="connsiteX5405" fmla="*/ 2123800 w 2437871"/>
                <a:gd name="connsiteY5405" fmla="*/ 1103188 h 1574215"/>
                <a:gd name="connsiteX5406" fmla="*/ 2198262 w 2437871"/>
                <a:gd name="connsiteY5406" fmla="*/ 1103188 h 1574215"/>
                <a:gd name="connsiteX5407" fmla="*/ 2198262 w 2437871"/>
                <a:gd name="connsiteY5407" fmla="*/ 1099172 h 1574215"/>
                <a:gd name="connsiteX5408" fmla="*/ 2123800 w 2437871"/>
                <a:gd name="connsiteY5408" fmla="*/ 1099172 h 1574215"/>
                <a:gd name="connsiteX5409" fmla="*/ 2123800 w 2437871"/>
                <a:gd name="connsiteY5409" fmla="*/ 1103188 h 1574215"/>
                <a:gd name="connsiteX5410" fmla="*/ 867673 w 2437871"/>
                <a:gd name="connsiteY5410" fmla="*/ 1099172 h 1574215"/>
                <a:gd name="connsiteX5411" fmla="*/ 867673 w 2437871"/>
                <a:gd name="connsiteY5411" fmla="*/ 1103188 h 1574215"/>
                <a:gd name="connsiteX5412" fmla="*/ 942135 w 2437871"/>
                <a:gd name="connsiteY5412" fmla="*/ 1103188 h 1574215"/>
                <a:gd name="connsiteX5413" fmla="*/ 942135 w 2437871"/>
                <a:gd name="connsiteY5413" fmla="*/ 1099172 h 1574215"/>
                <a:gd name="connsiteX5414" fmla="*/ 867673 w 2437871"/>
                <a:gd name="connsiteY5414" fmla="*/ 1099172 h 1574215"/>
                <a:gd name="connsiteX5415" fmla="*/ 235514 w 2437871"/>
                <a:gd name="connsiteY5415" fmla="*/ 1099172 h 1574215"/>
                <a:gd name="connsiteX5416" fmla="*/ 161052 w 2437871"/>
                <a:gd name="connsiteY5416" fmla="*/ 1099172 h 1574215"/>
                <a:gd name="connsiteX5417" fmla="*/ 161052 w 2437871"/>
                <a:gd name="connsiteY5417" fmla="*/ 1103188 h 1574215"/>
                <a:gd name="connsiteX5418" fmla="*/ 235514 w 2437871"/>
                <a:gd name="connsiteY5418" fmla="*/ 1103188 h 1574215"/>
                <a:gd name="connsiteX5419" fmla="*/ 235514 w 2437871"/>
                <a:gd name="connsiteY5419" fmla="*/ 1099172 h 1574215"/>
                <a:gd name="connsiteX5420" fmla="*/ 1574215 w 2437871"/>
                <a:gd name="connsiteY5420" fmla="*/ 1099172 h 1574215"/>
                <a:gd name="connsiteX5421" fmla="*/ 1574215 w 2437871"/>
                <a:gd name="connsiteY5421" fmla="*/ 1103188 h 1574215"/>
                <a:gd name="connsiteX5422" fmla="*/ 1648676 w 2437871"/>
                <a:gd name="connsiteY5422" fmla="*/ 1103188 h 1574215"/>
                <a:gd name="connsiteX5423" fmla="*/ 1648676 w 2437871"/>
                <a:gd name="connsiteY5423" fmla="*/ 1099172 h 1574215"/>
                <a:gd name="connsiteX5424" fmla="*/ 1574215 w 2437871"/>
                <a:gd name="connsiteY5424" fmla="*/ 1099172 h 1574215"/>
                <a:gd name="connsiteX5425" fmla="*/ 475124 w 2437871"/>
                <a:gd name="connsiteY5425" fmla="*/ 1099172 h 1574215"/>
                <a:gd name="connsiteX5426" fmla="*/ 475124 w 2437871"/>
                <a:gd name="connsiteY5426" fmla="*/ 1103188 h 1574215"/>
                <a:gd name="connsiteX5427" fmla="*/ 549585 w 2437871"/>
                <a:gd name="connsiteY5427" fmla="*/ 1103188 h 1574215"/>
                <a:gd name="connsiteX5428" fmla="*/ 549585 w 2437871"/>
                <a:gd name="connsiteY5428" fmla="*/ 1099172 h 1574215"/>
                <a:gd name="connsiteX5429" fmla="*/ 475124 w 2437871"/>
                <a:gd name="connsiteY5429" fmla="*/ 1099172 h 1574215"/>
                <a:gd name="connsiteX5430" fmla="*/ 553602 w 2437871"/>
                <a:gd name="connsiteY5430" fmla="*/ 1099172 h 1574215"/>
                <a:gd name="connsiteX5431" fmla="*/ 553602 w 2437871"/>
                <a:gd name="connsiteY5431" fmla="*/ 1103188 h 1574215"/>
                <a:gd name="connsiteX5432" fmla="*/ 628063 w 2437871"/>
                <a:gd name="connsiteY5432" fmla="*/ 1103188 h 1574215"/>
                <a:gd name="connsiteX5433" fmla="*/ 628063 w 2437871"/>
                <a:gd name="connsiteY5433" fmla="*/ 1099172 h 1574215"/>
                <a:gd name="connsiteX5434" fmla="*/ 553602 w 2437871"/>
                <a:gd name="connsiteY5434" fmla="*/ 1099172 h 1574215"/>
                <a:gd name="connsiteX5435" fmla="*/ 710638 w 2437871"/>
                <a:gd name="connsiteY5435" fmla="*/ 1099172 h 1574215"/>
                <a:gd name="connsiteX5436" fmla="*/ 710638 w 2437871"/>
                <a:gd name="connsiteY5436" fmla="*/ 1103188 h 1574215"/>
                <a:gd name="connsiteX5437" fmla="*/ 785099 w 2437871"/>
                <a:gd name="connsiteY5437" fmla="*/ 1103188 h 1574215"/>
                <a:gd name="connsiteX5438" fmla="*/ 785099 w 2437871"/>
                <a:gd name="connsiteY5438" fmla="*/ 1099172 h 1574215"/>
                <a:gd name="connsiteX5439" fmla="*/ 710638 w 2437871"/>
                <a:gd name="connsiteY5439" fmla="*/ 1099172 h 1574215"/>
                <a:gd name="connsiteX5440" fmla="*/ 632080 w 2437871"/>
                <a:gd name="connsiteY5440" fmla="*/ 1099172 h 1574215"/>
                <a:gd name="connsiteX5441" fmla="*/ 632080 w 2437871"/>
                <a:gd name="connsiteY5441" fmla="*/ 1103188 h 1574215"/>
                <a:gd name="connsiteX5442" fmla="*/ 706541 w 2437871"/>
                <a:gd name="connsiteY5442" fmla="*/ 1103188 h 1574215"/>
                <a:gd name="connsiteX5443" fmla="*/ 706541 w 2437871"/>
                <a:gd name="connsiteY5443" fmla="*/ 1099172 h 1574215"/>
                <a:gd name="connsiteX5444" fmla="*/ 632080 w 2437871"/>
                <a:gd name="connsiteY5444" fmla="*/ 1099172 h 1574215"/>
                <a:gd name="connsiteX5445" fmla="*/ 157036 w 2437871"/>
                <a:gd name="connsiteY5445" fmla="*/ 1099172 h 1574215"/>
                <a:gd name="connsiteX5446" fmla="*/ 82574 w 2437871"/>
                <a:gd name="connsiteY5446" fmla="*/ 1099172 h 1574215"/>
                <a:gd name="connsiteX5447" fmla="*/ 82574 w 2437871"/>
                <a:gd name="connsiteY5447" fmla="*/ 1103188 h 1574215"/>
                <a:gd name="connsiteX5448" fmla="*/ 157036 w 2437871"/>
                <a:gd name="connsiteY5448" fmla="*/ 1103188 h 1574215"/>
                <a:gd name="connsiteX5449" fmla="*/ 157036 w 2437871"/>
                <a:gd name="connsiteY5449" fmla="*/ 1099172 h 1574215"/>
                <a:gd name="connsiteX5450" fmla="*/ 396566 w 2437871"/>
                <a:gd name="connsiteY5450" fmla="*/ 1099172 h 1574215"/>
                <a:gd name="connsiteX5451" fmla="*/ 396566 w 2437871"/>
                <a:gd name="connsiteY5451" fmla="*/ 1103188 h 1574215"/>
                <a:gd name="connsiteX5452" fmla="*/ 471027 w 2437871"/>
                <a:gd name="connsiteY5452" fmla="*/ 1103188 h 1574215"/>
                <a:gd name="connsiteX5453" fmla="*/ 471027 w 2437871"/>
                <a:gd name="connsiteY5453" fmla="*/ 1099172 h 1574215"/>
                <a:gd name="connsiteX5454" fmla="*/ 396566 w 2437871"/>
                <a:gd name="connsiteY5454" fmla="*/ 1099172 h 1574215"/>
                <a:gd name="connsiteX5455" fmla="*/ 2280836 w 2437871"/>
                <a:gd name="connsiteY5455" fmla="*/ 1103188 h 1574215"/>
                <a:gd name="connsiteX5456" fmla="*/ 2355298 w 2437871"/>
                <a:gd name="connsiteY5456" fmla="*/ 1103188 h 1574215"/>
                <a:gd name="connsiteX5457" fmla="*/ 2355298 w 2437871"/>
                <a:gd name="connsiteY5457" fmla="*/ 1099172 h 1574215"/>
                <a:gd name="connsiteX5458" fmla="*/ 2280836 w 2437871"/>
                <a:gd name="connsiteY5458" fmla="*/ 1099172 h 1574215"/>
                <a:gd name="connsiteX5459" fmla="*/ 2280836 w 2437871"/>
                <a:gd name="connsiteY5459" fmla="*/ 1103188 h 1574215"/>
                <a:gd name="connsiteX5460" fmla="*/ 789115 w 2437871"/>
                <a:gd name="connsiteY5460" fmla="*/ 1099172 h 1574215"/>
                <a:gd name="connsiteX5461" fmla="*/ 789115 w 2437871"/>
                <a:gd name="connsiteY5461" fmla="*/ 1103188 h 1574215"/>
                <a:gd name="connsiteX5462" fmla="*/ 863577 w 2437871"/>
                <a:gd name="connsiteY5462" fmla="*/ 1103188 h 1574215"/>
                <a:gd name="connsiteX5463" fmla="*/ 863577 w 2437871"/>
                <a:gd name="connsiteY5463" fmla="*/ 1099172 h 1574215"/>
                <a:gd name="connsiteX5464" fmla="*/ 789115 w 2437871"/>
                <a:gd name="connsiteY5464" fmla="*/ 1099172 h 1574215"/>
                <a:gd name="connsiteX5465" fmla="*/ 632080 w 2437871"/>
                <a:gd name="connsiteY5465" fmla="*/ 1177649 h 1574215"/>
                <a:gd name="connsiteX5466" fmla="*/ 632080 w 2437871"/>
                <a:gd name="connsiteY5466" fmla="*/ 1181666 h 1574215"/>
                <a:gd name="connsiteX5467" fmla="*/ 706541 w 2437871"/>
                <a:gd name="connsiteY5467" fmla="*/ 1181666 h 1574215"/>
                <a:gd name="connsiteX5468" fmla="*/ 706541 w 2437871"/>
                <a:gd name="connsiteY5468" fmla="*/ 1177649 h 1574215"/>
                <a:gd name="connsiteX5469" fmla="*/ 632080 w 2437871"/>
                <a:gd name="connsiteY5469" fmla="*/ 1177649 h 1574215"/>
                <a:gd name="connsiteX5470" fmla="*/ 1495737 w 2437871"/>
                <a:gd name="connsiteY5470" fmla="*/ 1177649 h 1574215"/>
                <a:gd name="connsiteX5471" fmla="*/ 1495737 w 2437871"/>
                <a:gd name="connsiteY5471" fmla="*/ 1181666 h 1574215"/>
                <a:gd name="connsiteX5472" fmla="*/ 1570198 w 2437871"/>
                <a:gd name="connsiteY5472" fmla="*/ 1181666 h 1574215"/>
                <a:gd name="connsiteX5473" fmla="*/ 1570198 w 2437871"/>
                <a:gd name="connsiteY5473" fmla="*/ 1177649 h 1574215"/>
                <a:gd name="connsiteX5474" fmla="*/ 1495737 w 2437871"/>
                <a:gd name="connsiteY5474" fmla="*/ 1177649 h 1574215"/>
                <a:gd name="connsiteX5475" fmla="*/ 1417259 w 2437871"/>
                <a:gd name="connsiteY5475" fmla="*/ 1177649 h 1574215"/>
                <a:gd name="connsiteX5476" fmla="*/ 1417259 w 2437871"/>
                <a:gd name="connsiteY5476" fmla="*/ 1181666 h 1574215"/>
                <a:gd name="connsiteX5477" fmla="*/ 1491721 w 2437871"/>
                <a:gd name="connsiteY5477" fmla="*/ 1181666 h 1574215"/>
                <a:gd name="connsiteX5478" fmla="*/ 1491721 w 2437871"/>
                <a:gd name="connsiteY5478" fmla="*/ 1177649 h 1574215"/>
                <a:gd name="connsiteX5479" fmla="*/ 1417259 w 2437871"/>
                <a:gd name="connsiteY5479" fmla="*/ 1177649 h 1574215"/>
                <a:gd name="connsiteX5480" fmla="*/ 710638 w 2437871"/>
                <a:gd name="connsiteY5480" fmla="*/ 1177649 h 1574215"/>
                <a:gd name="connsiteX5481" fmla="*/ 710638 w 2437871"/>
                <a:gd name="connsiteY5481" fmla="*/ 1181666 h 1574215"/>
                <a:gd name="connsiteX5482" fmla="*/ 785099 w 2437871"/>
                <a:gd name="connsiteY5482" fmla="*/ 1181666 h 1574215"/>
                <a:gd name="connsiteX5483" fmla="*/ 785099 w 2437871"/>
                <a:gd name="connsiteY5483" fmla="*/ 1177649 h 1574215"/>
                <a:gd name="connsiteX5484" fmla="*/ 710638 w 2437871"/>
                <a:gd name="connsiteY5484" fmla="*/ 1177649 h 1574215"/>
                <a:gd name="connsiteX5485" fmla="*/ 1574215 w 2437871"/>
                <a:gd name="connsiteY5485" fmla="*/ 1177649 h 1574215"/>
                <a:gd name="connsiteX5486" fmla="*/ 1574215 w 2437871"/>
                <a:gd name="connsiteY5486" fmla="*/ 1181666 h 1574215"/>
                <a:gd name="connsiteX5487" fmla="*/ 1648676 w 2437871"/>
                <a:gd name="connsiteY5487" fmla="*/ 1181666 h 1574215"/>
                <a:gd name="connsiteX5488" fmla="*/ 1648676 w 2437871"/>
                <a:gd name="connsiteY5488" fmla="*/ 1177649 h 1574215"/>
                <a:gd name="connsiteX5489" fmla="*/ 1574215 w 2437871"/>
                <a:gd name="connsiteY5489" fmla="*/ 1177649 h 1574215"/>
                <a:gd name="connsiteX5490" fmla="*/ 1652773 w 2437871"/>
                <a:gd name="connsiteY5490" fmla="*/ 1177649 h 1574215"/>
                <a:gd name="connsiteX5491" fmla="*/ 1652773 w 2437871"/>
                <a:gd name="connsiteY5491" fmla="*/ 1181666 h 1574215"/>
                <a:gd name="connsiteX5492" fmla="*/ 1727234 w 2437871"/>
                <a:gd name="connsiteY5492" fmla="*/ 1181666 h 1574215"/>
                <a:gd name="connsiteX5493" fmla="*/ 1727234 w 2437871"/>
                <a:gd name="connsiteY5493" fmla="*/ 1177649 h 1574215"/>
                <a:gd name="connsiteX5494" fmla="*/ 1652773 w 2437871"/>
                <a:gd name="connsiteY5494" fmla="*/ 1177649 h 1574215"/>
                <a:gd name="connsiteX5495" fmla="*/ 1731250 w 2437871"/>
                <a:gd name="connsiteY5495" fmla="*/ 1177649 h 1574215"/>
                <a:gd name="connsiteX5496" fmla="*/ 1731250 w 2437871"/>
                <a:gd name="connsiteY5496" fmla="*/ 1181666 h 1574215"/>
                <a:gd name="connsiteX5497" fmla="*/ 1805712 w 2437871"/>
                <a:gd name="connsiteY5497" fmla="*/ 1181666 h 1574215"/>
                <a:gd name="connsiteX5498" fmla="*/ 1805712 w 2437871"/>
                <a:gd name="connsiteY5498" fmla="*/ 1177649 h 1574215"/>
                <a:gd name="connsiteX5499" fmla="*/ 1731250 w 2437871"/>
                <a:gd name="connsiteY5499" fmla="*/ 1177649 h 1574215"/>
                <a:gd name="connsiteX5500" fmla="*/ 2359394 w 2437871"/>
                <a:gd name="connsiteY5500" fmla="*/ 1181666 h 1574215"/>
                <a:gd name="connsiteX5501" fmla="*/ 2433856 w 2437871"/>
                <a:gd name="connsiteY5501" fmla="*/ 1181666 h 1574215"/>
                <a:gd name="connsiteX5502" fmla="*/ 2433856 w 2437871"/>
                <a:gd name="connsiteY5502" fmla="*/ 1177649 h 1574215"/>
                <a:gd name="connsiteX5503" fmla="*/ 2359394 w 2437871"/>
                <a:gd name="connsiteY5503" fmla="*/ 1177649 h 1574215"/>
                <a:gd name="connsiteX5504" fmla="*/ 2359394 w 2437871"/>
                <a:gd name="connsiteY5504" fmla="*/ 1181666 h 1574215"/>
                <a:gd name="connsiteX5505" fmla="*/ 867673 w 2437871"/>
                <a:gd name="connsiteY5505" fmla="*/ 1177649 h 1574215"/>
                <a:gd name="connsiteX5506" fmla="*/ 867673 w 2437871"/>
                <a:gd name="connsiteY5506" fmla="*/ 1181666 h 1574215"/>
                <a:gd name="connsiteX5507" fmla="*/ 942135 w 2437871"/>
                <a:gd name="connsiteY5507" fmla="*/ 1181666 h 1574215"/>
                <a:gd name="connsiteX5508" fmla="*/ 942135 w 2437871"/>
                <a:gd name="connsiteY5508" fmla="*/ 1177649 h 1574215"/>
                <a:gd name="connsiteX5509" fmla="*/ 867673 w 2437871"/>
                <a:gd name="connsiteY5509" fmla="*/ 1177649 h 1574215"/>
                <a:gd name="connsiteX5510" fmla="*/ 1024629 w 2437871"/>
                <a:gd name="connsiteY5510" fmla="*/ 1177649 h 1574215"/>
                <a:gd name="connsiteX5511" fmla="*/ 1024629 w 2437871"/>
                <a:gd name="connsiteY5511" fmla="*/ 1181666 h 1574215"/>
                <a:gd name="connsiteX5512" fmla="*/ 1099091 w 2437871"/>
                <a:gd name="connsiteY5512" fmla="*/ 1181666 h 1574215"/>
                <a:gd name="connsiteX5513" fmla="*/ 1099091 w 2437871"/>
                <a:gd name="connsiteY5513" fmla="*/ 1177649 h 1574215"/>
                <a:gd name="connsiteX5514" fmla="*/ 1024629 w 2437871"/>
                <a:gd name="connsiteY5514" fmla="*/ 1177649 h 1574215"/>
                <a:gd name="connsiteX5515" fmla="*/ 789115 w 2437871"/>
                <a:gd name="connsiteY5515" fmla="*/ 1177649 h 1574215"/>
                <a:gd name="connsiteX5516" fmla="*/ 789115 w 2437871"/>
                <a:gd name="connsiteY5516" fmla="*/ 1181666 h 1574215"/>
                <a:gd name="connsiteX5517" fmla="*/ 863577 w 2437871"/>
                <a:gd name="connsiteY5517" fmla="*/ 1181666 h 1574215"/>
                <a:gd name="connsiteX5518" fmla="*/ 863577 w 2437871"/>
                <a:gd name="connsiteY5518" fmla="*/ 1177649 h 1574215"/>
                <a:gd name="connsiteX5519" fmla="*/ 789115 w 2437871"/>
                <a:gd name="connsiteY5519" fmla="*/ 1177649 h 1574215"/>
                <a:gd name="connsiteX5520" fmla="*/ 78478 w 2437871"/>
                <a:gd name="connsiteY5520" fmla="*/ 1177649 h 1574215"/>
                <a:gd name="connsiteX5521" fmla="*/ 4016 w 2437871"/>
                <a:gd name="connsiteY5521" fmla="*/ 1177649 h 1574215"/>
                <a:gd name="connsiteX5522" fmla="*/ 4016 w 2437871"/>
                <a:gd name="connsiteY5522" fmla="*/ 1181666 h 1574215"/>
                <a:gd name="connsiteX5523" fmla="*/ 78478 w 2437871"/>
                <a:gd name="connsiteY5523" fmla="*/ 1181666 h 1574215"/>
                <a:gd name="connsiteX5524" fmla="*/ 78478 w 2437871"/>
                <a:gd name="connsiteY5524" fmla="*/ 1177649 h 1574215"/>
                <a:gd name="connsiteX5525" fmla="*/ 1103187 w 2437871"/>
                <a:gd name="connsiteY5525" fmla="*/ 1177649 h 1574215"/>
                <a:gd name="connsiteX5526" fmla="*/ 1103187 w 2437871"/>
                <a:gd name="connsiteY5526" fmla="*/ 1181666 h 1574215"/>
                <a:gd name="connsiteX5527" fmla="*/ 1177649 w 2437871"/>
                <a:gd name="connsiteY5527" fmla="*/ 1181666 h 1574215"/>
                <a:gd name="connsiteX5528" fmla="*/ 1177649 w 2437871"/>
                <a:gd name="connsiteY5528" fmla="*/ 1177649 h 1574215"/>
                <a:gd name="connsiteX5529" fmla="*/ 1103187 w 2437871"/>
                <a:gd name="connsiteY5529" fmla="*/ 1177649 h 1574215"/>
                <a:gd name="connsiteX5530" fmla="*/ 1338701 w 2437871"/>
                <a:gd name="connsiteY5530" fmla="*/ 1177649 h 1574215"/>
                <a:gd name="connsiteX5531" fmla="*/ 1338701 w 2437871"/>
                <a:gd name="connsiteY5531" fmla="*/ 1181666 h 1574215"/>
                <a:gd name="connsiteX5532" fmla="*/ 1413162 w 2437871"/>
                <a:gd name="connsiteY5532" fmla="*/ 1181666 h 1574215"/>
                <a:gd name="connsiteX5533" fmla="*/ 1413162 w 2437871"/>
                <a:gd name="connsiteY5533" fmla="*/ 1177649 h 1574215"/>
                <a:gd name="connsiteX5534" fmla="*/ 1338701 w 2437871"/>
                <a:gd name="connsiteY5534" fmla="*/ 1177649 h 1574215"/>
                <a:gd name="connsiteX5535" fmla="*/ 553602 w 2437871"/>
                <a:gd name="connsiteY5535" fmla="*/ 1177649 h 1574215"/>
                <a:gd name="connsiteX5536" fmla="*/ 553602 w 2437871"/>
                <a:gd name="connsiteY5536" fmla="*/ 1181666 h 1574215"/>
                <a:gd name="connsiteX5537" fmla="*/ 628063 w 2437871"/>
                <a:gd name="connsiteY5537" fmla="*/ 1181666 h 1574215"/>
                <a:gd name="connsiteX5538" fmla="*/ 628063 w 2437871"/>
                <a:gd name="connsiteY5538" fmla="*/ 1177649 h 1574215"/>
                <a:gd name="connsiteX5539" fmla="*/ 553602 w 2437871"/>
                <a:gd name="connsiteY5539" fmla="*/ 1177649 h 1574215"/>
                <a:gd name="connsiteX5540" fmla="*/ 1181665 w 2437871"/>
                <a:gd name="connsiteY5540" fmla="*/ 1177649 h 1574215"/>
                <a:gd name="connsiteX5541" fmla="*/ 1181665 w 2437871"/>
                <a:gd name="connsiteY5541" fmla="*/ 1181666 h 1574215"/>
                <a:gd name="connsiteX5542" fmla="*/ 1256127 w 2437871"/>
                <a:gd name="connsiteY5542" fmla="*/ 1181666 h 1574215"/>
                <a:gd name="connsiteX5543" fmla="*/ 1256127 w 2437871"/>
                <a:gd name="connsiteY5543" fmla="*/ 1177649 h 1574215"/>
                <a:gd name="connsiteX5544" fmla="*/ 1181665 w 2437871"/>
                <a:gd name="connsiteY5544" fmla="*/ 1177649 h 1574215"/>
                <a:gd name="connsiteX5545" fmla="*/ 1260223 w 2437871"/>
                <a:gd name="connsiteY5545" fmla="*/ 1177649 h 1574215"/>
                <a:gd name="connsiteX5546" fmla="*/ 1260223 w 2437871"/>
                <a:gd name="connsiteY5546" fmla="*/ 1181666 h 1574215"/>
                <a:gd name="connsiteX5547" fmla="*/ 1334685 w 2437871"/>
                <a:gd name="connsiteY5547" fmla="*/ 1181666 h 1574215"/>
                <a:gd name="connsiteX5548" fmla="*/ 1334685 w 2437871"/>
                <a:gd name="connsiteY5548" fmla="*/ 1177649 h 1574215"/>
                <a:gd name="connsiteX5549" fmla="*/ 1260223 w 2437871"/>
                <a:gd name="connsiteY5549" fmla="*/ 1177649 h 1574215"/>
                <a:gd name="connsiteX5550" fmla="*/ 946151 w 2437871"/>
                <a:gd name="connsiteY5550" fmla="*/ 1177649 h 1574215"/>
                <a:gd name="connsiteX5551" fmla="*/ 946151 w 2437871"/>
                <a:gd name="connsiteY5551" fmla="*/ 1181666 h 1574215"/>
                <a:gd name="connsiteX5552" fmla="*/ 1020613 w 2437871"/>
                <a:gd name="connsiteY5552" fmla="*/ 1181666 h 1574215"/>
                <a:gd name="connsiteX5553" fmla="*/ 1020613 w 2437871"/>
                <a:gd name="connsiteY5553" fmla="*/ 1177649 h 1574215"/>
                <a:gd name="connsiteX5554" fmla="*/ 946151 w 2437871"/>
                <a:gd name="connsiteY5554" fmla="*/ 1177649 h 1574215"/>
                <a:gd name="connsiteX5555" fmla="*/ 2123800 w 2437871"/>
                <a:gd name="connsiteY5555" fmla="*/ 1181666 h 1574215"/>
                <a:gd name="connsiteX5556" fmla="*/ 2198262 w 2437871"/>
                <a:gd name="connsiteY5556" fmla="*/ 1181666 h 1574215"/>
                <a:gd name="connsiteX5557" fmla="*/ 2198262 w 2437871"/>
                <a:gd name="connsiteY5557" fmla="*/ 1177649 h 1574215"/>
                <a:gd name="connsiteX5558" fmla="*/ 2123800 w 2437871"/>
                <a:gd name="connsiteY5558" fmla="*/ 1177649 h 1574215"/>
                <a:gd name="connsiteX5559" fmla="*/ 2123800 w 2437871"/>
                <a:gd name="connsiteY5559" fmla="*/ 1181666 h 1574215"/>
                <a:gd name="connsiteX5560" fmla="*/ 235514 w 2437871"/>
                <a:gd name="connsiteY5560" fmla="*/ 1177649 h 1574215"/>
                <a:gd name="connsiteX5561" fmla="*/ 161052 w 2437871"/>
                <a:gd name="connsiteY5561" fmla="*/ 1177649 h 1574215"/>
                <a:gd name="connsiteX5562" fmla="*/ 161052 w 2437871"/>
                <a:gd name="connsiteY5562" fmla="*/ 1181666 h 1574215"/>
                <a:gd name="connsiteX5563" fmla="*/ 235514 w 2437871"/>
                <a:gd name="connsiteY5563" fmla="*/ 1181666 h 1574215"/>
                <a:gd name="connsiteX5564" fmla="*/ 235514 w 2437871"/>
                <a:gd name="connsiteY5564" fmla="*/ 1177649 h 1574215"/>
                <a:gd name="connsiteX5565" fmla="*/ 2202358 w 2437871"/>
                <a:gd name="connsiteY5565" fmla="*/ 1181666 h 1574215"/>
                <a:gd name="connsiteX5566" fmla="*/ 2276820 w 2437871"/>
                <a:gd name="connsiteY5566" fmla="*/ 1181666 h 1574215"/>
                <a:gd name="connsiteX5567" fmla="*/ 2276820 w 2437871"/>
                <a:gd name="connsiteY5567" fmla="*/ 1177649 h 1574215"/>
                <a:gd name="connsiteX5568" fmla="*/ 2202358 w 2437871"/>
                <a:gd name="connsiteY5568" fmla="*/ 1177649 h 1574215"/>
                <a:gd name="connsiteX5569" fmla="*/ 2202358 w 2437871"/>
                <a:gd name="connsiteY5569" fmla="*/ 1181666 h 1574215"/>
                <a:gd name="connsiteX5570" fmla="*/ 314072 w 2437871"/>
                <a:gd name="connsiteY5570" fmla="*/ 1177649 h 1574215"/>
                <a:gd name="connsiteX5571" fmla="*/ 239610 w 2437871"/>
                <a:gd name="connsiteY5571" fmla="*/ 1177649 h 1574215"/>
                <a:gd name="connsiteX5572" fmla="*/ 239610 w 2437871"/>
                <a:gd name="connsiteY5572" fmla="*/ 1181666 h 1574215"/>
                <a:gd name="connsiteX5573" fmla="*/ 314072 w 2437871"/>
                <a:gd name="connsiteY5573" fmla="*/ 1181666 h 1574215"/>
                <a:gd name="connsiteX5574" fmla="*/ 314072 w 2437871"/>
                <a:gd name="connsiteY5574" fmla="*/ 1177649 h 1574215"/>
                <a:gd name="connsiteX5575" fmla="*/ 157036 w 2437871"/>
                <a:gd name="connsiteY5575" fmla="*/ 1177649 h 1574215"/>
                <a:gd name="connsiteX5576" fmla="*/ 82574 w 2437871"/>
                <a:gd name="connsiteY5576" fmla="*/ 1177649 h 1574215"/>
                <a:gd name="connsiteX5577" fmla="*/ 82574 w 2437871"/>
                <a:gd name="connsiteY5577" fmla="*/ 1181666 h 1574215"/>
                <a:gd name="connsiteX5578" fmla="*/ 157036 w 2437871"/>
                <a:gd name="connsiteY5578" fmla="*/ 1181666 h 1574215"/>
                <a:gd name="connsiteX5579" fmla="*/ 157036 w 2437871"/>
                <a:gd name="connsiteY5579" fmla="*/ 1177649 h 1574215"/>
                <a:gd name="connsiteX5580" fmla="*/ 2280836 w 2437871"/>
                <a:gd name="connsiteY5580" fmla="*/ 1181666 h 1574215"/>
                <a:gd name="connsiteX5581" fmla="*/ 2355298 w 2437871"/>
                <a:gd name="connsiteY5581" fmla="*/ 1181666 h 1574215"/>
                <a:gd name="connsiteX5582" fmla="*/ 2355298 w 2437871"/>
                <a:gd name="connsiteY5582" fmla="*/ 1177649 h 1574215"/>
                <a:gd name="connsiteX5583" fmla="*/ 2280836 w 2437871"/>
                <a:gd name="connsiteY5583" fmla="*/ 1177649 h 1574215"/>
                <a:gd name="connsiteX5584" fmla="*/ 2280836 w 2437871"/>
                <a:gd name="connsiteY5584" fmla="*/ 1181666 h 1574215"/>
                <a:gd name="connsiteX5585" fmla="*/ 318088 w 2437871"/>
                <a:gd name="connsiteY5585" fmla="*/ 1177649 h 1574215"/>
                <a:gd name="connsiteX5586" fmla="*/ 318088 w 2437871"/>
                <a:gd name="connsiteY5586" fmla="*/ 1181666 h 1574215"/>
                <a:gd name="connsiteX5587" fmla="*/ 392550 w 2437871"/>
                <a:gd name="connsiteY5587" fmla="*/ 1181666 h 1574215"/>
                <a:gd name="connsiteX5588" fmla="*/ 392550 w 2437871"/>
                <a:gd name="connsiteY5588" fmla="*/ 1177649 h 1574215"/>
                <a:gd name="connsiteX5589" fmla="*/ 318088 w 2437871"/>
                <a:gd name="connsiteY5589" fmla="*/ 1177649 h 1574215"/>
                <a:gd name="connsiteX5590" fmla="*/ 396566 w 2437871"/>
                <a:gd name="connsiteY5590" fmla="*/ 1177649 h 1574215"/>
                <a:gd name="connsiteX5591" fmla="*/ 396566 w 2437871"/>
                <a:gd name="connsiteY5591" fmla="*/ 1181666 h 1574215"/>
                <a:gd name="connsiteX5592" fmla="*/ 471027 w 2437871"/>
                <a:gd name="connsiteY5592" fmla="*/ 1181666 h 1574215"/>
                <a:gd name="connsiteX5593" fmla="*/ 471027 w 2437871"/>
                <a:gd name="connsiteY5593" fmla="*/ 1177649 h 1574215"/>
                <a:gd name="connsiteX5594" fmla="*/ 396566 w 2437871"/>
                <a:gd name="connsiteY5594" fmla="*/ 1177649 h 1574215"/>
                <a:gd name="connsiteX5595" fmla="*/ 1888286 w 2437871"/>
                <a:gd name="connsiteY5595" fmla="*/ 1177649 h 1574215"/>
                <a:gd name="connsiteX5596" fmla="*/ 1888286 w 2437871"/>
                <a:gd name="connsiteY5596" fmla="*/ 1181666 h 1574215"/>
                <a:gd name="connsiteX5597" fmla="*/ 1962748 w 2437871"/>
                <a:gd name="connsiteY5597" fmla="*/ 1181666 h 1574215"/>
                <a:gd name="connsiteX5598" fmla="*/ 1962748 w 2437871"/>
                <a:gd name="connsiteY5598" fmla="*/ 1177649 h 1574215"/>
                <a:gd name="connsiteX5599" fmla="*/ 1888286 w 2437871"/>
                <a:gd name="connsiteY5599" fmla="*/ 1177649 h 1574215"/>
                <a:gd name="connsiteX5600" fmla="*/ 1966764 w 2437871"/>
                <a:gd name="connsiteY5600" fmla="*/ 1177649 h 1574215"/>
                <a:gd name="connsiteX5601" fmla="*/ 1966764 w 2437871"/>
                <a:gd name="connsiteY5601" fmla="*/ 1181666 h 1574215"/>
                <a:gd name="connsiteX5602" fmla="*/ 2041226 w 2437871"/>
                <a:gd name="connsiteY5602" fmla="*/ 1181666 h 1574215"/>
                <a:gd name="connsiteX5603" fmla="*/ 2041226 w 2437871"/>
                <a:gd name="connsiteY5603" fmla="*/ 1177649 h 1574215"/>
                <a:gd name="connsiteX5604" fmla="*/ 1966764 w 2437871"/>
                <a:gd name="connsiteY5604" fmla="*/ 1177649 h 1574215"/>
                <a:gd name="connsiteX5605" fmla="*/ 475124 w 2437871"/>
                <a:gd name="connsiteY5605" fmla="*/ 1177649 h 1574215"/>
                <a:gd name="connsiteX5606" fmla="*/ 475124 w 2437871"/>
                <a:gd name="connsiteY5606" fmla="*/ 1181666 h 1574215"/>
                <a:gd name="connsiteX5607" fmla="*/ 549585 w 2437871"/>
                <a:gd name="connsiteY5607" fmla="*/ 1181666 h 1574215"/>
                <a:gd name="connsiteX5608" fmla="*/ 549585 w 2437871"/>
                <a:gd name="connsiteY5608" fmla="*/ 1177649 h 1574215"/>
                <a:gd name="connsiteX5609" fmla="*/ 475124 w 2437871"/>
                <a:gd name="connsiteY5609" fmla="*/ 1177649 h 1574215"/>
                <a:gd name="connsiteX5610" fmla="*/ 1809809 w 2437871"/>
                <a:gd name="connsiteY5610" fmla="*/ 1177649 h 1574215"/>
                <a:gd name="connsiteX5611" fmla="*/ 1809809 w 2437871"/>
                <a:gd name="connsiteY5611" fmla="*/ 1181666 h 1574215"/>
                <a:gd name="connsiteX5612" fmla="*/ 1884270 w 2437871"/>
                <a:gd name="connsiteY5612" fmla="*/ 1181666 h 1574215"/>
                <a:gd name="connsiteX5613" fmla="*/ 1884270 w 2437871"/>
                <a:gd name="connsiteY5613" fmla="*/ 1177649 h 1574215"/>
                <a:gd name="connsiteX5614" fmla="*/ 1809809 w 2437871"/>
                <a:gd name="connsiteY5614" fmla="*/ 1177649 h 1574215"/>
                <a:gd name="connsiteX5615" fmla="*/ 2045322 w 2437871"/>
                <a:gd name="connsiteY5615" fmla="*/ 1177649 h 1574215"/>
                <a:gd name="connsiteX5616" fmla="*/ 2045322 w 2437871"/>
                <a:gd name="connsiteY5616" fmla="*/ 1181666 h 1574215"/>
                <a:gd name="connsiteX5617" fmla="*/ 2119784 w 2437871"/>
                <a:gd name="connsiteY5617" fmla="*/ 1181666 h 1574215"/>
                <a:gd name="connsiteX5618" fmla="*/ 2119784 w 2437871"/>
                <a:gd name="connsiteY5618" fmla="*/ 1177649 h 1574215"/>
                <a:gd name="connsiteX5619" fmla="*/ 2045322 w 2437871"/>
                <a:gd name="connsiteY5619" fmla="*/ 1177649 h 1574215"/>
                <a:gd name="connsiteX5620" fmla="*/ 1103187 w 2437871"/>
                <a:gd name="connsiteY5620" fmla="*/ 1256208 h 1574215"/>
                <a:gd name="connsiteX5621" fmla="*/ 1103187 w 2437871"/>
                <a:gd name="connsiteY5621" fmla="*/ 1260224 h 1574215"/>
                <a:gd name="connsiteX5622" fmla="*/ 1177649 w 2437871"/>
                <a:gd name="connsiteY5622" fmla="*/ 1260224 h 1574215"/>
                <a:gd name="connsiteX5623" fmla="*/ 1177649 w 2437871"/>
                <a:gd name="connsiteY5623" fmla="*/ 1256208 h 1574215"/>
                <a:gd name="connsiteX5624" fmla="*/ 1103187 w 2437871"/>
                <a:gd name="connsiteY5624" fmla="*/ 1256208 h 1574215"/>
                <a:gd name="connsiteX5625" fmla="*/ 946151 w 2437871"/>
                <a:gd name="connsiteY5625" fmla="*/ 1256208 h 1574215"/>
                <a:gd name="connsiteX5626" fmla="*/ 946151 w 2437871"/>
                <a:gd name="connsiteY5626" fmla="*/ 1260224 h 1574215"/>
                <a:gd name="connsiteX5627" fmla="*/ 1020613 w 2437871"/>
                <a:gd name="connsiteY5627" fmla="*/ 1260224 h 1574215"/>
                <a:gd name="connsiteX5628" fmla="*/ 1020613 w 2437871"/>
                <a:gd name="connsiteY5628" fmla="*/ 1256208 h 1574215"/>
                <a:gd name="connsiteX5629" fmla="*/ 946151 w 2437871"/>
                <a:gd name="connsiteY5629" fmla="*/ 1256208 h 1574215"/>
                <a:gd name="connsiteX5630" fmla="*/ 1024629 w 2437871"/>
                <a:gd name="connsiteY5630" fmla="*/ 1256208 h 1574215"/>
                <a:gd name="connsiteX5631" fmla="*/ 1024629 w 2437871"/>
                <a:gd name="connsiteY5631" fmla="*/ 1260224 h 1574215"/>
                <a:gd name="connsiteX5632" fmla="*/ 1099091 w 2437871"/>
                <a:gd name="connsiteY5632" fmla="*/ 1260224 h 1574215"/>
                <a:gd name="connsiteX5633" fmla="*/ 1099091 w 2437871"/>
                <a:gd name="connsiteY5633" fmla="*/ 1256208 h 1574215"/>
                <a:gd name="connsiteX5634" fmla="*/ 1024629 w 2437871"/>
                <a:gd name="connsiteY5634" fmla="*/ 1256208 h 1574215"/>
                <a:gd name="connsiteX5635" fmla="*/ 867673 w 2437871"/>
                <a:gd name="connsiteY5635" fmla="*/ 1256208 h 1574215"/>
                <a:gd name="connsiteX5636" fmla="*/ 867673 w 2437871"/>
                <a:gd name="connsiteY5636" fmla="*/ 1260224 h 1574215"/>
                <a:gd name="connsiteX5637" fmla="*/ 942135 w 2437871"/>
                <a:gd name="connsiteY5637" fmla="*/ 1260224 h 1574215"/>
                <a:gd name="connsiteX5638" fmla="*/ 942135 w 2437871"/>
                <a:gd name="connsiteY5638" fmla="*/ 1256208 h 1574215"/>
                <a:gd name="connsiteX5639" fmla="*/ 867673 w 2437871"/>
                <a:gd name="connsiteY5639" fmla="*/ 1256208 h 1574215"/>
                <a:gd name="connsiteX5640" fmla="*/ 789115 w 2437871"/>
                <a:gd name="connsiteY5640" fmla="*/ 1256208 h 1574215"/>
                <a:gd name="connsiteX5641" fmla="*/ 789115 w 2437871"/>
                <a:gd name="connsiteY5641" fmla="*/ 1260224 h 1574215"/>
                <a:gd name="connsiteX5642" fmla="*/ 863577 w 2437871"/>
                <a:gd name="connsiteY5642" fmla="*/ 1260224 h 1574215"/>
                <a:gd name="connsiteX5643" fmla="*/ 863577 w 2437871"/>
                <a:gd name="connsiteY5643" fmla="*/ 1256208 h 1574215"/>
                <a:gd name="connsiteX5644" fmla="*/ 789115 w 2437871"/>
                <a:gd name="connsiteY5644" fmla="*/ 1256208 h 1574215"/>
                <a:gd name="connsiteX5645" fmla="*/ 1495737 w 2437871"/>
                <a:gd name="connsiteY5645" fmla="*/ 1256208 h 1574215"/>
                <a:gd name="connsiteX5646" fmla="*/ 1495737 w 2437871"/>
                <a:gd name="connsiteY5646" fmla="*/ 1260224 h 1574215"/>
                <a:gd name="connsiteX5647" fmla="*/ 1570198 w 2437871"/>
                <a:gd name="connsiteY5647" fmla="*/ 1260224 h 1574215"/>
                <a:gd name="connsiteX5648" fmla="*/ 1570198 w 2437871"/>
                <a:gd name="connsiteY5648" fmla="*/ 1256208 h 1574215"/>
                <a:gd name="connsiteX5649" fmla="*/ 1495737 w 2437871"/>
                <a:gd name="connsiteY5649" fmla="*/ 1256208 h 1574215"/>
                <a:gd name="connsiteX5650" fmla="*/ 1338701 w 2437871"/>
                <a:gd name="connsiteY5650" fmla="*/ 1256208 h 1574215"/>
                <a:gd name="connsiteX5651" fmla="*/ 1338701 w 2437871"/>
                <a:gd name="connsiteY5651" fmla="*/ 1260224 h 1574215"/>
                <a:gd name="connsiteX5652" fmla="*/ 1413162 w 2437871"/>
                <a:gd name="connsiteY5652" fmla="*/ 1260224 h 1574215"/>
                <a:gd name="connsiteX5653" fmla="*/ 1413162 w 2437871"/>
                <a:gd name="connsiteY5653" fmla="*/ 1256208 h 1574215"/>
                <a:gd name="connsiteX5654" fmla="*/ 1338701 w 2437871"/>
                <a:gd name="connsiteY5654" fmla="*/ 1256208 h 1574215"/>
                <a:gd name="connsiteX5655" fmla="*/ 1417259 w 2437871"/>
                <a:gd name="connsiteY5655" fmla="*/ 1256208 h 1574215"/>
                <a:gd name="connsiteX5656" fmla="*/ 1417259 w 2437871"/>
                <a:gd name="connsiteY5656" fmla="*/ 1260224 h 1574215"/>
                <a:gd name="connsiteX5657" fmla="*/ 1491721 w 2437871"/>
                <a:gd name="connsiteY5657" fmla="*/ 1260224 h 1574215"/>
                <a:gd name="connsiteX5658" fmla="*/ 1491721 w 2437871"/>
                <a:gd name="connsiteY5658" fmla="*/ 1256208 h 1574215"/>
                <a:gd name="connsiteX5659" fmla="*/ 1417259 w 2437871"/>
                <a:gd name="connsiteY5659" fmla="*/ 1256208 h 1574215"/>
                <a:gd name="connsiteX5660" fmla="*/ 1181665 w 2437871"/>
                <a:gd name="connsiteY5660" fmla="*/ 1256208 h 1574215"/>
                <a:gd name="connsiteX5661" fmla="*/ 1181665 w 2437871"/>
                <a:gd name="connsiteY5661" fmla="*/ 1260224 h 1574215"/>
                <a:gd name="connsiteX5662" fmla="*/ 1256127 w 2437871"/>
                <a:gd name="connsiteY5662" fmla="*/ 1260224 h 1574215"/>
                <a:gd name="connsiteX5663" fmla="*/ 1256127 w 2437871"/>
                <a:gd name="connsiteY5663" fmla="*/ 1256208 h 1574215"/>
                <a:gd name="connsiteX5664" fmla="*/ 1181665 w 2437871"/>
                <a:gd name="connsiteY5664" fmla="*/ 1256208 h 1574215"/>
                <a:gd name="connsiteX5665" fmla="*/ 1260223 w 2437871"/>
                <a:gd name="connsiteY5665" fmla="*/ 1256208 h 1574215"/>
                <a:gd name="connsiteX5666" fmla="*/ 1260223 w 2437871"/>
                <a:gd name="connsiteY5666" fmla="*/ 1260224 h 1574215"/>
                <a:gd name="connsiteX5667" fmla="*/ 1334685 w 2437871"/>
                <a:gd name="connsiteY5667" fmla="*/ 1260224 h 1574215"/>
                <a:gd name="connsiteX5668" fmla="*/ 1334685 w 2437871"/>
                <a:gd name="connsiteY5668" fmla="*/ 1256208 h 1574215"/>
                <a:gd name="connsiteX5669" fmla="*/ 1260223 w 2437871"/>
                <a:gd name="connsiteY5669" fmla="*/ 1256208 h 1574215"/>
                <a:gd name="connsiteX5670" fmla="*/ 396566 w 2437871"/>
                <a:gd name="connsiteY5670" fmla="*/ 1256208 h 1574215"/>
                <a:gd name="connsiteX5671" fmla="*/ 396566 w 2437871"/>
                <a:gd name="connsiteY5671" fmla="*/ 1260224 h 1574215"/>
                <a:gd name="connsiteX5672" fmla="*/ 471027 w 2437871"/>
                <a:gd name="connsiteY5672" fmla="*/ 1260224 h 1574215"/>
                <a:gd name="connsiteX5673" fmla="*/ 471027 w 2437871"/>
                <a:gd name="connsiteY5673" fmla="*/ 1256208 h 1574215"/>
                <a:gd name="connsiteX5674" fmla="*/ 396566 w 2437871"/>
                <a:gd name="connsiteY5674" fmla="*/ 1256208 h 1574215"/>
                <a:gd name="connsiteX5675" fmla="*/ 78478 w 2437871"/>
                <a:gd name="connsiteY5675" fmla="*/ 1256208 h 1574215"/>
                <a:gd name="connsiteX5676" fmla="*/ 4016 w 2437871"/>
                <a:gd name="connsiteY5676" fmla="*/ 1256208 h 1574215"/>
                <a:gd name="connsiteX5677" fmla="*/ 4016 w 2437871"/>
                <a:gd name="connsiteY5677" fmla="*/ 1260224 h 1574215"/>
                <a:gd name="connsiteX5678" fmla="*/ 78478 w 2437871"/>
                <a:gd name="connsiteY5678" fmla="*/ 1260224 h 1574215"/>
                <a:gd name="connsiteX5679" fmla="*/ 78478 w 2437871"/>
                <a:gd name="connsiteY5679" fmla="*/ 1256208 h 1574215"/>
                <a:gd name="connsiteX5680" fmla="*/ 318088 w 2437871"/>
                <a:gd name="connsiteY5680" fmla="*/ 1256208 h 1574215"/>
                <a:gd name="connsiteX5681" fmla="*/ 318088 w 2437871"/>
                <a:gd name="connsiteY5681" fmla="*/ 1260224 h 1574215"/>
                <a:gd name="connsiteX5682" fmla="*/ 392550 w 2437871"/>
                <a:gd name="connsiteY5682" fmla="*/ 1260224 h 1574215"/>
                <a:gd name="connsiteX5683" fmla="*/ 392550 w 2437871"/>
                <a:gd name="connsiteY5683" fmla="*/ 1256208 h 1574215"/>
                <a:gd name="connsiteX5684" fmla="*/ 318088 w 2437871"/>
                <a:gd name="connsiteY5684" fmla="*/ 1256208 h 1574215"/>
                <a:gd name="connsiteX5685" fmla="*/ 1574215 w 2437871"/>
                <a:gd name="connsiteY5685" fmla="*/ 1256208 h 1574215"/>
                <a:gd name="connsiteX5686" fmla="*/ 1574215 w 2437871"/>
                <a:gd name="connsiteY5686" fmla="*/ 1260224 h 1574215"/>
                <a:gd name="connsiteX5687" fmla="*/ 1648676 w 2437871"/>
                <a:gd name="connsiteY5687" fmla="*/ 1260224 h 1574215"/>
                <a:gd name="connsiteX5688" fmla="*/ 1648676 w 2437871"/>
                <a:gd name="connsiteY5688" fmla="*/ 1256208 h 1574215"/>
                <a:gd name="connsiteX5689" fmla="*/ 1574215 w 2437871"/>
                <a:gd name="connsiteY5689" fmla="*/ 1256208 h 1574215"/>
                <a:gd name="connsiteX5690" fmla="*/ 710638 w 2437871"/>
                <a:gd name="connsiteY5690" fmla="*/ 1256208 h 1574215"/>
                <a:gd name="connsiteX5691" fmla="*/ 710638 w 2437871"/>
                <a:gd name="connsiteY5691" fmla="*/ 1260224 h 1574215"/>
                <a:gd name="connsiteX5692" fmla="*/ 785099 w 2437871"/>
                <a:gd name="connsiteY5692" fmla="*/ 1260224 h 1574215"/>
                <a:gd name="connsiteX5693" fmla="*/ 785099 w 2437871"/>
                <a:gd name="connsiteY5693" fmla="*/ 1256208 h 1574215"/>
                <a:gd name="connsiteX5694" fmla="*/ 710638 w 2437871"/>
                <a:gd name="connsiteY5694" fmla="*/ 1256208 h 1574215"/>
                <a:gd name="connsiteX5695" fmla="*/ 239530 w 2437871"/>
                <a:gd name="connsiteY5695" fmla="*/ 1256208 h 1574215"/>
                <a:gd name="connsiteX5696" fmla="*/ 239530 w 2437871"/>
                <a:gd name="connsiteY5696" fmla="*/ 1260224 h 1574215"/>
                <a:gd name="connsiteX5697" fmla="*/ 313991 w 2437871"/>
                <a:gd name="connsiteY5697" fmla="*/ 1260224 h 1574215"/>
                <a:gd name="connsiteX5698" fmla="*/ 313991 w 2437871"/>
                <a:gd name="connsiteY5698" fmla="*/ 1256208 h 1574215"/>
                <a:gd name="connsiteX5699" fmla="*/ 239530 w 2437871"/>
                <a:gd name="connsiteY5699" fmla="*/ 1256208 h 1574215"/>
                <a:gd name="connsiteX5700" fmla="*/ 235514 w 2437871"/>
                <a:gd name="connsiteY5700" fmla="*/ 1256208 h 1574215"/>
                <a:gd name="connsiteX5701" fmla="*/ 161052 w 2437871"/>
                <a:gd name="connsiteY5701" fmla="*/ 1256208 h 1574215"/>
                <a:gd name="connsiteX5702" fmla="*/ 161052 w 2437871"/>
                <a:gd name="connsiteY5702" fmla="*/ 1260224 h 1574215"/>
                <a:gd name="connsiteX5703" fmla="*/ 235514 w 2437871"/>
                <a:gd name="connsiteY5703" fmla="*/ 1260224 h 1574215"/>
                <a:gd name="connsiteX5704" fmla="*/ 235514 w 2437871"/>
                <a:gd name="connsiteY5704" fmla="*/ 1256208 h 1574215"/>
                <a:gd name="connsiteX5705" fmla="*/ 553602 w 2437871"/>
                <a:gd name="connsiteY5705" fmla="*/ 1256208 h 1574215"/>
                <a:gd name="connsiteX5706" fmla="*/ 553602 w 2437871"/>
                <a:gd name="connsiteY5706" fmla="*/ 1260224 h 1574215"/>
                <a:gd name="connsiteX5707" fmla="*/ 628063 w 2437871"/>
                <a:gd name="connsiteY5707" fmla="*/ 1260224 h 1574215"/>
                <a:gd name="connsiteX5708" fmla="*/ 628063 w 2437871"/>
                <a:gd name="connsiteY5708" fmla="*/ 1256208 h 1574215"/>
                <a:gd name="connsiteX5709" fmla="*/ 553602 w 2437871"/>
                <a:gd name="connsiteY5709" fmla="*/ 1256208 h 1574215"/>
                <a:gd name="connsiteX5710" fmla="*/ 632080 w 2437871"/>
                <a:gd name="connsiteY5710" fmla="*/ 1256208 h 1574215"/>
                <a:gd name="connsiteX5711" fmla="*/ 632080 w 2437871"/>
                <a:gd name="connsiteY5711" fmla="*/ 1260224 h 1574215"/>
                <a:gd name="connsiteX5712" fmla="*/ 706541 w 2437871"/>
                <a:gd name="connsiteY5712" fmla="*/ 1260224 h 1574215"/>
                <a:gd name="connsiteX5713" fmla="*/ 706541 w 2437871"/>
                <a:gd name="connsiteY5713" fmla="*/ 1256208 h 1574215"/>
                <a:gd name="connsiteX5714" fmla="*/ 632080 w 2437871"/>
                <a:gd name="connsiteY5714" fmla="*/ 1256208 h 1574215"/>
                <a:gd name="connsiteX5715" fmla="*/ 2359394 w 2437871"/>
                <a:gd name="connsiteY5715" fmla="*/ 1260224 h 1574215"/>
                <a:gd name="connsiteX5716" fmla="*/ 2433856 w 2437871"/>
                <a:gd name="connsiteY5716" fmla="*/ 1260224 h 1574215"/>
                <a:gd name="connsiteX5717" fmla="*/ 2433856 w 2437871"/>
                <a:gd name="connsiteY5717" fmla="*/ 1256208 h 1574215"/>
                <a:gd name="connsiteX5718" fmla="*/ 2359394 w 2437871"/>
                <a:gd name="connsiteY5718" fmla="*/ 1256208 h 1574215"/>
                <a:gd name="connsiteX5719" fmla="*/ 2359394 w 2437871"/>
                <a:gd name="connsiteY5719" fmla="*/ 1260224 h 1574215"/>
                <a:gd name="connsiteX5720" fmla="*/ 2202358 w 2437871"/>
                <a:gd name="connsiteY5720" fmla="*/ 1260224 h 1574215"/>
                <a:gd name="connsiteX5721" fmla="*/ 2276820 w 2437871"/>
                <a:gd name="connsiteY5721" fmla="*/ 1260224 h 1574215"/>
                <a:gd name="connsiteX5722" fmla="*/ 2276820 w 2437871"/>
                <a:gd name="connsiteY5722" fmla="*/ 1256208 h 1574215"/>
                <a:gd name="connsiteX5723" fmla="*/ 2202358 w 2437871"/>
                <a:gd name="connsiteY5723" fmla="*/ 1256208 h 1574215"/>
                <a:gd name="connsiteX5724" fmla="*/ 2202358 w 2437871"/>
                <a:gd name="connsiteY5724" fmla="*/ 1260224 h 1574215"/>
                <a:gd name="connsiteX5725" fmla="*/ 475124 w 2437871"/>
                <a:gd name="connsiteY5725" fmla="*/ 1256208 h 1574215"/>
                <a:gd name="connsiteX5726" fmla="*/ 475124 w 2437871"/>
                <a:gd name="connsiteY5726" fmla="*/ 1260224 h 1574215"/>
                <a:gd name="connsiteX5727" fmla="*/ 549585 w 2437871"/>
                <a:gd name="connsiteY5727" fmla="*/ 1260224 h 1574215"/>
                <a:gd name="connsiteX5728" fmla="*/ 549585 w 2437871"/>
                <a:gd name="connsiteY5728" fmla="*/ 1256208 h 1574215"/>
                <a:gd name="connsiteX5729" fmla="*/ 475124 w 2437871"/>
                <a:gd name="connsiteY5729" fmla="*/ 1256208 h 1574215"/>
                <a:gd name="connsiteX5730" fmla="*/ 1966764 w 2437871"/>
                <a:gd name="connsiteY5730" fmla="*/ 1256208 h 1574215"/>
                <a:gd name="connsiteX5731" fmla="*/ 1966764 w 2437871"/>
                <a:gd name="connsiteY5731" fmla="*/ 1260224 h 1574215"/>
                <a:gd name="connsiteX5732" fmla="*/ 2041226 w 2437871"/>
                <a:gd name="connsiteY5732" fmla="*/ 1260224 h 1574215"/>
                <a:gd name="connsiteX5733" fmla="*/ 2041226 w 2437871"/>
                <a:gd name="connsiteY5733" fmla="*/ 1256208 h 1574215"/>
                <a:gd name="connsiteX5734" fmla="*/ 1966764 w 2437871"/>
                <a:gd name="connsiteY5734" fmla="*/ 1256208 h 1574215"/>
                <a:gd name="connsiteX5735" fmla="*/ 2123800 w 2437871"/>
                <a:gd name="connsiteY5735" fmla="*/ 1256208 h 1574215"/>
                <a:gd name="connsiteX5736" fmla="*/ 2123800 w 2437871"/>
                <a:gd name="connsiteY5736" fmla="*/ 1260224 h 1574215"/>
                <a:gd name="connsiteX5737" fmla="*/ 2198262 w 2437871"/>
                <a:gd name="connsiteY5737" fmla="*/ 1260224 h 1574215"/>
                <a:gd name="connsiteX5738" fmla="*/ 2198262 w 2437871"/>
                <a:gd name="connsiteY5738" fmla="*/ 1256208 h 1574215"/>
                <a:gd name="connsiteX5739" fmla="*/ 2123800 w 2437871"/>
                <a:gd name="connsiteY5739" fmla="*/ 1256208 h 1574215"/>
                <a:gd name="connsiteX5740" fmla="*/ 2045322 w 2437871"/>
                <a:gd name="connsiteY5740" fmla="*/ 1256208 h 1574215"/>
                <a:gd name="connsiteX5741" fmla="*/ 2045322 w 2437871"/>
                <a:gd name="connsiteY5741" fmla="*/ 1260224 h 1574215"/>
                <a:gd name="connsiteX5742" fmla="*/ 2119784 w 2437871"/>
                <a:gd name="connsiteY5742" fmla="*/ 1260224 h 1574215"/>
                <a:gd name="connsiteX5743" fmla="*/ 2119784 w 2437871"/>
                <a:gd name="connsiteY5743" fmla="*/ 1256208 h 1574215"/>
                <a:gd name="connsiteX5744" fmla="*/ 2045322 w 2437871"/>
                <a:gd name="connsiteY5744" fmla="*/ 1256208 h 1574215"/>
                <a:gd name="connsiteX5745" fmla="*/ 1731250 w 2437871"/>
                <a:gd name="connsiteY5745" fmla="*/ 1256208 h 1574215"/>
                <a:gd name="connsiteX5746" fmla="*/ 1731250 w 2437871"/>
                <a:gd name="connsiteY5746" fmla="*/ 1260224 h 1574215"/>
                <a:gd name="connsiteX5747" fmla="*/ 1805712 w 2437871"/>
                <a:gd name="connsiteY5747" fmla="*/ 1260224 h 1574215"/>
                <a:gd name="connsiteX5748" fmla="*/ 1805712 w 2437871"/>
                <a:gd name="connsiteY5748" fmla="*/ 1256208 h 1574215"/>
                <a:gd name="connsiteX5749" fmla="*/ 1731250 w 2437871"/>
                <a:gd name="connsiteY5749" fmla="*/ 1256208 h 1574215"/>
                <a:gd name="connsiteX5750" fmla="*/ 1888286 w 2437871"/>
                <a:gd name="connsiteY5750" fmla="*/ 1256208 h 1574215"/>
                <a:gd name="connsiteX5751" fmla="*/ 1888286 w 2437871"/>
                <a:gd name="connsiteY5751" fmla="*/ 1260224 h 1574215"/>
                <a:gd name="connsiteX5752" fmla="*/ 1962748 w 2437871"/>
                <a:gd name="connsiteY5752" fmla="*/ 1260224 h 1574215"/>
                <a:gd name="connsiteX5753" fmla="*/ 1962748 w 2437871"/>
                <a:gd name="connsiteY5753" fmla="*/ 1256208 h 1574215"/>
                <a:gd name="connsiteX5754" fmla="*/ 1888286 w 2437871"/>
                <a:gd name="connsiteY5754" fmla="*/ 1256208 h 1574215"/>
                <a:gd name="connsiteX5755" fmla="*/ 1809809 w 2437871"/>
                <a:gd name="connsiteY5755" fmla="*/ 1256208 h 1574215"/>
                <a:gd name="connsiteX5756" fmla="*/ 1809809 w 2437871"/>
                <a:gd name="connsiteY5756" fmla="*/ 1260224 h 1574215"/>
                <a:gd name="connsiteX5757" fmla="*/ 1884270 w 2437871"/>
                <a:gd name="connsiteY5757" fmla="*/ 1260224 h 1574215"/>
                <a:gd name="connsiteX5758" fmla="*/ 1884270 w 2437871"/>
                <a:gd name="connsiteY5758" fmla="*/ 1256208 h 1574215"/>
                <a:gd name="connsiteX5759" fmla="*/ 1809809 w 2437871"/>
                <a:gd name="connsiteY5759" fmla="*/ 1256208 h 1574215"/>
                <a:gd name="connsiteX5760" fmla="*/ 2280836 w 2437871"/>
                <a:gd name="connsiteY5760" fmla="*/ 1260224 h 1574215"/>
                <a:gd name="connsiteX5761" fmla="*/ 2355298 w 2437871"/>
                <a:gd name="connsiteY5761" fmla="*/ 1260224 h 1574215"/>
                <a:gd name="connsiteX5762" fmla="*/ 2355298 w 2437871"/>
                <a:gd name="connsiteY5762" fmla="*/ 1256208 h 1574215"/>
                <a:gd name="connsiteX5763" fmla="*/ 2280836 w 2437871"/>
                <a:gd name="connsiteY5763" fmla="*/ 1256208 h 1574215"/>
                <a:gd name="connsiteX5764" fmla="*/ 2280836 w 2437871"/>
                <a:gd name="connsiteY5764" fmla="*/ 1260224 h 1574215"/>
                <a:gd name="connsiteX5765" fmla="*/ 1652773 w 2437871"/>
                <a:gd name="connsiteY5765" fmla="*/ 1256208 h 1574215"/>
                <a:gd name="connsiteX5766" fmla="*/ 1652773 w 2437871"/>
                <a:gd name="connsiteY5766" fmla="*/ 1260224 h 1574215"/>
                <a:gd name="connsiteX5767" fmla="*/ 1727234 w 2437871"/>
                <a:gd name="connsiteY5767" fmla="*/ 1260224 h 1574215"/>
                <a:gd name="connsiteX5768" fmla="*/ 1727234 w 2437871"/>
                <a:gd name="connsiteY5768" fmla="*/ 1256208 h 1574215"/>
                <a:gd name="connsiteX5769" fmla="*/ 1652773 w 2437871"/>
                <a:gd name="connsiteY5769" fmla="*/ 1256208 h 1574215"/>
                <a:gd name="connsiteX5770" fmla="*/ 157036 w 2437871"/>
                <a:gd name="connsiteY5770" fmla="*/ 1256208 h 1574215"/>
                <a:gd name="connsiteX5771" fmla="*/ 82574 w 2437871"/>
                <a:gd name="connsiteY5771" fmla="*/ 1256208 h 1574215"/>
                <a:gd name="connsiteX5772" fmla="*/ 82574 w 2437871"/>
                <a:gd name="connsiteY5772" fmla="*/ 1260224 h 1574215"/>
                <a:gd name="connsiteX5773" fmla="*/ 157036 w 2437871"/>
                <a:gd name="connsiteY5773" fmla="*/ 1260224 h 1574215"/>
                <a:gd name="connsiteX5774" fmla="*/ 157036 w 2437871"/>
                <a:gd name="connsiteY5774" fmla="*/ 1256208 h 1574215"/>
                <a:gd name="connsiteX5775" fmla="*/ 946151 w 2437871"/>
                <a:gd name="connsiteY5775" fmla="*/ 1334685 h 1574215"/>
                <a:gd name="connsiteX5776" fmla="*/ 946151 w 2437871"/>
                <a:gd name="connsiteY5776" fmla="*/ 1338702 h 1574215"/>
                <a:gd name="connsiteX5777" fmla="*/ 1020613 w 2437871"/>
                <a:gd name="connsiteY5777" fmla="*/ 1338702 h 1574215"/>
                <a:gd name="connsiteX5778" fmla="*/ 1020613 w 2437871"/>
                <a:gd name="connsiteY5778" fmla="*/ 1334685 h 1574215"/>
                <a:gd name="connsiteX5779" fmla="*/ 946151 w 2437871"/>
                <a:gd name="connsiteY5779" fmla="*/ 1334685 h 1574215"/>
                <a:gd name="connsiteX5780" fmla="*/ 1338701 w 2437871"/>
                <a:gd name="connsiteY5780" fmla="*/ 1334685 h 1574215"/>
                <a:gd name="connsiteX5781" fmla="*/ 1338701 w 2437871"/>
                <a:gd name="connsiteY5781" fmla="*/ 1338702 h 1574215"/>
                <a:gd name="connsiteX5782" fmla="*/ 1413162 w 2437871"/>
                <a:gd name="connsiteY5782" fmla="*/ 1338702 h 1574215"/>
                <a:gd name="connsiteX5783" fmla="*/ 1413162 w 2437871"/>
                <a:gd name="connsiteY5783" fmla="*/ 1334685 h 1574215"/>
                <a:gd name="connsiteX5784" fmla="*/ 1338701 w 2437871"/>
                <a:gd name="connsiteY5784" fmla="*/ 1334685 h 1574215"/>
                <a:gd name="connsiteX5785" fmla="*/ 161052 w 2437871"/>
                <a:gd name="connsiteY5785" fmla="*/ 1334685 h 1574215"/>
                <a:gd name="connsiteX5786" fmla="*/ 161052 w 2437871"/>
                <a:gd name="connsiteY5786" fmla="*/ 1338702 h 1574215"/>
                <a:gd name="connsiteX5787" fmla="*/ 235514 w 2437871"/>
                <a:gd name="connsiteY5787" fmla="*/ 1338702 h 1574215"/>
                <a:gd name="connsiteX5788" fmla="*/ 235514 w 2437871"/>
                <a:gd name="connsiteY5788" fmla="*/ 1334685 h 1574215"/>
                <a:gd name="connsiteX5789" fmla="*/ 161052 w 2437871"/>
                <a:gd name="connsiteY5789" fmla="*/ 1334685 h 1574215"/>
                <a:gd name="connsiteX5790" fmla="*/ 2045322 w 2437871"/>
                <a:gd name="connsiteY5790" fmla="*/ 1334685 h 1574215"/>
                <a:gd name="connsiteX5791" fmla="*/ 2045322 w 2437871"/>
                <a:gd name="connsiteY5791" fmla="*/ 1338702 h 1574215"/>
                <a:gd name="connsiteX5792" fmla="*/ 2119784 w 2437871"/>
                <a:gd name="connsiteY5792" fmla="*/ 1338702 h 1574215"/>
                <a:gd name="connsiteX5793" fmla="*/ 2119784 w 2437871"/>
                <a:gd name="connsiteY5793" fmla="*/ 1334685 h 1574215"/>
                <a:gd name="connsiteX5794" fmla="*/ 2045322 w 2437871"/>
                <a:gd name="connsiteY5794" fmla="*/ 1334685 h 1574215"/>
                <a:gd name="connsiteX5795" fmla="*/ 475124 w 2437871"/>
                <a:gd name="connsiteY5795" fmla="*/ 1334685 h 1574215"/>
                <a:gd name="connsiteX5796" fmla="*/ 475124 w 2437871"/>
                <a:gd name="connsiteY5796" fmla="*/ 1338702 h 1574215"/>
                <a:gd name="connsiteX5797" fmla="*/ 549585 w 2437871"/>
                <a:gd name="connsiteY5797" fmla="*/ 1338702 h 1574215"/>
                <a:gd name="connsiteX5798" fmla="*/ 549585 w 2437871"/>
                <a:gd name="connsiteY5798" fmla="*/ 1334685 h 1574215"/>
                <a:gd name="connsiteX5799" fmla="*/ 475124 w 2437871"/>
                <a:gd name="connsiteY5799" fmla="*/ 1334685 h 1574215"/>
                <a:gd name="connsiteX5800" fmla="*/ 1966764 w 2437871"/>
                <a:gd name="connsiteY5800" fmla="*/ 1334685 h 1574215"/>
                <a:gd name="connsiteX5801" fmla="*/ 1966764 w 2437871"/>
                <a:gd name="connsiteY5801" fmla="*/ 1338702 h 1574215"/>
                <a:gd name="connsiteX5802" fmla="*/ 2041226 w 2437871"/>
                <a:gd name="connsiteY5802" fmla="*/ 1338702 h 1574215"/>
                <a:gd name="connsiteX5803" fmla="*/ 2041226 w 2437871"/>
                <a:gd name="connsiteY5803" fmla="*/ 1334685 h 1574215"/>
                <a:gd name="connsiteX5804" fmla="*/ 1966764 w 2437871"/>
                <a:gd name="connsiteY5804" fmla="*/ 1334685 h 1574215"/>
                <a:gd name="connsiteX5805" fmla="*/ 2202358 w 2437871"/>
                <a:gd name="connsiteY5805" fmla="*/ 1334685 h 1574215"/>
                <a:gd name="connsiteX5806" fmla="*/ 2202358 w 2437871"/>
                <a:gd name="connsiteY5806" fmla="*/ 1338702 h 1574215"/>
                <a:gd name="connsiteX5807" fmla="*/ 2276820 w 2437871"/>
                <a:gd name="connsiteY5807" fmla="*/ 1338702 h 1574215"/>
                <a:gd name="connsiteX5808" fmla="*/ 2276820 w 2437871"/>
                <a:gd name="connsiteY5808" fmla="*/ 1334685 h 1574215"/>
                <a:gd name="connsiteX5809" fmla="*/ 2202358 w 2437871"/>
                <a:gd name="connsiteY5809" fmla="*/ 1334685 h 1574215"/>
                <a:gd name="connsiteX5810" fmla="*/ 2123800 w 2437871"/>
                <a:gd name="connsiteY5810" fmla="*/ 1334685 h 1574215"/>
                <a:gd name="connsiteX5811" fmla="*/ 2123800 w 2437871"/>
                <a:gd name="connsiteY5811" fmla="*/ 1338702 h 1574215"/>
                <a:gd name="connsiteX5812" fmla="*/ 2198262 w 2437871"/>
                <a:gd name="connsiteY5812" fmla="*/ 1338702 h 1574215"/>
                <a:gd name="connsiteX5813" fmla="*/ 2198262 w 2437871"/>
                <a:gd name="connsiteY5813" fmla="*/ 1334685 h 1574215"/>
                <a:gd name="connsiteX5814" fmla="*/ 2123800 w 2437871"/>
                <a:gd name="connsiteY5814" fmla="*/ 1334685 h 1574215"/>
                <a:gd name="connsiteX5815" fmla="*/ 318088 w 2437871"/>
                <a:gd name="connsiteY5815" fmla="*/ 1334685 h 1574215"/>
                <a:gd name="connsiteX5816" fmla="*/ 318088 w 2437871"/>
                <a:gd name="connsiteY5816" fmla="*/ 1338702 h 1574215"/>
                <a:gd name="connsiteX5817" fmla="*/ 392550 w 2437871"/>
                <a:gd name="connsiteY5817" fmla="*/ 1338702 h 1574215"/>
                <a:gd name="connsiteX5818" fmla="*/ 392550 w 2437871"/>
                <a:gd name="connsiteY5818" fmla="*/ 1334685 h 1574215"/>
                <a:gd name="connsiteX5819" fmla="*/ 318088 w 2437871"/>
                <a:gd name="connsiteY5819" fmla="*/ 1334685 h 1574215"/>
                <a:gd name="connsiteX5820" fmla="*/ 1103187 w 2437871"/>
                <a:gd name="connsiteY5820" fmla="*/ 1334685 h 1574215"/>
                <a:gd name="connsiteX5821" fmla="*/ 1103187 w 2437871"/>
                <a:gd name="connsiteY5821" fmla="*/ 1338702 h 1574215"/>
                <a:gd name="connsiteX5822" fmla="*/ 1177649 w 2437871"/>
                <a:gd name="connsiteY5822" fmla="*/ 1338702 h 1574215"/>
                <a:gd name="connsiteX5823" fmla="*/ 1177649 w 2437871"/>
                <a:gd name="connsiteY5823" fmla="*/ 1334685 h 1574215"/>
                <a:gd name="connsiteX5824" fmla="*/ 1103187 w 2437871"/>
                <a:gd name="connsiteY5824" fmla="*/ 1334685 h 1574215"/>
                <a:gd name="connsiteX5825" fmla="*/ 239530 w 2437871"/>
                <a:gd name="connsiteY5825" fmla="*/ 1334685 h 1574215"/>
                <a:gd name="connsiteX5826" fmla="*/ 239530 w 2437871"/>
                <a:gd name="connsiteY5826" fmla="*/ 1338702 h 1574215"/>
                <a:gd name="connsiteX5827" fmla="*/ 313991 w 2437871"/>
                <a:gd name="connsiteY5827" fmla="*/ 1338702 h 1574215"/>
                <a:gd name="connsiteX5828" fmla="*/ 313991 w 2437871"/>
                <a:gd name="connsiteY5828" fmla="*/ 1334685 h 1574215"/>
                <a:gd name="connsiteX5829" fmla="*/ 239530 w 2437871"/>
                <a:gd name="connsiteY5829" fmla="*/ 1334685 h 1574215"/>
                <a:gd name="connsiteX5830" fmla="*/ 1260223 w 2437871"/>
                <a:gd name="connsiteY5830" fmla="*/ 1334685 h 1574215"/>
                <a:gd name="connsiteX5831" fmla="*/ 1260223 w 2437871"/>
                <a:gd name="connsiteY5831" fmla="*/ 1338702 h 1574215"/>
                <a:gd name="connsiteX5832" fmla="*/ 1334685 w 2437871"/>
                <a:gd name="connsiteY5832" fmla="*/ 1338702 h 1574215"/>
                <a:gd name="connsiteX5833" fmla="*/ 1334685 w 2437871"/>
                <a:gd name="connsiteY5833" fmla="*/ 1334685 h 1574215"/>
                <a:gd name="connsiteX5834" fmla="*/ 1260223 w 2437871"/>
                <a:gd name="connsiteY5834" fmla="*/ 1334685 h 1574215"/>
                <a:gd name="connsiteX5835" fmla="*/ 396566 w 2437871"/>
                <a:gd name="connsiteY5835" fmla="*/ 1334685 h 1574215"/>
                <a:gd name="connsiteX5836" fmla="*/ 396566 w 2437871"/>
                <a:gd name="connsiteY5836" fmla="*/ 1338702 h 1574215"/>
                <a:gd name="connsiteX5837" fmla="*/ 471027 w 2437871"/>
                <a:gd name="connsiteY5837" fmla="*/ 1338702 h 1574215"/>
                <a:gd name="connsiteX5838" fmla="*/ 471027 w 2437871"/>
                <a:gd name="connsiteY5838" fmla="*/ 1334685 h 1574215"/>
                <a:gd name="connsiteX5839" fmla="*/ 396566 w 2437871"/>
                <a:gd name="connsiteY5839" fmla="*/ 1334685 h 1574215"/>
                <a:gd name="connsiteX5840" fmla="*/ 1888286 w 2437871"/>
                <a:gd name="connsiteY5840" fmla="*/ 1334685 h 1574215"/>
                <a:gd name="connsiteX5841" fmla="*/ 1888286 w 2437871"/>
                <a:gd name="connsiteY5841" fmla="*/ 1338702 h 1574215"/>
                <a:gd name="connsiteX5842" fmla="*/ 1962748 w 2437871"/>
                <a:gd name="connsiteY5842" fmla="*/ 1338702 h 1574215"/>
                <a:gd name="connsiteX5843" fmla="*/ 1962748 w 2437871"/>
                <a:gd name="connsiteY5843" fmla="*/ 1334685 h 1574215"/>
                <a:gd name="connsiteX5844" fmla="*/ 1888286 w 2437871"/>
                <a:gd name="connsiteY5844" fmla="*/ 1334685 h 1574215"/>
                <a:gd name="connsiteX5845" fmla="*/ 1181665 w 2437871"/>
                <a:gd name="connsiteY5845" fmla="*/ 1334685 h 1574215"/>
                <a:gd name="connsiteX5846" fmla="*/ 1181665 w 2437871"/>
                <a:gd name="connsiteY5846" fmla="*/ 1338702 h 1574215"/>
                <a:gd name="connsiteX5847" fmla="*/ 1256127 w 2437871"/>
                <a:gd name="connsiteY5847" fmla="*/ 1338702 h 1574215"/>
                <a:gd name="connsiteX5848" fmla="*/ 1256127 w 2437871"/>
                <a:gd name="connsiteY5848" fmla="*/ 1334685 h 1574215"/>
                <a:gd name="connsiteX5849" fmla="*/ 1181665 w 2437871"/>
                <a:gd name="connsiteY5849" fmla="*/ 1334685 h 1574215"/>
                <a:gd name="connsiteX5850" fmla="*/ 1024629 w 2437871"/>
                <a:gd name="connsiteY5850" fmla="*/ 1334685 h 1574215"/>
                <a:gd name="connsiteX5851" fmla="*/ 1024629 w 2437871"/>
                <a:gd name="connsiteY5851" fmla="*/ 1338702 h 1574215"/>
                <a:gd name="connsiteX5852" fmla="*/ 1099091 w 2437871"/>
                <a:gd name="connsiteY5852" fmla="*/ 1338702 h 1574215"/>
                <a:gd name="connsiteX5853" fmla="*/ 1099091 w 2437871"/>
                <a:gd name="connsiteY5853" fmla="*/ 1334685 h 1574215"/>
                <a:gd name="connsiteX5854" fmla="*/ 1024629 w 2437871"/>
                <a:gd name="connsiteY5854" fmla="*/ 1334685 h 1574215"/>
                <a:gd name="connsiteX5855" fmla="*/ 710638 w 2437871"/>
                <a:gd name="connsiteY5855" fmla="*/ 1334685 h 1574215"/>
                <a:gd name="connsiteX5856" fmla="*/ 710638 w 2437871"/>
                <a:gd name="connsiteY5856" fmla="*/ 1338702 h 1574215"/>
                <a:gd name="connsiteX5857" fmla="*/ 785099 w 2437871"/>
                <a:gd name="connsiteY5857" fmla="*/ 1338702 h 1574215"/>
                <a:gd name="connsiteX5858" fmla="*/ 785099 w 2437871"/>
                <a:gd name="connsiteY5858" fmla="*/ 1334685 h 1574215"/>
                <a:gd name="connsiteX5859" fmla="*/ 710638 w 2437871"/>
                <a:gd name="connsiteY5859" fmla="*/ 1334685 h 1574215"/>
                <a:gd name="connsiteX5860" fmla="*/ 1652773 w 2437871"/>
                <a:gd name="connsiteY5860" fmla="*/ 1334685 h 1574215"/>
                <a:gd name="connsiteX5861" fmla="*/ 1652773 w 2437871"/>
                <a:gd name="connsiteY5861" fmla="*/ 1338702 h 1574215"/>
                <a:gd name="connsiteX5862" fmla="*/ 1727234 w 2437871"/>
                <a:gd name="connsiteY5862" fmla="*/ 1338702 h 1574215"/>
                <a:gd name="connsiteX5863" fmla="*/ 1727234 w 2437871"/>
                <a:gd name="connsiteY5863" fmla="*/ 1334685 h 1574215"/>
                <a:gd name="connsiteX5864" fmla="*/ 1652773 w 2437871"/>
                <a:gd name="connsiteY5864" fmla="*/ 1334685 h 1574215"/>
                <a:gd name="connsiteX5865" fmla="*/ 2280836 w 2437871"/>
                <a:gd name="connsiteY5865" fmla="*/ 1338702 h 1574215"/>
                <a:gd name="connsiteX5866" fmla="*/ 2355298 w 2437871"/>
                <a:gd name="connsiteY5866" fmla="*/ 1338702 h 1574215"/>
                <a:gd name="connsiteX5867" fmla="*/ 2355298 w 2437871"/>
                <a:gd name="connsiteY5867" fmla="*/ 1334685 h 1574215"/>
                <a:gd name="connsiteX5868" fmla="*/ 2280836 w 2437871"/>
                <a:gd name="connsiteY5868" fmla="*/ 1334685 h 1574215"/>
                <a:gd name="connsiteX5869" fmla="*/ 2280836 w 2437871"/>
                <a:gd name="connsiteY5869" fmla="*/ 1338702 h 1574215"/>
                <a:gd name="connsiteX5870" fmla="*/ 157036 w 2437871"/>
                <a:gd name="connsiteY5870" fmla="*/ 1334685 h 1574215"/>
                <a:gd name="connsiteX5871" fmla="*/ 82574 w 2437871"/>
                <a:gd name="connsiteY5871" fmla="*/ 1334685 h 1574215"/>
                <a:gd name="connsiteX5872" fmla="*/ 82574 w 2437871"/>
                <a:gd name="connsiteY5872" fmla="*/ 1338702 h 1574215"/>
                <a:gd name="connsiteX5873" fmla="*/ 157036 w 2437871"/>
                <a:gd name="connsiteY5873" fmla="*/ 1338702 h 1574215"/>
                <a:gd name="connsiteX5874" fmla="*/ 157036 w 2437871"/>
                <a:gd name="connsiteY5874" fmla="*/ 1334685 h 1574215"/>
                <a:gd name="connsiteX5875" fmla="*/ 1809809 w 2437871"/>
                <a:gd name="connsiteY5875" fmla="*/ 1334685 h 1574215"/>
                <a:gd name="connsiteX5876" fmla="*/ 1809809 w 2437871"/>
                <a:gd name="connsiteY5876" fmla="*/ 1338702 h 1574215"/>
                <a:gd name="connsiteX5877" fmla="*/ 1884270 w 2437871"/>
                <a:gd name="connsiteY5877" fmla="*/ 1338702 h 1574215"/>
                <a:gd name="connsiteX5878" fmla="*/ 1884270 w 2437871"/>
                <a:gd name="connsiteY5878" fmla="*/ 1334685 h 1574215"/>
                <a:gd name="connsiteX5879" fmla="*/ 1809809 w 2437871"/>
                <a:gd name="connsiteY5879" fmla="*/ 1334685 h 1574215"/>
                <a:gd name="connsiteX5880" fmla="*/ 1495737 w 2437871"/>
                <a:gd name="connsiteY5880" fmla="*/ 1334685 h 1574215"/>
                <a:gd name="connsiteX5881" fmla="*/ 1495737 w 2437871"/>
                <a:gd name="connsiteY5881" fmla="*/ 1338702 h 1574215"/>
                <a:gd name="connsiteX5882" fmla="*/ 1570198 w 2437871"/>
                <a:gd name="connsiteY5882" fmla="*/ 1338702 h 1574215"/>
                <a:gd name="connsiteX5883" fmla="*/ 1570198 w 2437871"/>
                <a:gd name="connsiteY5883" fmla="*/ 1334685 h 1574215"/>
                <a:gd name="connsiteX5884" fmla="*/ 1495737 w 2437871"/>
                <a:gd name="connsiteY5884" fmla="*/ 1334685 h 1574215"/>
                <a:gd name="connsiteX5885" fmla="*/ 789115 w 2437871"/>
                <a:gd name="connsiteY5885" fmla="*/ 1334685 h 1574215"/>
                <a:gd name="connsiteX5886" fmla="*/ 789115 w 2437871"/>
                <a:gd name="connsiteY5886" fmla="*/ 1338702 h 1574215"/>
                <a:gd name="connsiteX5887" fmla="*/ 863577 w 2437871"/>
                <a:gd name="connsiteY5887" fmla="*/ 1338702 h 1574215"/>
                <a:gd name="connsiteX5888" fmla="*/ 863577 w 2437871"/>
                <a:gd name="connsiteY5888" fmla="*/ 1334685 h 1574215"/>
                <a:gd name="connsiteX5889" fmla="*/ 789115 w 2437871"/>
                <a:gd name="connsiteY5889" fmla="*/ 1334685 h 1574215"/>
                <a:gd name="connsiteX5890" fmla="*/ 1731250 w 2437871"/>
                <a:gd name="connsiteY5890" fmla="*/ 1334685 h 1574215"/>
                <a:gd name="connsiteX5891" fmla="*/ 1731250 w 2437871"/>
                <a:gd name="connsiteY5891" fmla="*/ 1338702 h 1574215"/>
                <a:gd name="connsiteX5892" fmla="*/ 1805712 w 2437871"/>
                <a:gd name="connsiteY5892" fmla="*/ 1338702 h 1574215"/>
                <a:gd name="connsiteX5893" fmla="*/ 1805712 w 2437871"/>
                <a:gd name="connsiteY5893" fmla="*/ 1334685 h 1574215"/>
                <a:gd name="connsiteX5894" fmla="*/ 1731250 w 2437871"/>
                <a:gd name="connsiteY5894" fmla="*/ 1334685 h 1574215"/>
                <a:gd name="connsiteX5895" fmla="*/ 2359394 w 2437871"/>
                <a:gd name="connsiteY5895" fmla="*/ 1338702 h 1574215"/>
                <a:gd name="connsiteX5896" fmla="*/ 2433856 w 2437871"/>
                <a:gd name="connsiteY5896" fmla="*/ 1338702 h 1574215"/>
                <a:gd name="connsiteX5897" fmla="*/ 2433856 w 2437871"/>
                <a:gd name="connsiteY5897" fmla="*/ 1334685 h 1574215"/>
                <a:gd name="connsiteX5898" fmla="*/ 2359394 w 2437871"/>
                <a:gd name="connsiteY5898" fmla="*/ 1334685 h 1574215"/>
                <a:gd name="connsiteX5899" fmla="*/ 2359394 w 2437871"/>
                <a:gd name="connsiteY5899" fmla="*/ 1338702 h 1574215"/>
                <a:gd name="connsiteX5900" fmla="*/ 553602 w 2437871"/>
                <a:gd name="connsiteY5900" fmla="*/ 1334685 h 1574215"/>
                <a:gd name="connsiteX5901" fmla="*/ 553602 w 2437871"/>
                <a:gd name="connsiteY5901" fmla="*/ 1338702 h 1574215"/>
                <a:gd name="connsiteX5902" fmla="*/ 628063 w 2437871"/>
                <a:gd name="connsiteY5902" fmla="*/ 1338702 h 1574215"/>
                <a:gd name="connsiteX5903" fmla="*/ 628063 w 2437871"/>
                <a:gd name="connsiteY5903" fmla="*/ 1334685 h 1574215"/>
                <a:gd name="connsiteX5904" fmla="*/ 553602 w 2437871"/>
                <a:gd name="connsiteY5904" fmla="*/ 1334685 h 1574215"/>
                <a:gd name="connsiteX5905" fmla="*/ 78478 w 2437871"/>
                <a:gd name="connsiteY5905" fmla="*/ 1334685 h 1574215"/>
                <a:gd name="connsiteX5906" fmla="*/ 4016 w 2437871"/>
                <a:gd name="connsiteY5906" fmla="*/ 1334685 h 1574215"/>
                <a:gd name="connsiteX5907" fmla="*/ 4016 w 2437871"/>
                <a:gd name="connsiteY5907" fmla="*/ 1338702 h 1574215"/>
                <a:gd name="connsiteX5908" fmla="*/ 78478 w 2437871"/>
                <a:gd name="connsiteY5908" fmla="*/ 1338702 h 1574215"/>
                <a:gd name="connsiteX5909" fmla="*/ 78478 w 2437871"/>
                <a:gd name="connsiteY5909" fmla="*/ 1334685 h 1574215"/>
                <a:gd name="connsiteX5910" fmla="*/ 1574215 w 2437871"/>
                <a:gd name="connsiteY5910" fmla="*/ 1334685 h 1574215"/>
                <a:gd name="connsiteX5911" fmla="*/ 1574215 w 2437871"/>
                <a:gd name="connsiteY5911" fmla="*/ 1338702 h 1574215"/>
                <a:gd name="connsiteX5912" fmla="*/ 1648676 w 2437871"/>
                <a:gd name="connsiteY5912" fmla="*/ 1338702 h 1574215"/>
                <a:gd name="connsiteX5913" fmla="*/ 1648676 w 2437871"/>
                <a:gd name="connsiteY5913" fmla="*/ 1334685 h 1574215"/>
                <a:gd name="connsiteX5914" fmla="*/ 1574215 w 2437871"/>
                <a:gd name="connsiteY5914" fmla="*/ 1334685 h 1574215"/>
                <a:gd name="connsiteX5915" fmla="*/ 1417259 w 2437871"/>
                <a:gd name="connsiteY5915" fmla="*/ 1334685 h 1574215"/>
                <a:gd name="connsiteX5916" fmla="*/ 1417259 w 2437871"/>
                <a:gd name="connsiteY5916" fmla="*/ 1338702 h 1574215"/>
                <a:gd name="connsiteX5917" fmla="*/ 1491721 w 2437871"/>
                <a:gd name="connsiteY5917" fmla="*/ 1338702 h 1574215"/>
                <a:gd name="connsiteX5918" fmla="*/ 1491721 w 2437871"/>
                <a:gd name="connsiteY5918" fmla="*/ 1334685 h 1574215"/>
                <a:gd name="connsiteX5919" fmla="*/ 1417259 w 2437871"/>
                <a:gd name="connsiteY5919" fmla="*/ 1334685 h 1574215"/>
                <a:gd name="connsiteX5920" fmla="*/ 632080 w 2437871"/>
                <a:gd name="connsiteY5920" fmla="*/ 1334685 h 1574215"/>
                <a:gd name="connsiteX5921" fmla="*/ 632080 w 2437871"/>
                <a:gd name="connsiteY5921" fmla="*/ 1338702 h 1574215"/>
                <a:gd name="connsiteX5922" fmla="*/ 706541 w 2437871"/>
                <a:gd name="connsiteY5922" fmla="*/ 1338702 h 1574215"/>
                <a:gd name="connsiteX5923" fmla="*/ 706541 w 2437871"/>
                <a:gd name="connsiteY5923" fmla="*/ 1334685 h 1574215"/>
                <a:gd name="connsiteX5924" fmla="*/ 632080 w 2437871"/>
                <a:gd name="connsiteY5924" fmla="*/ 1334685 h 1574215"/>
                <a:gd name="connsiteX5925" fmla="*/ 867673 w 2437871"/>
                <a:gd name="connsiteY5925" fmla="*/ 1334685 h 1574215"/>
                <a:gd name="connsiteX5926" fmla="*/ 867673 w 2437871"/>
                <a:gd name="connsiteY5926" fmla="*/ 1338702 h 1574215"/>
                <a:gd name="connsiteX5927" fmla="*/ 942135 w 2437871"/>
                <a:gd name="connsiteY5927" fmla="*/ 1338702 h 1574215"/>
                <a:gd name="connsiteX5928" fmla="*/ 942135 w 2437871"/>
                <a:gd name="connsiteY5928" fmla="*/ 1334685 h 1574215"/>
                <a:gd name="connsiteX5929" fmla="*/ 867673 w 2437871"/>
                <a:gd name="connsiteY5929" fmla="*/ 1334685 h 1574215"/>
                <a:gd name="connsiteX5930" fmla="*/ 2359394 w 2437871"/>
                <a:gd name="connsiteY5930" fmla="*/ 1417260 h 1574215"/>
                <a:gd name="connsiteX5931" fmla="*/ 2433856 w 2437871"/>
                <a:gd name="connsiteY5931" fmla="*/ 1417260 h 1574215"/>
                <a:gd name="connsiteX5932" fmla="*/ 2433856 w 2437871"/>
                <a:gd name="connsiteY5932" fmla="*/ 1413244 h 1574215"/>
                <a:gd name="connsiteX5933" fmla="*/ 2359394 w 2437871"/>
                <a:gd name="connsiteY5933" fmla="*/ 1413244 h 1574215"/>
                <a:gd name="connsiteX5934" fmla="*/ 2359394 w 2437871"/>
                <a:gd name="connsiteY5934" fmla="*/ 1417260 h 1574215"/>
                <a:gd name="connsiteX5935" fmla="*/ 1260223 w 2437871"/>
                <a:gd name="connsiteY5935" fmla="*/ 1413244 h 1574215"/>
                <a:gd name="connsiteX5936" fmla="*/ 1260223 w 2437871"/>
                <a:gd name="connsiteY5936" fmla="*/ 1417260 h 1574215"/>
                <a:gd name="connsiteX5937" fmla="*/ 1334685 w 2437871"/>
                <a:gd name="connsiteY5937" fmla="*/ 1417260 h 1574215"/>
                <a:gd name="connsiteX5938" fmla="*/ 1334685 w 2437871"/>
                <a:gd name="connsiteY5938" fmla="*/ 1413244 h 1574215"/>
                <a:gd name="connsiteX5939" fmla="*/ 1260223 w 2437871"/>
                <a:gd name="connsiteY5939" fmla="*/ 1413244 h 1574215"/>
                <a:gd name="connsiteX5940" fmla="*/ 1338701 w 2437871"/>
                <a:gd name="connsiteY5940" fmla="*/ 1413244 h 1574215"/>
                <a:gd name="connsiteX5941" fmla="*/ 1338701 w 2437871"/>
                <a:gd name="connsiteY5941" fmla="*/ 1417260 h 1574215"/>
                <a:gd name="connsiteX5942" fmla="*/ 1413162 w 2437871"/>
                <a:gd name="connsiteY5942" fmla="*/ 1417260 h 1574215"/>
                <a:gd name="connsiteX5943" fmla="*/ 1413162 w 2437871"/>
                <a:gd name="connsiteY5943" fmla="*/ 1413244 h 1574215"/>
                <a:gd name="connsiteX5944" fmla="*/ 1338701 w 2437871"/>
                <a:gd name="connsiteY5944" fmla="*/ 1413244 h 1574215"/>
                <a:gd name="connsiteX5945" fmla="*/ 1181665 w 2437871"/>
                <a:gd name="connsiteY5945" fmla="*/ 1413244 h 1574215"/>
                <a:gd name="connsiteX5946" fmla="*/ 1181665 w 2437871"/>
                <a:gd name="connsiteY5946" fmla="*/ 1417260 h 1574215"/>
                <a:gd name="connsiteX5947" fmla="*/ 1256127 w 2437871"/>
                <a:gd name="connsiteY5947" fmla="*/ 1417260 h 1574215"/>
                <a:gd name="connsiteX5948" fmla="*/ 1256127 w 2437871"/>
                <a:gd name="connsiteY5948" fmla="*/ 1413244 h 1574215"/>
                <a:gd name="connsiteX5949" fmla="*/ 1181665 w 2437871"/>
                <a:gd name="connsiteY5949" fmla="*/ 1413244 h 1574215"/>
                <a:gd name="connsiteX5950" fmla="*/ 1495737 w 2437871"/>
                <a:gd name="connsiteY5950" fmla="*/ 1413244 h 1574215"/>
                <a:gd name="connsiteX5951" fmla="*/ 1495737 w 2437871"/>
                <a:gd name="connsiteY5951" fmla="*/ 1417260 h 1574215"/>
                <a:gd name="connsiteX5952" fmla="*/ 1570198 w 2437871"/>
                <a:gd name="connsiteY5952" fmla="*/ 1417260 h 1574215"/>
                <a:gd name="connsiteX5953" fmla="*/ 1570198 w 2437871"/>
                <a:gd name="connsiteY5953" fmla="*/ 1413244 h 1574215"/>
                <a:gd name="connsiteX5954" fmla="*/ 1495737 w 2437871"/>
                <a:gd name="connsiteY5954" fmla="*/ 1413244 h 1574215"/>
                <a:gd name="connsiteX5955" fmla="*/ 161052 w 2437871"/>
                <a:gd name="connsiteY5955" fmla="*/ 1413244 h 1574215"/>
                <a:gd name="connsiteX5956" fmla="*/ 161052 w 2437871"/>
                <a:gd name="connsiteY5956" fmla="*/ 1417260 h 1574215"/>
                <a:gd name="connsiteX5957" fmla="*/ 235514 w 2437871"/>
                <a:gd name="connsiteY5957" fmla="*/ 1417260 h 1574215"/>
                <a:gd name="connsiteX5958" fmla="*/ 235514 w 2437871"/>
                <a:gd name="connsiteY5958" fmla="*/ 1413244 h 1574215"/>
                <a:gd name="connsiteX5959" fmla="*/ 161052 w 2437871"/>
                <a:gd name="connsiteY5959" fmla="*/ 1413244 h 1574215"/>
                <a:gd name="connsiteX5960" fmla="*/ 239530 w 2437871"/>
                <a:gd name="connsiteY5960" fmla="*/ 1413244 h 1574215"/>
                <a:gd name="connsiteX5961" fmla="*/ 239530 w 2437871"/>
                <a:gd name="connsiteY5961" fmla="*/ 1417260 h 1574215"/>
                <a:gd name="connsiteX5962" fmla="*/ 313991 w 2437871"/>
                <a:gd name="connsiteY5962" fmla="*/ 1417260 h 1574215"/>
                <a:gd name="connsiteX5963" fmla="*/ 313991 w 2437871"/>
                <a:gd name="connsiteY5963" fmla="*/ 1413244 h 1574215"/>
                <a:gd name="connsiteX5964" fmla="*/ 239530 w 2437871"/>
                <a:gd name="connsiteY5964" fmla="*/ 1413244 h 1574215"/>
                <a:gd name="connsiteX5965" fmla="*/ 78478 w 2437871"/>
                <a:gd name="connsiteY5965" fmla="*/ 1413244 h 1574215"/>
                <a:gd name="connsiteX5966" fmla="*/ 4016 w 2437871"/>
                <a:gd name="connsiteY5966" fmla="*/ 1413244 h 1574215"/>
                <a:gd name="connsiteX5967" fmla="*/ 4016 w 2437871"/>
                <a:gd name="connsiteY5967" fmla="*/ 1417260 h 1574215"/>
                <a:gd name="connsiteX5968" fmla="*/ 78478 w 2437871"/>
                <a:gd name="connsiteY5968" fmla="*/ 1417260 h 1574215"/>
                <a:gd name="connsiteX5969" fmla="*/ 78478 w 2437871"/>
                <a:gd name="connsiteY5969" fmla="*/ 1413244 h 1574215"/>
                <a:gd name="connsiteX5970" fmla="*/ 82494 w 2437871"/>
                <a:gd name="connsiteY5970" fmla="*/ 1413244 h 1574215"/>
                <a:gd name="connsiteX5971" fmla="*/ 82494 w 2437871"/>
                <a:gd name="connsiteY5971" fmla="*/ 1417260 h 1574215"/>
                <a:gd name="connsiteX5972" fmla="*/ 156956 w 2437871"/>
                <a:gd name="connsiteY5972" fmla="*/ 1417260 h 1574215"/>
                <a:gd name="connsiteX5973" fmla="*/ 156956 w 2437871"/>
                <a:gd name="connsiteY5973" fmla="*/ 1413244 h 1574215"/>
                <a:gd name="connsiteX5974" fmla="*/ 82494 w 2437871"/>
                <a:gd name="connsiteY5974" fmla="*/ 1413244 h 1574215"/>
                <a:gd name="connsiteX5975" fmla="*/ 1574215 w 2437871"/>
                <a:gd name="connsiteY5975" fmla="*/ 1413244 h 1574215"/>
                <a:gd name="connsiteX5976" fmla="*/ 1574215 w 2437871"/>
                <a:gd name="connsiteY5976" fmla="*/ 1417260 h 1574215"/>
                <a:gd name="connsiteX5977" fmla="*/ 1648676 w 2437871"/>
                <a:gd name="connsiteY5977" fmla="*/ 1417260 h 1574215"/>
                <a:gd name="connsiteX5978" fmla="*/ 1648676 w 2437871"/>
                <a:gd name="connsiteY5978" fmla="*/ 1413244 h 1574215"/>
                <a:gd name="connsiteX5979" fmla="*/ 1574215 w 2437871"/>
                <a:gd name="connsiteY5979" fmla="*/ 1413244 h 1574215"/>
                <a:gd name="connsiteX5980" fmla="*/ 1417259 w 2437871"/>
                <a:gd name="connsiteY5980" fmla="*/ 1413244 h 1574215"/>
                <a:gd name="connsiteX5981" fmla="*/ 1417259 w 2437871"/>
                <a:gd name="connsiteY5981" fmla="*/ 1417260 h 1574215"/>
                <a:gd name="connsiteX5982" fmla="*/ 1491721 w 2437871"/>
                <a:gd name="connsiteY5982" fmla="*/ 1417260 h 1574215"/>
                <a:gd name="connsiteX5983" fmla="*/ 1491721 w 2437871"/>
                <a:gd name="connsiteY5983" fmla="*/ 1413244 h 1574215"/>
                <a:gd name="connsiteX5984" fmla="*/ 1417259 w 2437871"/>
                <a:gd name="connsiteY5984" fmla="*/ 1413244 h 1574215"/>
                <a:gd name="connsiteX5985" fmla="*/ 946151 w 2437871"/>
                <a:gd name="connsiteY5985" fmla="*/ 1413244 h 1574215"/>
                <a:gd name="connsiteX5986" fmla="*/ 946151 w 2437871"/>
                <a:gd name="connsiteY5986" fmla="*/ 1417260 h 1574215"/>
                <a:gd name="connsiteX5987" fmla="*/ 1020613 w 2437871"/>
                <a:gd name="connsiteY5987" fmla="*/ 1417260 h 1574215"/>
                <a:gd name="connsiteX5988" fmla="*/ 1020613 w 2437871"/>
                <a:gd name="connsiteY5988" fmla="*/ 1413244 h 1574215"/>
                <a:gd name="connsiteX5989" fmla="*/ 946151 w 2437871"/>
                <a:gd name="connsiteY5989" fmla="*/ 1413244 h 1574215"/>
                <a:gd name="connsiteX5990" fmla="*/ 396566 w 2437871"/>
                <a:gd name="connsiteY5990" fmla="*/ 1413244 h 1574215"/>
                <a:gd name="connsiteX5991" fmla="*/ 396566 w 2437871"/>
                <a:gd name="connsiteY5991" fmla="*/ 1417260 h 1574215"/>
                <a:gd name="connsiteX5992" fmla="*/ 471027 w 2437871"/>
                <a:gd name="connsiteY5992" fmla="*/ 1417260 h 1574215"/>
                <a:gd name="connsiteX5993" fmla="*/ 471027 w 2437871"/>
                <a:gd name="connsiteY5993" fmla="*/ 1413244 h 1574215"/>
                <a:gd name="connsiteX5994" fmla="*/ 396566 w 2437871"/>
                <a:gd name="connsiteY5994" fmla="*/ 1413244 h 1574215"/>
                <a:gd name="connsiteX5995" fmla="*/ 1652773 w 2437871"/>
                <a:gd name="connsiteY5995" fmla="*/ 1413244 h 1574215"/>
                <a:gd name="connsiteX5996" fmla="*/ 1652773 w 2437871"/>
                <a:gd name="connsiteY5996" fmla="*/ 1417260 h 1574215"/>
                <a:gd name="connsiteX5997" fmla="*/ 1727234 w 2437871"/>
                <a:gd name="connsiteY5997" fmla="*/ 1417260 h 1574215"/>
                <a:gd name="connsiteX5998" fmla="*/ 1727234 w 2437871"/>
                <a:gd name="connsiteY5998" fmla="*/ 1413244 h 1574215"/>
                <a:gd name="connsiteX5999" fmla="*/ 1652773 w 2437871"/>
                <a:gd name="connsiteY5999" fmla="*/ 1413244 h 1574215"/>
                <a:gd name="connsiteX6000" fmla="*/ 318088 w 2437871"/>
                <a:gd name="connsiteY6000" fmla="*/ 1413244 h 1574215"/>
                <a:gd name="connsiteX6001" fmla="*/ 318088 w 2437871"/>
                <a:gd name="connsiteY6001" fmla="*/ 1417260 h 1574215"/>
                <a:gd name="connsiteX6002" fmla="*/ 392550 w 2437871"/>
                <a:gd name="connsiteY6002" fmla="*/ 1417260 h 1574215"/>
                <a:gd name="connsiteX6003" fmla="*/ 392550 w 2437871"/>
                <a:gd name="connsiteY6003" fmla="*/ 1413244 h 1574215"/>
                <a:gd name="connsiteX6004" fmla="*/ 318088 w 2437871"/>
                <a:gd name="connsiteY6004" fmla="*/ 1413244 h 1574215"/>
                <a:gd name="connsiteX6005" fmla="*/ 2280836 w 2437871"/>
                <a:gd name="connsiteY6005" fmla="*/ 1413244 h 1574215"/>
                <a:gd name="connsiteX6006" fmla="*/ 2280836 w 2437871"/>
                <a:gd name="connsiteY6006" fmla="*/ 1417260 h 1574215"/>
                <a:gd name="connsiteX6007" fmla="*/ 2355298 w 2437871"/>
                <a:gd name="connsiteY6007" fmla="*/ 1417260 h 1574215"/>
                <a:gd name="connsiteX6008" fmla="*/ 2355298 w 2437871"/>
                <a:gd name="connsiteY6008" fmla="*/ 1413244 h 1574215"/>
                <a:gd name="connsiteX6009" fmla="*/ 2280836 w 2437871"/>
                <a:gd name="connsiteY6009" fmla="*/ 1413244 h 1574215"/>
                <a:gd name="connsiteX6010" fmla="*/ 2202358 w 2437871"/>
                <a:gd name="connsiteY6010" fmla="*/ 1413244 h 1574215"/>
                <a:gd name="connsiteX6011" fmla="*/ 2202358 w 2437871"/>
                <a:gd name="connsiteY6011" fmla="*/ 1417260 h 1574215"/>
                <a:gd name="connsiteX6012" fmla="*/ 2276820 w 2437871"/>
                <a:gd name="connsiteY6012" fmla="*/ 1417260 h 1574215"/>
                <a:gd name="connsiteX6013" fmla="*/ 2276820 w 2437871"/>
                <a:gd name="connsiteY6013" fmla="*/ 1413244 h 1574215"/>
                <a:gd name="connsiteX6014" fmla="*/ 2202358 w 2437871"/>
                <a:gd name="connsiteY6014" fmla="*/ 1413244 h 1574215"/>
                <a:gd name="connsiteX6015" fmla="*/ 1024629 w 2437871"/>
                <a:gd name="connsiteY6015" fmla="*/ 1413244 h 1574215"/>
                <a:gd name="connsiteX6016" fmla="*/ 1024629 w 2437871"/>
                <a:gd name="connsiteY6016" fmla="*/ 1417260 h 1574215"/>
                <a:gd name="connsiteX6017" fmla="*/ 1099091 w 2437871"/>
                <a:gd name="connsiteY6017" fmla="*/ 1417260 h 1574215"/>
                <a:gd name="connsiteX6018" fmla="*/ 1099091 w 2437871"/>
                <a:gd name="connsiteY6018" fmla="*/ 1413244 h 1574215"/>
                <a:gd name="connsiteX6019" fmla="*/ 1024629 w 2437871"/>
                <a:gd name="connsiteY6019" fmla="*/ 1413244 h 1574215"/>
                <a:gd name="connsiteX6020" fmla="*/ 1103187 w 2437871"/>
                <a:gd name="connsiteY6020" fmla="*/ 1413244 h 1574215"/>
                <a:gd name="connsiteX6021" fmla="*/ 1103187 w 2437871"/>
                <a:gd name="connsiteY6021" fmla="*/ 1417260 h 1574215"/>
                <a:gd name="connsiteX6022" fmla="*/ 1177649 w 2437871"/>
                <a:gd name="connsiteY6022" fmla="*/ 1417260 h 1574215"/>
                <a:gd name="connsiteX6023" fmla="*/ 1177649 w 2437871"/>
                <a:gd name="connsiteY6023" fmla="*/ 1413244 h 1574215"/>
                <a:gd name="connsiteX6024" fmla="*/ 1103187 w 2437871"/>
                <a:gd name="connsiteY6024" fmla="*/ 1413244 h 1574215"/>
                <a:gd name="connsiteX6025" fmla="*/ 632080 w 2437871"/>
                <a:gd name="connsiteY6025" fmla="*/ 1413244 h 1574215"/>
                <a:gd name="connsiteX6026" fmla="*/ 632080 w 2437871"/>
                <a:gd name="connsiteY6026" fmla="*/ 1417260 h 1574215"/>
                <a:gd name="connsiteX6027" fmla="*/ 706541 w 2437871"/>
                <a:gd name="connsiteY6027" fmla="*/ 1417260 h 1574215"/>
                <a:gd name="connsiteX6028" fmla="*/ 706541 w 2437871"/>
                <a:gd name="connsiteY6028" fmla="*/ 1413244 h 1574215"/>
                <a:gd name="connsiteX6029" fmla="*/ 632080 w 2437871"/>
                <a:gd name="connsiteY6029" fmla="*/ 1413244 h 1574215"/>
                <a:gd name="connsiteX6030" fmla="*/ 789115 w 2437871"/>
                <a:gd name="connsiteY6030" fmla="*/ 1413244 h 1574215"/>
                <a:gd name="connsiteX6031" fmla="*/ 789115 w 2437871"/>
                <a:gd name="connsiteY6031" fmla="*/ 1417260 h 1574215"/>
                <a:gd name="connsiteX6032" fmla="*/ 863577 w 2437871"/>
                <a:gd name="connsiteY6032" fmla="*/ 1417260 h 1574215"/>
                <a:gd name="connsiteX6033" fmla="*/ 863577 w 2437871"/>
                <a:gd name="connsiteY6033" fmla="*/ 1413244 h 1574215"/>
                <a:gd name="connsiteX6034" fmla="*/ 789115 w 2437871"/>
                <a:gd name="connsiteY6034" fmla="*/ 1413244 h 1574215"/>
                <a:gd name="connsiteX6035" fmla="*/ 710638 w 2437871"/>
                <a:gd name="connsiteY6035" fmla="*/ 1413244 h 1574215"/>
                <a:gd name="connsiteX6036" fmla="*/ 710638 w 2437871"/>
                <a:gd name="connsiteY6036" fmla="*/ 1417260 h 1574215"/>
                <a:gd name="connsiteX6037" fmla="*/ 785099 w 2437871"/>
                <a:gd name="connsiteY6037" fmla="*/ 1417260 h 1574215"/>
                <a:gd name="connsiteX6038" fmla="*/ 785099 w 2437871"/>
                <a:gd name="connsiteY6038" fmla="*/ 1413244 h 1574215"/>
                <a:gd name="connsiteX6039" fmla="*/ 710638 w 2437871"/>
                <a:gd name="connsiteY6039" fmla="*/ 1413244 h 1574215"/>
                <a:gd name="connsiteX6040" fmla="*/ 475124 w 2437871"/>
                <a:gd name="connsiteY6040" fmla="*/ 1413244 h 1574215"/>
                <a:gd name="connsiteX6041" fmla="*/ 475124 w 2437871"/>
                <a:gd name="connsiteY6041" fmla="*/ 1417260 h 1574215"/>
                <a:gd name="connsiteX6042" fmla="*/ 549585 w 2437871"/>
                <a:gd name="connsiteY6042" fmla="*/ 1417260 h 1574215"/>
                <a:gd name="connsiteX6043" fmla="*/ 549585 w 2437871"/>
                <a:gd name="connsiteY6043" fmla="*/ 1413244 h 1574215"/>
                <a:gd name="connsiteX6044" fmla="*/ 475124 w 2437871"/>
                <a:gd name="connsiteY6044" fmla="*/ 1413244 h 1574215"/>
                <a:gd name="connsiteX6045" fmla="*/ 553602 w 2437871"/>
                <a:gd name="connsiteY6045" fmla="*/ 1413244 h 1574215"/>
                <a:gd name="connsiteX6046" fmla="*/ 553602 w 2437871"/>
                <a:gd name="connsiteY6046" fmla="*/ 1417260 h 1574215"/>
                <a:gd name="connsiteX6047" fmla="*/ 628063 w 2437871"/>
                <a:gd name="connsiteY6047" fmla="*/ 1417260 h 1574215"/>
                <a:gd name="connsiteX6048" fmla="*/ 628063 w 2437871"/>
                <a:gd name="connsiteY6048" fmla="*/ 1413244 h 1574215"/>
                <a:gd name="connsiteX6049" fmla="*/ 553602 w 2437871"/>
                <a:gd name="connsiteY6049" fmla="*/ 1413244 h 1574215"/>
                <a:gd name="connsiteX6050" fmla="*/ 867673 w 2437871"/>
                <a:gd name="connsiteY6050" fmla="*/ 1413244 h 1574215"/>
                <a:gd name="connsiteX6051" fmla="*/ 867673 w 2437871"/>
                <a:gd name="connsiteY6051" fmla="*/ 1417260 h 1574215"/>
                <a:gd name="connsiteX6052" fmla="*/ 942135 w 2437871"/>
                <a:gd name="connsiteY6052" fmla="*/ 1417260 h 1574215"/>
                <a:gd name="connsiteX6053" fmla="*/ 942135 w 2437871"/>
                <a:gd name="connsiteY6053" fmla="*/ 1413244 h 1574215"/>
                <a:gd name="connsiteX6054" fmla="*/ 867673 w 2437871"/>
                <a:gd name="connsiteY6054" fmla="*/ 1413244 h 1574215"/>
                <a:gd name="connsiteX6055" fmla="*/ 1731250 w 2437871"/>
                <a:gd name="connsiteY6055" fmla="*/ 1413244 h 1574215"/>
                <a:gd name="connsiteX6056" fmla="*/ 1731250 w 2437871"/>
                <a:gd name="connsiteY6056" fmla="*/ 1417260 h 1574215"/>
                <a:gd name="connsiteX6057" fmla="*/ 1805712 w 2437871"/>
                <a:gd name="connsiteY6057" fmla="*/ 1417260 h 1574215"/>
                <a:gd name="connsiteX6058" fmla="*/ 1805712 w 2437871"/>
                <a:gd name="connsiteY6058" fmla="*/ 1413244 h 1574215"/>
                <a:gd name="connsiteX6059" fmla="*/ 1731250 w 2437871"/>
                <a:gd name="connsiteY6059" fmla="*/ 1413244 h 1574215"/>
                <a:gd name="connsiteX6060" fmla="*/ 1888286 w 2437871"/>
                <a:gd name="connsiteY6060" fmla="*/ 1413244 h 1574215"/>
                <a:gd name="connsiteX6061" fmla="*/ 1888286 w 2437871"/>
                <a:gd name="connsiteY6061" fmla="*/ 1417260 h 1574215"/>
                <a:gd name="connsiteX6062" fmla="*/ 1962748 w 2437871"/>
                <a:gd name="connsiteY6062" fmla="*/ 1417260 h 1574215"/>
                <a:gd name="connsiteX6063" fmla="*/ 1962748 w 2437871"/>
                <a:gd name="connsiteY6063" fmla="*/ 1413244 h 1574215"/>
                <a:gd name="connsiteX6064" fmla="*/ 1888286 w 2437871"/>
                <a:gd name="connsiteY6064" fmla="*/ 1413244 h 1574215"/>
                <a:gd name="connsiteX6065" fmla="*/ 1809809 w 2437871"/>
                <a:gd name="connsiteY6065" fmla="*/ 1413244 h 1574215"/>
                <a:gd name="connsiteX6066" fmla="*/ 1809809 w 2437871"/>
                <a:gd name="connsiteY6066" fmla="*/ 1417260 h 1574215"/>
                <a:gd name="connsiteX6067" fmla="*/ 1884270 w 2437871"/>
                <a:gd name="connsiteY6067" fmla="*/ 1417260 h 1574215"/>
                <a:gd name="connsiteX6068" fmla="*/ 1884270 w 2437871"/>
                <a:gd name="connsiteY6068" fmla="*/ 1413244 h 1574215"/>
                <a:gd name="connsiteX6069" fmla="*/ 1809809 w 2437871"/>
                <a:gd name="connsiteY6069" fmla="*/ 1413244 h 1574215"/>
                <a:gd name="connsiteX6070" fmla="*/ 2045322 w 2437871"/>
                <a:gd name="connsiteY6070" fmla="*/ 1413244 h 1574215"/>
                <a:gd name="connsiteX6071" fmla="*/ 2045322 w 2437871"/>
                <a:gd name="connsiteY6071" fmla="*/ 1417260 h 1574215"/>
                <a:gd name="connsiteX6072" fmla="*/ 2119784 w 2437871"/>
                <a:gd name="connsiteY6072" fmla="*/ 1417260 h 1574215"/>
                <a:gd name="connsiteX6073" fmla="*/ 2119784 w 2437871"/>
                <a:gd name="connsiteY6073" fmla="*/ 1413244 h 1574215"/>
                <a:gd name="connsiteX6074" fmla="*/ 2045322 w 2437871"/>
                <a:gd name="connsiteY6074" fmla="*/ 1413244 h 1574215"/>
                <a:gd name="connsiteX6075" fmla="*/ 1966764 w 2437871"/>
                <a:gd name="connsiteY6075" fmla="*/ 1413244 h 1574215"/>
                <a:gd name="connsiteX6076" fmla="*/ 1966764 w 2437871"/>
                <a:gd name="connsiteY6076" fmla="*/ 1417260 h 1574215"/>
                <a:gd name="connsiteX6077" fmla="*/ 2041226 w 2437871"/>
                <a:gd name="connsiteY6077" fmla="*/ 1417260 h 1574215"/>
                <a:gd name="connsiteX6078" fmla="*/ 2041226 w 2437871"/>
                <a:gd name="connsiteY6078" fmla="*/ 1413244 h 1574215"/>
                <a:gd name="connsiteX6079" fmla="*/ 1966764 w 2437871"/>
                <a:gd name="connsiteY6079" fmla="*/ 1413244 h 1574215"/>
                <a:gd name="connsiteX6080" fmla="*/ 2123800 w 2437871"/>
                <a:gd name="connsiteY6080" fmla="*/ 1413244 h 1574215"/>
                <a:gd name="connsiteX6081" fmla="*/ 2123800 w 2437871"/>
                <a:gd name="connsiteY6081" fmla="*/ 1417260 h 1574215"/>
                <a:gd name="connsiteX6082" fmla="*/ 2198262 w 2437871"/>
                <a:gd name="connsiteY6082" fmla="*/ 1417260 h 1574215"/>
                <a:gd name="connsiteX6083" fmla="*/ 2198262 w 2437871"/>
                <a:gd name="connsiteY6083" fmla="*/ 1413244 h 1574215"/>
                <a:gd name="connsiteX6084" fmla="*/ 2123800 w 2437871"/>
                <a:gd name="connsiteY6084" fmla="*/ 1413244 h 1574215"/>
                <a:gd name="connsiteX6085" fmla="*/ 867673 w 2437871"/>
                <a:gd name="connsiteY6085" fmla="*/ 1491721 h 1574215"/>
                <a:gd name="connsiteX6086" fmla="*/ 867673 w 2437871"/>
                <a:gd name="connsiteY6086" fmla="*/ 1495738 h 1574215"/>
                <a:gd name="connsiteX6087" fmla="*/ 942135 w 2437871"/>
                <a:gd name="connsiteY6087" fmla="*/ 1495738 h 1574215"/>
                <a:gd name="connsiteX6088" fmla="*/ 942135 w 2437871"/>
                <a:gd name="connsiteY6088" fmla="*/ 1491721 h 1574215"/>
                <a:gd name="connsiteX6089" fmla="*/ 867673 w 2437871"/>
                <a:gd name="connsiteY6089" fmla="*/ 1491721 h 1574215"/>
                <a:gd name="connsiteX6090" fmla="*/ 1731250 w 2437871"/>
                <a:gd name="connsiteY6090" fmla="*/ 1491721 h 1574215"/>
                <a:gd name="connsiteX6091" fmla="*/ 1731250 w 2437871"/>
                <a:gd name="connsiteY6091" fmla="*/ 1495738 h 1574215"/>
                <a:gd name="connsiteX6092" fmla="*/ 1805712 w 2437871"/>
                <a:gd name="connsiteY6092" fmla="*/ 1495738 h 1574215"/>
                <a:gd name="connsiteX6093" fmla="*/ 1805712 w 2437871"/>
                <a:gd name="connsiteY6093" fmla="*/ 1491721 h 1574215"/>
                <a:gd name="connsiteX6094" fmla="*/ 1731250 w 2437871"/>
                <a:gd name="connsiteY6094" fmla="*/ 1491721 h 1574215"/>
                <a:gd name="connsiteX6095" fmla="*/ 239530 w 2437871"/>
                <a:gd name="connsiteY6095" fmla="*/ 1491721 h 1574215"/>
                <a:gd name="connsiteX6096" fmla="*/ 239530 w 2437871"/>
                <a:gd name="connsiteY6096" fmla="*/ 1495738 h 1574215"/>
                <a:gd name="connsiteX6097" fmla="*/ 313991 w 2437871"/>
                <a:gd name="connsiteY6097" fmla="*/ 1495738 h 1574215"/>
                <a:gd name="connsiteX6098" fmla="*/ 313991 w 2437871"/>
                <a:gd name="connsiteY6098" fmla="*/ 1491721 h 1574215"/>
                <a:gd name="connsiteX6099" fmla="*/ 239530 w 2437871"/>
                <a:gd name="connsiteY6099" fmla="*/ 1491721 h 1574215"/>
                <a:gd name="connsiteX6100" fmla="*/ 710638 w 2437871"/>
                <a:gd name="connsiteY6100" fmla="*/ 1491721 h 1574215"/>
                <a:gd name="connsiteX6101" fmla="*/ 710638 w 2437871"/>
                <a:gd name="connsiteY6101" fmla="*/ 1495738 h 1574215"/>
                <a:gd name="connsiteX6102" fmla="*/ 785099 w 2437871"/>
                <a:gd name="connsiteY6102" fmla="*/ 1495738 h 1574215"/>
                <a:gd name="connsiteX6103" fmla="*/ 785099 w 2437871"/>
                <a:gd name="connsiteY6103" fmla="*/ 1491721 h 1574215"/>
                <a:gd name="connsiteX6104" fmla="*/ 710638 w 2437871"/>
                <a:gd name="connsiteY6104" fmla="*/ 1491721 h 1574215"/>
                <a:gd name="connsiteX6105" fmla="*/ 1652773 w 2437871"/>
                <a:gd name="connsiteY6105" fmla="*/ 1491721 h 1574215"/>
                <a:gd name="connsiteX6106" fmla="*/ 1652773 w 2437871"/>
                <a:gd name="connsiteY6106" fmla="*/ 1495738 h 1574215"/>
                <a:gd name="connsiteX6107" fmla="*/ 1727234 w 2437871"/>
                <a:gd name="connsiteY6107" fmla="*/ 1495738 h 1574215"/>
                <a:gd name="connsiteX6108" fmla="*/ 1727234 w 2437871"/>
                <a:gd name="connsiteY6108" fmla="*/ 1491721 h 1574215"/>
                <a:gd name="connsiteX6109" fmla="*/ 1652773 w 2437871"/>
                <a:gd name="connsiteY6109" fmla="*/ 1491721 h 1574215"/>
                <a:gd name="connsiteX6110" fmla="*/ 2045322 w 2437871"/>
                <a:gd name="connsiteY6110" fmla="*/ 1491721 h 1574215"/>
                <a:gd name="connsiteX6111" fmla="*/ 2045322 w 2437871"/>
                <a:gd name="connsiteY6111" fmla="*/ 1495738 h 1574215"/>
                <a:gd name="connsiteX6112" fmla="*/ 2119784 w 2437871"/>
                <a:gd name="connsiteY6112" fmla="*/ 1495738 h 1574215"/>
                <a:gd name="connsiteX6113" fmla="*/ 2119784 w 2437871"/>
                <a:gd name="connsiteY6113" fmla="*/ 1491721 h 1574215"/>
                <a:gd name="connsiteX6114" fmla="*/ 2045322 w 2437871"/>
                <a:gd name="connsiteY6114" fmla="*/ 1491721 h 1574215"/>
                <a:gd name="connsiteX6115" fmla="*/ 1417259 w 2437871"/>
                <a:gd name="connsiteY6115" fmla="*/ 1491721 h 1574215"/>
                <a:gd name="connsiteX6116" fmla="*/ 1417259 w 2437871"/>
                <a:gd name="connsiteY6116" fmla="*/ 1495738 h 1574215"/>
                <a:gd name="connsiteX6117" fmla="*/ 1491721 w 2437871"/>
                <a:gd name="connsiteY6117" fmla="*/ 1495738 h 1574215"/>
                <a:gd name="connsiteX6118" fmla="*/ 1491721 w 2437871"/>
                <a:gd name="connsiteY6118" fmla="*/ 1491721 h 1574215"/>
                <a:gd name="connsiteX6119" fmla="*/ 1417259 w 2437871"/>
                <a:gd name="connsiteY6119" fmla="*/ 1491721 h 1574215"/>
                <a:gd name="connsiteX6120" fmla="*/ 789115 w 2437871"/>
                <a:gd name="connsiteY6120" fmla="*/ 1491721 h 1574215"/>
                <a:gd name="connsiteX6121" fmla="*/ 789115 w 2437871"/>
                <a:gd name="connsiteY6121" fmla="*/ 1495738 h 1574215"/>
                <a:gd name="connsiteX6122" fmla="*/ 863577 w 2437871"/>
                <a:gd name="connsiteY6122" fmla="*/ 1495738 h 1574215"/>
                <a:gd name="connsiteX6123" fmla="*/ 863577 w 2437871"/>
                <a:gd name="connsiteY6123" fmla="*/ 1491721 h 1574215"/>
                <a:gd name="connsiteX6124" fmla="*/ 789115 w 2437871"/>
                <a:gd name="connsiteY6124" fmla="*/ 1491721 h 1574215"/>
                <a:gd name="connsiteX6125" fmla="*/ 946151 w 2437871"/>
                <a:gd name="connsiteY6125" fmla="*/ 1491721 h 1574215"/>
                <a:gd name="connsiteX6126" fmla="*/ 946151 w 2437871"/>
                <a:gd name="connsiteY6126" fmla="*/ 1495738 h 1574215"/>
                <a:gd name="connsiteX6127" fmla="*/ 1020613 w 2437871"/>
                <a:gd name="connsiteY6127" fmla="*/ 1495738 h 1574215"/>
                <a:gd name="connsiteX6128" fmla="*/ 1020613 w 2437871"/>
                <a:gd name="connsiteY6128" fmla="*/ 1491721 h 1574215"/>
                <a:gd name="connsiteX6129" fmla="*/ 946151 w 2437871"/>
                <a:gd name="connsiteY6129" fmla="*/ 1491721 h 1574215"/>
                <a:gd name="connsiteX6130" fmla="*/ 632080 w 2437871"/>
                <a:gd name="connsiteY6130" fmla="*/ 1491721 h 1574215"/>
                <a:gd name="connsiteX6131" fmla="*/ 632080 w 2437871"/>
                <a:gd name="connsiteY6131" fmla="*/ 1495738 h 1574215"/>
                <a:gd name="connsiteX6132" fmla="*/ 706541 w 2437871"/>
                <a:gd name="connsiteY6132" fmla="*/ 1495738 h 1574215"/>
                <a:gd name="connsiteX6133" fmla="*/ 706541 w 2437871"/>
                <a:gd name="connsiteY6133" fmla="*/ 1491721 h 1574215"/>
                <a:gd name="connsiteX6134" fmla="*/ 632080 w 2437871"/>
                <a:gd name="connsiteY6134" fmla="*/ 1491721 h 1574215"/>
                <a:gd name="connsiteX6135" fmla="*/ 1495737 w 2437871"/>
                <a:gd name="connsiteY6135" fmla="*/ 1491721 h 1574215"/>
                <a:gd name="connsiteX6136" fmla="*/ 1495737 w 2437871"/>
                <a:gd name="connsiteY6136" fmla="*/ 1495738 h 1574215"/>
                <a:gd name="connsiteX6137" fmla="*/ 1570198 w 2437871"/>
                <a:gd name="connsiteY6137" fmla="*/ 1495738 h 1574215"/>
                <a:gd name="connsiteX6138" fmla="*/ 1570198 w 2437871"/>
                <a:gd name="connsiteY6138" fmla="*/ 1491721 h 1574215"/>
                <a:gd name="connsiteX6139" fmla="*/ 1495737 w 2437871"/>
                <a:gd name="connsiteY6139" fmla="*/ 1491721 h 1574215"/>
                <a:gd name="connsiteX6140" fmla="*/ 2123800 w 2437871"/>
                <a:gd name="connsiteY6140" fmla="*/ 1491721 h 1574215"/>
                <a:gd name="connsiteX6141" fmla="*/ 2123800 w 2437871"/>
                <a:gd name="connsiteY6141" fmla="*/ 1495738 h 1574215"/>
                <a:gd name="connsiteX6142" fmla="*/ 2198262 w 2437871"/>
                <a:gd name="connsiteY6142" fmla="*/ 1495738 h 1574215"/>
                <a:gd name="connsiteX6143" fmla="*/ 2198262 w 2437871"/>
                <a:gd name="connsiteY6143" fmla="*/ 1491721 h 1574215"/>
                <a:gd name="connsiteX6144" fmla="*/ 2123800 w 2437871"/>
                <a:gd name="connsiteY6144" fmla="*/ 1491721 h 1574215"/>
                <a:gd name="connsiteX6145" fmla="*/ 4016 w 2437871"/>
                <a:gd name="connsiteY6145" fmla="*/ 1491721 h 1574215"/>
                <a:gd name="connsiteX6146" fmla="*/ 4016 w 2437871"/>
                <a:gd name="connsiteY6146" fmla="*/ 1495738 h 1574215"/>
                <a:gd name="connsiteX6147" fmla="*/ 78478 w 2437871"/>
                <a:gd name="connsiteY6147" fmla="*/ 1495738 h 1574215"/>
                <a:gd name="connsiteX6148" fmla="*/ 78478 w 2437871"/>
                <a:gd name="connsiteY6148" fmla="*/ 1491721 h 1574215"/>
                <a:gd name="connsiteX6149" fmla="*/ 4016 w 2437871"/>
                <a:gd name="connsiteY6149" fmla="*/ 1491721 h 1574215"/>
                <a:gd name="connsiteX6150" fmla="*/ 2359394 w 2437871"/>
                <a:gd name="connsiteY6150" fmla="*/ 1491721 h 1574215"/>
                <a:gd name="connsiteX6151" fmla="*/ 2359394 w 2437871"/>
                <a:gd name="connsiteY6151" fmla="*/ 1495738 h 1574215"/>
                <a:gd name="connsiteX6152" fmla="*/ 2433856 w 2437871"/>
                <a:gd name="connsiteY6152" fmla="*/ 1495738 h 1574215"/>
                <a:gd name="connsiteX6153" fmla="*/ 2433856 w 2437871"/>
                <a:gd name="connsiteY6153" fmla="*/ 1491721 h 1574215"/>
                <a:gd name="connsiteX6154" fmla="*/ 2359394 w 2437871"/>
                <a:gd name="connsiteY6154" fmla="*/ 1491721 h 1574215"/>
                <a:gd name="connsiteX6155" fmla="*/ 161052 w 2437871"/>
                <a:gd name="connsiteY6155" fmla="*/ 1491721 h 1574215"/>
                <a:gd name="connsiteX6156" fmla="*/ 161052 w 2437871"/>
                <a:gd name="connsiteY6156" fmla="*/ 1495738 h 1574215"/>
                <a:gd name="connsiteX6157" fmla="*/ 235514 w 2437871"/>
                <a:gd name="connsiteY6157" fmla="*/ 1495738 h 1574215"/>
                <a:gd name="connsiteX6158" fmla="*/ 235514 w 2437871"/>
                <a:gd name="connsiteY6158" fmla="*/ 1491721 h 1574215"/>
                <a:gd name="connsiteX6159" fmla="*/ 161052 w 2437871"/>
                <a:gd name="connsiteY6159" fmla="*/ 1491721 h 1574215"/>
                <a:gd name="connsiteX6160" fmla="*/ 82494 w 2437871"/>
                <a:gd name="connsiteY6160" fmla="*/ 1491721 h 1574215"/>
                <a:gd name="connsiteX6161" fmla="*/ 82494 w 2437871"/>
                <a:gd name="connsiteY6161" fmla="*/ 1495738 h 1574215"/>
                <a:gd name="connsiteX6162" fmla="*/ 156956 w 2437871"/>
                <a:gd name="connsiteY6162" fmla="*/ 1495738 h 1574215"/>
                <a:gd name="connsiteX6163" fmla="*/ 156956 w 2437871"/>
                <a:gd name="connsiteY6163" fmla="*/ 1491721 h 1574215"/>
                <a:gd name="connsiteX6164" fmla="*/ 82494 w 2437871"/>
                <a:gd name="connsiteY6164" fmla="*/ 1491721 h 1574215"/>
                <a:gd name="connsiteX6165" fmla="*/ 1574215 w 2437871"/>
                <a:gd name="connsiteY6165" fmla="*/ 1491721 h 1574215"/>
                <a:gd name="connsiteX6166" fmla="*/ 1574215 w 2437871"/>
                <a:gd name="connsiteY6166" fmla="*/ 1495738 h 1574215"/>
                <a:gd name="connsiteX6167" fmla="*/ 1648676 w 2437871"/>
                <a:gd name="connsiteY6167" fmla="*/ 1495738 h 1574215"/>
                <a:gd name="connsiteX6168" fmla="*/ 1648676 w 2437871"/>
                <a:gd name="connsiteY6168" fmla="*/ 1491721 h 1574215"/>
                <a:gd name="connsiteX6169" fmla="*/ 1574215 w 2437871"/>
                <a:gd name="connsiteY6169" fmla="*/ 1491721 h 1574215"/>
                <a:gd name="connsiteX6170" fmla="*/ 475124 w 2437871"/>
                <a:gd name="connsiteY6170" fmla="*/ 1491721 h 1574215"/>
                <a:gd name="connsiteX6171" fmla="*/ 475124 w 2437871"/>
                <a:gd name="connsiteY6171" fmla="*/ 1495738 h 1574215"/>
                <a:gd name="connsiteX6172" fmla="*/ 549585 w 2437871"/>
                <a:gd name="connsiteY6172" fmla="*/ 1495738 h 1574215"/>
                <a:gd name="connsiteX6173" fmla="*/ 549585 w 2437871"/>
                <a:gd name="connsiteY6173" fmla="*/ 1491721 h 1574215"/>
                <a:gd name="connsiteX6174" fmla="*/ 475124 w 2437871"/>
                <a:gd name="connsiteY6174" fmla="*/ 1491721 h 1574215"/>
                <a:gd name="connsiteX6175" fmla="*/ 2202358 w 2437871"/>
                <a:gd name="connsiteY6175" fmla="*/ 1491721 h 1574215"/>
                <a:gd name="connsiteX6176" fmla="*/ 2202358 w 2437871"/>
                <a:gd name="connsiteY6176" fmla="*/ 1495738 h 1574215"/>
                <a:gd name="connsiteX6177" fmla="*/ 2276820 w 2437871"/>
                <a:gd name="connsiteY6177" fmla="*/ 1495738 h 1574215"/>
                <a:gd name="connsiteX6178" fmla="*/ 2276820 w 2437871"/>
                <a:gd name="connsiteY6178" fmla="*/ 1491721 h 1574215"/>
                <a:gd name="connsiteX6179" fmla="*/ 2202358 w 2437871"/>
                <a:gd name="connsiteY6179" fmla="*/ 1491721 h 1574215"/>
                <a:gd name="connsiteX6180" fmla="*/ 2280836 w 2437871"/>
                <a:gd name="connsiteY6180" fmla="*/ 1491721 h 1574215"/>
                <a:gd name="connsiteX6181" fmla="*/ 2280836 w 2437871"/>
                <a:gd name="connsiteY6181" fmla="*/ 1495738 h 1574215"/>
                <a:gd name="connsiteX6182" fmla="*/ 2355298 w 2437871"/>
                <a:gd name="connsiteY6182" fmla="*/ 1495738 h 1574215"/>
                <a:gd name="connsiteX6183" fmla="*/ 2355298 w 2437871"/>
                <a:gd name="connsiteY6183" fmla="*/ 1491721 h 1574215"/>
                <a:gd name="connsiteX6184" fmla="*/ 2280836 w 2437871"/>
                <a:gd name="connsiteY6184" fmla="*/ 1491721 h 1574215"/>
                <a:gd name="connsiteX6185" fmla="*/ 1260223 w 2437871"/>
                <a:gd name="connsiteY6185" fmla="*/ 1491721 h 1574215"/>
                <a:gd name="connsiteX6186" fmla="*/ 1260223 w 2437871"/>
                <a:gd name="connsiteY6186" fmla="*/ 1495738 h 1574215"/>
                <a:gd name="connsiteX6187" fmla="*/ 1334685 w 2437871"/>
                <a:gd name="connsiteY6187" fmla="*/ 1495738 h 1574215"/>
                <a:gd name="connsiteX6188" fmla="*/ 1334685 w 2437871"/>
                <a:gd name="connsiteY6188" fmla="*/ 1491721 h 1574215"/>
                <a:gd name="connsiteX6189" fmla="*/ 1260223 w 2437871"/>
                <a:gd name="connsiteY6189" fmla="*/ 1491721 h 1574215"/>
                <a:gd name="connsiteX6190" fmla="*/ 553602 w 2437871"/>
                <a:gd name="connsiteY6190" fmla="*/ 1491721 h 1574215"/>
                <a:gd name="connsiteX6191" fmla="*/ 553602 w 2437871"/>
                <a:gd name="connsiteY6191" fmla="*/ 1495738 h 1574215"/>
                <a:gd name="connsiteX6192" fmla="*/ 628063 w 2437871"/>
                <a:gd name="connsiteY6192" fmla="*/ 1495738 h 1574215"/>
                <a:gd name="connsiteX6193" fmla="*/ 628063 w 2437871"/>
                <a:gd name="connsiteY6193" fmla="*/ 1491721 h 1574215"/>
                <a:gd name="connsiteX6194" fmla="*/ 553602 w 2437871"/>
                <a:gd name="connsiteY6194" fmla="*/ 1491721 h 1574215"/>
                <a:gd name="connsiteX6195" fmla="*/ 318088 w 2437871"/>
                <a:gd name="connsiteY6195" fmla="*/ 1491721 h 1574215"/>
                <a:gd name="connsiteX6196" fmla="*/ 318088 w 2437871"/>
                <a:gd name="connsiteY6196" fmla="*/ 1495738 h 1574215"/>
                <a:gd name="connsiteX6197" fmla="*/ 392550 w 2437871"/>
                <a:gd name="connsiteY6197" fmla="*/ 1495738 h 1574215"/>
                <a:gd name="connsiteX6198" fmla="*/ 392550 w 2437871"/>
                <a:gd name="connsiteY6198" fmla="*/ 1491721 h 1574215"/>
                <a:gd name="connsiteX6199" fmla="*/ 318088 w 2437871"/>
                <a:gd name="connsiteY6199" fmla="*/ 1491721 h 1574215"/>
                <a:gd name="connsiteX6200" fmla="*/ 396566 w 2437871"/>
                <a:gd name="connsiteY6200" fmla="*/ 1491721 h 1574215"/>
                <a:gd name="connsiteX6201" fmla="*/ 396566 w 2437871"/>
                <a:gd name="connsiteY6201" fmla="*/ 1495738 h 1574215"/>
                <a:gd name="connsiteX6202" fmla="*/ 471027 w 2437871"/>
                <a:gd name="connsiteY6202" fmla="*/ 1495738 h 1574215"/>
                <a:gd name="connsiteX6203" fmla="*/ 471027 w 2437871"/>
                <a:gd name="connsiteY6203" fmla="*/ 1491721 h 1574215"/>
                <a:gd name="connsiteX6204" fmla="*/ 396566 w 2437871"/>
                <a:gd name="connsiteY6204" fmla="*/ 1491721 h 1574215"/>
                <a:gd name="connsiteX6205" fmla="*/ 1966764 w 2437871"/>
                <a:gd name="connsiteY6205" fmla="*/ 1491721 h 1574215"/>
                <a:gd name="connsiteX6206" fmla="*/ 1966764 w 2437871"/>
                <a:gd name="connsiteY6206" fmla="*/ 1495738 h 1574215"/>
                <a:gd name="connsiteX6207" fmla="*/ 2041226 w 2437871"/>
                <a:gd name="connsiteY6207" fmla="*/ 1495738 h 1574215"/>
                <a:gd name="connsiteX6208" fmla="*/ 2041226 w 2437871"/>
                <a:gd name="connsiteY6208" fmla="*/ 1491721 h 1574215"/>
                <a:gd name="connsiteX6209" fmla="*/ 1966764 w 2437871"/>
                <a:gd name="connsiteY6209" fmla="*/ 1491721 h 1574215"/>
                <a:gd name="connsiteX6210" fmla="*/ 1338701 w 2437871"/>
                <a:gd name="connsiteY6210" fmla="*/ 1491721 h 1574215"/>
                <a:gd name="connsiteX6211" fmla="*/ 1338701 w 2437871"/>
                <a:gd name="connsiteY6211" fmla="*/ 1495738 h 1574215"/>
                <a:gd name="connsiteX6212" fmla="*/ 1413162 w 2437871"/>
                <a:gd name="connsiteY6212" fmla="*/ 1495738 h 1574215"/>
                <a:gd name="connsiteX6213" fmla="*/ 1413162 w 2437871"/>
                <a:gd name="connsiteY6213" fmla="*/ 1491721 h 1574215"/>
                <a:gd name="connsiteX6214" fmla="*/ 1338701 w 2437871"/>
                <a:gd name="connsiteY6214" fmla="*/ 1491721 h 1574215"/>
                <a:gd name="connsiteX6215" fmla="*/ 1024629 w 2437871"/>
                <a:gd name="connsiteY6215" fmla="*/ 1491721 h 1574215"/>
                <a:gd name="connsiteX6216" fmla="*/ 1024629 w 2437871"/>
                <a:gd name="connsiteY6216" fmla="*/ 1495738 h 1574215"/>
                <a:gd name="connsiteX6217" fmla="*/ 1099091 w 2437871"/>
                <a:gd name="connsiteY6217" fmla="*/ 1495738 h 1574215"/>
                <a:gd name="connsiteX6218" fmla="*/ 1099091 w 2437871"/>
                <a:gd name="connsiteY6218" fmla="*/ 1491721 h 1574215"/>
                <a:gd name="connsiteX6219" fmla="*/ 1024629 w 2437871"/>
                <a:gd name="connsiteY6219" fmla="*/ 1491721 h 1574215"/>
                <a:gd name="connsiteX6220" fmla="*/ 1103187 w 2437871"/>
                <a:gd name="connsiteY6220" fmla="*/ 1491721 h 1574215"/>
                <a:gd name="connsiteX6221" fmla="*/ 1103187 w 2437871"/>
                <a:gd name="connsiteY6221" fmla="*/ 1495738 h 1574215"/>
                <a:gd name="connsiteX6222" fmla="*/ 1177649 w 2437871"/>
                <a:gd name="connsiteY6222" fmla="*/ 1495738 h 1574215"/>
                <a:gd name="connsiteX6223" fmla="*/ 1177649 w 2437871"/>
                <a:gd name="connsiteY6223" fmla="*/ 1491721 h 1574215"/>
                <a:gd name="connsiteX6224" fmla="*/ 1103187 w 2437871"/>
                <a:gd name="connsiteY6224" fmla="*/ 1491721 h 1574215"/>
                <a:gd name="connsiteX6225" fmla="*/ 1809809 w 2437871"/>
                <a:gd name="connsiteY6225" fmla="*/ 1491721 h 1574215"/>
                <a:gd name="connsiteX6226" fmla="*/ 1809809 w 2437871"/>
                <a:gd name="connsiteY6226" fmla="*/ 1495738 h 1574215"/>
                <a:gd name="connsiteX6227" fmla="*/ 1884270 w 2437871"/>
                <a:gd name="connsiteY6227" fmla="*/ 1495738 h 1574215"/>
                <a:gd name="connsiteX6228" fmla="*/ 1884270 w 2437871"/>
                <a:gd name="connsiteY6228" fmla="*/ 1491721 h 1574215"/>
                <a:gd name="connsiteX6229" fmla="*/ 1809809 w 2437871"/>
                <a:gd name="connsiteY6229" fmla="*/ 1491721 h 1574215"/>
                <a:gd name="connsiteX6230" fmla="*/ 1888286 w 2437871"/>
                <a:gd name="connsiteY6230" fmla="*/ 1491721 h 1574215"/>
                <a:gd name="connsiteX6231" fmla="*/ 1888286 w 2437871"/>
                <a:gd name="connsiteY6231" fmla="*/ 1495738 h 1574215"/>
                <a:gd name="connsiteX6232" fmla="*/ 1962748 w 2437871"/>
                <a:gd name="connsiteY6232" fmla="*/ 1495738 h 1574215"/>
                <a:gd name="connsiteX6233" fmla="*/ 1962748 w 2437871"/>
                <a:gd name="connsiteY6233" fmla="*/ 1491721 h 1574215"/>
                <a:gd name="connsiteX6234" fmla="*/ 1888286 w 2437871"/>
                <a:gd name="connsiteY6234" fmla="*/ 1491721 h 1574215"/>
                <a:gd name="connsiteX6235" fmla="*/ 1181665 w 2437871"/>
                <a:gd name="connsiteY6235" fmla="*/ 1491721 h 1574215"/>
                <a:gd name="connsiteX6236" fmla="*/ 1181665 w 2437871"/>
                <a:gd name="connsiteY6236" fmla="*/ 1495738 h 1574215"/>
                <a:gd name="connsiteX6237" fmla="*/ 1256127 w 2437871"/>
                <a:gd name="connsiteY6237" fmla="*/ 1495738 h 1574215"/>
                <a:gd name="connsiteX6238" fmla="*/ 1256127 w 2437871"/>
                <a:gd name="connsiteY6238" fmla="*/ 1491721 h 1574215"/>
                <a:gd name="connsiteX6239" fmla="*/ 1181665 w 2437871"/>
                <a:gd name="connsiteY6239" fmla="*/ 1491721 h 1574215"/>
                <a:gd name="connsiteX6240" fmla="*/ 2008 w 2437871"/>
                <a:gd name="connsiteY6240" fmla="*/ 1574215 h 1574215"/>
                <a:gd name="connsiteX6241" fmla="*/ 2435864 w 2437871"/>
                <a:gd name="connsiteY6241" fmla="*/ 1574215 h 1574215"/>
                <a:gd name="connsiteX6242" fmla="*/ 2435864 w 2437871"/>
                <a:gd name="connsiteY6242" fmla="*/ 1570199 h 1574215"/>
                <a:gd name="connsiteX6243" fmla="*/ 2008 w 2437871"/>
                <a:gd name="connsiteY6243" fmla="*/ 1570199 h 1574215"/>
                <a:gd name="connsiteX6244" fmla="*/ 2008 w 2437871"/>
                <a:gd name="connsiteY6244" fmla="*/ 1574215 h 157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Lst>
              <a:rect l="l" t="t" r="r" b="b"/>
              <a:pathLst>
                <a:path w="2437871" h="1574215">
                  <a:moveTo>
                    <a:pt x="785099" y="1181666"/>
                  </a:moveTo>
                  <a:lnTo>
                    <a:pt x="785099" y="1256127"/>
                  </a:lnTo>
                  <a:lnTo>
                    <a:pt x="789115" y="1256127"/>
                  </a:lnTo>
                  <a:lnTo>
                    <a:pt x="789115" y="1181666"/>
                  </a:lnTo>
                  <a:lnTo>
                    <a:pt x="785099" y="1181666"/>
                  </a:lnTo>
                  <a:close/>
                  <a:moveTo>
                    <a:pt x="1020613" y="1181666"/>
                  </a:moveTo>
                  <a:lnTo>
                    <a:pt x="1020613" y="1256127"/>
                  </a:lnTo>
                  <a:lnTo>
                    <a:pt x="1024629" y="1256127"/>
                  </a:lnTo>
                  <a:lnTo>
                    <a:pt x="1024629" y="1181666"/>
                  </a:lnTo>
                  <a:lnTo>
                    <a:pt x="1020613" y="1181666"/>
                  </a:lnTo>
                  <a:close/>
                  <a:moveTo>
                    <a:pt x="1099171" y="946152"/>
                  </a:moveTo>
                  <a:lnTo>
                    <a:pt x="1099171" y="1020613"/>
                  </a:lnTo>
                  <a:lnTo>
                    <a:pt x="1103187" y="1020613"/>
                  </a:lnTo>
                  <a:lnTo>
                    <a:pt x="1103187" y="946152"/>
                  </a:lnTo>
                  <a:lnTo>
                    <a:pt x="1099171" y="946152"/>
                  </a:lnTo>
                  <a:close/>
                  <a:moveTo>
                    <a:pt x="1574215" y="471108"/>
                  </a:moveTo>
                  <a:lnTo>
                    <a:pt x="1574215" y="396646"/>
                  </a:lnTo>
                  <a:lnTo>
                    <a:pt x="1570198" y="396646"/>
                  </a:lnTo>
                  <a:lnTo>
                    <a:pt x="1570198" y="471108"/>
                  </a:lnTo>
                  <a:lnTo>
                    <a:pt x="1574215" y="471108"/>
                  </a:lnTo>
                  <a:close/>
                  <a:moveTo>
                    <a:pt x="1099171" y="867674"/>
                  </a:moveTo>
                  <a:lnTo>
                    <a:pt x="1099171" y="942136"/>
                  </a:lnTo>
                  <a:lnTo>
                    <a:pt x="1103187" y="942136"/>
                  </a:lnTo>
                  <a:lnTo>
                    <a:pt x="1103187" y="867674"/>
                  </a:lnTo>
                  <a:lnTo>
                    <a:pt x="1099171" y="867674"/>
                  </a:lnTo>
                  <a:close/>
                  <a:moveTo>
                    <a:pt x="1809809" y="471108"/>
                  </a:moveTo>
                  <a:lnTo>
                    <a:pt x="1809809" y="396646"/>
                  </a:lnTo>
                  <a:lnTo>
                    <a:pt x="1805792" y="396646"/>
                  </a:lnTo>
                  <a:lnTo>
                    <a:pt x="1805792" y="471108"/>
                  </a:lnTo>
                  <a:lnTo>
                    <a:pt x="1809809" y="471108"/>
                  </a:lnTo>
                  <a:close/>
                  <a:moveTo>
                    <a:pt x="1888286" y="471108"/>
                  </a:moveTo>
                  <a:lnTo>
                    <a:pt x="1888286" y="396646"/>
                  </a:lnTo>
                  <a:lnTo>
                    <a:pt x="1884270" y="396646"/>
                  </a:lnTo>
                  <a:lnTo>
                    <a:pt x="1884270" y="471108"/>
                  </a:lnTo>
                  <a:lnTo>
                    <a:pt x="1888286" y="471108"/>
                  </a:lnTo>
                  <a:close/>
                  <a:moveTo>
                    <a:pt x="942135" y="946152"/>
                  </a:moveTo>
                  <a:lnTo>
                    <a:pt x="942135" y="1020613"/>
                  </a:lnTo>
                  <a:lnTo>
                    <a:pt x="946151" y="1020613"/>
                  </a:lnTo>
                  <a:lnTo>
                    <a:pt x="946151" y="946152"/>
                  </a:lnTo>
                  <a:lnTo>
                    <a:pt x="942135" y="946152"/>
                  </a:lnTo>
                  <a:close/>
                  <a:moveTo>
                    <a:pt x="1024629" y="706622"/>
                  </a:moveTo>
                  <a:lnTo>
                    <a:pt x="1024629" y="632160"/>
                  </a:lnTo>
                  <a:lnTo>
                    <a:pt x="1020613" y="632160"/>
                  </a:lnTo>
                  <a:lnTo>
                    <a:pt x="1020613" y="706622"/>
                  </a:lnTo>
                  <a:lnTo>
                    <a:pt x="1024629" y="706622"/>
                  </a:lnTo>
                  <a:close/>
                  <a:moveTo>
                    <a:pt x="1020613" y="946152"/>
                  </a:moveTo>
                  <a:lnTo>
                    <a:pt x="1020613" y="1020613"/>
                  </a:lnTo>
                  <a:lnTo>
                    <a:pt x="1024629" y="1020613"/>
                  </a:lnTo>
                  <a:lnTo>
                    <a:pt x="1024629" y="946152"/>
                  </a:lnTo>
                  <a:lnTo>
                    <a:pt x="1020613" y="946152"/>
                  </a:lnTo>
                  <a:close/>
                  <a:moveTo>
                    <a:pt x="706621" y="867674"/>
                  </a:moveTo>
                  <a:lnTo>
                    <a:pt x="706621" y="942136"/>
                  </a:lnTo>
                  <a:lnTo>
                    <a:pt x="710638" y="942136"/>
                  </a:lnTo>
                  <a:lnTo>
                    <a:pt x="710638" y="867674"/>
                  </a:lnTo>
                  <a:lnTo>
                    <a:pt x="706621" y="867674"/>
                  </a:lnTo>
                  <a:close/>
                  <a:moveTo>
                    <a:pt x="863657" y="1181666"/>
                  </a:moveTo>
                  <a:lnTo>
                    <a:pt x="863657" y="1256127"/>
                  </a:lnTo>
                  <a:lnTo>
                    <a:pt x="867673" y="1256127"/>
                  </a:lnTo>
                  <a:lnTo>
                    <a:pt x="867673" y="1181666"/>
                  </a:lnTo>
                  <a:lnTo>
                    <a:pt x="863657" y="1181666"/>
                  </a:lnTo>
                  <a:close/>
                  <a:moveTo>
                    <a:pt x="1652773" y="471108"/>
                  </a:moveTo>
                  <a:lnTo>
                    <a:pt x="1652773" y="396646"/>
                  </a:lnTo>
                  <a:lnTo>
                    <a:pt x="1648756" y="396646"/>
                  </a:lnTo>
                  <a:lnTo>
                    <a:pt x="1648756" y="471108"/>
                  </a:lnTo>
                  <a:lnTo>
                    <a:pt x="1652773" y="471108"/>
                  </a:lnTo>
                  <a:close/>
                  <a:moveTo>
                    <a:pt x="1731250" y="471108"/>
                  </a:moveTo>
                  <a:lnTo>
                    <a:pt x="1731250" y="396646"/>
                  </a:lnTo>
                  <a:lnTo>
                    <a:pt x="1727234" y="396646"/>
                  </a:lnTo>
                  <a:lnTo>
                    <a:pt x="1727234" y="471108"/>
                  </a:lnTo>
                  <a:lnTo>
                    <a:pt x="1731250" y="471108"/>
                  </a:lnTo>
                  <a:close/>
                  <a:moveTo>
                    <a:pt x="867673" y="706622"/>
                  </a:moveTo>
                  <a:lnTo>
                    <a:pt x="867673" y="632160"/>
                  </a:lnTo>
                  <a:lnTo>
                    <a:pt x="863657" y="632160"/>
                  </a:lnTo>
                  <a:lnTo>
                    <a:pt x="863657" y="706622"/>
                  </a:lnTo>
                  <a:lnTo>
                    <a:pt x="867673" y="706622"/>
                  </a:lnTo>
                  <a:close/>
                  <a:moveTo>
                    <a:pt x="789115" y="706622"/>
                  </a:moveTo>
                  <a:lnTo>
                    <a:pt x="789115" y="632160"/>
                  </a:lnTo>
                  <a:lnTo>
                    <a:pt x="785099" y="632160"/>
                  </a:lnTo>
                  <a:lnTo>
                    <a:pt x="785099" y="706622"/>
                  </a:lnTo>
                  <a:lnTo>
                    <a:pt x="789115" y="706622"/>
                  </a:lnTo>
                  <a:close/>
                  <a:moveTo>
                    <a:pt x="946151" y="706622"/>
                  </a:moveTo>
                  <a:lnTo>
                    <a:pt x="946151" y="632160"/>
                  </a:lnTo>
                  <a:lnTo>
                    <a:pt x="942135" y="632160"/>
                  </a:lnTo>
                  <a:lnTo>
                    <a:pt x="942135" y="706622"/>
                  </a:lnTo>
                  <a:lnTo>
                    <a:pt x="946151" y="706622"/>
                  </a:lnTo>
                  <a:close/>
                  <a:moveTo>
                    <a:pt x="942135" y="1181666"/>
                  </a:moveTo>
                  <a:lnTo>
                    <a:pt x="942135" y="1256127"/>
                  </a:lnTo>
                  <a:lnTo>
                    <a:pt x="946151" y="1256127"/>
                  </a:lnTo>
                  <a:lnTo>
                    <a:pt x="946151" y="1181666"/>
                  </a:lnTo>
                  <a:lnTo>
                    <a:pt x="942135" y="1181666"/>
                  </a:lnTo>
                  <a:close/>
                  <a:moveTo>
                    <a:pt x="1099171" y="1181666"/>
                  </a:moveTo>
                  <a:lnTo>
                    <a:pt x="1099171" y="1256127"/>
                  </a:lnTo>
                  <a:lnTo>
                    <a:pt x="1103187" y="1256127"/>
                  </a:lnTo>
                  <a:lnTo>
                    <a:pt x="1103187" y="1181666"/>
                  </a:lnTo>
                  <a:lnTo>
                    <a:pt x="1099171" y="1181666"/>
                  </a:lnTo>
                  <a:close/>
                  <a:moveTo>
                    <a:pt x="475124" y="946152"/>
                  </a:moveTo>
                  <a:lnTo>
                    <a:pt x="471108" y="946152"/>
                  </a:lnTo>
                  <a:lnTo>
                    <a:pt x="471108" y="1020613"/>
                  </a:lnTo>
                  <a:lnTo>
                    <a:pt x="475124" y="1020613"/>
                  </a:lnTo>
                  <a:lnTo>
                    <a:pt x="475124" y="946152"/>
                  </a:lnTo>
                  <a:close/>
                  <a:moveTo>
                    <a:pt x="1413243" y="1181666"/>
                  </a:moveTo>
                  <a:lnTo>
                    <a:pt x="1413243" y="1256127"/>
                  </a:lnTo>
                  <a:lnTo>
                    <a:pt x="1417259" y="1256127"/>
                  </a:lnTo>
                  <a:lnTo>
                    <a:pt x="1417259" y="1181666"/>
                  </a:lnTo>
                  <a:lnTo>
                    <a:pt x="1413243" y="1181666"/>
                  </a:lnTo>
                  <a:close/>
                  <a:moveTo>
                    <a:pt x="1966764" y="471108"/>
                  </a:moveTo>
                  <a:lnTo>
                    <a:pt x="1966764" y="396646"/>
                  </a:lnTo>
                  <a:lnTo>
                    <a:pt x="1962748" y="396646"/>
                  </a:lnTo>
                  <a:lnTo>
                    <a:pt x="1962748" y="471108"/>
                  </a:lnTo>
                  <a:lnTo>
                    <a:pt x="1966764" y="471108"/>
                  </a:lnTo>
                  <a:close/>
                  <a:moveTo>
                    <a:pt x="475124" y="867674"/>
                  </a:moveTo>
                  <a:lnTo>
                    <a:pt x="471108" y="867674"/>
                  </a:lnTo>
                  <a:lnTo>
                    <a:pt x="471108" y="942136"/>
                  </a:lnTo>
                  <a:lnTo>
                    <a:pt x="475124" y="942136"/>
                  </a:lnTo>
                  <a:lnTo>
                    <a:pt x="475124" y="867674"/>
                  </a:lnTo>
                  <a:close/>
                  <a:moveTo>
                    <a:pt x="1260223" y="706622"/>
                  </a:moveTo>
                  <a:lnTo>
                    <a:pt x="1260223" y="632160"/>
                  </a:lnTo>
                  <a:lnTo>
                    <a:pt x="1256207" y="632160"/>
                  </a:lnTo>
                  <a:lnTo>
                    <a:pt x="1256207" y="706622"/>
                  </a:lnTo>
                  <a:lnTo>
                    <a:pt x="1260223" y="706622"/>
                  </a:lnTo>
                  <a:close/>
                  <a:moveTo>
                    <a:pt x="1338701" y="706622"/>
                  </a:moveTo>
                  <a:lnTo>
                    <a:pt x="1338701" y="632160"/>
                  </a:lnTo>
                  <a:lnTo>
                    <a:pt x="1334685" y="632160"/>
                  </a:lnTo>
                  <a:lnTo>
                    <a:pt x="1334685" y="706622"/>
                  </a:lnTo>
                  <a:lnTo>
                    <a:pt x="1338701" y="706622"/>
                  </a:lnTo>
                  <a:close/>
                  <a:moveTo>
                    <a:pt x="1417259" y="706622"/>
                  </a:moveTo>
                  <a:lnTo>
                    <a:pt x="1417259" y="632160"/>
                  </a:lnTo>
                  <a:lnTo>
                    <a:pt x="1413243" y="632160"/>
                  </a:lnTo>
                  <a:lnTo>
                    <a:pt x="1413243" y="706622"/>
                  </a:lnTo>
                  <a:lnTo>
                    <a:pt x="1417259" y="706622"/>
                  </a:lnTo>
                  <a:close/>
                  <a:moveTo>
                    <a:pt x="1334685" y="1181666"/>
                  </a:moveTo>
                  <a:lnTo>
                    <a:pt x="1334685" y="1256127"/>
                  </a:lnTo>
                  <a:lnTo>
                    <a:pt x="1338701" y="1256127"/>
                  </a:lnTo>
                  <a:lnTo>
                    <a:pt x="1338701" y="1181666"/>
                  </a:lnTo>
                  <a:lnTo>
                    <a:pt x="1334685" y="1181666"/>
                  </a:lnTo>
                  <a:close/>
                  <a:moveTo>
                    <a:pt x="475124" y="710638"/>
                  </a:moveTo>
                  <a:lnTo>
                    <a:pt x="471108" y="710638"/>
                  </a:lnTo>
                  <a:lnTo>
                    <a:pt x="471108" y="785100"/>
                  </a:lnTo>
                  <a:lnTo>
                    <a:pt x="475124" y="785100"/>
                  </a:lnTo>
                  <a:lnTo>
                    <a:pt x="475124" y="710638"/>
                  </a:lnTo>
                  <a:close/>
                  <a:moveTo>
                    <a:pt x="1491721" y="1181666"/>
                  </a:moveTo>
                  <a:lnTo>
                    <a:pt x="1491721" y="1256127"/>
                  </a:lnTo>
                  <a:lnTo>
                    <a:pt x="1495737" y="1256127"/>
                  </a:lnTo>
                  <a:lnTo>
                    <a:pt x="1495737" y="1181666"/>
                  </a:lnTo>
                  <a:lnTo>
                    <a:pt x="1491721" y="1181666"/>
                  </a:lnTo>
                  <a:close/>
                  <a:moveTo>
                    <a:pt x="475124" y="789116"/>
                  </a:moveTo>
                  <a:lnTo>
                    <a:pt x="471108" y="789116"/>
                  </a:lnTo>
                  <a:lnTo>
                    <a:pt x="471108" y="863577"/>
                  </a:lnTo>
                  <a:lnTo>
                    <a:pt x="475124" y="863577"/>
                  </a:lnTo>
                  <a:lnTo>
                    <a:pt x="475124" y="789116"/>
                  </a:lnTo>
                  <a:close/>
                  <a:moveTo>
                    <a:pt x="1962748" y="1020613"/>
                  </a:moveTo>
                  <a:lnTo>
                    <a:pt x="1966764" y="1020613"/>
                  </a:lnTo>
                  <a:lnTo>
                    <a:pt x="1966764" y="946152"/>
                  </a:lnTo>
                  <a:lnTo>
                    <a:pt x="1962748" y="946152"/>
                  </a:lnTo>
                  <a:lnTo>
                    <a:pt x="1962748" y="1020613"/>
                  </a:lnTo>
                  <a:close/>
                  <a:moveTo>
                    <a:pt x="1962748" y="628064"/>
                  </a:moveTo>
                  <a:lnTo>
                    <a:pt x="1966764" y="628064"/>
                  </a:lnTo>
                  <a:lnTo>
                    <a:pt x="1966764" y="553602"/>
                  </a:lnTo>
                  <a:lnTo>
                    <a:pt x="1962748" y="553602"/>
                  </a:lnTo>
                  <a:lnTo>
                    <a:pt x="1962748" y="628064"/>
                  </a:lnTo>
                  <a:close/>
                  <a:moveTo>
                    <a:pt x="1177649" y="1181666"/>
                  </a:moveTo>
                  <a:lnTo>
                    <a:pt x="1177649" y="1256127"/>
                  </a:lnTo>
                  <a:lnTo>
                    <a:pt x="1181665" y="1256127"/>
                  </a:lnTo>
                  <a:lnTo>
                    <a:pt x="1181665" y="1181666"/>
                  </a:lnTo>
                  <a:lnTo>
                    <a:pt x="1177649" y="1181666"/>
                  </a:lnTo>
                  <a:close/>
                  <a:moveTo>
                    <a:pt x="1103187" y="706622"/>
                  </a:moveTo>
                  <a:lnTo>
                    <a:pt x="1103187" y="632160"/>
                  </a:lnTo>
                  <a:lnTo>
                    <a:pt x="1099171" y="632160"/>
                  </a:lnTo>
                  <a:lnTo>
                    <a:pt x="1099171" y="706622"/>
                  </a:lnTo>
                  <a:lnTo>
                    <a:pt x="1103187" y="706622"/>
                  </a:lnTo>
                  <a:close/>
                  <a:moveTo>
                    <a:pt x="1962748" y="942136"/>
                  </a:moveTo>
                  <a:lnTo>
                    <a:pt x="1966764" y="942136"/>
                  </a:lnTo>
                  <a:lnTo>
                    <a:pt x="1966764" y="867674"/>
                  </a:lnTo>
                  <a:lnTo>
                    <a:pt x="1962748" y="867674"/>
                  </a:lnTo>
                  <a:lnTo>
                    <a:pt x="1962748" y="942136"/>
                  </a:lnTo>
                  <a:close/>
                  <a:moveTo>
                    <a:pt x="1962748" y="549586"/>
                  </a:moveTo>
                  <a:lnTo>
                    <a:pt x="1966764" y="549586"/>
                  </a:lnTo>
                  <a:lnTo>
                    <a:pt x="1966764" y="475124"/>
                  </a:lnTo>
                  <a:lnTo>
                    <a:pt x="1962748" y="475124"/>
                  </a:lnTo>
                  <a:lnTo>
                    <a:pt x="1962748" y="549586"/>
                  </a:lnTo>
                  <a:close/>
                  <a:moveTo>
                    <a:pt x="1962748" y="706622"/>
                  </a:moveTo>
                  <a:lnTo>
                    <a:pt x="1966764" y="706622"/>
                  </a:lnTo>
                  <a:lnTo>
                    <a:pt x="1966764" y="632160"/>
                  </a:lnTo>
                  <a:lnTo>
                    <a:pt x="1962748" y="632160"/>
                  </a:lnTo>
                  <a:lnTo>
                    <a:pt x="1962748" y="706622"/>
                  </a:lnTo>
                  <a:close/>
                  <a:moveTo>
                    <a:pt x="1962748" y="863658"/>
                  </a:moveTo>
                  <a:lnTo>
                    <a:pt x="1966764" y="863658"/>
                  </a:lnTo>
                  <a:lnTo>
                    <a:pt x="1966764" y="789196"/>
                  </a:lnTo>
                  <a:lnTo>
                    <a:pt x="1962748" y="789196"/>
                  </a:lnTo>
                  <a:lnTo>
                    <a:pt x="1962748" y="863658"/>
                  </a:lnTo>
                  <a:close/>
                  <a:moveTo>
                    <a:pt x="1962748" y="785100"/>
                  </a:moveTo>
                  <a:lnTo>
                    <a:pt x="1966764" y="785100"/>
                  </a:lnTo>
                  <a:lnTo>
                    <a:pt x="1966764" y="710638"/>
                  </a:lnTo>
                  <a:lnTo>
                    <a:pt x="1962748" y="710638"/>
                  </a:lnTo>
                  <a:lnTo>
                    <a:pt x="1962748" y="785100"/>
                  </a:lnTo>
                  <a:close/>
                  <a:moveTo>
                    <a:pt x="1181665" y="706622"/>
                  </a:moveTo>
                  <a:lnTo>
                    <a:pt x="1181665" y="632160"/>
                  </a:lnTo>
                  <a:lnTo>
                    <a:pt x="1177649" y="632160"/>
                  </a:lnTo>
                  <a:lnTo>
                    <a:pt x="1177649" y="706622"/>
                  </a:lnTo>
                  <a:lnTo>
                    <a:pt x="1181665" y="706622"/>
                  </a:lnTo>
                  <a:close/>
                  <a:moveTo>
                    <a:pt x="1256207" y="1181666"/>
                  </a:moveTo>
                  <a:lnTo>
                    <a:pt x="1256207" y="1256127"/>
                  </a:lnTo>
                  <a:lnTo>
                    <a:pt x="1260223" y="1256127"/>
                  </a:lnTo>
                  <a:lnTo>
                    <a:pt x="1260223" y="1181666"/>
                  </a:lnTo>
                  <a:lnTo>
                    <a:pt x="1256207" y="1181666"/>
                  </a:lnTo>
                  <a:close/>
                  <a:moveTo>
                    <a:pt x="942135" y="789116"/>
                  </a:moveTo>
                  <a:lnTo>
                    <a:pt x="942135" y="863577"/>
                  </a:lnTo>
                  <a:lnTo>
                    <a:pt x="946151" y="863577"/>
                  </a:lnTo>
                  <a:lnTo>
                    <a:pt x="946151" y="789116"/>
                  </a:lnTo>
                  <a:lnTo>
                    <a:pt x="942135" y="789116"/>
                  </a:lnTo>
                  <a:close/>
                  <a:moveTo>
                    <a:pt x="1962748" y="1024630"/>
                  </a:moveTo>
                  <a:lnTo>
                    <a:pt x="1962748" y="1099091"/>
                  </a:lnTo>
                  <a:lnTo>
                    <a:pt x="1966764" y="1099091"/>
                  </a:lnTo>
                  <a:lnTo>
                    <a:pt x="1966764" y="1024630"/>
                  </a:lnTo>
                  <a:lnTo>
                    <a:pt x="1962748" y="1024630"/>
                  </a:lnTo>
                  <a:close/>
                  <a:moveTo>
                    <a:pt x="710638" y="471108"/>
                  </a:moveTo>
                  <a:lnTo>
                    <a:pt x="710638" y="396646"/>
                  </a:lnTo>
                  <a:lnTo>
                    <a:pt x="706621" y="396646"/>
                  </a:lnTo>
                  <a:lnTo>
                    <a:pt x="706621" y="471108"/>
                  </a:lnTo>
                  <a:lnTo>
                    <a:pt x="710638" y="471108"/>
                  </a:lnTo>
                  <a:close/>
                  <a:moveTo>
                    <a:pt x="396566" y="553602"/>
                  </a:moveTo>
                  <a:lnTo>
                    <a:pt x="392550" y="553602"/>
                  </a:lnTo>
                  <a:lnTo>
                    <a:pt x="392550" y="628064"/>
                  </a:lnTo>
                  <a:lnTo>
                    <a:pt x="396566" y="628064"/>
                  </a:lnTo>
                  <a:lnTo>
                    <a:pt x="396566" y="553602"/>
                  </a:lnTo>
                  <a:close/>
                  <a:moveTo>
                    <a:pt x="1020613" y="789116"/>
                  </a:moveTo>
                  <a:lnTo>
                    <a:pt x="1020613" y="863577"/>
                  </a:lnTo>
                  <a:lnTo>
                    <a:pt x="1024629" y="863577"/>
                  </a:lnTo>
                  <a:lnTo>
                    <a:pt x="1024629" y="789116"/>
                  </a:lnTo>
                  <a:lnTo>
                    <a:pt x="1020613" y="789116"/>
                  </a:lnTo>
                  <a:close/>
                  <a:moveTo>
                    <a:pt x="632080" y="471108"/>
                  </a:moveTo>
                  <a:lnTo>
                    <a:pt x="632080" y="396646"/>
                  </a:lnTo>
                  <a:lnTo>
                    <a:pt x="628063" y="396646"/>
                  </a:lnTo>
                  <a:lnTo>
                    <a:pt x="628063" y="471108"/>
                  </a:lnTo>
                  <a:lnTo>
                    <a:pt x="632080" y="471108"/>
                  </a:lnTo>
                  <a:close/>
                  <a:moveTo>
                    <a:pt x="549585" y="946152"/>
                  </a:moveTo>
                  <a:lnTo>
                    <a:pt x="549585" y="1020613"/>
                  </a:lnTo>
                  <a:lnTo>
                    <a:pt x="553602" y="1020613"/>
                  </a:lnTo>
                  <a:lnTo>
                    <a:pt x="553602" y="946152"/>
                  </a:lnTo>
                  <a:lnTo>
                    <a:pt x="549585" y="946152"/>
                  </a:lnTo>
                  <a:close/>
                  <a:moveTo>
                    <a:pt x="1495737" y="706622"/>
                  </a:moveTo>
                  <a:lnTo>
                    <a:pt x="1495737" y="632160"/>
                  </a:lnTo>
                  <a:lnTo>
                    <a:pt x="1491721" y="632160"/>
                  </a:lnTo>
                  <a:lnTo>
                    <a:pt x="1491721" y="706622"/>
                  </a:lnTo>
                  <a:lnTo>
                    <a:pt x="1495737" y="706622"/>
                  </a:lnTo>
                  <a:close/>
                  <a:moveTo>
                    <a:pt x="867673" y="471108"/>
                  </a:moveTo>
                  <a:lnTo>
                    <a:pt x="867673" y="396646"/>
                  </a:lnTo>
                  <a:lnTo>
                    <a:pt x="863657" y="396646"/>
                  </a:lnTo>
                  <a:lnTo>
                    <a:pt x="863657" y="471108"/>
                  </a:lnTo>
                  <a:lnTo>
                    <a:pt x="867673" y="471108"/>
                  </a:lnTo>
                  <a:close/>
                  <a:moveTo>
                    <a:pt x="863657" y="789116"/>
                  </a:moveTo>
                  <a:lnTo>
                    <a:pt x="863657" y="863577"/>
                  </a:lnTo>
                  <a:lnTo>
                    <a:pt x="867673" y="863577"/>
                  </a:lnTo>
                  <a:lnTo>
                    <a:pt x="867673" y="789116"/>
                  </a:lnTo>
                  <a:lnTo>
                    <a:pt x="863657" y="789116"/>
                  </a:lnTo>
                  <a:close/>
                  <a:moveTo>
                    <a:pt x="789115" y="471108"/>
                  </a:moveTo>
                  <a:lnTo>
                    <a:pt x="789115" y="396646"/>
                  </a:lnTo>
                  <a:lnTo>
                    <a:pt x="785099" y="396646"/>
                  </a:lnTo>
                  <a:lnTo>
                    <a:pt x="785099" y="471108"/>
                  </a:lnTo>
                  <a:lnTo>
                    <a:pt x="789115" y="471108"/>
                  </a:lnTo>
                  <a:close/>
                  <a:moveTo>
                    <a:pt x="396566" y="475124"/>
                  </a:moveTo>
                  <a:lnTo>
                    <a:pt x="392550" y="475124"/>
                  </a:lnTo>
                  <a:lnTo>
                    <a:pt x="392550" y="549586"/>
                  </a:lnTo>
                  <a:lnTo>
                    <a:pt x="396566" y="549586"/>
                  </a:lnTo>
                  <a:lnTo>
                    <a:pt x="396566" y="475124"/>
                  </a:lnTo>
                  <a:close/>
                  <a:moveTo>
                    <a:pt x="553602" y="471108"/>
                  </a:moveTo>
                  <a:lnTo>
                    <a:pt x="553602" y="396646"/>
                  </a:lnTo>
                  <a:lnTo>
                    <a:pt x="549585" y="396646"/>
                  </a:lnTo>
                  <a:lnTo>
                    <a:pt x="549585" y="471108"/>
                  </a:lnTo>
                  <a:lnTo>
                    <a:pt x="553602" y="471108"/>
                  </a:lnTo>
                  <a:close/>
                  <a:moveTo>
                    <a:pt x="475124" y="314072"/>
                  </a:moveTo>
                  <a:lnTo>
                    <a:pt x="475124" y="239610"/>
                  </a:lnTo>
                  <a:lnTo>
                    <a:pt x="471108" y="239610"/>
                  </a:lnTo>
                  <a:lnTo>
                    <a:pt x="471108" y="314072"/>
                  </a:lnTo>
                  <a:lnTo>
                    <a:pt x="475124" y="314072"/>
                  </a:lnTo>
                  <a:close/>
                  <a:moveTo>
                    <a:pt x="628063" y="946152"/>
                  </a:moveTo>
                  <a:lnTo>
                    <a:pt x="628063" y="1020613"/>
                  </a:lnTo>
                  <a:lnTo>
                    <a:pt x="632080" y="1020613"/>
                  </a:lnTo>
                  <a:lnTo>
                    <a:pt x="632080" y="946152"/>
                  </a:lnTo>
                  <a:lnTo>
                    <a:pt x="628063" y="946152"/>
                  </a:lnTo>
                  <a:close/>
                  <a:moveTo>
                    <a:pt x="553602" y="314072"/>
                  </a:moveTo>
                  <a:lnTo>
                    <a:pt x="553602" y="239610"/>
                  </a:lnTo>
                  <a:lnTo>
                    <a:pt x="549585" y="239610"/>
                  </a:lnTo>
                  <a:lnTo>
                    <a:pt x="549585" y="314072"/>
                  </a:lnTo>
                  <a:lnTo>
                    <a:pt x="553602" y="314072"/>
                  </a:lnTo>
                  <a:close/>
                  <a:moveTo>
                    <a:pt x="475124" y="471108"/>
                  </a:moveTo>
                  <a:lnTo>
                    <a:pt x="475124" y="396646"/>
                  </a:lnTo>
                  <a:lnTo>
                    <a:pt x="471108" y="396646"/>
                  </a:lnTo>
                  <a:lnTo>
                    <a:pt x="471108" y="471108"/>
                  </a:lnTo>
                  <a:lnTo>
                    <a:pt x="475124" y="471108"/>
                  </a:lnTo>
                  <a:close/>
                  <a:moveTo>
                    <a:pt x="1177649" y="789116"/>
                  </a:moveTo>
                  <a:lnTo>
                    <a:pt x="1177649" y="863577"/>
                  </a:lnTo>
                  <a:lnTo>
                    <a:pt x="1181665" y="863577"/>
                  </a:lnTo>
                  <a:lnTo>
                    <a:pt x="1181665" y="789116"/>
                  </a:lnTo>
                  <a:lnTo>
                    <a:pt x="1177649" y="789116"/>
                  </a:lnTo>
                  <a:close/>
                  <a:moveTo>
                    <a:pt x="396566" y="632080"/>
                  </a:moveTo>
                  <a:lnTo>
                    <a:pt x="392550" y="632080"/>
                  </a:lnTo>
                  <a:lnTo>
                    <a:pt x="392550" y="706541"/>
                  </a:lnTo>
                  <a:lnTo>
                    <a:pt x="396566" y="706541"/>
                  </a:lnTo>
                  <a:lnTo>
                    <a:pt x="396566" y="632080"/>
                  </a:lnTo>
                  <a:close/>
                  <a:moveTo>
                    <a:pt x="396566" y="314072"/>
                  </a:moveTo>
                  <a:lnTo>
                    <a:pt x="396566" y="239610"/>
                  </a:lnTo>
                  <a:lnTo>
                    <a:pt x="392550" y="239610"/>
                  </a:lnTo>
                  <a:lnTo>
                    <a:pt x="392550" y="314072"/>
                  </a:lnTo>
                  <a:lnTo>
                    <a:pt x="396566" y="314072"/>
                  </a:lnTo>
                  <a:close/>
                  <a:moveTo>
                    <a:pt x="1099171" y="789116"/>
                  </a:moveTo>
                  <a:lnTo>
                    <a:pt x="1099171" y="863577"/>
                  </a:lnTo>
                  <a:lnTo>
                    <a:pt x="1103187" y="863577"/>
                  </a:lnTo>
                  <a:lnTo>
                    <a:pt x="1103187" y="789116"/>
                  </a:lnTo>
                  <a:lnTo>
                    <a:pt x="1099171" y="789116"/>
                  </a:lnTo>
                  <a:close/>
                  <a:moveTo>
                    <a:pt x="318088" y="314072"/>
                  </a:moveTo>
                  <a:lnTo>
                    <a:pt x="318088" y="239610"/>
                  </a:lnTo>
                  <a:lnTo>
                    <a:pt x="314072" y="239610"/>
                  </a:lnTo>
                  <a:lnTo>
                    <a:pt x="314072" y="314072"/>
                  </a:lnTo>
                  <a:lnTo>
                    <a:pt x="318088" y="314072"/>
                  </a:lnTo>
                  <a:close/>
                  <a:moveTo>
                    <a:pt x="1570198" y="946152"/>
                  </a:moveTo>
                  <a:lnTo>
                    <a:pt x="1570198" y="1020613"/>
                  </a:lnTo>
                  <a:lnTo>
                    <a:pt x="1574215" y="1020613"/>
                  </a:lnTo>
                  <a:lnTo>
                    <a:pt x="1574215" y="946152"/>
                  </a:lnTo>
                  <a:lnTo>
                    <a:pt x="1570198" y="946152"/>
                  </a:lnTo>
                  <a:close/>
                  <a:moveTo>
                    <a:pt x="1260223" y="471108"/>
                  </a:moveTo>
                  <a:lnTo>
                    <a:pt x="1260223" y="396646"/>
                  </a:lnTo>
                  <a:lnTo>
                    <a:pt x="1256207" y="396646"/>
                  </a:lnTo>
                  <a:lnTo>
                    <a:pt x="1256207" y="471108"/>
                  </a:lnTo>
                  <a:lnTo>
                    <a:pt x="1260223" y="471108"/>
                  </a:lnTo>
                  <a:close/>
                  <a:moveTo>
                    <a:pt x="2041306" y="471108"/>
                  </a:moveTo>
                  <a:lnTo>
                    <a:pt x="2045322" y="471108"/>
                  </a:lnTo>
                  <a:lnTo>
                    <a:pt x="2045322" y="396646"/>
                  </a:lnTo>
                  <a:lnTo>
                    <a:pt x="2041306" y="396646"/>
                  </a:lnTo>
                  <a:lnTo>
                    <a:pt x="2041306" y="471108"/>
                  </a:lnTo>
                  <a:close/>
                  <a:moveTo>
                    <a:pt x="549585" y="1181666"/>
                  </a:moveTo>
                  <a:lnTo>
                    <a:pt x="549585" y="1256127"/>
                  </a:lnTo>
                  <a:lnTo>
                    <a:pt x="553602" y="1256127"/>
                  </a:lnTo>
                  <a:lnTo>
                    <a:pt x="553602" y="1181666"/>
                  </a:lnTo>
                  <a:lnTo>
                    <a:pt x="549585" y="1181666"/>
                  </a:lnTo>
                  <a:close/>
                  <a:moveTo>
                    <a:pt x="1338701" y="471108"/>
                  </a:moveTo>
                  <a:lnTo>
                    <a:pt x="1338701" y="396646"/>
                  </a:lnTo>
                  <a:lnTo>
                    <a:pt x="1334685" y="396646"/>
                  </a:lnTo>
                  <a:lnTo>
                    <a:pt x="1334685" y="471108"/>
                  </a:lnTo>
                  <a:lnTo>
                    <a:pt x="1338701" y="471108"/>
                  </a:lnTo>
                  <a:close/>
                  <a:moveTo>
                    <a:pt x="785099" y="946152"/>
                  </a:moveTo>
                  <a:lnTo>
                    <a:pt x="785099" y="1020613"/>
                  </a:lnTo>
                  <a:lnTo>
                    <a:pt x="789115" y="1020613"/>
                  </a:lnTo>
                  <a:lnTo>
                    <a:pt x="789115" y="946152"/>
                  </a:lnTo>
                  <a:lnTo>
                    <a:pt x="785099" y="946152"/>
                  </a:lnTo>
                  <a:close/>
                  <a:moveTo>
                    <a:pt x="706621" y="1181666"/>
                  </a:moveTo>
                  <a:lnTo>
                    <a:pt x="706621" y="1256127"/>
                  </a:lnTo>
                  <a:lnTo>
                    <a:pt x="710638" y="1256127"/>
                  </a:lnTo>
                  <a:lnTo>
                    <a:pt x="710638" y="1181666"/>
                  </a:lnTo>
                  <a:lnTo>
                    <a:pt x="706621" y="1181666"/>
                  </a:lnTo>
                  <a:close/>
                  <a:moveTo>
                    <a:pt x="1495737" y="471108"/>
                  </a:moveTo>
                  <a:lnTo>
                    <a:pt x="1495737" y="396646"/>
                  </a:lnTo>
                  <a:lnTo>
                    <a:pt x="1491721" y="396646"/>
                  </a:lnTo>
                  <a:lnTo>
                    <a:pt x="1491721" y="471108"/>
                  </a:lnTo>
                  <a:lnTo>
                    <a:pt x="1495737" y="471108"/>
                  </a:lnTo>
                  <a:close/>
                  <a:moveTo>
                    <a:pt x="946151" y="471108"/>
                  </a:moveTo>
                  <a:lnTo>
                    <a:pt x="946151" y="396646"/>
                  </a:lnTo>
                  <a:lnTo>
                    <a:pt x="942135" y="396646"/>
                  </a:lnTo>
                  <a:lnTo>
                    <a:pt x="942135" y="471108"/>
                  </a:lnTo>
                  <a:lnTo>
                    <a:pt x="946151" y="471108"/>
                  </a:lnTo>
                  <a:close/>
                  <a:moveTo>
                    <a:pt x="471108" y="1181666"/>
                  </a:moveTo>
                  <a:lnTo>
                    <a:pt x="471108" y="1256127"/>
                  </a:lnTo>
                  <a:lnTo>
                    <a:pt x="475124" y="1256127"/>
                  </a:lnTo>
                  <a:lnTo>
                    <a:pt x="475124" y="1181666"/>
                  </a:lnTo>
                  <a:lnTo>
                    <a:pt x="471108" y="1181666"/>
                  </a:lnTo>
                  <a:close/>
                  <a:moveTo>
                    <a:pt x="628063" y="1181666"/>
                  </a:moveTo>
                  <a:lnTo>
                    <a:pt x="628063" y="1256127"/>
                  </a:lnTo>
                  <a:lnTo>
                    <a:pt x="632080" y="1256127"/>
                  </a:lnTo>
                  <a:lnTo>
                    <a:pt x="632080" y="1181666"/>
                  </a:lnTo>
                  <a:lnTo>
                    <a:pt x="628063" y="1181666"/>
                  </a:lnTo>
                  <a:close/>
                  <a:moveTo>
                    <a:pt x="710638" y="706622"/>
                  </a:moveTo>
                  <a:lnTo>
                    <a:pt x="710638" y="632160"/>
                  </a:lnTo>
                  <a:lnTo>
                    <a:pt x="706621" y="632160"/>
                  </a:lnTo>
                  <a:lnTo>
                    <a:pt x="706621" y="706622"/>
                  </a:lnTo>
                  <a:lnTo>
                    <a:pt x="710638" y="706622"/>
                  </a:lnTo>
                  <a:close/>
                  <a:moveTo>
                    <a:pt x="1417259" y="471108"/>
                  </a:moveTo>
                  <a:lnTo>
                    <a:pt x="1417259" y="396646"/>
                  </a:lnTo>
                  <a:lnTo>
                    <a:pt x="1413243" y="396646"/>
                  </a:lnTo>
                  <a:lnTo>
                    <a:pt x="1413243" y="471108"/>
                  </a:lnTo>
                  <a:lnTo>
                    <a:pt x="1417259" y="471108"/>
                  </a:lnTo>
                  <a:close/>
                  <a:moveTo>
                    <a:pt x="1177649" y="867674"/>
                  </a:moveTo>
                  <a:lnTo>
                    <a:pt x="1177649" y="942136"/>
                  </a:lnTo>
                  <a:lnTo>
                    <a:pt x="1181665" y="942136"/>
                  </a:lnTo>
                  <a:lnTo>
                    <a:pt x="1181665" y="867674"/>
                  </a:lnTo>
                  <a:lnTo>
                    <a:pt x="1177649" y="867674"/>
                  </a:lnTo>
                  <a:close/>
                  <a:moveTo>
                    <a:pt x="706621" y="946152"/>
                  </a:moveTo>
                  <a:lnTo>
                    <a:pt x="706621" y="1020613"/>
                  </a:lnTo>
                  <a:lnTo>
                    <a:pt x="710638" y="1020613"/>
                  </a:lnTo>
                  <a:lnTo>
                    <a:pt x="710638" y="946152"/>
                  </a:lnTo>
                  <a:lnTo>
                    <a:pt x="706621" y="946152"/>
                  </a:lnTo>
                  <a:close/>
                  <a:moveTo>
                    <a:pt x="1024629" y="471108"/>
                  </a:moveTo>
                  <a:lnTo>
                    <a:pt x="1024629" y="396646"/>
                  </a:lnTo>
                  <a:lnTo>
                    <a:pt x="1020613" y="396646"/>
                  </a:lnTo>
                  <a:lnTo>
                    <a:pt x="1020613" y="471108"/>
                  </a:lnTo>
                  <a:lnTo>
                    <a:pt x="1024629" y="471108"/>
                  </a:lnTo>
                  <a:close/>
                  <a:moveTo>
                    <a:pt x="314072" y="1181666"/>
                  </a:moveTo>
                  <a:lnTo>
                    <a:pt x="314072" y="1256127"/>
                  </a:lnTo>
                  <a:lnTo>
                    <a:pt x="318088" y="1256127"/>
                  </a:lnTo>
                  <a:lnTo>
                    <a:pt x="318088" y="1181666"/>
                  </a:lnTo>
                  <a:lnTo>
                    <a:pt x="314072" y="1181666"/>
                  </a:lnTo>
                  <a:close/>
                  <a:moveTo>
                    <a:pt x="628063" y="867674"/>
                  </a:moveTo>
                  <a:lnTo>
                    <a:pt x="628063" y="942136"/>
                  </a:lnTo>
                  <a:lnTo>
                    <a:pt x="632080" y="942136"/>
                  </a:lnTo>
                  <a:lnTo>
                    <a:pt x="632080" y="867674"/>
                  </a:lnTo>
                  <a:lnTo>
                    <a:pt x="628063" y="867674"/>
                  </a:lnTo>
                  <a:close/>
                  <a:moveTo>
                    <a:pt x="785099" y="789116"/>
                  </a:moveTo>
                  <a:lnTo>
                    <a:pt x="785099" y="863577"/>
                  </a:lnTo>
                  <a:lnTo>
                    <a:pt x="789115" y="863577"/>
                  </a:lnTo>
                  <a:lnTo>
                    <a:pt x="789115" y="789116"/>
                  </a:lnTo>
                  <a:lnTo>
                    <a:pt x="785099" y="789116"/>
                  </a:lnTo>
                  <a:close/>
                  <a:moveTo>
                    <a:pt x="392550" y="1181666"/>
                  </a:moveTo>
                  <a:lnTo>
                    <a:pt x="392550" y="1256127"/>
                  </a:lnTo>
                  <a:lnTo>
                    <a:pt x="396566" y="1256127"/>
                  </a:lnTo>
                  <a:lnTo>
                    <a:pt x="396566" y="1181666"/>
                  </a:lnTo>
                  <a:lnTo>
                    <a:pt x="392550" y="1181666"/>
                  </a:lnTo>
                  <a:close/>
                  <a:moveTo>
                    <a:pt x="396566" y="396566"/>
                  </a:moveTo>
                  <a:lnTo>
                    <a:pt x="392550" y="396566"/>
                  </a:lnTo>
                  <a:lnTo>
                    <a:pt x="392550" y="471028"/>
                  </a:lnTo>
                  <a:lnTo>
                    <a:pt x="396566" y="471028"/>
                  </a:lnTo>
                  <a:lnTo>
                    <a:pt x="396566" y="396566"/>
                  </a:lnTo>
                  <a:close/>
                  <a:moveTo>
                    <a:pt x="1103187" y="471108"/>
                  </a:moveTo>
                  <a:lnTo>
                    <a:pt x="1103187" y="396646"/>
                  </a:lnTo>
                  <a:lnTo>
                    <a:pt x="1099171" y="396646"/>
                  </a:lnTo>
                  <a:lnTo>
                    <a:pt x="1099171" y="471108"/>
                  </a:lnTo>
                  <a:lnTo>
                    <a:pt x="1103187" y="471108"/>
                  </a:lnTo>
                  <a:close/>
                  <a:moveTo>
                    <a:pt x="706621" y="789116"/>
                  </a:moveTo>
                  <a:lnTo>
                    <a:pt x="706621" y="863577"/>
                  </a:lnTo>
                  <a:lnTo>
                    <a:pt x="710638" y="863577"/>
                  </a:lnTo>
                  <a:lnTo>
                    <a:pt x="710638" y="789116"/>
                  </a:lnTo>
                  <a:lnTo>
                    <a:pt x="706621" y="789116"/>
                  </a:lnTo>
                  <a:close/>
                  <a:moveTo>
                    <a:pt x="1181665" y="471108"/>
                  </a:moveTo>
                  <a:lnTo>
                    <a:pt x="1181665" y="396646"/>
                  </a:lnTo>
                  <a:lnTo>
                    <a:pt x="1177649" y="396646"/>
                  </a:lnTo>
                  <a:lnTo>
                    <a:pt x="1177649" y="471108"/>
                  </a:lnTo>
                  <a:lnTo>
                    <a:pt x="1181665" y="471108"/>
                  </a:lnTo>
                  <a:close/>
                  <a:moveTo>
                    <a:pt x="2119784" y="1560319"/>
                  </a:moveTo>
                  <a:lnTo>
                    <a:pt x="2123800" y="1560319"/>
                  </a:lnTo>
                  <a:lnTo>
                    <a:pt x="2123800" y="1495738"/>
                  </a:lnTo>
                  <a:lnTo>
                    <a:pt x="2119784" y="1495738"/>
                  </a:lnTo>
                  <a:lnTo>
                    <a:pt x="2119784" y="1560319"/>
                  </a:lnTo>
                  <a:close/>
                  <a:moveTo>
                    <a:pt x="239530" y="553602"/>
                  </a:moveTo>
                  <a:lnTo>
                    <a:pt x="235514" y="553602"/>
                  </a:lnTo>
                  <a:lnTo>
                    <a:pt x="235514" y="628064"/>
                  </a:lnTo>
                  <a:lnTo>
                    <a:pt x="239530" y="628064"/>
                  </a:lnTo>
                  <a:lnTo>
                    <a:pt x="239530" y="553602"/>
                  </a:lnTo>
                  <a:close/>
                  <a:moveTo>
                    <a:pt x="1491721" y="1560319"/>
                  </a:moveTo>
                  <a:lnTo>
                    <a:pt x="1495737" y="1560319"/>
                  </a:lnTo>
                  <a:lnTo>
                    <a:pt x="1495737" y="1495738"/>
                  </a:lnTo>
                  <a:lnTo>
                    <a:pt x="1491721" y="1495738"/>
                  </a:lnTo>
                  <a:lnTo>
                    <a:pt x="1491721" y="1560319"/>
                  </a:lnTo>
                  <a:close/>
                  <a:moveTo>
                    <a:pt x="1413243" y="1560319"/>
                  </a:moveTo>
                  <a:lnTo>
                    <a:pt x="1417259" y="1560319"/>
                  </a:lnTo>
                  <a:lnTo>
                    <a:pt x="1417259" y="1495738"/>
                  </a:lnTo>
                  <a:lnTo>
                    <a:pt x="1413243" y="1495738"/>
                  </a:lnTo>
                  <a:lnTo>
                    <a:pt x="1413243" y="1560319"/>
                  </a:lnTo>
                  <a:close/>
                  <a:moveTo>
                    <a:pt x="239530" y="475124"/>
                  </a:moveTo>
                  <a:lnTo>
                    <a:pt x="235514" y="475124"/>
                  </a:lnTo>
                  <a:lnTo>
                    <a:pt x="235514" y="549586"/>
                  </a:lnTo>
                  <a:lnTo>
                    <a:pt x="239530" y="549586"/>
                  </a:lnTo>
                  <a:lnTo>
                    <a:pt x="239530" y="475124"/>
                  </a:lnTo>
                  <a:close/>
                  <a:moveTo>
                    <a:pt x="1570198" y="1560319"/>
                  </a:moveTo>
                  <a:lnTo>
                    <a:pt x="1574215" y="1560319"/>
                  </a:lnTo>
                  <a:lnTo>
                    <a:pt x="1574215" y="1495738"/>
                  </a:lnTo>
                  <a:lnTo>
                    <a:pt x="1570198" y="1495738"/>
                  </a:lnTo>
                  <a:lnTo>
                    <a:pt x="1570198" y="1560319"/>
                  </a:lnTo>
                  <a:close/>
                  <a:moveTo>
                    <a:pt x="239530" y="396566"/>
                  </a:moveTo>
                  <a:lnTo>
                    <a:pt x="235514" y="396566"/>
                  </a:lnTo>
                  <a:lnTo>
                    <a:pt x="235514" y="471028"/>
                  </a:lnTo>
                  <a:lnTo>
                    <a:pt x="239530" y="471028"/>
                  </a:lnTo>
                  <a:lnTo>
                    <a:pt x="239530" y="396566"/>
                  </a:lnTo>
                  <a:close/>
                  <a:moveTo>
                    <a:pt x="628063" y="1560319"/>
                  </a:moveTo>
                  <a:lnTo>
                    <a:pt x="632080" y="1560319"/>
                  </a:lnTo>
                  <a:lnTo>
                    <a:pt x="632080" y="1495738"/>
                  </a:lnTo>
                  <a:lnTo>
                    <a:pt x="628063" y="1495738"/>
                  </a:lnTo>
                  <a:lnTo>
                    <a:pt x="628063" y="1560319"/>
                  </a:lnTo>
                  <a:close/>
                  <a:moveTo>
                    <a:pt x="239530" y="789116"/>
                  </a:moveTo>
                  <a:lnTo>
                    <a:pt x="235514" y="789116"/>
                  </a:lnTo>
                  <a:lnTo>
                    <a:pt x="235514" y="863577"/>
                  </a:lnTo>
                  <a:lnTo>
                    <a:pt x="239530" y="863577"/>
                  </a:lnTo>
                  <a:lnTo>
                    <a:pt x="239530" y="789116"/>
                  </a:lnTo>
                  <a:close/>
                  <a:moveTo>
                    <a:pt x="239530" y="710638"/>
                  </a:moveTo>
                  <a:lnTo>
                    <a:pt x="235514" y="710638"/>
                  </a:lnTo>
                  <a:lnTo>
                    <a:pt x="235514" y="785100"/>
                  </a:lnTo>
                  <a:lnTo>
                    <a:pt x="239530" y="785100"/>
                  </a:lnTo>
                  <a:lnTo>
                    <a:pt x="239530" y="710638"/>
                  </a:lnTo>
                  <a:close/>
                  <a:moveTo>
                    <a:pt x="1648756" y="1560319"/>
                  </a:moveTo>
                  <a:lnTo>
                    <a:pt x="1652773" y="1560319"/>
                  </a:lnTo>
                  <a:lnTo>
                    <a:pt x="1652773" y="1495738"/>
                  </a:lnTo>
                  <a:lnTo>
                    <a:pt x="1648756" y="1495738"/>
                  </a:lnTo>
                  <a:lnTo>
                    <a:pt x="1648756" y="1560319"/>
                  </a:lnTo>
                  <a:close/>
                  <a:moveTo>
                    <a:pt x="239530" y="632080"/>
                  </a:moveTo>
                  <a:lnTo>
                    <a:pt x="235514" y="632080"/>
                  </a:lnTo>
                  <a:lnTo>
                    <a:pt x="235514" y="706541"/>
                  </a:lnTo>
                  <a:lnTo>
                    <a:pt x="239530" y="706541"/>
                  </a:lnTo>
                  <a:lnTo>
                    <a:pt x="239530" y="632080"/>
                  </a:lnTo>
                  <a:close/>
                  <a:moveTo>
                    <a:pt x="863657" y="1560319"/>
                  </a:moveTo>
                  <a:lnTo>
                    <a:pt x="867673" y="1560319"/>
                  </a:lnTo>
                  <a:lnTo>
                    <a:pt x="867673" y="1495738"/>
                  </a:lnTo>
                  <a:lnTo>
                    <a:pt x="863657" y="1495738"/>
                  </a:lnTo>
                  <a:lnTo>
                    <a:pt x="863657" y="1560319"/>
                  </a:lnTo>
                  <a:close/>
                  <a:moveTo>
                    <a:pt x="1805792" y="1560319"/>
                  </a:moveTo>
                  <a:lnTo>
                    <a:pt x="1809809" y="1560319"/>
                  </a:lnTo>
                  <a:lnTo>
                    <a:pt x="1809809" y="1495738"/>
                  </a:lnTo>
                  <a:lnTo>
                    <a:pt x="1805792" y="1495738"/>
                  </a:lnTo>
                  <a:lnTo>
                    <a:pt x="1805792" y="1560319"/>
                  </a:lnTo>
                  <a:close/>
                  <a:moveTo>
                    <a:pt x="942135" y="1560319"/>
                  </a:moveTo>
                  <a:lnTo>
                    <a:pt x="946151" y="1560319"/>
                  </a:lnTo>
                  <a:lnTo>
                    <a:pt x="946151" y="1495738"/>
                  </a:lnTo>
                  <a:lnTo>
                    <a:pt x="942135" y="1495738"/>
                  </a:lnTo>
                  <a:lnTo>
                    <a:pt x="942135" y="1560319"/>
                  </a:lnTo>
                  <a:close/>
                  <a:moveTo>
                    <a:pt x="785099" y="1560319"/>
                  </a:moveTo>
                  <a:lnTo>
                    <a:pt x="789115" y="1560319"/>
                  </a:lnTo>
                  <a:lnTo>
                    <a:pt x="789115" y="1495738"/>
                  </a:lnTo>
                  <a:lnTo>
                    <a:pt x="785099" y="1495738"/>
                  </a:lnTo>
                  <a:lnTo>
                    <a:pt x="785099" y="1560319"/>
                  </a:lnTo>
                  <a:close/>
                  <a:moveTo>
                    <a:pt x="706621" y="1560319"/>
                  </a:moveTo>
                  <a:lnTo>
                    <a:pt x="710638" y="1560319"/>
                  </a:lnTo>
                  <a:lnTo>
                    <a:pt x="710638" y="1495738"/>
                  </a:lnTo>
                  <a:lnTo>
                    <a:pt x="706621" y="1495738"/>
                  </a:lnTo>
                  <a:lnTo>
                    <a:pt x="706621" y="1560319"/>
                  </a:lnTo>
                  <a:close/>
                  <a:moveTo>
                    <a:pt x="1020613" y="1560319"/>
                  </a:moveTo>
                  <a:lnTo>
                    <a:pt x="1024629" y="1560319"/>
                  </a:lnTo>
                  <a:lnTo>
                    <a:pt x="1024629" y="1495738"/>
                  </a:lnTo>
                  <a:lnTo>
                    <a:pt x="1020613" y="1495738"/>
                  </a:lnTo>
                  <a:lnTo>
                    <a:pt x="1020613" y="1560319"/>
                  </a:lnTo>
                  <a:close/>
                  <a:moveTo>
                    <a:pt x="239530" y="239530"/>
                  </a:moveTo>
                  <a:lnTo>
                    <a:pt x="235514" y="239530"/>
                  </a:lnTo>
                  <a:lnTo>
                    <a:pt x="235514" y="313992"/>
                  </a:lnTo>
                  <a:lnTo>
                    <a:pt x="239530" y="313992"/>
                  </a:lnTo>
                  <a:lnTo>
                    <a:pt x="239530" y="239530"/>
                  </a:lnTo>
                  <a:close/>
                  <a:moveTo>
                    <a:pt x="1256207" y="1560319"/>
                  </a:moveTo>
                  <a:lnTo>
                    <a:pt x="1260223" y="1560319"/>
                  </a:lnTo>
                  <a:lnTo>
                    <a:pt x="1260223" y="1495738"/>
                  </a:lnTo>
                  <a:lnTo>
                    <a:pt x="1256207" y="1495738"/>
                  </a:lnTo>
                  <a:lnTo>
                    <a:pt x="1256207" y="1560319"/>
                  </a:lnTo>
                  <a:close/>
                  <a:moveTo>
                    <a:pt x="239530" y="318088"/>
                  </a:moveTo>
                  <a:lnTo>
                    <a:pt x="235514" y="318088"/>
                  </a:lnTo>
                  <a:lnTo>
                    <a:pt x="235514" y="392550"/>
                  </a:lnTo>
                  <a:lnTo>
                    <a:pt x="239530" y="392550"/>
                  </a:lnTo>
                  <a:lnTo>
                    <a:pt x="239530" y="318088"/>
                  </a:lnTo>
                  <a:close/>
                  <a:moveTo>
                    <a:pt x="1177649" y="1560319"/>
                  </a:moveTo>
                  <a:lnTo>
                    <a:pt x="1181665" y="1560319"/>
                  </a:lnTo>
                  <a:lnTo>
                    <a:pt x="1181665" y="1495738"/>
                  </a:lnTo>
                  <a:lnTo>
                    <a:pt x="1177649" y="1495738"/>
                  </a:lnTo>
                  <a:lnTo>
                    <a:pt x="1177649" y="1560319"/>
                  </a:lnTo>
                  <a:close/>
                  <a:moveTo>
                    <a:pt x="1099171" y="1560319"/>
                  </a:moveTo>
                  <a:lnTo>
                    <a:pt x="1103187" y="1560319"/>
                  </a:lnTo>
                  <a:lnTo>
                    <a:pt x="1103187" y="1495738"/>
                  </a:lnTo>
                  <a:lnTo>
                    <a:pt x="1099171" y="1495738"/>
                  </a:lnTo>
                  <a:lnTo>
                    <a:pt x="1099171" y="1560319"/>
                  </a:lnTo>
                  <a:close/>
                  <a:moveTo>
                    <a:pt x="1334685" y="1560319"/>
                  </a:moveTo>
                  <a:lnTo>
                    <a:pt x="1338701" y="1560319"/>
                  </a:lnTo>
                  <a:lnTo>
                    <a:pt x="1338701" y="1495738"/>
                  </a:lnTo>
                  <a:lnTo>
                    <a:pt x="1334685" y="1495738"/>
                  </a:lnTo>
                  <a:lnTo>
                    <a:pt x="1334685" y="1560319"/>
                  </a:lnTo>
                  <a:close/>
                  <a:moveTo>
                    <a:pt x="1727234" y="1560319"/>
                  </a:moveTo>
                  <a:lnTo>
                    <a:pt x="1731250" y="1560319"/>
                  </a:lnTo>
                  <a:lnTo>
                    <a:pt x="1731250" y="1495738"/>
                  </a:lnTo>
                  <a:lnTo>
                    <a:pt x="1727234" y="1495738"/>
                  </a:lnTo>
                  <a:lnTo>
                    <a:pt x="1727234" y="1560319"/>
                  </a:lnTo>
                  <a:close/>
                  <a:moveTo>
                    <a:pt x="1648756" y="946152"/>
                  </a:moveTo>
                  <a:lnTo>
                    <a:pt x="1648756" y="1020613"/>
                  </a:lnTo>
                  <a:lnTo>
                    <a:pt x="1652773" y="1020613"/>
                  </a:lnTo>
                  <a:lnTo>
                    <a:pt x="1652773" y="946152"/>
                  </a:lnTo>
                  <a:lnTo>
                    <a:pt x="1648756" y="946152"/>
                  </a:lnTo>
                  <a:close/>
                  <a:moveTo>
                    <a:pt x="2198342" y="1099172"/>
                  </a:moveTo>
                  <a:lnTo>
                    <a:pt x="2202358" y="1099172"/>
                  </a:lnTo>
                  <a:lnTo>
                    <a:pt x="2202358" y="1024710"/>
                  </a:lnTo>
                  <a:lnTo>
                    <a:pt x="2198342" y="1024710"/>
                  </a:lnTo>
                  <a:lnTo>
                    <a:pt x="2198342" y="1099172"/>
                  </a:lnTo>
                  <a:close/>
                  <a:moveTo>
                    <a:pt x="2198342" y="1177649"/>
                  </a:moveTo>
                  <a:lnTo>
                    <a:pt x="2202358" y="1177649"/>
                  </a:lnTo>
                  <a:lnTo>
                    <a:pt x="2202358" y="1103188"/>
                  </a:lnTo>
                  <a:lnTo>
                    <a:pt x="2198342" y="1103188"/>
                  </a:lnTo>
                  <a:lnTo>
                    <a:pt x="2198342" y="1177649"/>
                  </a:lnTo>
                  <a:close/>
                  <a:moveTo>
                    <a:pt x="2276820" y="1560319"/>
                  </a:moveTo>
                  <a:lnTo>
                    <a:pt x="2280836" y="1560319"/>
                  </a:lnTo>
                  <a:lnTo>
                    <a:pt x="2280836" y="1495738"/>
                  </a:lnTo>
                  <a:lnTo>
                    <a:pt x="2276820" y="1495738"/>
                  </a:lnTo>
                  <a:lnTo>
                    <a:pt x="2276820" y="1560319"/>
                  </a:lnTo>
                  <a:close/>
                  <a:moveTo>
                    <a:pt x="2355378" y="1560319"/>
                  </a:moveTo>
                  <a:lnTo>
                    <a:pt x="2359394" y="1560319"/>
                  </a:lnTo>
                  <a:lnTo>
                    <a:pt x="2359394" y="1495738"/>
                  </a:lnTo>
                  <a:lnTo>
                    <a:pt x="2355378" y="1495738"/>
                  </a:lnTo>
                  <a:lnTo>
                    <a:pt x="2355378" y="1560319"/>
                  </a:lnTo>
                  <a:close/>
                  <a:moveTo>
                    <a:pt x="239530" y="867674"/>
                  </a:moveTo>
                  <a:lnTo>
                    <a:pt x="235514" y="867674"/>
                  </a:lnTo>
                  <a:lnTo>
                    <a:pt x="235514" y="942136"/>
                  </a:lnTo>
                  <a:lnTo>
                    <a:pt x="239530" y="942136"/>
                  </a:lnTo>
                  <a:lnTo>
                    <a:pt x="239530" y="867674"/>
                  </a:lnTo>
                  <a:close/>
                  <a:moveTo>
                    <a:pt x="2198342" y="628064"/>
                  </a:moveTo>
                  <a:lnTo>
                    <a:pt x="2202358" y="628064"/>
                  </a:lnTo>
                  <a:lnTo>
                    <a:pt x="2202358" y="553602"/>
                  </a:lnTo>
                  <a:lnTo>
                    <a:pt x="2198342" y="553602"/>
                  </a:lnTo>
                  <a:lnTo>
                    <a:pt x="2198342" y="628064"/>
                  </a:lnTo>
                  <a:close/>
                  <a:moveTo>
                    <a:pt x="2198342" y="706622"/>
                  </a:moveTo>
                  <a:lnTo>
                    <a:pt x="2202358" y="706622"/>
                  </a:lnTo>
                  <a:lnTo>
                    <a:pt x="2202358" y="632160"/>
                  </a:lnTo>
                  <a:lnTo>
                    <a:pt x="2198342" y="632160"/>
                  </a:lnTo>
                  <a:lnTo>
                    <a:pt x="2198342" y="706622"/>
                  </a:lnTo>
                  <a:close/>
                  <a:moveTo>
                    <a:pt x="2198342" y="785100"/>
                  </a:moveTo>
                  <a:lnTo>
                    <a:pt x="2202358" y="785100"/>
                  </a:lnTo>
                  <a:lnTo>
                    <a:pt x="2202358" y="710638"/>
                  </a:lnTo>
                  <a:lnTo>
                    <a:pt x="2198342" y="710638"/>
                  </a:lnTo>
                  <a:lnTo>
                    <a:pt x="2198342" y="785100"/>
                  </a:lnTo>
                  <a:close/>
                  <a:moveTo>
                    <a:pt x="2198342" y="863658"/>
                  </a:moveTo>
                  <a:lnTo>
                    <a:pt x="2202358" y="863658"/>
                  </a:lnTo>
                  <a:lnTo>
                    <a:pt x="2202358" y="789196"/>
                  </a:lnTo>
                  <a:lnTo>
                    <a:pt x="2198342" y="789196"/>
                  </a:lnTo>
                  <a:lnTo>
                    <a:pt x="2198342" y="863658"/>
                  </a:lnTo>
                  <a:close/>
                  <a:moveTo>
                    <a:pt x="2198342" y="942136"/>
                  </a:moveTo>
                  <a:lnTo>
                    <a:pt x="2202358" y="942136"/>
                  </a:lnTo>
                  <a:lnTo>
                    <a:pt x="2202358" y="867674"/>
                  </a:lnTo>
                  <a:lnTo>
                    <a:pt x="2198342" y="867674"/>
                  </a:lnTo>
                  <a:lnTo>
                    <a:pt x="2198342" y="942136"/>
                  </a:lnTo>
                  <a:close/>
                  <a:moveTo>
                    <a:pt x="2198342" y="1020613"/>
                  </a:moveTo>
                  <a:lnTo>
                    <a:pt x="2202358" y="1020613"/>
                  </a:lnTo>
                  <a:lnTo>
                    <a:pt x="2202358" y="946152"/>
                  </a:lnTo>
                  <a:lnTo>
                    <a:pt x="2198342" y="946152"/>
                  </a:lnTo>
                  <a:lnTo>
                    <a:pt x="2198342" y="1020613"/>
                  </a:lnTo>
                  <a:close/>
                  <a:moveTo>
                    <a:pt x="2041306" y="1560319"/>
                  </a:moveTo>
                  <a:lnTo>
                    <a:pt x="2045322" y="1560319"/>
                  </a:lnTo>
                  <a:lnTo>
                    <a:pt x="2045322" y="1495738"/>
                  </a:lnTo>
                  <a:lnTo>
                    <a:pt x="2041306" y="1495738"/>
                  </a:lnTo>
                  <a:lnTo>
                    <a:pt x="2041306" y="1560319"/>
                  </a:lnTo>
                  <a:close/>
                  <a:moveTo>
                    <a:pt x="1570198" y="1181666"/>
                  </a:moveTo>
                  <a:lnTo>
                    <a:pt x="1570198" y="1256127"/>
                  </a:lnTo>
                  <a:lnTo>
                    <a:pt x="1574215" y="1256127"/>
                  </a:lnTo>
                  <a:lnTo>
                    <a:pt x="1574215" y="1181666"/>
                  </a:lnTo>
                  <a:lnTo>
                    <a:pt x="1570198" y="1181666"/>
                  </a:lnTo>
                  <a:close/>
                  <a:moveTo>
                    <a:pt x="239530" y="1024630"/>
                  </a:moveTo>
                  <a:lnTo>
                    <a:pt x="235514" y="1024630"/>
                  </a:lnTo>
                  <a:lnTo>
                    <a:pt x="235514" y="1099091"/>
                  </a:lnTo>
                  <a:lnTo>
                    <a:pt x="239530" y="1099091"/>
                  </a:lnTo>
                  <a:lnTo>
                    <a:pt x="239530" y="1024630"/>
                  </a:lnTo>
                  <a:close/>
                  <a:moveTo>
                    <a:pt x="2198342" y="1256208"/>
                  </a:moveTo>
                  <a:lnTo>
                    <a:pt x="2202358" y="1256208"/>
                  </a:lnTo>
                  <a:lnTo>
                    <a:pt x="2202358" y="1181746"/>
                  </a:lnTo>
                  <a:lnTo>
                    <a:pt x="2198342" y="1181746"/>
                  </a:lnTo>
                  <a:lnTo>
                    <a:pt x="2198342" y="1256208"/>
                  </a:lnTo>
                  <a:close/>
                  <a:moveTo>
                    <a:pt x="1884270" y="1560319"/>
                  </a:moveTo>
                  <a:lnTo>
                    <a:pt x="1888286" y="1560319"/>
                  </a:lnTo>
                  <a:lnTo>
                    <a:pt x="1888286" y="1495738"/>
                  </a:lnTo>
                  <a:lnTo>
                    <a:pt x="1884270" y="1495738"/>
                  </a:lnTo>
                  <a:lnTo>
                    <a:pt x="1884270" y="1560319"/>
                  </a:lnTo>
                  <a:close/>
                  <a:moveTo>
                    <a:pt x="239530" y="946152"/>
                  </a:moveTo>
                  <a:lnTo>
                    <a:pt x="235514" y="946152"/>
                  </a:lnTo>
                  <a:lnTo>
                    <a:pt x="235514" y="1020613"/>
                  </a:lnTo>
                  <a:lnTo>
                    <a:pt x="239530" y="1020613"/>
                  </a:lnTo>
                  <a:lnTo>
                    <a:pt x="239530" y="946152"/>
                  </a:lnTo>
                  <a:close/>
                  <a:moveTo>
                    <a:pt x="2198342" y="1560319"/>
                  </a:moveTo>
                  <a:lnTo>
                    <a:pt x="2202358" y="1560319"/>
                  </a:lnTo>
                  <a:lnTo>
                    <a:pt x="2202358" y="1495738"/>
                  </a:lnTo>
                  <a:lnTo>
                    <a:pt x="2198342" y="1495738"/>
                  </a:lnTo>
                  <a:lnTo>
                    <a:pt x="2198342" y="1560319"/>
                  </a:lnTo>
                  <a:close/>
                  <a:moveTo>
                    <a:pt x="239530" y="1181666"/>
                  </a:moveTo>
                  <a:lnTo>
                    <a:pt x="235514" y="1181666"/>
                  </a:lnTo>
                  <a:lnTo>
                    <a:pt x="235514" y="1256127"/>
                  </a:lnTo>
                  <a:lnTo>
                    <a:pt x="239530" y="1256127"/>
                  </a:lnTo>
                  <a:lnTo>
                    <a:pt x="239530" y="1181666"/>
                  </a:lnTo>
                  <a:close/>
                  <a:moveTo>
                    <a:pt x="632080" y="314072"/>
                  </a:moveTo>
                  <a:lnTo>
                    <a:pt x="632080" y="239610"/>
                  </a:lnTo>
                  <a:lnTo>
                    <a:pt x="628063" y="239610"/>
                  </a:lnTo>
                  <a:lnTo>
                    <a:pt x="628063" y="314072"/>
                  </a:lnTo>
                  <a:lnTo>
                    <a:pt x="632080" y="314072"/>
                  </a:lnTo>
                  <a:close/>
                  <a:moveTo>
                    <a:pt x="239530" y="1103188"/>
                  </a:moveTo>
                  <a:lnTo>
                    <a:pt x="235514" y="1103188"/>
                  </a:lnTo>
                  <a:lnTo>
                    <a:pt x="235514" y="1177649"/>
                  </a:lnTo>
                  <a:lnTo>
                    <a:pt x="239530" y="1177649"/>
                  </a:lnTo>
                  <a:lnTo>
                    <a:pt x="239530" y="1103188"/>
                  </a:lnTo>
                  <a:close/>
                  <a:moveTo>
                    <a:pt x="1962748" y="1560319"/>
                  </a:moveTo>
                  <a:lnTo>
                    <a:pt x="1966764" y="1560319"/>
                  </a:lnTo>
                  <a:lnTo>
                    <a:pt x="1966764" y="1495738"/>
                  </a:lnTo>
                  <a:lnTo>
                    <a:pt x="1962748" y="1495738"/>
                  </a:lnTo>
                  <a:lnTo>
                    <a:pt x="1962748" y="1560319"/>
                  </a:lnTo>
                  <a:close/>
                  <a:moveTo>
                    <a:pt x="1884270" y="1181666"/>
                  </a:moveTo>
                  <a:lnTo>
                    <a:pt x="1884270" y="1256127"/>
                  </a:lnTo>
                  <a:lnTo>
                    <a:pt x="1888286" y="1256127"/>
                  </a:lnTo>
                  <a:lnTo>
                    <a:pt x="1888286" y="1181666"/>
                  </a:lnTo>
                  <a:lnTo>
                    <a:pt x="1884270" y="1181666"/>
                  </a:lnTo>
                  <a:close/>
                  <a:moveTo>
                    <a:pt x="1570198" y="710638"/>
                  </a:moveTo>
                  <a:lnTo>
                    <a:pt x="1570198" y="785100"/>
                  </a:lnTo>
                  <a:lnTo>
                    <a:pt x="1574215" y="785100"/>
                  </a:lnTo>
                  <a:lnTo>
                    <a:pt x="1574215" y="710638"/>
                  </a:lnTo>
                  <a:lnTo>
                    <a:pt x="1570198" y="710638"/>
                  </a:lnTo>
                  <a:close/>
                  <a:moveTo>
                    <a:pt x="1805792" y="1181666"/>
                  </a:moveTo>
                  <a:lnTo>
                    <a:pt x="1805792" y="1256127"/>
                  </a:lnTo>
                  <a:lnTo>
                    <a:pt x="1809809" y="1256127"/>
                  </a:lnTo>
                  <a:lnTo>
                    <a:pt x="1809809" y="1181666"/>
                  </a:lnTo>
                  <a:lnTo>
                    <a:pt x="1805792" y="1181666"/>
                  </a:lnTo>
                  <a:close/>
                  <a:moveTo>
                    <a:pt x="1256207" y="946152"/>
                  </a:moveTo>
                  <a:lnTo>
                    <a:pt x="1256207" y="1020613"/>
                  </a:lnTo>
                  <a:lnTo>
                    <a:pt x="1260223" y="1020613"/>
                  </a:lnTo>
                  <a:lnTo>
                    <a:pt x="1260223" y="946152"/>
                  </a:lnTo>
                  <a:lnTo>
                    <a:pt x="1256207" y="946152"/>
                  </a:lnTo>
                  <a:close/>
                  <a:moveTo>
                    <a:pt x="1648756" y="710638"/>
                  </a:moveTo>
                  <a:lnTo>
                    <a:pt x="1648756" y="785100"/>
                  </a:lnTo>
                  <a:lnTo>
                    <a:pt x="1652773" y="785100"/>
                  </a:lnTo>
                  <a:lnTo>
                    <a:pt x="1652773" y="710638"/>
                  </a:lnTo>
                  <a:lnTo>
                    <a:pt x="1648756" y="710638"/>
                  </a:lnTo>
                  <a:close/>
                  <a:moveTo>
                    <a:pt x="1020613" y="867674"/>
                  </a:moveTo>
                  <a:lnTo>
                    <a:pt x="1020613" y="942136"/>
                  </a:lnTo>
                  <a:lnTo>
                    <a:pt x="1024629" y="942136"/>
                  </a:lnTo>
                  <a:lnTo>
                    <a:pt x="1024629" y="867674"/>
                  </a:lnTo>
                  <a:lnTo>
                    <a:pt x="1020613" y="867674"/>
                  </a:lnTo>
                  <a:close/>
                  <a:moveTo>
                    <a:pt x="1413243" y="710638"/>
                  </a:moveTo>
                  <a:lnTo>
                    <a:pt x="1413243" y="785100"/>
                  </a:lnTo>
                  <a:lnTo>
                    <a:pt x="1417259" y="785100"/>
                  </a:lnTo>
                  <a:lnTo>
                    <a:pt x="1417259" y="710638"/>
                  </a:lnTo>
                  <a:lnTo>
                    <a:pt x="1413243" y="710638"/>
                  </a:lnTo>
                  <a:close/>
                  <a:moveTo>
                    <a:pt x="1334685" y="946152"/>
                  </a:moveTo>
                  <a:lnTo>
                    <a:pt x="1334685" y="1020613"/>
                  </a:lnTo>
                  <a:lnTo>
                    <a:pt x="1338701" y="1020613"/>
                  </a:lnTo>
                  <a:lnTo>
                    <a:pt x="1338701" y="946152"/>
                  </a:lnTo>
                  <a:lnTo>
                    <a:pt x="1334685" y="946152"/>
                  </a:lnTo>
                  <a:close/>
                  <a:moveTo>
                    <a:pt x="1491721" y="710638"/>
                  </a:moveTo>
                  <a:lnTo>
                    <a:pt x="1491721" y="785100"/>
                  </a:lnTo>
                  <a:lnTo>
                    <a:pt x="1495737" y="785100"/>
                  </a:lnTo>
                  <a:lnTo>
                    <a:pt x="1495737" y="710638"/>
                  </a:lnTo>
                  <a:lnTo>
                    <a:pt x="1491721" y="710638"/>
                  </a:lnTo>
                  <a:close/>
                  <a:moveTo>
                    <a:pt x="1177649" y="946152"/>
                  </a:moveTo>
                  <a:lnTo>
                    <a:pt x="1177649" y="1020613"/>
                  </a:lnTo>
                  <a:lnTo>
                    <a:pt x="1181665" y="1020613"/>
                  </a:lnTo>
                  <a:lnTo>
                    <a:pt x="1181665" y="946152"/>
                  </a:lnTo>
                  <a:lnTo>
                    <a:pt x="1177649" y="946152"/>
                  </a:lnTo>
                  <a:close/>
                  <a:moveTo>
                    <a:pt x="1962748" y="1181666"/>
                  </a:moveTo>
                  <a:lnTo>
                    <a:pt x="1962748" y="1256127"/>
                  </a:lnTo>
                  <a:lnTo>
                    <a:pt x="1966764" y="1256127"/>
                  </a:lnTo>
                  <a:lnTo>
                    <a:pt x="1966764" y="1181666"/>
                  </a:lnTo>
                  <a:lnTo>
                    <a:pt x="1962748" y="1181666"/>
                  </a:lnTo>
                  <a:close/>
                  <a:moveTo>
                    <a:pt x="1731250" y="706622"/>
                  </a:moveTo>
                  <a:lnTo>
                    <a:pt x="1731250" y="632160"/>
                  </a:lnTo>
                  <a:lnTo>
                    <a:pt x="1727234" y="632160"/>
                  </a:lnTo>
                  <a:lnTo>
                    <a:pt x="1727234" y="706622"/>
                  </a:lnTo>
                  <a:lnTo>
                    <a:pt x="1731250" y="706622"/>
                  </a:lnTo>
                  <a:close/>
                  <a:moveTo>
                    <a:pt x="1648756" y="1181666"/>
                  </a:moveTo>
                  <a:lnTo>
                    <a:pt x="1648756" y="1256127"/>
                  </a:lnTo>
                  <a:lnTo>
                    <a:pt x="1652773" y="1256127"/>
                  </a:lnTo>
                  <a:lnTo>
                    <a:pt x="1652773" y="1181666"/>
                  </a:lnTo>
                  <a:lnTo>
                    <a:pt x="1648756" y="1181666"/>
                  </a:lnTo>
                  <a:close/>
                  <a:moveTo>
                    <a:pt x="475124" y="553602"/>
                  </a:moveTo>
                  <a:lnTo>
                    <a:pt x="471108" y="553602"/>
                  </a:lnTo>
                  <a:lnTo>
                    <a:pt x="471108" y="628064"/>
                  </a:lnTo>
                  <a:lnTo>
                    <a:pt x="475124" y="628064"/>
                  </a:lnTo>
                  <a:lnTo>
                    <a:pt x="475124" y="553602"/>
                  </a:lnTo>
                  <a:close/>
                  <a:moveTo>
                    <a:pt x="475124" y="632080"/>
                  </a:moveTo>
                  <a:lnTo>
                    <a:pt x="471108" y="632080"/>
                  </a:lnTo>
                  <a:lnTo>
                    <a:pt x="471108" y="706541"/>
                  </a:lnTo>
                  <a:lnTo>
                    <a:pt x="475124" y="706541"/>
                  </a:lnTo>
                  <a:lnTo>
                    <a:pt x="475124" y="632080"/>
                  </a:lnTo>
                  <a:close/>
                  <a:moveTo>
                    <a:pt x="1574215" y="706622"/>
                  </a:moveTo>
                  <a:lnTo>
                    <a:pt x="1574215" y="632160"/>
                  </a:lnTo>
                  <a:lnTo>
                    <a:pt x="1570198" y="632160"/>
                  </a:lnTo>
                  <a:lnTo>
                    <a:pt x="1570198" y="706622"/>
                  </a:lnTo>
                  <a:lnTo>
                    <a:pt x="1574215" y="706622"/>
                  </a:lnTo>
                  <a:close/>
                  <a:moveTo>
                    <a:pt x="1652773" y="706622"/>
                  </a:moveTo>
                  <a:lnTo>
                    <a:pt x="1652773" y="632160"/>
                  </a:lnTo>
                  <a:lnTo>
                    <a:pt x="1648756" y="632160"/>
                  </a:lnTo>
                  <a:lnTo>
                    <a:pt x="1648756" y="706622"/>
                  </a:lnTo>
                  <a:lnTo>
                    <a:pt x="1652773" y="706622"/>
                  </a:lnTo>
                  <a:close/>
                  <a:moveTo>
                    <a:pt x="475124" y="475124"/>
                  </a:moveTo>
                  <a:lnTo>
                    <a:pt x="471108" y="475124"/>
                  </a:lnTo>
                  <a:lnTo>
                    <a:pt x="471108" y="549586"/>
                  </a:lnTo>
                  <a:lnTo>
                    <a:pt x="475124" y="549586"/>
                  </a:lnTo>
                  <a:lnTo>
                    <a:pt x="475124" y="475124"/>
                  </a:lnTo>
                  <a:close/>
                  <a:moveTo>
                    <a:pt x="1727234" y="1181666"/>
                  </a:moveTo>
                  <a:lnTo>
                    <a:pt x="1727234" y="1256127"/>
                  </a:lnTo>
                  <a:lnTo>
                    <a:pt x="1731250" y="1256127"/>
                  </a:lnTo>
                  <a:lnTo>
                    <a:pt x="1731250" y="1181666"/>
                  </a:lnTo>
                  <a:lnTo>
                    <a:pt x="1727234" y="1181666"/>
                  </a:lnTo>
                  <a:close/>
                  <a:moveTo>
                    <a:pt x="1727234" y="785100"/>
                  </a:moveTo>
                  <a:lnTo>
                    <a:pt x="1731250" y="785100"/>
                  </a:lnTo>
                  <a:lnTo>
                    <a:pt x="1731250" y="710638"/>
                  </a:lnTo>
                  <a:lnTo>
                    <a:pt x="1727234" y="710638"/>
                  </a:lnTo>
                  <a:lnTo>
                    <a:pt x="1727234" y="785100"/>
                  </a:lnTo>
                  <a:close/>
                  <a:moveTo>
                    <a:pt x="1334685" y="710638"/>
                  </a:moveTo>
                  <a:lnTo>
                    <a:pt x="1334685" y="785100"/>
                  </a:lnTo>
                  <a:lnTo>
                    <a:pt x="1338701" y="785100"/>
                  </a:lnTo>
                  <a:lnTo>
                    <a:pt x="1338701" y="710638"/>
                  </a:lnTo>
                  <a:lnTo>
                    <a:pt x="1334685" y="710638"/>
                  </a:lnTo>
                  <a:close/>
                  <a:moveTo>
                    <a:pt x="710638" y="710638"/>
                  </a:moveTo>
                  <a:lnTo>
                    <a:pt x="706621" y="710638"/>
                  </a:lnTo>
                  <a:lnTo>
                    <a:pt x="706621" y="785100"/>
                  </a:lnTo>
                  <a:lnTo>
                    <a:pt x="710638" y="785100"/>
                  </a:lnTo>
                  <a:lnTo>
                    <a:pt x="710638" y="710638"/>
                  </a:lnTo>
                  <a:close/>
                  <a:moveTo>
                    <a:pt x="1020613" y="710638"/>
                  </a:moveTo>
                  <a:lnTo>
                    <a:pt x="1020613" y="785100"/>
                  </a:lnTo>
                  <a:lnTo>
                    <a:pt x="1024629" y="785100"/>
                  </a:lnTo>
                  <a:lnTo>
                    <a:pt x="1024629" y="710638"/>
                  </a:lnTo>
                  <a:lnTo>
                    <a:pt x="1020613" y="710638"/>
                  </a:lnTo>
                  <a:close/>
                  <a:moveTo>
                    <a:pt x="785099" y="710638"/>
                  </a:moveTo>
                  <a:lnTo>
                    <a:pt x="785099" y="785100"/>
                  </a:lnTo>
                  <a:lnTo>
                    <a:pt x="789115" y="785100"/>
                  </a:lnTo>
                  <a:lnTo>
                    <a:pt x="789115" y="710638"/>
                  </a:lnTo>
                  <a:lnTo>
                    <a:pt x="785099" y="710638"/>
                  </a:lnTo>
                  <a:close/>
                  <a:moveTo>
                    <a:pt x="78478" y="1560319"/>
                  </a:moveTo>
                  <a:lnTo>
                    <a:pt x="82494" y="1560319"/>
                  </a:lnTo>
                  <a:lnTo>
                    <a:pt x="82494" y="1495738"/>
                  </a:lnTo>
                  <a:lnTo>
                    <a:pt x="78478" y="1495738"/>
                  </a:lnTo>
                  <a:lnTo>
                    <a:pt x="78478" y="1560319"/>
                  </a:lnTo>
                  <a:close/>
                  <a:moveTo>
                    <a:pt x="863657" y="867674"/>
                  </a:moveTo>
                  <a:lnTo>
                    <a:pt x="863657" y="942136"/>
                  </a:lnTo>
                  <a:lnTo>
                    <a:pt x="867673" y="942136"/>
                  </a:lnTo>
                  <a:lnTo>
                    <a:pt x="867673" y="867674"/>
                  </a:lnTo>
                  <a:lnTo>
                    <a:pt x="863657" y="867674"/>
                  </a:lnTo>
                  <a:close/>
                  <a:moveTo>
                    <a:pt x="863657" y="710638"/>
                  </a:moveTo>
                  <a:lnTo>
                    <a:pt x="863657" y="785100"/>
                  </a:lnTo>
                  <a:lnTo>
                    <a:pt x="867673" y="785100"/>
                  </a:lnTo>
                  <a:lnTo>
                    <a:pt x="867673" y="710638"/>
                  </a:lnTo>
                  <a:lnTo>
                    <a:pt x="863657" y="710638"/>
                  </a:lnTo>
                  <a:close/>
                  <a:moveTo>
                    <a:pt x="1727234" y="946152"/>
                  </a:moveTo>
                  <a:lnTo>
                    <a:pt x="1727234" y="1020613"/>
                  </a:lnTo>
                  <a:lnTo>
                    <a:pt x="1731250" y="1020613"/>
                  </a:lnTo>
                  <a:lnTo>
                    <a:pt x="1731250" y="946152"/>
                  </a:lnTo>
                  <a:lnTo>
                    <a:pt x="1727234" y="946152"/>
                  </a:lnTo>
                  <a:close/>
                  <a:moveTo>
                    <a:pt x="157036" y="1560319"/>
                  </a:moveTo>
                  <a:lnTo>
                    <a:pt x="161052" y="1560319"/>
                  </a:lnTo>
                  <a:lnTo>
                    <a:pt x="161052" y="1495738"/>
                  </a:lnTo>
                  <a:lnTo>
                    <a:pt x="157036" y="1495738"/>
                  </a:lnTo>
                  <a:lnTo>
                    <a:pt x="157036" y="1560319"/>
                  </a:lnTo>
                  <a:close/>
                  <a:moveTo>
                    <a:pt x="392550" y="1560319"/>
                  </a:moveTo>
                  <a:lnTo>
                    <a:pt x="396566" y="1560319"/>
                  </a:lnTo>
                  <a:lnTo>
                    <a:pt x="396566" y="1495738"/>
                  </a:lnTo>
                  <a:lnTo>
                    <a:pt x="392550" y="1495738"/>
                  </a:lnTo>
                  <a:lnTo>
                    <a:pt x="392550" y="1560319"/>
                  </a:lnTo>
                  <a:close/>
                  <a:moveTo>
                    <a:pt x="471108" y="1560319"/>
                  </a:moveTo>
                  <a:lnTo>
                    <a:pt x="475124" y="1560319"/>
                  </a:lnTo>
                  <a:lnTo>
                    <a:pt x="475124" y="1495738"/>
                  </a:lnTo>
                  <a:lnTo>
                    <a:pt x="471108" y="1495738"/>
                  </a:lnTo>
                  <a:lnTo>
                    <a:pt x="471108" y="1560319"/>
                  </a:lnTo>
                  <a:close/>
                  <a:moveTo>
                    <a:pt x="235514" y="1560319"/>
                  </a:moveTo>
                  <a:lnTo>
                    <a:pt x="239530" y="1560319"/>
                  </a:lnTo>
                  <a:lnTo>
                    <a:pt x="239530" y="1495738"/>
                  </a:lnTo>
                  <a:lnTo>
                    <a:pt x="235514" y="1495738"/>
                  </a:lnTo>
                  <a:lnTo>
                    <a:pt x="235514" y="1560319"/>
                  </a:lnTo>
                  <a:close/>
                  <a:moveTo>
                    <a:pt x="314072" y="1560319"/>
                  </a:moveTo>
                  <a:lnTo>
                    <a:pt x="318088" y="1560319"/>
                  </a:lnTo>
                  <a:lnTo>
                    <a:pt x="318088" y="1495738"/>
                  </a:lnTo>
                  <a:lnTo>
                    <a:pt x="314072" y="1495738"/>
                  </a:lnTo>
                  <a:lnTo>
                    <a:pt x="314072" y="1560319"/>
                  </a:lnTo>
                  <a:close/>
                  <a:moveTo>
                    <a:pt x="1491721" y="946152"/>
                  </a:moveTo>
                  <a:lnTo>
                    <a:pt x="1491721" y="1020613"/>
                  </a:lnTo>
                  <a:lnTo>
                    <a:pt x="1495737" y="1020613"/>
                  </a:lnTo>
                  <a:lnTo>
                    <a:pt x="1495737" y="946152"/>
                  </a:lnTo>
                  <a:lnTo>
                    <a:pt x="1491721" y="946152"/>
                  </a:lnTo>
                  <a:close/>
                  <a:moveTo>
                    <a:pt x="1413243" y="946152"/>
                  </a:moveTo>
                  <a:lnTo>
                    <a:pt x="1413243" y="1020613"/>
                  </a:lnTo>
                  <a:lnTo>
                    <a:pt x="1417259" y="1020613"/>
                  </a:lnTo>
                  <a:lnTo>
                    <a:pt x="1417259" y="946152"/>
                  </a:lnTo>
                  <a:lnTo>
                    <a:pt x="1413243" y="946152"/>
                  </a:lnTo>
                  <a:close/>
                  <a:moveTo>
                    <a:pt x="2119784" y="1181666"/>
                  </a:moveTo>
                  <a:lnTo>
                    <a:pt x="2119784" y="1256127"/>
                  </a:lnTo>
                  <a:lnTo>
                    <a:pt x="2123800" y="1256127"/>
                  </a:lnTo>
                  <a:lnTo>
                    <a:pt x="2123800" y="1181666"/>
                  </a:lnTo>
                  <a:lnTo>
                    <a:pt x="2119784" y="1181666"/>
                  </a:lnTo>
                  <a:close/>
                  <a:moveTo>
                    <a:pt x="1177649" y="710638"/>
                  </a:moveTo>
                  <a:lnTo>
                    <a:pt x="1177649" y="785100"/>
                  </a:lnTo>
                  <a:lnTo>
                    <a:pt x="1181665" y="785100"/>
                  </a:lnTo>
                  <a:lnTo>
                    <a:pt x="1181665" y="710638"/>
                  </a:lnTo>
                  <a:lnTo>
                    <a:pt x="1177649" y="710638"/>
                  </a:lnTo>
                  <a:close/>
                  <a:moveTo>
                    <a:pt x="2041306" y="1181666"/>
                  </a:moveTo>
                  <a:lnTo>
                    <a:pt x="2041306" y="1256127"/>
                  </a:lnTo>
                  <a:lnTo>
                    <a:pt x="2045322" y="1256127"/>
                  </a:lnTo>
                  <a:lnTo>
                    <a:pt x="2045322" y="1181666"/>
                  </a:lnTo>
                  <a:lnTo>
                    <a:pt x="2041306" y="1181666"/>
                  </a:lnTo>
                  <a:close/>
                  <a:moveTo>
                    <a:pt x="1256207" y="710638"/>
                  </a:moveTo>
                  <a:lnTo>
                    <a:pt x="1256207" y="785100"/>
                  </a:lnTo>
                  <a:lnTo>
                    <a:pt x="1260223" y="785100"/>
                  </a:lnTo>
                  <a:lnTo>
                    <a:pt x="1260223" y="710638"/>
                  </a:lnTo>
                  <a:lnTo>
                    <a:pt x="1256207" y="710638"/>
                  </a:lnTo>
                  <a:close/>
                  <a:moveTo>
                    <a:pt x="785099" y="867674"/>
                  </a:moveTo>
                  <a:lnTo>
                    <a:pt x="785099" y="942136"/>
                  </a:lnTo>
                  <a:lnTo>
                    <a:pt x="789115" y="942136"/>
                  </a:lnTo>
                  <a:lnTo>
                    <a:pt x="789115" y="867674"/>
                  </a:lnTo>
                  <a:lnTo>
                    <a:pt x="785099" y="867674"/>
                  </a:lnTo>
                  <a:close/>
                  <a:moveTo>
                    <a:pt x="1099171" y="710638"/>
                  </a:moveTo>
                  <a:lnTo>
                    <a:pt x="1099171" y="785100"/>
                  </a:lnTo>
                  <a:lnTo>
                    <a:pt x="1103187" y="785100"/>
                  </a:lnTo>
                  <a:lnTo>
                    <a:pt x="1103187" y="710638"/>
                  </a:lnTo>
                  <a:lnTo>
                    <a:pt x="1099171" y="710638"/>
                  </a:lnTo>
                  <a:close/>
                  <a:moveTo>
                    <a:pt x="549585" y="1560319"/>
                  </a:moveTo>
                  <a:lnTo>
                    <a:pt x="553602" y="1560319"/>
                  </a:lnTo>
                  <a:lnTo>
                    <a:pt x="553602" y="1495738"/>
                  </a:lnTo>
                  <a:lnTo>
                    <a:pt x="549585" y="1495738"/>
                  </a:lnTo>
                  <a:lnTo>
                    <a:pt x="549585" y="1560319"/>
                  </a:lnTo>
                  <a:close/>
                  <a:moveTo>
                    <a:pt x="1884270" y="946152"/>
                  </a:moveTo>
                  <a:lnTo>
                    <a:pt x="1884270" y="1020613"/>
                  </a:lnTo>
                  <a:lnTo>
                    <a:pt x="1888286" y="1020613"/>
                  </a:lnTo>
                  <a:lnTo>
                    <a:pt x="1888286" y="946152"/>
                  </a:lnTo>
                  <a:lnTo>
                    <a:pt x="1884270" y="946152"/>
                  </a:lnTo>
                  <a:close/>
                  <a:moveTo>
                    <a:pt x="1805792" y="946152"/>
                  </a:moveTo>
                  <a:lnTo>
                    <a:pt x="1805792" y="1020613"/>
                  </a:lnTo>
                  <a:lnTo>
                    <a:pt x="1809809" y="1020613"/>
                  </a:lnTo>
                  <a:lnTo>
                    <a:pt x="1809809" y="946152"/>
                  </a:lnTo>
                  <a:lnTo>
                    <a:pt x="1805792" y="946152"/>
                  </a:lnTo>
                  <a:close/>
                  <a:moveTo>
                    <a:pt x="942135" y="710638"/>
                  </a:moveTo>
                  <a:lnTo>
                    <a:pt x="942135" y="785100"/>
                  </a:lnTo>
                  <a:lnTo>
                    <a:pt x="946151" y="785100"/>
                  </a:lnTo>
                  <a:lnTo>
                    <a:pt x="946151" y="710638"/>
                  </a:lnTo>
                  <a:lnTo>
                    <a:pt x="942135" y="710638"/>
                  </a:lnTo>
                  <a:close/>
                  <a:moveTo>
                    <a:pt x="863657" y="946152"/>
                  </a:moveTo>
                  <a:lnTo>
                    <a:pt x="863657" y="1020613"/>
                  </a:lnTo>
                  <a:lnTo>
                    <a:pt x="867673" y="1020613"/>
                  </a:lnTo>
                  <a:lnTo>
                    <a:pt x="867673" y="946152"/>
                  </a:lnTo>
                  <a:lnTo>
                    <a:pt x="863657" y="946152"/>
                  </a:lnTo>
                  <a:close/>
                  <a:moveTo>
                    <a:pt x="396566" y="392550"/>
                  </a:moveTo>
                  <a:lnTo>
                    <a:pt x="396566" y="318088"/>
                  </a:lnTo>
                  <a:lnTo>
                    <a:pt x="392550" y="318088"/>
                  </a:lnTo>
                  <a:lnTo>
                    <a:pt x="392550" y="392550"/>
                  </a:lnTo>
                  <a:lnTo>
                    <a:pt x="396566" y="392550"/>
                  </a:lnTo>
                  <a:close/>
                  <a:moveTo>
                    <a:pt x="1495737" y="628064"/>
                  </a:moveTo>
                  <a:lnTo>
                    <a:pt x="1495737" y="553602"/>
                  </a:lnTo>
                  <a:lnTo>
                    <a:pt x="1491721" y="553602"/>
                  </a:lnTo>
                  <a:lnTo>
                    <a:pt x="1491721" y="628064"/>
                  </a:lnTo>
                  <a:lnTo>
                    <a:pt x="1495737" y="628064"/>
                  </a:lnTo>
                  <a:close/>
                  <a:moveTo>
                    <a:pt x="1256207" y="867674"/>
                  </a:moveTo>
                  <a:lnTo>
                    <a:pt x="1256207" y="942136"/>
                  </a:lnTo>
                  <a:lnTo>
                    <a:pt x="1260223" y="942136"/>
                  </a:lnTo>
                  <a:lnTo>
                    <a:pt x="1260223" y="867674"/>
                  </a:lnTo>
                  <a:lnTo>
                    <a:pt x="1256207" y="867674"/>
                  </a:lnTo>
                  <a:close/>
                  <a:moveTo>
                    <a:pt x="632080" y="628064"/>
                  </a:moveTo>
                  <a:lnTo>
                    <a:pt x="632080" y="553602"/>
                  </a:lnTo>
                  <a:lnTo>
                    <a:pt x="628063" y="553602"/>
                  </a:lnTo>
                  <a:lnTo>
                    <a:pt x="628063" y="628064"/>
                  </a:lnTo>
                  <a:lnTo>
                    <a:pt x="632080" y="628064"/>
                  </a:lnTo>
                  <a:close/>
                  <a:moveTo>
                    <a:pt x="1809809" y="549586"/>
                  </a:moveTo>
                  <a:lnTo>
                    <a:pt x="1809809" y="475124"/>
                  </a:lnTo>
                  <a:lnTo>
                    <a:pt x="1805792" y="475124"/>
                  </a:lnTo>
                  <a:lnTo>
                    <a:pt x="1805792" y="549586"/>
                  </a:lnTo>
                  <a:lnTo>
                    <a:pt x="1809809" y="549586"/>
                  </a:lnTo>
                  <a:close/>
                  <a:moveTo>
                    <a:pt x="1099171" y="1024630"/>
                  </a:moveTo>
                  <a:lnTo>
                    <a:pt x="1099171" y="1099091"/>
                  </a:lnTo>
                  <a:lnTo>
                    <a:pt x="1103187" y="1099091"/>
                  </a:lnTo>
                  <a:lnTo>
                    <a:pt x="1103187" y="1024630"/>
                  </a:lnTo>
                  <a:lnTo>
                    <a:pt x="1099171" y="1024630"/>
                  </a:lnTo>
                  <a:close/>
                  <a:moveTo>
                    <a:pt x="1491721" y="867674"/>
                  </a:moveTo>
                  <a:lnTo>
                    <a:pt x="1491721" y="942136"/>
                  </a:lnTo>
                  <a:lnTo>
                    <a:pt x="1495737" y="942136"/>
                  </a:lnTo>
                  <a:lnTo>
                    <a:pt x="1495737" y="867674"/>
                  </a:lnTo>
                  <a:lnTo>
                    <a:pt x="1491721" y="867674"/>
                  </a:lnTo>
                  <a:close/>
                  <a:moveTo>
                    <a:pt x="553602" y="392550"/>
                  </a:moveTo>
                  <a:lnTo>
                    <a:pt x="553602" y="318088"/>
                  </a:lnTo>
                  <a:lnTo>
                    <a:pt x="549585" y="318088"/>
                  </a:lnTo>
                  <a:lnTo>
                    <a:pt x="549585" y="392550"/>
                  </a:lnTo>
                  <a:lnTo>
                    <a:pt x="553602" y="392550"/>
                  </a:lnTo>
                  <a:close/>
                  <a:moveTo>
                    <a:pt x="1731250" y="549586"/>
                  </a:moveTo>
                  <a:lnTo>
                    <a:pt x="1731250" y="475124"/>
                  </a:lnTo>
                  <a:lnTo>
                    <a:pt x="1727234" y="475124"/>
                  </a:lnTo>
                  <a:lnTo>
                    <a:pt x="1727234" y="549586"/>
                  </a:lnTo>
                  <a:lnTo>
                    <a:pt x="1731250" y="549586"/>
                  </a:lnTo>
                  <a:close/>
                  <a:moveTo>
                    <a:pt x="2041306" y="863658"/>
                  </a:moveTo>
                  <a:lnTo>
                    <a:pt x="2045322" y="863658"/>
                  </a:lnTo>
                  <a:lnTo>
                    <a:pt x="2045322" y="789196"/>
                  </a:lnTo>
                  <a:lnTo>
                    <a:pt x="2041306" y="789196"/>
                  </a:lnTo>
                  <a:lnTo>
                    <a:pt x="2041306" y="863658"/>
                  </a:lnTo>
                  <a:close/>
                  <a:moveTo>
                    <a:pt x="1574215" y="628064"/>
                  </a:moveTo>
                  <a:lnTo>
                    <a:pt x="1574215" y="553602"/>
                  </a:lnTo>
                  <a:lnTo>
                    <a:pt x="1570198" y="553602"/>
                  </a:lnTo>
                  <a:lnTo>
                    <a:pt x="1570198" y="628064"/>
                  </a:lnTo>
                  <a:lnTo>
                    <a:pt x="1574215" y="628064"/>
                  </a:lnTo>
                  <a:close/>
                  <a:moveTo>
                    <a:pt x="867673" y="392550"/>
                  </a:moveTo>
                  <a:lnTo>
                    <a:pt x="867673" y="318088"/>
                  </a:lnTo>
                  <a:lnTo>
                    <a:pt x="863657" y="318088"/>
                  </a:lnTo>
                  <a:lnTo>
                    <a:pt x="863657" y="392550"/>
                  </a:lnTo>
                  <a:lnTo>
                    <a:pt x="867673" y="392550"/>
                  </a:lnTo>
                  <a:close/>
                  <a:moveTo>
                    <a:pt x="1020613" y="1024630"/>
                  </a:moveTo>
                  <a:lnTo>
                    <a:pt x="1020613" y="1099091"/>
                  </a:lnTo>
                  <a:lnTo>
                    <a:pt x="1024629" y="1099091"/>
                  </a:lnTo>
                  <a:lnTo>
                    <a:pt x="1024629" y="1024630"/>
                  </a:lnTo>
                  <a:lnTo>
                    <a:pt x="1020613" y="1024630"/>
                  </a:lnTo>
                  <a:close/>
                  <a:moveTo>
                    <a:pt x="1884270" y="628064"/>
                  </a:moveTo>
                  <a:lnTo>
                    <a:pt x="1888286" y="628064"/>
                  </a:lnTo>
                  <a:lnTo>
                    <a:pt x="1888286" y="553602"/>
                  </a:lnTo>
                  <a:lnTo>
                    <a:pt x="1884270" y="553602"/>
                  </a:lnTo>
                  <a:lnTo>
                    <a:pt x="1884270" y="628064"/>
                  </a:lnTo>
                  <a:close/>
                  <a:moveTo>
                    <a:pt x="789115" y="392550"/>
                  </a:moveTo>
                  <a:lnTo>
                    <a:pt x="789115" y="318088"/>
                  </a:lnTo>
                  <a:lnTo>
                    <a:pt x="785099" y="318088"/>
                  </a:lnTo>
                  <a:lnTo>
                    <a:pt x="785099" y="392550"/>
                  </a:lnTo>
                  <a:lnTo>
                    <a:pt x="789115" y="392550"/>
                  </a:lnTo>
                  <a:close/>
                  <a:moveTo>
                    <a:pt x="1884270" y="706622"/>
                  </a:moveTo>
                  <a:lnTo>
                    <a:pt x="1888286" y="706622"/>
                  </a:lnTo>
                  <a:lnTo>
                    <a:pt x="1888286" y="632160"/>
                  </a:lnTo>
                  <a:lnTo>
                    <a:pt x="1884270" y="632160"/>
                  </a:lnTo>
                  <a:lnTo>
                    <a:pt x="1884270" y="706622"/>
                  </a:lnTo>
                  <a:close/>
                  <a:moveTo>
                    <a:pt x="946151" y="392550"/>
                  </a:moveTo>
                  <a:lnTo>
                    <a:pt x="946151" y="318088"/>
                  </a:lnTo>
                  <a:lnTo>
                    <a:pt x="942135" y="318088"/>
                  </a:lnTo>
                  <a:lnTo>
                    <a:pt x="942135" y="392550"/>
                  </a:lnTo>
                  <a:lnTo>
                    <a:pt x="946151" y="392550"/>
                  </a:lnTo>
                  <a:close/>
                  <a:moveTo>
                    <a:pt x="632080" y="392550"/>
                  </a:moveTo>
                  <a:lnTo>
                    <a:pt x="632080" y="318088"/>
                  </a:lnTo>
                  <a:lnTo>
                    <a:pt x="628063" y="318088"/>
                  </a:lnTo>
                  <a:lnTo>
                    <a:pt x="628063" y="392550"/>
                  </a:lnTo>
                  <a:lnTo>
                    <a:pt x="632080" y="392550"/>
                  </a:lnTo>
                  <a:close/>
                  <a:moveTo>
                    <a:pt x="1417259" y="628064"/>
                  </a:moveTo>
                  <a:lnTo>
                    <a:pt x="1417259" y="553602"/>
                  </a:lnTo>
                  <a:lnTo>
                    <a:pt x="1413243" y="553602"/>
                  </a:lnTo>
                  <a:lnTo>
                    <a:pt x="1413243" y="628064"/>
                  </a:lnTo>
                  <a:lnTo>
                    <a:pt x="1417259" y="628064"/>
                  </a:lnTo>
                  <a:close/>
                  <a:moveTo>
                    <a:pt x="1177649" y="1024630"/>
                  </a:moveTo>
                  <a:lnTo>
                    <a:pt x="1177649" y="1099091"/>
                  </a:lnTo>
                  <a:lnTo>
                    <a:pt x="1181665" y="1099091"/>
                  </a:lnTo>
                  <a:lnTo>
                    <a:pt x="1181665" y="1024630"/>
                  </a:lnTo>
                  <a:lnTo>
                    <a:pt x="1177649" y="1024630"/>
                  </a:lnTo>
                  <a:close/>
                  <a:moveTo>
                    <a:pt x="1888286" y="549586"/>
                  </a:moveTo>
                  <a:lnTo>
                    <a:pt x="1888286" y="475124"/>
                  </a:lnTo>
                  <a:lnTo>
                    <a:pt x="1884270" y="475124"/>
                  </a:lnTo>
                  <a:lnTo>
                    <a:pt x="1884270" y="549586"/>
                  </a:lnTo>
                  <a:lnTo>
                    <a:pt x="1888286" y="549586"/>
                  </a:lnTo>
                  <a:close/>
                  <a:moveTo>
                    <a:pt x="710638" y="392550"/>
                  </a:moveTo>
                  <a:lnTo>
                    <a:pt x="710638" y="318088"/>
                  </a:lnTo>
                  <a:lnTo>
                    <a:pt x="706621" y="318088"/>
                  </a:lnTo>
                  <a:lnTo>
                    <a:pt x="706621" y="392550"/>
                  </a:lnTo>
                  <a:lnTo>
                    <a:pt x="710638" y="392550"/>
                  </a:lnTo>
                  <a:close/>
                  <a:moveTo>
                    <a:pt x="549585" y="1103188"/>
                  </a:moveTo>
                  <a:lnTo>
                    <a:pt x="549585" y="1177649"/>
                  </a:lnTo>
                  <a:lnTo>
                    <a:pt x="553602" y="1177649"/>
                  </a:lnTo>
                  <a:lnTo>
                    <a:pt x="553602" y="1103188"/>
                  </a:lnTo>
                  <a:lnTo>
                    <a:pt x="549585" y="1103188"/>
                  </a:lnTo>
                  <a:close/>
                  <a:moveTo>
                    <a:pt x="1805792" y="706622"/>
                  </a:moveTo>
                  <a:lnTo>
                    <a:pt x="1809809" y="706622"/>
                  </a:lnTo>
                  <a:lnTo>
                    <a:pt x="1809809" y="632160"/>
                  </a:lnTo>
                  <a:lnTo>
                    <a:pt x="1805792" y="632160"/>
                  </a:lnTo>
                  <a:lnTo>
                    <a:pt x="1805792" y="706622"/>
                  </a:lnTo>
                  <a:close/>
                  <a:moveTo>
                    <a:pt x="785099" y="1103188"/>
                  </a:moveTo>
                  <a:lnTo>
                    <a:pt x="785099" y="1177649"/>
                  </a:lnTo>
                  <a:lnTo>
                    <a:pt x="789115" y="1177649"/>
                  </a:lnTo>
                  <a:lnTo>
                    <a:pt x="789115" y="1103188"/>
                  </a:lnTo>
                  <a:lnTo>
                    <a:pt x="785099" y="1103188"/>
                  </a:lnTo>
                  <a:close/>
                  <a:moveTo>
                    <a:pt x="863657" y="1103188"/>
                  </a:moveTo>
                  <a:lnTo>
                    <a:pt x="863657" y="1177649"/>
                  </a:lnTo>
                  <a:lnTo>
                    <a:pt x="867673" y="1177649"/>
                  </a:lnTo>
                  <a:lnTo>
                    <a:pt x="867673" y="1103188"/>
                  </a:lnTo>
                  <a:lnTo>
                    <a:pt x="863657" y="1103188"/>
                  </a:lnTo>
                  <a:close/>
                  <a:moveTo>
                    <a:pt x="706621" y="1103188"/>
                  </a:moveTo>
                  <a:lnTo>
                    <a:pt x="706621" y="1177649"/>
                  </a:lnTo>
                  <a:lnTo>
                    <a:pt x="710638" y="1177649"/>
                  </a:lnTo>
                  <a:lnTo>
                    <a:pt x="710638" y="1103188"/>
                  </a:lnTo>
                  <a:lnTo>
                    <a:pt x="706621" y="1103188"/>
                  </a:lnTo>
                  <a:close/>
                  <a:moveTo>
                    <a:pt x="942135" y="867674"/>
                  </a:moveTo>
                  <a:lnTo>
                    <a:pt x="942135" y="942136"/>
                  </a:lnTo>
                  <a:lnTo>
                    <a:pt x="946151" y="942136"/>
                  </a:lnTo>
                  <a:lnTo>
                    <a:pt x="946151" y="867674"/>
                  </a:lnTo>
                  <a:lnTo>
                    <a:pt x="942135" y="867674"/>
                  </a:lnTo>
                  <a:close/>
                  <a:moveTo>
                    <a:pt x="1020613" y="1103188"/>
                  </a:moveTo>
                  <a:lnTo>
                    <a:pt x="1020613" y="1177649"/>
                  </a:lnTo>
                  <a:lnTo>
                    <a:pt x="1024629" y="1177649"/>
                  </a:lnTo>
                  <a:lnTo>
                    <a:pt x="1024629" y="1103188"/>
                  </a:lnTo>
                  <a:lnTo>
                    <a:pt x="1020613" y="1103188"/>
                  </a:lnTo>
                  <a:close/>
                  <a:moveTo>
                    <a:pt x="1417259" y="549586"/>
                  </a:moveTo>
                  <a:lnTo>
                    <a:pt x="1417259" y="475124"/>
                  </a:lnTo>
                  <a:lnTo>
                    <a:pt x="1413243" y="475124"/>
                  </a:lnTo>
                  <a:lnTo>
                    <a:pt x="1413243" y="549586"/>
                  </a:lnTo>
                  <a:lnTo>
                    <a:pt x="1417259" y="549586"/>
                  </a:lnTo>
                  <a:close/>
                  <a:moveTo>
                    <a:pt x="1809809" y="628064"/>
                  </a:moveTo>
                  <a:lnTo>
                    <a:pt x="1809809" y="553602"/>
                  </a:lnTo>
                  <a:lnTo>
                    <a:pt x="1805792" y="553602"/>
                  </a:lnTo>
                  <a:lnTo>
                    <a:pt x="1805792" y="628064"/>
                  </a:lnTo>
                  <a:lnTo>
                    <a:pt x="1809809" y="628064"/>
                  </a:lnTo>
                  <a:close/>
                  <a:moveTo>
                    <a:pt x="863657" y="1024630"/>
                  </a:moveTo>
                  <a:lnTo>
                    <a:pt x="863657" y="1099091"/>
                  </a:lnTo>
                  <a:lnTo>
                    <a:pt x="867673" y="1099091"/>
                  </a:lnTo>
                  <a:lnTo>
                    <a:pt x="867673" y="1024630"/>
                  </a:lnTo>
                  <a:lnTo>
                    <a:pt x="863657" y="1024630"/>
                  </a:lnTo>
                  <a:close/>
                  <a:moveTo>
                    <a:pt x="942135" y="1103188"/>
                  </a:moveTo>
                  <a:lnTo>
                    <a:pt x="942135" y="1177649"/>
                  </a:lnTo>
                  <a:lnTo>
                    <a:pt x="946151" y="1177649"/>
                  </a:lnTo>
                  <a:lnTo>
                    <a:pt x="946151" y="1103188"/>
                  </a:lnTo>
                  <a:lnTo>
                    <a:pt x="942135" y="1103188"/>
                  </a:lnTo>
                  <a:close/>
                  <a:moveTo>
                    <a:pt x="1805792" y="785100"/>
                  </a:moveTo>
                  <a:lnTo>
                    <a:pt x="1809809" y="785100"/>
                  </a:lnTo>
                  <a:lnTo>
                    <a:pt x="1809809" y="710638"/>
                  </a:lnTo>
                  <a:lnTo>
                    <a:pt x="1805792" y="710638"/>
                  </a:lnTo>
                  <a:lnTo>
                    <a:pt x="1805792" y="785100"/>
                  </a:lnTo>
                  <a:close/>
                  <a:moveTo>
                    <a:pt x="392550" y="1103188"/>
                  </a:moveTo>
                  <a:lnTo>
                    <a:pt x="392550" y="1177649"/>
                  </a:lnTo>
                  <a:lnTo>
                    <a:pt x="396566" y="1177649"/>
                  </a:lnTo>
                  <a:lnTo>
                    <a:pt x="396566" y="1103188"/>
                  </a:lnTo>
                  <a:lnTo>
                    <a:pt x="392550" y="1103188"/>
                  </a:lnTo>
                  <a:close/>
                  <a:moveTo>
                    <a:pt x="1574215" y="549586"/>
                  </a:moveTo>
                  <a:lnTo>
                    <a:pt x="1574215" y="475124"/>
                  </a:lnTo>
                  <a:lnTo>
                    <a:pt x="1570198" y="475124"/>
                  </a:lnTo>
                  <a:lnTo>
                    <a:pt x="1570198" y="549586"/>
                  </a:lnTo>
                  <a:lnTo>
                    <a:pt x="1574215" y="549586"/>
                  </a:lnTo>
                  <a:close/>
                  <a:moveTo>
                    <a:pt x="1652773" y="628064"/>
                  </a:moveTo>
                  <a:lnTo>
                    <a:pt x="1652773" y="553602"/>
                  </a:lnTo>
                  <a:lnTo>
                    <a:pt x="1648756" y="553602"/>
                  </a:lnTo>
                  <a:lnTo>
                    <a:pt x="1648756" y="628064"/>
                  </a:lnTo>
                  <a:lnTo>
                    <a:pt x="1652773" y="628064"/>
                  </a:lnTo>
                  <a:close/>
                  <a:moveTo>
                    <a:pt x="2041306" y="942136"/>
                  </a:moveTo>
                  <a:lnTo>
                    <a:pt x="2045322" y="942136"/>
                  </a:lnTo>
                  <a:lnTo>
                    <a:pt x="2045322" y="867674"/>
                  </a:lnTo>
                  <a:lnTo>
                    <a:pt x="2041306" y="867674"/>
                  </a:lnTo>
                  <a:lnTo>
                    <a:pt x="2041306" y="942136"/>
                  </a:lnTo>
                  <a:close/>
                  <a:moveTo>
                    <a:pt x="1652773" y="549586"/>
                  </a:moveTo>
                  <a:lnTo>
                    <a:pt x="1652773" y="475124"/>
                  </a:lnTo>
                  <a:lnTo>
                    <a:pt x="1648756" y="475124"/>
                  </a:lnTo>
                  <a:lnTo>
                    <a:pt x="1648756" y="549586"/>
                  </a:lnTo>
                  <a:lnTo>
                    <a:pt x="1652773" y="549586"/>
                  </a:lnTo>
                  <a:close/>
                  <a:moveTo>
                    <a:pt x="1731250" y="628064"/>
                  </a:moveTo>
                  <a:lnTo>
                    <a:pt x="1731250" y="553602"/>
                  </a:lnTo>
                  <a:lnTo>
                    <a:pt x="1727234" y="553602"/>
                  </a:lnTo>
                  <a:lnTo>
                    <a:pt x="1727234" y="628064"/>
                  </a:lnTo>
                  <a:lnTo>
                    <a:pt x="1731250" y="628064"/>
                  </a:lnTo>
                  <a:close/>
                  <a:moveTo>
                    <a:pt x="1884270" y="785100"/>
                  </a:moveTo>
                  <a:lnTo>
                    <a:pt x="1888286" y="785100"/>
                  </a:lnTo>
                  <a:lnTo>
                    <a:pt x="1888286" y="710638"/>
                  </a:lnTo>
                  <a:lnTo>
                    <a:pt x="1884270" y="710638"/>
                  </a:lnTo>
                  <a:lnTo>
                    <a:pt x="1884270" y="785100"/>
                  </a:lnTo>
                  <a:close/>
                  <a:moveTo>
                    <a:pt x="1805792" y="1024630"/>
                  </a:moveTo>
                  <a:lnTo>
                    <a:pt x="1805792" y="1099091"/>
                  </a:lnTo>
                  <a:lnTo>
                    <a:pt x="1809809" y="1099091"/>
                  </a:lnTo>
                  <a:lnTo>
                    <a:pt x="1809809" y="1024630"/>
                  </a:lnTo>
                  <a:lnTo>
                    <a:pt x="1805792" y="1024630"/>
                  </a:lnTo>
                  <a:close/>
                  <a:moveTo>
                    <a:pt x="471108" y="1103188"/>
                  </a:moveTo>
                  <a:lnTo>
                    <a:pt x="471108" y="1177649"/>
                  </a:lnTo>
                  <a:lnTo>
                    <a:pt x="475124" y="1177649"/>
                  </a:lnTo>
                  <a:lnTo>
                    <a:pt x="475124" y="1103188"/>
                  </a:lnTo>
                  <a:lnTo>
                    <a:pt x="471108" y="1103188"/>
                  </a:lnTo>
                  <a:close/>
                  <a:moveTo>
                    <a:pt x="1495737" y="549586"/>
                  </a:moveTo>
                  <a:lnTo>
                    <a:pt x="1495737" y="475124"/>
                  </a:lnTo>
                  <a:lnTo>
                    <a:pt x="1491721" y="475124"/>
                  </a:lnTo>
                  <a:lnTo>
                    <a:pt x="1491721" y="549586"/>
                  </a:lnTo>
                  <a:lnTo>
                    <a:pt x="1495737" y="549586"/>
                  </a:lnTo>
                  <a:close/>
                  <a:moveTo>
                    <a:pt x="942135" y="1024630"/>
                  </a:moveTo>
                  <a:lnTo>
                    <a:pt x="942135" y="1099091"/>
                  </a:lnTo>
                  <a:lnTo>
                    <a:pt x="946151" y="1099091"/>
                  </a:lnTo>
                  <a:lnTo>
                    <a:pt x="946151" y="1024630"/>
                  </a:lnTo>
                  <a:lnTo>
                    <a:pt x="942135" y="1024630"/>
                  </a:lnTo>
                  <a:close/>
                  <a:moveTo>
                    <a:pt x="553602" y="710638"/>
                  </a:moveTo>
                  <a:lnTo>
                    <a:pt x="549585" y="710638"/>
                  </a:lnTo>
                  <a:lnTo>
                    <a:pt x="549585" y="785100"/>
                  </a:lnTo>
                  <a:lnTo>
                    <a:pt x="553602" y="785100"/>
                  </a:lnTo>
                  <a:lnTo>
                    <a:pt x="553602" y="710638"/>
                  </a:lnTo>
                  <a:close/>
                  <a:moveTo>
                    <a:pt x="2041306" y="628064"/>
                  </a:moveTo>
                  <a:lnTo>
                    <a:pt x="2045322" y="628064"/>
                  </a:lnTo>
                  <a:lnTo>
                    <a:pt x="2045322" y="553602"/>
                  </a:lnTo>
                  <a:lnTo>
                    <a:pt x="2041306" y="553602"/>
                  </a:lnTo>
                  <a:lnTo>
                    <a:pt x="2041306" y="628064"/>
                  </a:lnTo>
                  <a:close/>
                  <a:moveTo>
                    <a:pt x="1024629" y="392550"/>
                  </a:moveTo>
                  <a:lnTo>
                    <a:pt x="1024629" y="318088"/>
                  </a:lnTo>
                  <a:lnTo>
                    <a:pt x="1020613" y="318088"/>
                  </a:lnTo>
                  <a:lnTo>
                    <a:pt x="1020613" y="392550"/>
                  </a:lnTo>
                  <a:lnTo>
                    <a:pt x="1024629" y="392550"/>
                  </a:lnTo>
                  <a:close/>
                  <a:moveTo>
                    <a:pt x="1570198" y="1024630"/>
                  </a:moveTo>
                  <a:lnTo>
                    <a:pt x="1570198" y="1099091"/>
                  </a:lnTo>
                  <a:lnTo>
                    <a:pt x="1574215" y="1099091"/>
                  </a:lnTo>
                  <a:lnTo>
                    <a:pt x="1574215" y="1024630"/>
                  </a:lnTo>
                  <a:lnTo>
                    <a:pt x="1570198" y="1024630"/>
                  </a:lnTo>
                  <a:close/>
                  <a:moveTo>
                    <a:pt x="946151" y="628064"/>
                  </a:moveTo>
                  <a:lnTo>
                    <a:pt x="946151" y="553602"/>
                  </a:lnTo>
                  <a:lnTo>
                    <a:pt x="942135" y="553602"/>
                  </a:lnTo>
                  <a:lnTo>
                    <a:pt x="942135" y="628064"/>
                  </a:lnTo>
                  <a:lnTo>
                    <a:pt x="946151" y="628064"/>
                  </a:lnTo>
                  <a:close/>
                  <a:moveTo>
                    <a:pt x="1805792" y="867674"/>
                  </a:moveTo>
                  <a:lnTo>
                    <a:pt x="1805792" y="942136"/>
                  </a:lnTo>
                  <a:lnTo>
                    <a:pt x="1809809" y="942136"/>
                  </a:lnTo>
                  <a:lnTo>
                    <a:pt x="1809809" y="867674"/>
                  </a:lnTo>
                  <a:lnTo>
                    <a:pt x="1805792" y="867674"/>
                  </a:lnTo>
                  <a:close/>
                  <a:moveTo>
                    <a:pt x="1570198" y="867674"/>
                  </a:moveTo>
                  <a:lnTo>
                    <a:pt x="1570198" y="942136"/>
                  </a:lnTo>
                  <a:lnTo>
                    <a:pt x="1574215" y="942136"/>
                  </a:lnTo>
                  <a:lnTo>
                    <a:pt x="1574215" y="867674"/>
                  </a:lnTo>
                  <a:lnTo>
                    <a:pt x="1570198" y="867674"/>
                  </a:lnTo>
                  <a:close/>
                  <a:moveTo>
                    <a:pt x="1024629" y="628064"/>
                  </a:moveTo>
                  <a:lnTo>
                    <a:pt x="1024629" y="553602"/>
                  </a:lnTo>
                  <a:lnTo>
                    <a:pt x="1020613" y="553602"/>
                  </a:lnTo>
                  <a:lnTo>
                    <a:pt x="1020613" y="628064"/>
                  </a:lnTo>
                  <a:lnTo>
                    <a:pt x="1024629" y="628064"/>
                  </a:lnTo>
                  <a:close/>
                  <a:moveTo>
                    <a:pt x="1491721" y="1024630"/>
                  </a:moveTo>
                  <a:lnTo>
                    <a:pt x="1491721" y="1099091"/>
                  </a:lnTo>
                  <a:lnTo>
                    <a:pt x="1495737" y="1099091"/>
                  </a:lnTo>
                  <a:lnTo>
                    <a:pt x="1495737" y="1024630"/>
                  </a:lnTo>
                  <a:lnTo>
                    <a:pt x="1491721" y="1024630"/>
                  </a:lnTo>
                  <a:close/>
                  <a:moveTo>
                    <a:pt x="867673" y="628064"/>
                  </a:moveTo>
                  <a:lnTo>
                    <a:pt x="867673" y="553602"/>
                  </a:lnTo>
                  <a:lnTo>
                    <a:pt x="863657" y="553602"/>
                  </a:lnTo>
                  <a:lnTo>
                    <a:pt x="863657" y="628064"/>
                  </a:lnTo>
                  <a:lnTo>
                    <a:pt x="867673" y="628064"/>
                  </a:lnTo>
                  <a:close/>
                  <a:moveTo>
                    <a:pt x="1731250" y="392550"/>
                  </a:moveTo>
                  <a:lnTo>
                    <a:pt x="1731250" y="318088"/>
                  </a:lnTo>
                  <a:lnTo>
                    <a:pt x="1727234" y="318088"/>
                  </a:lnTo>
                  <a:lnTo>
                    <a:pt x="1727234" y="392550"/>
                  </a:lnTo>
                  <a:lnTo>
                    <a:pt x="1731250" y="392550"/>
                  </a:lnTo>
                  <a:close/>
                  <a:moveTo>
                    <a:pt x="2041306" y="706622"/>
                  </a:moveTo>
                  <a:lnTo>
                    <a:pt x="2045322" y="706622"/>
                  </a:lnTo>
                  <a:lnTo>
                    <a:pt x="2045322" y="632160"/>
                  </a:lnTo>
                  <a:lnTo>
                    <a:pt x="2041306" y="632160"/>
                  </a:lnTo>
                  <a:lnTo>
                    <a:pt x="2041306" y="706622"/>
                  </a:lnTo>
                  <a:close/>
                  <a:moveTo>
                    <a:pt x="1888286" y="392550"/>
                  </a:moveTo>
                  <a:lnTo>
                    <a:pt x="1888286" y="318088"/>
                  </a:lnTo>
                  <a:lnTo>
                    <a:pt x="1884270" y="318088"/>
                  </a:lnTo>
                  <a:lnTo>
                    <a:pt x="1884270" y="392550"/>
                  </a:lnTo>
                  <a:lnTo>
                    <a:pt x="1888286" y="392550"/>
                  </a:lnTo>
                  <a:close/>
                  <a:moveTo>
                    <a:pt x="1648756" y="867674"/>
                  </a:moveTo>
                  <a:lnTo>
                    <a:pt x="1648756" y="942136"/>
                  </a:lnTo>
                  <a:lnTo>
                    <a:pt x="1652773" y="942136"/>
                  </a:lnTo>
                  <a:lnTo>
                    <a:pt x="1652773" y="867674"/>
                  </a:lnTo>
                  <a:lnTo>
                    <a:pt x="1648756" y="867674"/>
                  </a:lnTo>
                  <a:close/>
                  <a:moveTo>
                    <a:pt x="2041306" y="549586"/>
                  </a:moveTo>
                  <a:lnTo>
                    <a:pt x="2045322" y="549586"/>
                  </a:lnTo>
                  <a:lnTo>
                    <a:pt x="2045322" y="475124"/>
                  </a:lnTo>
                  <a:lnTo>
                    <a:pt x="2041306" y="475124"/>
                  </a:lnTo>
                  <a:lnTo>
                    <a:pt x="2041306" y="549586"/>
                  </a:lnTo>
                  <a:close/>
                  <a:moveTo>
                    <a:pt x="789115" y="628064"/>
                  </a:moveTo>
                  <a:lnTo>
                    <a:pt x="789115" y="553602"/>
                  </a:lnTo>
                  <a:lnTo>
                    <a:pt x="785099" y="553602"/>
                  </a:lnTo>
                  <a:lnTo>
                    <a:pt x="785099" y="628064"/>
                  </a:lnTo>
                  <a:lnTo>
                    <a:pt x="789115" y="628064"/>
                  </a:lnTo>
                  <a:close/>
                  <a:moveTo>
                    <a:pt x="2045322" y="392550"/>
                  </a:moveTo>
                  <a:lnTo>
                    <a:pt x="2045322" y="318088"/>
                  </a:lnTo>
                  <a:lnTo>
                    <a:pt x="2041306" y="318088"/>
                  </a:lnTo>
                  <a:lnTo>
                    <a:pt x="2041306" y="392550"/>
                  </a:lnTo>
                  <a:lnTo>
                    <a:pt x="2045322" y="392550"/>
                  </a:lnTo>
                  <a:close/>
                  <a:moveTo>
                    <a:pt x="710638" y="628064"/>
                  </a:moveTo>
                  <a:lnTo>
                    <a:pt x="710638" y="553602"/>
                  </a:lnTo>
                  <a:lnTo>
                    <a:pt x="706621" y="553602"/>
                  </a:lnTo>
                  <a:lnTo>
                    <a:pt x="706621" y="628064"/>
                  </a:lnTo>
                  <a:lnTo>
                    <a:pt x="710638" y="628064"/>
                  </a:lnTo>
                  <a:close/>
                  <a:moveTo>
                    <a:pt x="1648756" y="1024630"/>
                  </a:moveTo>
                  <a:lnTo>
                    <a:pt x="1648756" y="1099091"/>
                  </a:lnTo>
                  <a:lnTo>
                    <a:pt x="1652773" y="1099091"/>
                  </a:lnTo>
                  <a:lnTo>
                    <a:pt x="1652773" y="1024630"/>
                  </a:lnTo>
                  <a:lnTo>
                    <a:pt x="1648756" y="1024630"/>
                  </a:lnTo>
                  <a:close/>
                  <a:moveTo>
                    <a:pt x="1727234" y="1024630"/>
                  </a:moveTo>
                  <a:lnTo>
                    <a:pt x="1727234" y="1099091"/>
                  </a:lnTo>
                  <a:lnTo>
                    <a:pt x="1731250" y="1099091"/>
                  </a:lnTo>
                  <a:lnTo>
                    <a:pt x="1731250" y="1024630"/>
                  </a:lnTo>
                  <a:lnTo>
                    <a:pt x="1727234" y="1024630"/>
                  </a:lnTo>
                  <a:close/>
                  <a:moveTo>
                    <a:pt x="1727234" y="867674"/>
                  </a:moveTo>
                  <a:lnTo>
                    <a:pt x="1727234" y="942136"/>
                  </a:lnTo>
                  <a:lnTo>
                    <a:pt x="1731250" y="942136"/>
                  </a:lnTo>
                  <a:lnTo>
                    <a:pt x="1731250" y="867674"/>
                  </a:lnTo>
                  <a:lnTo>
                    <a:pt x="1727234" y="867674"/>
                  </a:lnTo>
                  <a:close/>
                  <a:moveTo>
                    <a:pt x="1966764" y="392550"/>
                  </a:moveTo>
                  <a:lnTo>
                    <a:pt x="1966764" y="318088"/>
                  </a:lnTo>
                  <a:lnTo>
                    <a:pt x="1962748" y="318088"/>
                  </a:lnTo>
                  <a:lnTo>
                    <a:pt x="1962748" y="392550"/>
                  </a:lnTo>
                  <a:lnTo>
                    <a:pt x="1966764" y="392550"/>
                  </a:lnTo>
                  <a:close/>
                  <a:moveTo>
                    <a:pt x="1652773" y="392550"/>
                  </a:moveTo>
                  <a:lnTo>
                    <a:pt x="1652773" y="318088"/>
                  </a:lnTo>
                  <a:lnTo>
                    <a:pt x="1648756" y="318088"/>
                  </a:lnTo>
                  <a:lnTo>
                    <a:pt x="1648756" y="392550"/>
                  </a:lnTo>
                  <a:lnTo>
                    <a:pt x="1652773" y="392550"/>
                  </a:lnTo>
                  <a:close/>
                  <a:moveTo>
                    <a:pt x="1809809" y="392550"/>
                  </a:moveTo>
                  <a:lnTo>
                    <a:pt x="1809809" y="318088"/>
                  </a:lnTo>
                  <a:lnTo>
                    <a:pt x="1805792" y="318088"/>
                  </a:lnTo>
                  <a:lnTo>
                    <a:pt x="1805792" y="392550"/>
                  </a:lnTo>
                  <a:lnTo>
                    <a:pt x="1809809" y="392550"/>
                  </a:lnTo>
                  <a:close/>
                  <a:moveTo>
                    <a:pt x="1338701" y="392550"/>
                  </a:moveTo>
                  <a:lnTo>
                    <a:pt x="1338701" y="318088"/>
                  </a:lnTo>
                  <a:lnTo>
                    <a:pt x="1334685" y="318088"/>
                  </a:lnTo>
                  <a:lnTo>
                    <a:pt x="1334685" y="392550"/>
                  </a:lnTo>
                  <a:lnTo>
                    <a:pt x="1338701" y="392550"/>
                  </a:lnTo>
                  <a:close/>
                  <a:moveTo>
                    <a:pt x="1884270" y="942136"/>
                  </a:moveTo>
                  <a:lnTo>
                    <a:pt x="1888286" y="942136"/>
                  </a:lnTo>
                  <a:lnTo>
                    <a:pt x="1888286" y="867674"/>
                  </a:lnTo>
                  <a:lnTo>
                    <a:pt x="1884270" y="867674"/>
                  </a:lnTo>
                  <a:lnTo>
                    <a:pt x="1884270" y="942136"/>
                  </a:lnTo>
                  <a:close/>
                  <a:moveTo>
                    <a:pt x="1260223" y="628064"/>
                  </a:moveTo>
                  <a:lnTo>
                    <a:pt x="1260223" y="553602"/>
                  </a:lnTo>
                  <a:lnTo>
                    <a:pt x="1256207" y="553602"/>
                  </a:lnTo>
                  <a:lnTo>
                    <a:pt x="1256207" y="628064"/>
                  </a:lnTo>
                  <a:lnTo>
                    <a:pt x="1260223" y="628064"/>
                  </a:lnTo>
                  <a:close/>
                  <a:moveTo>
                    <a:pt x="1260223" y="392550"/>
                  </a:moveTo>
                  <a:lnTo>
                    <a:pt x="1260223" y="318088"/>
                  </a:lnTo>
                  <a:lnTo>
                    <a:pt x="1256207" y="318088"/>
                  </a:lnTo>
                  <a:lnTo>
                    <a:pt x="1256207" y="392550"/>
                  </a:lnTo>
                  <a:lnTo>
                    <a:pt x="1260223" y="392550"/>
                  </a:lnTo>
                  <a:close/>
                  <a:moveTo>
                    <a:pt x="1334685" y="1024630"/>
                  </a:moveTo>
                  <a:lnTo>
                    <a:pt x="1334685" y="1099091"/>
                  </a:lnTo>
                  <a:lnTo>
                    <a:pt x="1338701" y="1099091"/>
                  </a:lnTo>
                  <a:lnTo>
                    <a:pt x="1338701" y="1024630"/>
                  </a:lnTo>
                  <a:lnTo>
                    <a:pt x="1334685" y="1024630"/>
                  </a:lnTo>
                  <a:close/>
                  <a:moveTo>
                    <a:pt x="553602" y="867674"/>
                  </a:moveTo>
                  <a:lnTo>
                    <a:pt x="549585" y="867674"/>
                  </a:lnTo>
                  <a:lnTo>
                    <a:pt x="549585" y="942136"/>
                  </a:lnTo>
                  <a:lnTo>
                    <a:pt x="553602" y="942136"/>
                  </a:lnTo>
                  <a:lnTo>
                    <a:pt x="553602" y="867674"/>
                  </a:lnTo>
                  <a:close/>
                  <a:moveTo>
                    <a:pt x="1103187" y="392550"/>
                  </a:moveTo>
                  <a:lnTo>
                    <a:pt x="1103187" y="318088"/>
                  </a:lnTo>
                  <a:lnTo>
                    <a:pt x="1099171" y="318088"/>
                  </a:lnTo>
                  <a:lnTo>
                    <a:pt x="1099171" y="392550"/>
                  </a:lnTo>
                  <a:lnTo>
                    <a:pt x="1103187" y="392550"/>
                  </a:lnTo>
                  <a:close/>
                  <a:moveTo>
                    <a:pt x="1338701" y="628064"/>
                  </a:moveTo>
                  <a:lnTo>
                    <a:pt x="1338701" y="553602"/>
                  </a:lnTo>
                  <a:lnTo>
                    <a:pt x="1334685" y="553602"/>
                  </a:lnTo>
                  <a:lnTo>
                    <a:pt x="1334685" y="628064"/>
                  </a:lnTo>
                  <a:lnTo>
                    <a:pt x="1338701" y="628064"/>
                  </a:lnTo>
                  <a:close/>
                  <a:moveTo>
                    <a:pt x="2041306" y="785100"/>
                  </a:moveTo>
                  <a:lnTo>
                    <a:pt x="2045322" y="785100"/>
                  </a:lnTo>
                  <a:lnTo>
                    <a:pt x="2045322" y="710638"/>
                  </a:lnTo>
                  <a:lnTo>
                    <a:pt x="2041306" y="710638"/>
                  </a:lnTo>
                  <a:lnTo>
                    <a:pt x="2041306" y="785100"/>
                  </a:lnTo>
                  <a:close/>
                  <a:moveTo>
                    <a:pt x="1256207" y="1024630"/>
                  </a:moveTo>
                  <a:lnTo>
                    <a:pt x="1256207" y="1099091"/>
                  </a:lnTo>
                  <a:lnTo>
                    <a:pt x="1260223" y="1099091"/>
                  </a:lnTo>
                  <a:lnTo>
                    <a:pt x="1260223" y="1024630"/>
                  </a:lnTo>
                  <a:lnTo>
                    <a:pt x="1256207" y="1024630"/>
                  </a:lnTo>
                  <a:close/>
                  <a:moveTo>
                    <a:pt x="1181665" y="392550"/>
                  </a:moveTo>
                  <a:lnTo>
                    <a:pt x="1181665" y="318088"/>
                  </a:lnTo>
                  <a:lnTo>
                    <a:pt x="1177649" y="318088"/>
                  </a:lnTo>
                  <a:lnTo>
                    <a:pt x="1177649" y="392550"/>
                  </a:lnTo>
                  <a:lnTo>
                    <a:pt x="1181665" y="392550"/>
                  </a:lnTo>
                  <a:close/>
                  <a:moveTo>
                    <a:pt x="1884270" y="863658"/>
                  </a:moveTo>
                  <a:lnTo>
                    <a:pt x="1888286" y="863658"/>
                  </a:lnTo>
                  <a:lnTo>
                    <a:pt x="1888286" y="789196"/>
                  </a:lnTo>
                  <a:lnTo>
                    <a:pt x="1884270" y="789196"/>
                  </a:lnTo>
                  <a:lnTo>
                    <a:pt x="1884270" y="863658"/>
                  </a:lnTo>
                  <a:close/>
                  <a:moveTo>
                    <a:pt x="1103187" y="628064"/>
                  </a:moveTo>
                  <a:lnTo>
                    <a:pt x="1103187" y="553602"/>
                  </a:lnTo>
                  <a:lnTo>
                    <a:pt x="1099171" y="553602"/>
                  </a:lnTo>
                  <a:lnTo>
                    <a:pt x="1099171" y="628064"/>
                  </a:lnTo>
                  <a:lnTo>
                    <a:pt x="1103187" y="628064"/>
                  </a:lnTo>
                  <a:close/>
                  <a:moveTo>
                    <a:pt x="1417259" y="392550"/>
                  </a:moveTo>
                  <a:lnTo>
                    <a:pt x="1417259" y="318088"/>
                  </a:lnTo>
                  <a:lnTo>
                    <a:pt x="1413243" y="318088"/>
                  </a:lnTo>
                  <a:lnTo>
                    <a:pt x="1413243" y="392550"/>
                  </a:lnTo>
                  <a:lnTo>
                    <a:pt x="1417259" y="392550"/>
                  </a:lnTo>
                  <a:close/>
                  <a:moveTo>
                    <a:pt x="1413243" y="1024630"/>
                  </a:moveTo>
                  <a:lnTo>
                    <a:pt x="1413243" y="1099091"/>
                  </a:lnTo>
                  <a:lnTo>
                    <a:pt x="1417259" y="1099091"/>
                  </a:lnTo>
                  <a:lnTo>
                    <a:pt x="1417259" y="1024630"/>
                  </a:lnTo>
                  <a:lnTo>
                    <a:pt x="1413243" y="1024630"/>
                  </a:lnTo>
                  <a:close/>
                  <a:moveTo>
                    <a:pt x="553602" y="553602"/>
                  </a:moveTo>
                  <a:lnTo>
                    <a:pt x="549585" y="553602"/>
                  </a:lnTo>
                  <a:lnTo>
                    <a:pt x="549585" y="628064"/>
                  </a:lnTo>
                  <a:lnTo>
                    <a:pt x="553602" y="628064"/>
                  </a:lnTo>
                  <a:lnTo>
                    <a:pt x="553602" y="553602"/>
                  </a:lnTo>
                  <a:close/>
                  <a:moveTo>
                    <a:pt x="1574215" y="392550"/>
                  </a:moveTo>
                  <a:lnTo>
                    <a:pt x="1574215" y="318088"/>
                  </a:lnTo>
                  <a:lnTo>
                    <a:pt x="1570198" y="318088"/>
                  </a:lnTo>
                  <a:lnTo>
                    <a:pt x="1570198" y="392550"/>
                  </a:lnTo>
                  <a:lnTo>
                    <a:pt x="1574215" y="392550"/>
                  </a:lnTo>
                  <a:close/>
                  <a:moveTo>
                    <a:pt x="553602" y="632080"/>
                  </a:moveTo>
                  <a:lnTo>
                    <a:pt x="549585" y="632080"/>
                  </a:lnTo>
                  <a:lnTo>
                    <a:pt x="549585" y="706541"/>
                  </a:lnTo>
                  <a:lnTo>
                    <a:pt x="553602" y="706541"/>
                  </a:lnTo>
                  <a:lnTo>
                    <a:pt x="553602" y="632080"/>
                  </a:lnTo>
                  <a:close/>
                  <a:moveTo>
                    <a:pt x="1181665" y="628064"/>
                  </a:moveTo>
                  <a:lnTo>
                    <a:pt x="1181665" y="553602"/>
                  </a:lnTo>
                  <a:lnTo>
                    <a:pt x="1177649" y="553602"/>
                  </a:lnTo>
                  <a:lnTo>
                    <a:pt x="1177649" y="628064"/>
                  </a:lnTo>
                  <a:lnTo>
                    <a:pt x="1181665" y="628064"/>
                  </a:lnTo>
                  <a:close/>
                  <a:moveTo>
                    <a:pt x="1495737" y="392550"/>
                  </a:moveTo>
                  <a:lnTo>
                    <a:pt x="1495737" y="318088"/>
                  </a:lnTo>
                  <a:lnTo>
                    <a:pt x="1491721" y="318088"/>
                  </a:lnTo>
                  <a:lnTo>
                    <a:pt x="1491721" y="392550"/>
                  </a:lnTo>
                  <a:lnTo>
                    <a:pt x="1495737" y="392550"/>
                  </a:lnTo>
                  <a:close/>
                  <a:moveTo>
                    <a:pt x="553602" y="789116"/>
                  </a:moveTo>
                  <a:lnTo>
                    <a:pt x="549585" y="789116"/>
                  </a:lnTo>
                  <a:lnTo>
                    <a:pt x="549585" y="863577"/>
                  </a:lnTo>
                  <a:lnTo>
                    <a:pt x="553602" y="863577"/>
                  </a:lnTo>
                  <a:lnTo>
                    <a:pt x="553602" y="789116"/>
                  </a:lnTo>
                  <a:close/>
                  <a:moveTo>
                    <a:pt x="1099171" y="1103188"/>
                  </a:moveTo>
                  <a:lnTo>
                    <a:pt x="1099171" y="1177649"/>
                  </a:lnTo>
                  <a:lnTo>
                    <a:pt x="1103187" y="1177649"/>
                  </a:lnTo>
                  <a:lnTo>
                    <a:pt x="1103187" y="1103188"/>
                  </a:lnTo>
                  <a:lnTo>
                    <a:pt x="1099171" y="1103188"/>
                  </a:lnTo>
                  <a:close/>
                  <a:moveTo>
                    <a:pt x="475124" y="392550"/>
                  </a:moveTo>
                  <a:lnTo>
                    <a:pt x="475124" y="318088"/>
                  </a:lnTo>
                  <a:lnTo>
                    <a:pt x="471108" y="318088"/>
                  </a:lnTo>
                  <a:lnTo>
                    <a:pt x="471108" y="392550"/>
                  </a:lnTo>
                  <a:lnTo>
                    <a:pt x="475124" y="392550"/>
                  </a:lnTo>
                  <a:close/>
                  <a:moveTo>
                    <a:pt x="471108" y="1024630"/>
                  </a:moveTo>
                  <a:lnTo>
                    <a:pt x="471108" y="1099091"/>
                  </a:lnTo>
                  <a:lnTo>
                    <a:pt x="475124" y="1099091"/>
                  </a:lnTo>
                  <a:lnTo>
                    <a:pt x="475124" y="1024630"/>
                  </a:lnTo>
                  <a:lnTo>
                    <a:pt x="471108" y="1024630"/>
                  </a:lnTo>
                  <a:close/>
                  <a:moveTo>
                    <a:pt x="1888286" y="314072"/>
                  </a:moveTo>
                  <a:lnTo>
                    <a:pt x="1888286" y="239610"/>
                  </a:lnTo>
                  <a:lnTo>
                    <a:pt x="1884270" y="239610"/>
                  </a:lnTo>
                  <a:lnTo>
                    <a:pt x="1884270" y="314072"/>
                  </a:lnTo>
                  <a:lnTo>
                    <a:pt x="1888286" y="314072"/>
                  </a:lnTo>
                  <a:close/>
                  <a:moveTo>
                    <a:pt x="396566" y="946152"/>
                  </a:moveTo>
                  <a:lnTo>
                    <a:pt x="392550" y="946152"/>
                  </a:lnTo>
                  <a:lnTo>
                    <a:pt x="392550" y="1020613"/>
                  </a:lnTo>
                  <a:lnTo>
                    <a:pt x="396566" y="1020613"/>
                  </a:lnTo>
                  <a:lnTo>
                    <a:pt x="396566" y="946152"/>
                  </a:lnTo>
                  <a:close/>
                  <a:moveTo>
                    <a:pt x="789115" y="549586"/>
                  </a:moveTo>
                  <a:lnTo>
                    <a:pt x="789115" y="475124"/>
                  </a:lnTo>
                  <a:lnTo>
                    <a:pt x="785099" y="475124"/>
                  </a:lnTo>
                  <a:lnTo>
                    <a:pt x="785099" y="549586"/>
                  </a:lnTo>
                  <a:lnTo>
                    <a:pt x="789115" y="549586"/>
                  </a:lnTo>
                  <a:close/>
                  <a:moveTo>
                    <a:pt x="1491721" y="789116"/>
                  </a:moveTo>
                  <a:lnTo>
                    <a:pt x="1491721" y="863577"/>
                  </a:lnTo>
                  <a:lnTo>
                    <a:pt x="1495737" y="863577"/>
                  </a:lnTo>
                  <a:lnTo>
                    <a:pt x="1495737" y="789116"/>
                  </a:lnTo>
                  <a:lnTo>
                    <a:pt x="1491721" y="789116"/>
                  </a:lnTo>
                  <a:close/>
                  <a:moveTo>
                    <a:pt x="1731250" y="314072"/>
                  </a:moveTo>
                  <a:lnTo>
                    <a:pt x="1731250" y="239610"/>
                  </a:lnTo>
                  <a:lnTo>
                    <a:pt x="1727234" y="239610"/>
                  </a:lnTo>
                  <a:lnTo>
                    <a:pt x="1727234" y="314072"/>
                  </a:lnTo>
                  <a:lnTo>
                    <a:pt x="1731250" y="314072"/>
                  </a:lnTo>
                  <a:close/>
                  <a:moveTo>
                    <a:pt x="1652773" y="314072"/>
                  </a:moveTo>
                  <a:lnTo>
                    <a:pt x="1652773" y="239610"/>
                  </a:lnTo>
                  <a:lnTo>
                    <a:pt x="1648756" y="239610"/>
                  </a:lnTo>
                  <a:lnTo>
                    <a:pt x="1648756" y="314072"/>
                  </a:lnTo>
                  <a:lnTo>
                    <a:pt x="1652773" y="314072"/>
                  </a:lnTo>
                  <a:close/>
                  <a:moveTo>
                    <a:pt x="1884270" y="1024630"/>
                  </a:moveTo>
                  <a:lnTo>
                    <a:pt x="1884270" y="1099091"/>
                  </a:lnTo>
                  <a:lnTo>
                    <a:pt x="1888286" y="1099091"/>
                  </a:lnTo>
                  <a:lnTo>
                    <a:pt x="1888286" y="1024630"/>
                  </a:lnTo>
                  <a:lnTo>
                    <a:pt x="1884270" y="1024630"/>
                  </a:lnTo>
                  <a:close/>
                  <a:moveTo>
                    <a:pt x="2045322" y="314072"/>
                  </a:moveTo>
                  <a:lnTo>
                    <a:pt x="2045322" y="239610"/>
                  </a:lnTo>
                  <a:lnTo>
                    <a:pt x="2041306" y="239610"/>
                  </a:lnTo>
                  <a:lnTo>
                    <a:pt x="2041306" y="314072"/>
                  </a:lnTo>
                  <a:lnTo>
                    <a:pt x="2045322" y="314072"/>
                  </a:lnTo>
                  <a:close/>
                  <a:moveTo>
                    <a:pt x="867673" y="549586"/>
                  </a:moveTo>
                  <a:lnTo>
                    <a:pt x="867673" y="475124"/>
                  </a:lnTo>
                  <a:lnTo>
                    <a:pt x="863657" y="475124"/>
                  </a:lnTo>
                  <a:lnTo>
                    <a:pt x="863657" y="549586"/>
                  </a:lnTo>
                  <a:lnTo>
                    <a:pt x="867673" y="549586"/>
                  </a:lnTo>
                  <a:close/>
                  <a:moveTo>
                    <a:pt x="2119784" y="1020613"/>
                  </a:moveTo>
                  <a:lnTo>
                    <a:pt x="2123800" y="1020613"/>
                  </a:lnTo>
                  <a:lnTo>
                    <a:pt x="2123800" y="946152"/>
                  </a:lnTo>
                  <a:lnTo>
                    <a:pt x="2119784" y="946152"/>
                  </a:lnTo>
                  <a:lnTo>
                    <a:pt x="2119784" y="1020613"/>
                  </a:lnTo>
                  <a:close/>
                  <a:moveTo>
                    <a:pt x="1966764" y="314072"/>
                  </a:moveTo>
                  <a:lnTo>
                    <a:pt x="1966764" y="239610"/>
                  </a:lnTo>
                  <a:lnTo>
                    <a:pt x="1962748" y="239610"/>
                  </a:lnTo>
                  <a:lnTo>
                    <a:pt x="1962748" y="314072"/>
                  </a:lnTo>
                  <a:lnTo>
                    <a:pt x="1966764" y="314072"/>
                  </a:lnTo>
                  <a:close/>
                  <a:moveTo>
                    <a:pt x="946151" y="549586"/>
                  </a:moveTo>
                  <a:lnTo>
                    <a:pt x="946151" y="475124"/>
                  </a:lnTo>
                  <a:lnTo>
                    <a:pt x="942135" y="475124"/>
                  </a:lnTo>
                  <a:lnTo>
                    <a:pt x="942135" y="549586"/>
                  </a:lnTo>
                  <a:lnTo>
                    <a:pt x="946151" y="549586"/>
                  </a:lnTo>
                  <a:close/>
                  <a:moveTo>
                    <a:pt x="1805792" y="863658"/>
                  </a:moveTo>
                  <a:lnTo>
                    <a:pt x="1809809" y="863658"/>
                  </a:lnTo>
                  <a:lnTo>
                    <a:pt x="1809809" y="789196"/>
                  </a:lnTo>
                  <a:lnTo>
                    <a:pt x="1805792" y="789196"/>
                  </a:lnTo>
                  <a:lnTo>
                    <a:pt x="1805792" y="863658"/>
                  </a:lnTo>
                  <a:close/>
                  <a:moveTo>
                    <a:pt x="2119784" y="628064"/>
                  </a:moveTo>
                  <a:lnTo>
                    <a:pt x="2123800" y="628064"/>
                  </a:lnTo>
                  <a:lnTo>
                    <a:pt x="2123800" y="553602"/>
                  </a:lnTo>
                  <a:lnTo>
                    <a:pt x="2119784" y="553602"/>
                  </a:lnTo>
                  <a:lnTo>
                    <a:pt x="2119784" y="628064"/>
                  </a:lnTo>
                  <a:close/>
                  <a:moveTo>
                    <a:pt x="2119784" y="942136"/>
                  </a:moveTo>
                  <a:lnTo>
                    <a:pt x="2123800" y="942136"/>
                  </a:lnTo>
                  <a:lnTo>
                    <a:pt x="2123800" y="867674"/>
                  </a:lnTo>
                  <a:lnTo>
                    <a:pt x="2119784" y="867674"/>
                  </a:lnTo>
                  <a:lnTo>
                    <a:pt x="2119784" y="942136"/>
                  </a:lnTo>
                  <a:close/>
                  <a:moveTo>
                    <a:pt x="2119784" y="863658"/>
                  </a:moveTo>
                  <a:lnTo>
                    <a:pt x="2123800" y="863658"/>
                  </a:lnTo>
                  <a:lnTo>
                    <a:pt x="2123800" y="789196"/>
                  </a:lnTo>
                  <a:lnTo>
                    <a:pt x="2119784" y="789196"/>
                  </a:lnTo>
                  <a:lnTo>
                    <a:pt x="2119784" y="863658"/>
                  </a:lnTo>
                  <a:close/>
                  <a:moveTo>
                    <a:pt x="2119784" y="706622"/>
                  </a:moveTo>
                  <a:lnTo>
                    <a:pt x="2123800" y="706622"/>
                  </a:lnTo>
                  <a:lnTo>
                    <a:pt x="2123800" y="632160"/>
                  </a:lnTo>
                  <a:lnTo>
                    <a:pt x="2119784" y="632160"/>
                  </a:lnTo>
                  <a:lnTo>
                    <a:pt x="2119784" y="706622"/>
                  </a:lnTo>
                  <a:close/>
                  <a:moveTo>
                    <a:pt x="2119784" y="549586"/>
                  </a:moveTo>
                  <a:lnTo>
                    <a:pt x="2123800" y="549586"/>
                  </a:lnTo>
                  <a:lnTo>
                    <a:pt x="2123800" y="475124"/>
                  </a:lnTo>
                  <a:lnTo>
                    <a:pt x="2119784" y="475124"/>
                  </a:lnTo>
                  <a:lnTo>
                    <a:pt x="2119784" y="549586"/>
                  </a:lnTo>
                  <a:close/>
                  <a:moveTo>
                    <a:pt x="2123800" y="314072"/>
                  </a:moveTo>
                  <a:lnTo>
                    <a:pt x="2123800" y="239610"/>
                  </a:lnTo>
                  <a:lnTo>
                    <a:pt x="2119784" y="239610"/>
                  </a:lnTo>
                  <a:lnTo>
                    <a:pt x="2119784" y="314072"/>
                  </a:lnTo>
                  <a:lnTo>
                    <a:pt x="2123800" y="314072"/>
                  </a:lnTo>
                  <a:close/>
                  <a:moveTo>
                    <a:pt x="2119784" y="392550"/>
                  </a:moveTo>
                  <a:lnTo>
                    <a:pt x="2123800" y="392550"/>
                  </a:lnTo>
                  <a:lnTo>
                    <a:pt x="2123800" y="318088"/>
                  </a:lnTo>
                  <a:lnTo>
                    <a:pt x="2119784" y="318088"/>
                  </a:lnTo>
                  <a:lnTo>
                    <a:pt x="2119784" y="392550"/>
                  </a:lnTo>
                  <a:close/>
                  <a:moveTo>
                    <a:pt x="2119784" y="471108"/>
                  </a:moveTo>
                  <a:lnTo>
                    <a:pt x="2123800" y="471108"/>
                  </a:lnTo>
                  <a:lnTo>
                    <a:pt x="2123800" y="396646"/>
                  </a:lnTo>
                  <a:lnTo>
                    <a:pt x="2119784" y="396646"/>
                  </a:lnTo>
                  <a:lnTo>
                    <a:pt x="2119784" y="471108"/>
                  </a:lnTo>
                  <a:close/>
                  <a:moveTo>
                    <a:pt x="1809809" y="314072"/>
                  </a:moveTo>
                  <a:lnTo>
                    <a:pt x="1809809" y="239610"/>
                  </a:lnTo>
                  <a:lnTo>
                    <a:pt x="1805792" y="239610"/>
                  </a:lnTo>
                  <a:lnTo>
                    <a:pt x="1805792" y="314072"/>
                  </a:lnTo>
                  <a:lnTo>
                    <a:pt x="1809809" y="314072"/>
                  </a:lnTo>
                  <a:close/>
                  <a:moveTo>
                    <a:pt x="1024629" y="314072"/>
                  </a:moveTo>
                  <a:lnTo>
                    <a:pt x="1024629" y="239610"/>
                  </a:lnTo>
                  <a:lnTo>
                    <a:pt x="1020613" y="239610"/>
                  </a:lnTo>
                  <a:lnTo>
                    <a:pt x="1020613" y="314072"/>
                  </a:lnTo>
                  <a:lnTo>
                    <a:pt x="1024629" y="314072"/>
                  </a:lnTo>
                  <a:close/>
                  <a:moveTo>
                    <a:pt x="632080" y="549586"/>
                  </a:moveTo>
                  <a:lnTo>
                    <a:pt x="632080" y="475124"/>
                  </a:lnTo>
                  <a:lnTo>
                    <a:pt x="628063" y="475124"/>
                  </a:lnTo>
                  <a:lnTo>
                    <a:pt x="628063" y="549586"/>
                  </a:lnTo>
                  <a:lnTo>
                    <a:pt x="632080" y="549586"/>
                  </a:lnTo>
                  <a:close/>
                  <a:moveTo>
                    <a:pt x="946151" y="314072"/>
                  </a:moveTo>
                  <a:lnTo>
                    <a:pt x="946151" y="239610"/>
                  </a:lnTo>
                  <a:lnTo>
                    <a:pt x="942135" y="239610"/>
                  </a:lnTo>
                  <a:lnTo>
                    <a:pt x="942135" y="314072"/>
                  </a:lnTo>
                  <a:lnTo>
                    <a:pt x="946151" y="314072"/>
                  </a:lnTo>
                  <a:close/>
                  <a:moveTo>
                    <a:pt x="1103187" y="314072"/>
                  </a:moveTo>
                  <a:lnTo>
                    <a:pt x="1103187" y="239610"/>
                  </a:lnTo>
                  <a:lnTo>
                    <a:pt x="1099171" y="239610"/>
                  </a:lnTo>
                  <a:lnTo>
                    <a:pt x="1099171" y="314072"/>
                  </a:lnTo>
                  <a:lnTo>
                    <a:pt x="1103187" y="314072"/>
                  </a:lnTo>
                  <a:close/>
                  <a:moveTo>
                    <a:pt x="396566" y="789116"/>
                  </a:moveTo>
                  <a:lnTo>
                    <a:pt x="392550" y="789116"/>
                  </a:lnTo>
                  <a:lnTo>
                    <a:pt x="392550" y="863577"/>
                  </a:lnTo>
                  <a:lnTo>
                    <a:pt x="396566" y="863577"/>
                  </a:lnTo>
                  <a:lnTo>
                    <a:pt x="396566" y="789116"/>
                  </a:lnTo>
                  <a:close/>
                  <a:moveTo>
                    <a:pt x="553602" y="549586"/>
                  </a:moveTo>
                  <a:lnTo>
                    <a:pt x="553602" y="475124"/>
                  </a:lnTo>
                  <a:lnTo>
                    <a:pt x="549585" y="475124"/>
                  </a:lnTo>
                  <a:lnTo>
                    <a:pt x="549585" y="549586"/>
                  </a:lnTo>
                  <a:lnTo>
                    <a:pt x="553602" y="549586"/>
                  </a:lnTo>
                  <a:close/>
                  <a:moveTo>
                    <a:pt x="710638" y="314072"/>
                  </a:moveTo>
                  <a:lnTo>
                    <a:pt x="710638" y="239610"/>
                  </a:lnTo>
                  <a:lnTo>
                    <a:pt x="706621" y="239610"/>
                  </a:lnTo>
                  <a:lnTo>
                    <a:pt x="706621" y="314072"/>
                  </a:lnTo>
                  <a:lnTo>
                    <a:pt x="710638" y="314072"/>
                  </a:lnTo>
                  <a:close/>
                  <a:moveTo>
                    <a:pt x="396566" y="710638"/>
                  </a:moveTo>
                  <a:lnTo>
                    <a:pt x="392550" y="710638"/>
                  </a:lnTo>
                  <a:lnTo>
                    <a:pt x="392550" y="785100"/>
                  </a:lnTo>
                  <a:lnTo>
                    <a:pt x="396566" y="785100"/>
                  </a:lnTo>
                  <a:lnTo>
                    <a:pt x="396566" y="710638"/>
                  </a:lnTo>
                  <a:close/>
                  <a:moveTo>
                    <a:pt x="789115" y="314072"/>
                  </a:moveTo>
                  <a:lnTo>
                    <a:pt x="789115" y="239610"/>
                  </a:lnTo>
                  <a:lnTo>
                    <a:pt x="785099" y="239610"/>
                  </a:lnTo>
                  <a:lnTo>
                    <a:pt x="785099" y="314072"/>
                  </a:lnTo>
                  <a:lnTo>
                    <a:pt x="789115" y="314072"/>
                  </a:lnTo>
                  <a:close/>
                  <a:moveTo>
                    <a:pt x="1256207" y="789116"/>
                  </a:moveTo>
                  <a:lnTo>
                    <a:pt x="1256207" y="863577"/>
                  </a:lnTo>
                  <a:lnTo>
                    <a:pt x="1260223" y="863577"/>
                  </a:lnTo>
                  <a:lnTo>
                    <a:pt x="1260223" y="789116"/>
                  </a:lnTo>
                  <a:lnTo>
                    <a:pt x="1256207" y="789116"/>
                  </a:lnTo>
                  <a:close/>
                  <a:moveTo>
                    <a:pt x="867673" y="314072"/>
                  </a:moveTo>
                  <a:lnTo>
                    <a:pt x="867673" y="239610"/>
                  </a:lnTo>
                  <a:lnTo>
                    <a:pt x="863657" y="239610"/>
                  </a:lnTo>
                  <a:lnTo>
                    <a:pt x="863657" y="314072"/>
                  </a:lnTo>
                  <a:lnTo>
                    <a:pt x="867673" y="314072"/>
                  </a:lnTo>
                  <a:close/>
                  <a:moveTo>
                    <a:pt x="1495737" y="314072"/>
                  </a:moveTo>
                  <a:lnTo>
                    <a:pt x="1495737" y="239610"/>
                  </a:lnTo>
                  <a:lnTo>
                    <a:pt x="1491721" y="239610"/>
                  </a:lnTo>
                  <a:lnTo>
                    <a:pt x="1491721" y="314072"/>
                  </a:lnTo>
                  <a:lnTo>
                    <a:pt x="1495737" y="314072"/>
                  </a:lnTo>
                  <a:close/>
                  <a:moveTo>
                    <a:pt x="1417259" y="314072"/>
                  </a:moveTo>
                  <a:lnTo>
                    <a:pt x="1417259" y="239610"/>
                  </a:lnTo>
                  <a:lnTo>
                    <a:pt x="1413243" y="239610"/>
                  </a:lnTo>
                  <a:lnTo>
                    <a:pt x="1413243" y="314072"/>
                  </a:lnTo>
                  <a:lnTo>
                    <a:pt x="1417259" y="314072"/>
                  </a:lnTo>
                  <a:close/>
                  <a:moveTo>
                    <a:pt x="396566" y="867674"/>
                  </a:moveTo>
                  <a:lnTo>
                    <a:pt x="392550" y="867674"/>
                  </a:lnTo>
                  <a:lnTo>
                    <a:pt x="392550" y="942136"/>
                  </a:lnTo>
                  <a:lnTo>
                    <a:pt x="396566" y="942136"/>
                  </a:lnTo>
                  <a:lnTo>
                    <a:pt x="396566" y="867674"/>
                  </a:lnTo>
                  <a:close/>
                  <a:moveTo>
                    <a:pt x="710638" y="549586"/>
                  </a:moveTo>
                  <a:lnTo>
                    <a:pt x="710638" y="475124"/>
                  </a:lnTo>
                  <a:lnTo>
                    <a:pt x="706621" y="475124"/>
                  </a:lnTo>
                  <a:lnTo>
                    <a:pt x="706621" y="549586"/>
                  </a:lnTo>
                  <a:lnTo>
                    <a:pt x="710638" y="549586"/>
                  </a:lnTo>
                  <a:close/>
                  <a:moveTo>
                    <a:pt x="1574215" y="314072"/>
                  </a:moveTo>
                  <a:lnTo>
                    <a:pt x="1574215" y="239610"/>
                  </a:lnTo>
                  <a:lnTo>
                    <a:pt x="1570198" y="239610"/>
                  </a:lnTo>
                  <a:lnTo>
                    <a:pt x="1570198" y="314072"/>
                  </a:lnTo>
                  <a:lnTo>
                    <a:pt x="1574215" y="314072"/>
                  </a:lnTo>
                  <a:close/>
                  <a:moveTo>
                    <a:pt x="1413243" y="789116"/>
                  </a:moveTo>
                  <a:lnTo>
                    <a:pt x="1413243" y="863577"/>
                  </a:lnTo>
                  <a:lnTo>
                    <a:pt x="1417259" y="863577"/>
                  </a:lnTo>
                  <a:lnTo>
                    <a:pt x="1417259" y="789116"/>
                  </a:lnTo>
                  <a:lnTo>
                    <a:pt x="1413243" y="789116"/>
                  </a:lnTo>
                  <a:close/>
                  <a:moveTo>
                    <a:pt x="1334685" y="867674"/>
                  </a:moveTo>
                  <a:lnTo>
                    <a:pt x="1334685" y="942136"/>
                  </a:lnTo>
                  <a:lnTo>
                    <a:pt x="1338701" y="942136"/>
                  </a:lnTo>
                  <a:lnTo>
                    <a:pt x="1338701" y="867674"/>
                  </a:lnTo>
                  <a:lnTo>
                    <a:pt x="1334685" y="867674"/>
                  </a:lnTo>
                  <a:close/>
                  <a:moveTo>
                    <a:pt x="1260223" y="314072"/>
                  </a:moveTo>
                  <a:lnTo>
                    <a:pt x="1260223" y="239610"/>
                  </a:lnTo>
                  <a:lnTo>
                    <a:pt x="1256207" y="239610"/>
                  </a:lnTo>
                  <a:lnTo>
                    <a:pt x="1256207" y="314072"/>
                  </a:lnTo>
                  <a:lnTo>
                    <a:pt x="1260223" y="314072"/>
                  </a:lnTo>
                  <a:close/>
                  <a:moveTo>
                    <a:pt x="1334685" y="789116"/>
                  </a:moveTo>
                  <a:lnTo>
                    <a:pt x="1334685" y="863577"/>
                  </a:lnTo>
                  <a:lnTo>
                    <a:pt x="1338701" y="863577"/>
                  </a:lnTo>
                  <a:lnTo>
                    <a:pt x="1338701" y="789116"/>
                  </a:lnTo>
                  <a:lnTo>
                    <a:pt x="1334685" y="789116"/>
                  </a:lnTo>
                  <a:close/>
                  <a:moveTo>
                    <a:pt x="1338701" y="314072"/>
                  </a:moveTo>
                  <a:lnTo>
                    <a:pt x="1338701" y="239610"/>
                  </a:lnTo>
                  <a:lnTo>
                    <a:pt x="1334685" y="239610"/>
                  </a:lnTo>
                  <a:lnTo>
                    <a:pt x="1334685" y="314072"/>
                  </a:lnTo>
                  <a:lnTo>
                    <a:pt x="1338701" y="314072"/>
                  </a:lnTo>
                  <a:close/>
                  <a:moveTo>
                    <a:pt x="1181665" y="314072"/>
                  </a:moveTo>
                  <a:lnTo>
                    <a:pt x="1181665" y="239610"/>
                  </a:lnTo>
                  <a:lnTo>
                    <a:pt x="1177649" y="239610"/>
                  </a:lnTo>
                  <a:lnTo>
                    <a:pt x="1177649" y="314072"/>
                  </a:lnTo>
                  <a:lnTo>
                    <a:pt x="1181665" y="314072"/>
                  </a:lnTo>
                  <a:close/>
                  <a:moveTo>
                    <a:pt x="2119784" y="785100"/>
                  </a:moveTo>
                  <a:lnTo>
                    <a:pt x="2123800" y="785100"/>
                  </a:lnTo>
                  <a:lnTo>
                    <a:pt x="2123800" y="710638"/>
                  </a:lnTo>
                  <a:lnTo>
                    <a:pt x="2119784" y="710638"/>
                  </a:lnTo>
                  <a:lnTo>
                    <a:pt x="2119784" y="785100"/>
                  </a:lnTo>
                  <a:close/>
                  <a:moveTo>
                    <a:pt x="1338701" y="549586"/>
                  </a:moveTo>
                  <a:lnTo>
                    <a:pt x="1338701" y="475124"/>
                  </a:lnTo>
                  <a:lnTo>
                    <a:pt x="1334685" y="475124"/>
                  </a:lnTo>
                  <a:lnTo>
                    <a:pt x="1334685" y="549586"/>
                  </a:lnTo>
                  <a:lnTo>
                    <a:pt x="1338701" y="549586"/>
                  </a:lnTo>
                  <a:close/>
                  <a:moveTo>
                    <a:pt x="1805792" y="1103188"/>
                  </a:moveTo>
                  <a:lnTo>
                    <a:pt x="1805792" y="1177649"/>
                  </a:lnTo>
                  <a:lnTo>
                    <a:pt x="1809809" y="1177649"/>
                  </a:lnTo>
                  <a:lnTo>
                    <a:pt x="1809809" y="1103188"/>
                  </a:lnTo>
                  <a:lnTo>
                    <a:pt x="1805792" y="1103188"/>
                  </a:lnTo>
                  <a:close/>
                  <a:moveTo>
                    <a:pt x="1727234" y="1103188"/>
                  </a:moveTo>
                  <a:lnTo>
                    <a:pt x="1727234" y="1177649"/>
                  </a:lnTo>
                  <a:lnTo>
                    <a:pt x="1731250" y="1177649"/>
                  </a:lnTo>
                  <a:lnTo>
                    <a:pt x="1731250" y="1103188"/>
                  </a:lnTo>
                  <a:lnTo>
                    <a:pt x="1727234" y="1103188"/>
                  </a:lnTo>
                  <a:close/>
                  <a:moveTo>
                    <a:pt x="1648756" y="1103188"/>
                  </a:moveTo>
                  <a:lnTo>
                    <a:pt x="1648756" y="1177649"/>
                  </a:lnTo>
                  <a:lnTo>
                    <a:pt x="1652773" y="1177649"/>
                  </a:lnTo>
                  <a:lnTo>
                    <a:pt x="1652773" y="1103188"/>
                  </a:lnTo>
                  <a:lnTo>
                    <a:pt x="1648756" y="1103188"/>
                  </a:lnTo>
                  <a:close/>
                  <a:moveTo>
                    <a:pt x="1570198" y="1103188"/>
                  </a:moveTo>
                  <a:lnTo>
                    <a:pt x="1570198" y="1177649"/>
                  </a:lnTo>
                  <a:lnTo>
                    <a:pt x="1574215" y="1177649"/>
                  </a:lnTo>
                  <a:lnTo>
                    <a:pt x="1574215" y="1103188"/>
                  </a:lnTo>
                  <a:lnTo>
                    <a:pt x="1570198" y="1103188"/>
                  </a:lnTo>
                  <a:close/>
                  <a:moveTo>
                    <a:pt x="2119784" y="1099172"/>
                  </a:moveTo>
                  <a:lnTo>
                    <a:pt x="2123800" y="1099172"/>
                  </a:lnTo>
                  <a:lnTo>
                    <a:pt x="2123800" y="1024710"/>
                  </a:lnTo>
                  <a:lnTo>
                    <a:pt x="2119784" y="1024710"/>
                  </a:lnTo>
                  <a:lnTo>
                    <a:pt x="2119784" y="1099172"/>
                  </a:lnTo>
                  <a:close/>
                  <a:moveTo>
                    <a:pt x="1962748" y="1103188"/>
                  </a:moveTo>
                  <a:lnTo>
                    <a:pt x="1962748" y="1177649"/>
                  </a:lnTo>
                  <a:lnTo>
                    <a:pt x="1966764" y="1177649"/>
                  </a:lnTo>
                  <a:lnTo>
                    <a:pt x="1966764" y="1103188"/>
                  </a:lnTo>
                  <a:lnTo>
                    <a:pt x="1962748" y="1103188"/>
                  </a:lnTo>
                  <a:close/>
                  <a:moveTo>
                    <a:pt x="2041306" y="1099172"/>
                  </a:moveTo>
                  <a:lnTo>
                    <a:pt x="2045322" y="1099172"/>
                  </a:lnTo>
                  <a:lnTo>
                    <a:pt x="2045322" y="1024710"/>
                  </a:lnTo>
                  <a:lnTo>
                    <a:pt x="2041306" y="1024710"/>
                  </a:lnTo>
                  <a:lnTo>
                    <a:pt x="2041306" y="1099172"/>
                  </a:lnTo>
                  <a:close/>
                  <a:moveTo>
                    <a:pt x="706621" y="1024630"/>
                  </a:moveTo>
                  <a:lnTo>
                    <a:pt x="706621" y="1099091"/>
                  </a:lnTo>
                  <a:lnTo>
                    <a:pt x="710638" y="1099091"/>
                  </a:lnTo>
                  <a:lnTo>
                    <a:pt x="710638" y="1024630"/>
                  </a:lnTo>
                  <a:lnTo>
                    <a:pt x="706621" y="1024630"/>
                  </a:lnTo>
                  <a:close/>
                  <a:moveTo>
                    <a:pt x="1260223" y="549586"/>
                  </a:moveTo>
                  <a:lnTo>
                    <a:pt x="1260223" y="475124"/>
                  </a:lnTo>
                  <a:lnTo>
                    <a:pt x="1256207" y="475124"/>
                  </a:lnTo>
                  <a:lnTo>
                    <a:pt x="1256207" y="549586"/>
                  </a:lnTo>
                  <a:lnTo>
                    <a:pt x="1260223" y="549586"/>
                  </a:lnTo>
                  <a:close/>
                  <a:moveTo>
                    <a:pt x="1884270" y="1103188"/>
                  </a:moveTo>
                  <a:lnTo>
                    <a:pt x="1884270" y="1177649"/>
                  </a:lnTo>
                  <a:lnTo>
                    <a:pt x="1888286" y="1177649"/>
                  </a:lnTo>
                  <a:lnTo>
                    <a:pt x="1888286" y="1103188"/>
                  </a:lnTo>
                  <a:lnTo>
                    <a:pt x="1884270" y="1103188"/>
                  </a:lnTo>
                  <a:close/>
                  <a:moveTo>
                    <a:pt x="1256207" y="1103188"/>
                  </a:moveTo>
                  <a:lnTo>
                    <a:pt x="1256207" y="1177649"/>
                  </a:lnTo>
                  <a:lnTo>
                    <a:pt x="1260223" y="1177649"/>
                  </a:lnTo>
                  <a:lnTo>
                    <a:pt x="1260223" y="1103188"/>
                  </a:lnTo>
                  <a:lnTo>
                    <a:pt x="1256207" y="1103188"/>
                  </a:lnTo>
                  <a:close/>
                  <a:moveTo>
                    <a:pt x="2041306" y="1103188"/>
                  </a:moveTo>
                  <a:lnTo>
                    <a:pt x="2041306" y="1177649"/>
                  </a:lnTo>
                  <a:lnTo>
                    <a:pt x="2045322" y="1177649"/>
                  </a:lnTo>
                  <a:lnTo>
                    <a:pt x="2045322" y="1103188"/>
                  </a:lnTo>
                  <a:lnTo>
                    <a:pt x="2041306" y="1103188"/>
                  </a:lnTo>
                  <a:close/>
                  <a:moveTo>
                    <a:pt x="632080" y="789116"/>
                  </a:moveTo>
                  <a:lnTo>
                    <a:pt x="628063" y="789116"/>
                  </a:lnTo>
                  <a:lnTo>
                    <a:pt x="628063" y="863577"/>
                  </a:lnTo>
                  <a:lnTo>
                    <a:pt x="632080" y="863577"/>
                  </a:lnTo>
                  <a:lnTo>
                    <a:pt x="632080" y="789116"/>
                  </a:lnTo>
                  <a:close/>
                  <a:moveTo>
                    <a:pt x="1177649" y="1103188"/>
                  </a:moveTo>
                  <a:lnTo>
                    <a:pt x="1177649" y="1177649"/>
                  </a:lnTo>
                  <a:lnTo>
                    <a:pt x="1181665" y="1177649"/>
                  </a:lnTo>
                  <a:lnTo>
                    <a:pt x="1181665" y="1103188"/>
                  </a:lnTo>
                  <a:lnTo>
                    <a:pt x="1177649" y="1103188"/>
                  </a:lnTo>
                  <a:close/>
                  <a:moveTo>
                    <a:pt x="2198342" y="549586"/>
                  </a:moveTo>
                  <a:lnTo>
                    <a:pt x="2202358" y="549586"/>
                  </a:lnTo>
                  <a:lnTo>
                    <a:pt x="2202358" y="475124"/>
                  </a:lnTo>
                  <a:lnTo>
                    <a:pt x="2198342" y="475124"/>
                  </a:lnTo>
                  <a:lnTo>
                    <a:pt x="2198342" y="549586"/>
                  </a:lnTo>
                  <a:close/>
                  <a:moveTo>
                    <a:pt x="1334685" y="1103188"/>
                  </a:moveTo>
                  <a:lnTo>
                    <a:pt x="1334685" y="1177649"/>
                  </a:lnTo>
                  <a:lnTo>
                    <a:pt x="1338701" y="1177649"/>
                  </a:lnTo>
                  <a:lnTo>
                    <a:pt x="1338701" y="1103188"/>
                  </a:lnTo>
                  <a:lnTo>
                    <a:pt x="1334685" y="1103188"/>
                  </a:lnTo>
                  <a:close/>
                  <a:moveTo>
                    <a:pt x="632080" y="710638"/>
                  </a:moveTo>
                  <a:lnTo>
                    <a:pt x="628063" y="710638"/>
                  </a:lnTo>
                  <a:lnTo>
                    <a:pt x="628063" y="785100"/>
                  </a:lnTo>
                  <a:lnTo>
                    <a:pt x="632080" y="785100"/>
                  </a:lnTo>
                  <a:lnTo>
                    <a:pt x="632080" y="710638"/>
                  </a:lnTo>
                  <a:close/>
                  <a:moveTo>
                    <a:pt x="1491721" y="1103188"/>
                  </a:moveTo>
                  <a:lnTo>
                    <a:pt x="1491721" y="1177649"/>
                  </a:lnTo>
                  <a:lnTo>
                    <a:pt x="1495737" y="1177649"/>
                  </a:lnTo>
                  <a:lnTo>
                    <a:pt x="1495737" y="1103188"/>
                  </a:lnTo>
                  <a:lnTo>
                    <a:pt x="1491721" y="1103188"/>
                  </a:lnTo>
                  <a:close/>
                  <a:moveTo>
                    <a:pt x="785099" y="1024630"/>
                  </a:moveTo>
                  <a:lnTo>
                    <a:pt x="785099" y="1099091"/>
                  </a:lnTo>
                  <a:lnTo>
                    <a:pt x="789115" y="1099091"/>
                  </a:lnTo>
                  <a:lnTo>
                    <a:pt x="789115" y="1024630"/>
                  </a:lnTo>
                  <a:lnTo>
                    <a:pt x="785099" y="1024630"/>
                  </a:lnTo>
                  <a:close/>
                  <a:moveTo>
                    <a:pt x="1413243" y="1103188"/>
                  </a:moveTo>
                  <a:lnTo>
                    <a:pt x="1413243" y="1177649"/>
                  </a:lnTo>
                  <a:lnTo>
                    <a:pt x="1417259" y="1177649"/>
                  </a:lnTo>
                  <a:lnTo>
                    <a:pt x="1417259" y="1103188"/>
                  </a:lnTo>
                  <a:lnTo>
                    <a:pt x="1413243" y="1103188"/>
                  </a:lnTo>
                  <a:close/>
                  <a:moveTo>
                    <a:pt x="2041306" y="1020613"/>
                  </a:moveTo>
                  <a:lnTo>
                    <a:pt x="2045322" y="1020613"/>
                  </a:lnTo>
                  <a:lnTo>
                    <a:pt x="2045322" y="946152"/>
                  </a:lnTo>
                  <a:lnTo>
                    <a:pt x="2041306" y="946152"/>
                  </a:lnTo>
                  <a:lnTo>
                    <a:pt x="2041306" y="1020613"/>
                  </a:lnTo>
                  <a:close/>
                  <a:moveTo>
                    <a:pt x="632080" y="632080"/>
                  </a:moveTo>
                  <a:lnTo>
                    <a:pt x="628063" y="632080"/>
                  </a:lnTo>
                  <a:lnTo>
                    <a:pt x="628063" y="706541"/>
                  </a:lnTo>
                  <a:lnTo>
                    <a:pt x="632080" y="706541"/>
                  </a:lnTo>
                  <a:lnTo>
                    <a:pt x="632080" y="632080"/>
                  </a:lnTo>
                  <a:close/>
                  <a:moveTo>
                    <a:pt x="318088" y="789116"/>
                  </a:moveTo>
                  <a:lnTo>
                    <a:pt x="314072" y="789116"/>
                  </a:lnTo>
                  <a:lnTo>
                    <a:pt x="314072" y="863577"/>
                  </a:lnTo>
                  <a:lnTo>
                    <a:pt x="318088" y="863577"/>
                  </a:lnTo>
                  <a:lnTo>
                    <a:pt x="318088" y="789116"/>
                  </a:lnTo>
                  <a:close/>
                  <a:moveTo>
                    <a:pt x="1181665" y="549586"/>
                  </a:moveTo>
                  <a:lnTo>
                    <a:pt x="1181665" y="475124"/>
                  </a:lnTo>
                  <a:lnTo>
                    <a:pt x="1177649" y="475124"/>
                  </a:lnTo>
                  <a:lnTo>
                    <a:pt x="1177649" y="549586"/>
                  </a:lnTo>
                  <a:lnTo>
                    <a:pt x="1181665" y="549586"/>
                  </a:lnTo>
                  <a:close/>
                  <a:moveTo>
                    <a:pt x="318088" y="632080"/>
                  </a:moveTo>
                  <a:lnTo>
                    <a:pt x="314072" y="632080"/>
                  </a:lnTo>
                  <a:lnTo>
                    <a:pt x="314072" y="706541"/>
                  </a:lnTo>
                  <a:lnTo>
                    <a:pt x="318088" y="706541"/>
                  </a:lnTo>
                  <a:lnTo>
                    <a:pt x="318088" y="632080"/>
                  </a:lnTo>
                  <a:close/>
                  <a:moveTo>
                    <a:pt x="318088" y="475124"/>
                  </a:moveTo>
                  <a:lnTo>
                    <a:pt x="314072" y="475124"/>
                  </a:lnTo>
                  <a:lnTo>
                    <a:pt x="314072" y="549586"/>
                  </a:lnTo>
                  <a:lnTo>
                    <a:pt x="318088" y="549586"/>
                  </a:lnTo>
                  <a:lnTo>
                    <a:pt x="318088" y="475124"/>
                  </a:lnTo>
                  <a:close/>
                  <a:moveTo>
                    <a:pt x="318088" y="553602"/>
                  </a:moveTo>
                  <a:lnTo>
                    <a:pt x="314072" y="553602"/>
                  </a:lnTo>
                  <a:lnTo>
                    <a:pt x="314072" y="628064"/>
                  </a:lnTo>
                  <a:lnTo>
                    <a:pt x="318088" y="628064"/>
                  </a:lnTo>
                  <a:lnTo>
                    <a:pt x="318088" y="553602"/>
                  </a:lnTo>
                  <a:close/>
                  <a:moveTo>
                    <a:pt x="318088" y="867674"/>
                  </a:moveTo>
                  <a:lnTo>
                    <a:pt x="314072" y="867674"/>
                  </a:lnTo>
                  <a:lnTo>
                    <a:pt x="314072" y="942136"/>
                  </a:lnTo>
                  <a:lnTo>
                    <a:pt x="318088" y="942136"/>
                  </a:lnTo>
                  <a:lnTo>
                    <a:pt x="318088" y="867674"/>
                  </a:lnTo>
                  <a:close/>
                  <a:moveTo>
                    <a:pt x="2119784" y="1177649"/>
                  </a:moveTo>
                  <a:lnTo>
                    <a:pt x="2123800" y="1177649"/>
                  </a:lnTo>
                  <a:lnTo>
                    <a:pt x="2123800" y="1103188"/>
                  </a:lnTo>
                  <a:lnTo>
                    <a:pt x="2119784" y="1103188"/>
                  </a:lnTo>
                  <a:lnTo>
                    <a:pt x="2119784" y="1177649"/>
                  </a:lnTo>
                  <a:close/>
                  <a:moveTo>
                    <a:pt x="318088" y="396566"/>
                  </a:moveTo>
                  <a:lnTo>
                    <a:pt x="314072" y="396566"/>
                  </a:lnTo>
                  <a:lnTo>
                    <a:pt x="314072" y="471028"/>
                  </a:lnTo>
                  <a:lnTo>
                    <a:pt x="318088" y="471028"/>
                  </a:lnTo>
                  <a:lnTo>
                    <a:pt x="318088" y="396566"/>
                  </a:lnTo>
                  <a:close/>
                  <a:moveTo>
                    <a:pt x="318088" y="1103188"/>
                  </a:moveTo>
                  <a:lnTo>
                    <a:pt x="314072" y="1103188"/>
                  </a:lnTo>
                  <a:lnTo>
                    <a:pt x="314072" y="1177649"/>
                  </a:lnTo>
                  <a:lnTo>
                    <a:pt x="318088" y="1177649"/>
                  </a:lnTo>
                  <a:lnTo>
                    <a:pt x="318088" y="1103188"/>
                  </a:lnTo>
                  <a:close/>
                  <a:moveTo>
                    <a:pt x="318088" y="1024630"/>
                  </a:moveTo>
                  <a:lnTo>
                    <a:pt x="314072" y="1024630"/>
                  </a:lnTo>
                  <a:lnTo>
                    <a:pt x="314072" y="1099091"/>
                  </a:lnTo>
                  <a:lnTo>
                    <a:pt x="318088" y="1099091"/>
                  </a:lnTo>
                  <a:lnTo>
                    <a:pt x="318088" y="1024630"/>
                  </a:lnTo>
                  <a:close/>
                  <a:moveTo>
                    <a:pt x="318088" y="946152"/>
                  </a:moveTo>
                  <a:lnTo>
                    <a:pt x="314072" y="946152"/>
                  </a:lnTo>
                  <a:lnTo>
                    <a:pt x="314072" y="1020613"/>
                  </a:lnTo>
                  <a:lnTo>
                    <a:pt x="318088" y="1020613"/>
                  </a:lnTo>
                  <a:lnTo>
                    <a:pt x="318088" y="946152"/>
                  </a:lnTo>
                  <a:close/>
                  <a:moveTo>
                    <a:pt x="318088" y="710638"/>
                  </a:moveTo>
                  <a:lnTo>
                    <a:pt x="314072" y="710638"/>
                  </a:lnTo>
                  <a:lnTo>
                    <a:pt x="314072" y="785100"/>
                  </a:lnTo>
                  <a:lnTo>
                    <a:pt x="318088" y="785100"/>
                  </a:lnTo>
                  <a:lnTo>
                    <a:pt x="318088" y="710638"/>
                  </a:lnTo>
                  <a:close/>
                  <a:moveTo>
                    <a:pt x="396566" y="1024630"/>
                  </a:moveTo>
                  <a:lnTo>
                    <a:pt x="392550" y="1024630"/>
                  </a:lnTo>
                  <a:lnTo>
                    <a:pt x="392550" y="1099091"/>
                  </a:lnTo>
                  <a:lnTo>
                    <a:pt x="396566" y="1099091"/>
                  </a:lnTo>
                  <a:lnTo>
                    <a:pt x="396566" y="1024630"/>
                  </a:lnTo>
                  <a:close/>
                  <a:moveTo>
                    <a:pt x="318088" y="318088"/>
                  </a:moveTo>
                  <a:lnTo>
                    <a:pt x="314072" y="318088"/>
                  </a:lnTo>
                  <a:lnTo>
                    <a:pt x="314072" y="392550"/>
                  </a:lnTo>
                  <a:lnTo>
                    <a:pt x="318088" y="392550"/>
                  </a:lnTo>
                  <a:lnTo>
                    <a:pt x="318088" y="318088"/>
                  </a:lnTo>
                  <a:close/>
                  <a:moveTo>
                    <a:pt x="1103187" y="549586"/>
                  </a:moveTo>
                  <a:lnTo>
                    <a:pt x="1103187" y="475124"/>
                  </a:lnTo>
                  <a:lnTo>
                    <a:pt x="1099171" y="475124"/>
                  </a:lnTo>
                  <a:lnTo>
                    <a:pt x="1099171" y="549586"/>
                  </a:lnTo>
                  <a:lnTo>
                    <a:pt x="1103187" y="549586"/>
                  </a:lnTo>
                  <a:close/>
                  <a:moveTo>
                    <a:pt x="1727234" y="789116"/>
                  </a:moveTo>
                  <a:lnTo>
                    <a:pt x="1727234" y="863577"/>
                  </a:lnTo>
                  <a:lnTo>
                    <a:pt x="1731250" y="863577"/>
                  </a:lnTo>
                  <a:lnTo>
                    <a:pt x="1731250" y="789116"/>
                  </a:lnTo>
                  <a:lnTo>
                    <a:pt x="1727234" y="789116"/>
                  </a:lnTo>
                  <a:close/>
                  <a:moveTo>
                    <a:pt x="1413243" y="867674"/>
                  </a:moveTo>
                  <a:lnTo>
                    <a:pt x="1413243" y="942136"/>
                  </a:lnTo>
                  <a:lnTo>
                    <a:pt x="1417259" y="942136"/>
                  </a:lnTo>
                  <a:lnTo>
                    <a:pt x="1417259" y="867674"/>
                  </a:lnTo>
                  <a:lnTo>
                    <a:pt x="1413243" y="867674"/>
                  </a:lnTo>
                  <a:close/>
                  <a:moveTo>
                    <a:pt x="628063" y="1024630"/>
                  </a:moveTo>
                  <a:lnTo>
                    <a:pt x="628063" y="1099091"/>
                  </a:lnTo>
                  <a:lnTo>
                    <a:pt x="632080" y="1099091"/>
                  </a:lnTo>
                  <a:lnTo>
                    <a:pt x="632080" y="1024630"/>
                  </a:lnTo>
                  <a:lnTo>
                    <a:pt x="628063" y="1024630"/>
                  </a:lnTo>
                  <a:close/>
                  <a:moveTo>
                    <a:pt x="549585" y="1024630"/>
                  </a:moveTo>
                  <a:lnTo>
                    <a:pt x="549585" y="1099091"/>
                  </a:lnTo>
                  <a:lnTo>
                    <a:pt x="553602" y="1099091"/>
                  </a:lnTo>
                  <a:lnTo>
                    <a:pt x="553602" y="1024630"/>
                  </a:lnTo>
                  <a:lnTo>
                    <a:pt x="549585" y="1024630"/>
                  </a:lnTo>
                  <a:close/>
                  <a:moveTo>
                    <a:pt x="1570198" y="789116"/>
                  </a:moveTo>
                  <a:lnTo>
                    <a:pt x="1570198" y="863577"/>
                  </a:lnTo>
                  <a:lnTo>
                    <a:pt x="1574215" y="863577"/>
                  </a:lnTo>
                  <a:lnTo>
                    <a:pt x="1574215" y="789116"/>
                  </a:lnTo>
                  <a:lnTo>
                    <a:pt x="1570198" y="789116"/>
                  </a:lnTo>
                  <a:close/>
                  <a:moveTo>
                    <a:pt x="1648756" y="789116"/>
                  </a:moveTo>
                  <a:lnTo>
                    <a:pt x="1648756" y="863577"/>
                  </a:lnTo>
                  <a:lnTo>
                    <a:pt x="1652773" y="863577"/>
                  </a:lnTo>
                  <a:lnTo>
                    <a:pt x="1652773" y="789116"/>
                  </a:lnTo>
                  <a:lnTo>
                    <a:pt x="1648756" y="789116"/>
                  </a:lnTo>
                  <a:close/>
                  <a:moveTo>
                    <a:pt x="1024629" y="549586"/>
                  </a:moveTo>
                  <a:lnTo>
                    <a:pt x="1024629" y="475124"/>
                  </a:lnTo>
                  <a:lnTo>
                    <a:pt x="1020613" y="475124"/>
                  </a:lnTo>
                  <a:lnTo>
                    <a:pt x="1020613" y="549586"/>
                  </a:lnTo>
                  <a:lnTo>
                    <a:pt x="1024629" y="549586"/>
                  </a:lnTo>
                  <a:close/>
                  <a:moveTo>
                    <a:pt x="628063" y="1103188"/>
                  </a:moveTo>
                  <a:lnTo>
                    <a:pt x="628063" y="1177649"/>
                  </a:lnTo>
                  <a:lnTo>
                    <a:pt x="632080" y="1177649"/>
                  </a:lnTo>
                  <a:lnTo>
                    <a:pt x="632080" y="1103188"/>
                  </a:lnTo>
                  <a:lnTo>
                    <a:pt x="628063" y="1103188"/>
                  </a:lnTo>
                  <a:close/>
                  <a:moveTo>
                    <a:pt x="2276820" y="942136"/>
                  </a:moveTo>
                  <a:lnTo>
                    <a:pt x="2280836" y="942136"/>
                  </a:lnTo>
                  <a:lnTo>
                    <a:pt x="2280836" y="867674"/>
                  </a:lnTo>
                  <a:lnTo>
                    <a:pt x="2276820" y="867674"/>
                  </a:lnTo>
                  <a:lnTo>
                    <a:pt x="2276820" y="942136"/>
                  </a:lnTo>
                  <a:close/>
                  <a:moveTo>
                    <a:pt x="2276820" y="863658"/>
                  </a:moveTo>
                  <a:lnTo>
                    <a:pt x="2280836" y="863658"/>
                  </a:lnTo>
                  <a:lnTo>
                    <a:pt x="2280836" y="789196"/>
                  </a:lnTo>
                  <a:lnTo>
                    <a:pt x="2276820" y="789196"/>
                  </a:lnTo>
                  <a:lnTo>
                    <a:pt x="2276820" y="863658"/>
                  </a:lnTo>
                  <a:close/>
                  <a:moveTo>
                    <a:pt x="2276820" y="1256208"/>
                  </a:moveTo>
                  <a:lnTo>
                    <a:pt x="2280836" y="1256208"/>
                  </a:lnTo>
                  <a:lnTo>
                    <a:pt x="2280836" y="1181746"/>
                  </a:lnTo>
                  <a:lnTo>
                    <a:pt x="2276820" y="1181746"/>
                  </a:lnTo>
                  <a:lnTo>
                    <a:pt x="2276820" y="1256208"/>
                  </a:lnTo>
                  <a:close/>
                  <a:moveTo>
                    <a:pt x="2276820" y="785100"/>
                  </a:moveTo>
                  <a:lnTo>
                    <a:pt x="2280836" y="785100"/>
                  </a:lnTo>
                  <a:lnTo>
                    <a:pt x="2280836" y="710638"/>
                  </a:lnTo>
                  <a:lnTo>
                    <a:pt x="2276820" y="710638"/>
                  </a:lnTo>
                  <a:lnTo>
                    <a:pt x="2276820" y="785100"/>
                  </a:lnTo>
                  <a:close/>
                  <a:moveTo>
                    <a:pt x="2276820" y="1099172"/>
                  </a:moveTo>
                  <a:lnTo>
                    <a:pt x="2280836" y="1099172"/>
                  </a:lnTo>
                  <a:lnTo>
                    <a:pt x="2280836" y="1024710"/>
                  </a:lnTo>
                  <a:lnTo>
                    <a:pt x="2276820" y="1024710"/>
                  </a:lnTo>
                  <a:lnTo>
                    <a:pt x="2276820" y="1099172"/>
                  </a:lnTo>
                  <a:close/>
                  <a:moveTo>
                    <a:pt x="161052" y="1181666"/>
                  </a:moveTo>
                  <a:lnTo>
                    <a:pt x="157036" y="1181666"/>
                  </a:lnTo>
                  <a:lnTo>
                    <a:pt x="157036" y="1256127"/>
                  </a:lnTo>
                  <a:lnTo>
                    <a:pt x="161052" y="1256127"/>
                  </a:lnTo>
                  <a:lnTo>
                    <a:pt x="161052" y="1181666"/>
                  </a:lnTo>
                  <a:close/>
                  <a:moveTo>
                    <a:pt x="2276820" y="1020613"/>
                  </a:moveTo>
                  <a:lnTo>
                    <a:pt x="2280836" y="1020613"/>
                  </a:lnTo>
                  <a:lnTo>
                    <a:pt x="2280836" y="946152"/>
                  </a:lnTo>
                  <a:lnTo>
                    <a:pt x="2276820" y="946152"/>
                  </a:lnTo>
                  <a:lnTo>
                    <a:pt x="2276820" y="1020613"/>
                  </a:lnTo>
                  <a:close/>
                  <a:moveTo>
                    <a:pt x="2276820" y="706622"/>
                  </a:moveTo>
                  <a:lnTo>
                    <a:pt x="2280836" y="706622"/>
                  </a:lnTo>
                  <a:lnTo>
                    <a:pt x="2280836" y="632160"/>
                  </a:lnTo>
                  <a:lnTo>
                    <a:pt x="2276820" y="632160"/>
                  </a:lnTo>
                  <a:lnTo>
                    <a:pt x="2276820" y="706622"/>
                  </a:lnTo>
                  <a:close/>
                  <a:moveTo>
                    <a:pt x="2276820" y="471108"/>
                  </a:moveTo>
                  <a:lnTo>
                    <a:pt x="2280836" y="471108"/>
                  </a:lnTo>
                  <a:lnTo>
                    <a:pt x="2280836" y="396646"/>
                  </a:lnTo>
                  <a:lnTo>
                    <a:pt x="2276820" y="396646"/>
                  </a:lnTo>
                  <a:lnTo>
                    <a:pt x="2276820" y="471108"/>
                  </a:lnTo>
                  <a:close/>
                  <a:moveTo>
                    <a:pt x="2276820" y="392550"/>
                  </a:moveTo>
                  <a:lnTo>
                    <a:pt x="2280836" y="392550"/>
                  </a:lnTo>
                  <a:lnTo>
                    <a:pt x="2280836" y="318088"/>
                  </a:lnTo>
                  <a:lnTo>
                    <a:pt x="2276820" y="318088"/>
                  </a:lnTo>
                  <a:lnTo>
                    <a:pt x="2276820" y="392550"/>
                  </a:lnTo>
                  <a:close/>
                  <a:moveTo>
                    <a:pt x="2276820" y="549586"/>
                  </a:moveTo>
                  <a:lnTo>
                    <a:pt x="2280836" y="549586"/>
                  </a:lnTo>
                  <a:lnTo>
                    <a:pt x="2280836" y="475124"/>
                  </a:lnTo>
                  <a:lnTo>
                    <a:pt x="2276820" y="475124"/>
                  </a:lnTo>
                  <a:lnTo>
                    <a:pt x="2276820" y="549586"/>
                  </a:lnTo>
                  <a:close/>
                  <a:moveTo>
                    <a:pt x="2276820" y="628064"/>
                  </a:moveTo>
                  <a:lnTo>
                    <a:pt x="2280836" y="628064"/>
                  </a:lnTo>
                  <a:lnTo>
                    <a:pt x="2280836" y="553602"/>
                  </a:lnTo>
                  <a:lnTo>
                    <a:pt x="2276820" y="553602"/>
                  </a:lnTo>
                  <a:lnTo>
                    <a:pt x="2276820" y="628064"/>
                  </a:lnTo>
                  <a:close/>
                  <a:moveTo>
                    <a:pt x="2276820" y="1334685"/>
                  </a:moveTo>
                  <a:lnTo>
                    <a:pt x="2280836" y="1334685"/>
                  </a:lnTo>
                  <a:lnTo>
                    <a:pt x="2280836" y="1260224"/>
                  </a:lnTo>
                  <a:lnTo>
                    <a:pt x="2276820" y="1260224"/>
                  </a:lnTo>
                  <a:lnTo>
                    <a:pt x="2276820" y="1334685"/>
                  </a:lnTo>
                  <a:close/>
                  <a:moveTo>
                    <a:pt x="628063" y="1417260"/>
                  </a:moveTo>
                  <a:lnTo>
                    <a:pt x="628063" y="1491721"/>
                  </a:lnTo>
                  <a:lnTo>
                    <a:pt x="632080" y="1491721"/>
                  </a:lnTo>
                  <a:lnTo>
                    <a:pt x="632080" y="1417260"/>
                  </a:lnTo>
                  <a:lnTo>
                    <a:pt x="628063" y="1417260"/>
                  </a:lnTo>
                  <a:close/>
                  <a:moveTo>
                    <a:pt x="471108" y="1417260"/>
                  </a:moveTo>
                  <a:lnTo>
                    <a:pt x="471108" y="1491721"/>
                  </a:lnTo>
                  <a:lnTo>
                    <a:pt x="475124" y="1491721"/>
                  </a:lnTo>
                  <a:lnTo>
                    <a:pt x="475124" y="1417260"/>
                  </a:lnTo>
                  <a:lnTo>
                    <a:pt x="471108" y="1417260"/>
                  </a:lnTo>
                  <a:close/>
                  <a:moveTo>
                    <a:pt x="549585" y="1417260"/>
                  </a:moveTo>
                  <a:lnTo>
                    <a:pt x="549585" y="1491721"/>
                  </a:lnTo>
                  <a:lnTo>
                    <a:pt x="553602" y="1491721"/>
                  </a:lnTo>
                  <a:lnTo>
                    <a:pt x="553602" y="1417260"/>
                  </a:lnTo>
                  <a:lnTo>
                    <a:pt x="549585" y="1417260"/>
                  </a:lnTo>
                  <a:close/>
                  <a:moveTo>
                    <a:pt x="161052" y="1260224"/>
                  </a:moveTo>
                  <a:lnTo>
                    <a:pt x="157036" y="1260224"/>
                  </a:lnTo>
                  <a:lnTo>
                    <a:pt x="157036" y="1334685"/>
                  </a:lnTo>
                  <a:lnTo>
                    <a:pt x="161052" y="1334685"/>
                  </a:lnTo>
                  <a:lnTo>
                    <a:pt x="161052" y="1260224"/>
                  </a:lnTo>
                  <a:close/>
                  <a:moveTo>
                    <a:pt x="706621" y="1417260"/>
                  </a:moveTo>
                  <a:lnTo>
                    <a:pt x="706621" y="1491721"/>
                  </a:lnTo>
                  <a:lnTo>
                    <a:pt x="710638" y="1491721"/>
                  </a:lnTo>
                  <a:lnTo>
                    <a:pt x="710638" y="1417260"/>
                  </a:lnTo>
                  <a:lnTo>
                    <a:pt x="706621" y="1417260"/>
                  </a:lnTo>
                  <a:close/>
                  <a:moveTo>
                    <a:pt x="2276820" y="314072"/>
                  </a:moveTo>
                  <a:lnTo>
                    <a:pt x="2280836" y="314072"/>
                  </a:lnTo>
                  <a:lnTo>
                    <a:pt x="2280836" y="239610"/>
                  </a:lnTo>
                  <a:lnTo>
                    <a:pt x="2276820" y="239610"/>
                  </a:lnTo>
                  <a:lnTo>
                    <a:pt x="2276820" y="314072"/>
                  </a:lnTo>
                  <a:close/>
                  <a:moveTo>
                    <a:pt x="157036" y="1417260"/>
                  </a:moveTo>
                  <a:lnTo>
                    <a:pt x="157036" y="1491721"/>
                  </a:lnTo>
                  <a:lnTo>
                    <a:pt x="161052" y="1491721"/>
                  </a:lnTo>
                  <a:lnTo>
                    <a:pt x="161052" y="1417260"/>
                  </a:lnTo>
                  <a:lnTo>
                    <a:pt x="157036" y="1417260"/>
                  </a:lnTo>
                  <a:close/>
                  <a:moveTo>
                    <a:pt x="78478" y="1417260"/>
                  </a:moveTo>
                  <a:lnTo>
                    <a:pt x="78478" y="1491721"/>
                  </a:lnTo>
                  <a:lnTo>
                    <a:pt x="82494" y="1491721"/>
                  </a:lnTo>
                  <a:lnTo>
                    <a:pt x="82494" y="1417260"/>
                  </a:lnTo>
                  <a:lnTo>
                    <a:pt x="78478" y="1417260"/>
                  </a:lnTo>
                  <a:close/>
                  <a:moveTo>
                    <a:pt x="392550" y="1417260"/>
                  </a:moveTo>
                  <a:lnTo>
                    <a:pt x="392550" y="1491721"/>
                  </a:lnTo>
                  <a:lnTo>
                    <a:pt x="396566" y="1491721"/>
                  </a:lnTo>
                  <a:lnTo>
                    <a:pt x="396566" y="1417260"/>
                  </a:lnTo>
                  <a:lnTo>
                    <a:pt x="392550" y="1417260"/>
                  </a:lnTo>
                  <a:close/>
                  <a:moveTo>
                    <a:pt x="235514" y="1417260"/>
                  </a:moveTo>
                  <a:lnTo>
                    <a:pt x="235514" y="1491721"/>
                  </a:lnTo>
                  <a:lnTo>
                    <a:pt x="239530" y="1491721"/>
                  </a:lnTo>
                  <a:lnTo>
                    <a:pt x="239530" y="1417260"/>
                  </a:lnTo>
                  <a:lnTo>
                    <a:pt x="235514" y="1417260"/>
                  </a:lnTo>
                  <a:close/>
                  <a:moveTo>
                    <a:pt x="314072" y="1417260"/>
                  </a:moveTo>
                  <a:lnTo>
                    <a:pt x="314072" y="1491721"/>
                  </a:lnTo>
                  <a:lnTo>
                    <a:pt x="318088" y="1491721"/>
                  </a:lnTo>
                  <a:lnTo>
                    <a:pt x="318088" y="1417260"/>
                  </a:lnTo>
                  <a:lnTo>
                    <a:pt x="314072" y="1417260"/>
                  </a:lnTo>
                  <a:close/>
                  <a:moveTo>
                    <a:pt x="2276820" y="1177649"/>
                  </a:moveTo>
                  <a:lnTo>
                    <a:pt x="2280836" y="1177649"/>
                  </a:lnTo>
                  <a:lnTo>
                    <a:pt x="2280836" y="1103188"/>
                  </a:lnTo>
                  <a:lnTo>
                    <a:pt x="2276820" y="1103188"/>
                  </a:lnTo>
                  <a:lnTo>
                    <a:pt x="2276820" y="1177649"/>
                  </a:lnTo>
                  <a:close/>
                  <a:moveTo>
                    <a:pt x="1103187" y="157036"/>
                  </a:moveTo>
                  <a:lnTo>
                    <a:pt x="1103187" y="82574"/>
                  </a:lnTo>
                  <a:lnTo>
                    <a:pt x="1099171" y="82574"/>
                  </a:lnTo>
                  <a:lnTo>
                    <a:pt x="1099171" y="157036"/>
                  </a:lnTo>
                  <a:lnTo>
                    <a:pt x="1103187" y="157036"/>
                  </a:lnTo>
                  <a:close/>
                  <a:moveTo>
                    <a:pt x="1181665" y="157036"/>
                  </a:moveTo>
                  <a:lnTo>
                    <a:pt x="1181665" y="82574"/>
                  </a:lnTo>
                  <a:lnTo>
                    <a:pt x="1177649" y="82574"/>
                  </a:lnTo>
                  <a:lnTo>
                    <a:pt x="1177649" y="157036"/>
                  </a:lnTo>
                  <a:lnTo>
                    <a:pt x="1181665" y="157036"/>
                  </a:lnTo>
                  <a:close/>
                  <a:moveTo>
                    <a:pt x="1417259" y="157036"/>
                  </a:moveTo>
                  <a:lnTo>
                    <a:pt x="1417259" y="82574"/>
                  </a:lnTo>
                  <a:lnTo>
                    <a:pt x="1413243" y="82574"/>
                  </a:lnTo>
                  <a:lnTo>
                    <a:pt x="1413243" y="157036"/>
                  </a:lnTo>
                  <a:lnTo>
                    <a:pt x="1417259" y="157036"/>
                  </a:lnTo>
                  <a:close/>
                  <a:moveTo>
                    <a:pt x="1024629" y="157036"/>
                  </a:moveTo>
                  <a:lnTo>
                    <a:pt x="1024629" y="82574"/>
                  </a:lnTo>
                  <a:lnTo>
                    <a:pt x="1020613" y="82574"/>
                  </a:lnTo>
                  <a:lnTo>
                    <a:pt x="1020613" y="157036"/>
                  </a:lnTo>
                  <a:lnTo>
                    <a:pt x="1024629" y="157036"/>
                  </a:lnTo>
                  <a:close/>
                  <a:moveTo>
                    <a:pt x="1338701" y="157036"/>
                  </a:moveTo>
                  <a:lnTo>
                    <a:pt x="1338701" y="82574"/>
                  </a:lnTo>
                  <a:lnTo>
                    <a:pt x="1334685" y="82574"/>
                  </a:lnTo>
                  <a:lnTo>
                    <a:pt x="1334685" y="157036"/>
                  </a:lnTo>
                  <a:lnTo>
                    <a:pt x="1338701" y="157036"/>
                  </a:lnTo>
                  <a:close/>
                  <a:moveTo>
                    <a:pt x="1260223" y="157036"/>
                  </a:moveTo>
                  <a:lnTo>
                    <a:pt x="1260223" y="82574"/>
                  </a:lnTo>
                  <a:lnTo>
                    <a:pt x="1256207" y="82574"/>
                  </a:lnTo>
                  <a:lnTo>
                    <a:pt x="1256207" y="157036"/>
                  </a:lnTo>
                  <a:lnTo>
                    <a:pt x="1260223" y="157036"/>
                  </a:lnTo>
                  <a:close/>
                  <a:moveTo>
                    <a:pt x="632080" y="157036"/>
                  </a:moveTo>
                  <a:lnTo>
                    <a:pt x="632080" y="82574"/>
                  </a:lnTo>
                  <a:lnTo>
                    <a:pt x="628063" y="82574"/>
                  </a:lnTo>
                  <a:lnTo>
                    <a:pt x="628063" y="157036"/>
                  </a:lnTo>
                  <a:lnTo>
                    <a:pt x="632080" y="157036"/>
                  </a:lnTo>
                  <a:close/>
                  <a:moveTo>
                    <a:pt x="946151" y="157036"/>
                  </a:moveTo>
                  <a:lnTo>
                    <a:pt x="946151" y="82574"/>
                  </a:lnTo>
                  <a:lnTo>
                    <a:pt x="942135" y="82574"/>
                  </a:lnTo>
                  <a:lnTo>
                    <a:pt x="942135" y="157036"/>
                  </a:lnTo>
                  <a:lnTo>
                    <a:pt x="946151" y="157036"/>
                  </a:lnTo>
                  <a:close/>
                  <a:moveTo>
                    <a:pt x="710638" y="157036"/>
                  </a:moveTo>
                  <a:lnTo>
                    <a:pt x="710638" y="82574"/>
                  </a:lnTo>
                  <a:lnTo>
                    <a:pt x="706621" y="82574"/>
                  </a:lnTo>
                  <a:lnTo>
                    <a:pt x="706621" y="157036"/>
                  </a:lnTo>
                  <a:lnTo>
                    <a:pt x="710638" y="157036"/>
                  </a:lnTo>
                  <a:close/>
                  <a:moveTo>
                    <a:pt x="789115" y="157036"/>
                  </a:moveTo>
                  <a:lnTo>
                    <a:pt x="789115" y="82574"/>
                  </a:lnTo>
                  <a:lnTo>
                    <a:pt x="785099" y="82574"/>
                  </a:lnTo>
                  <a:lnTo>
                    <a:pt x="785099" y="157036"/>
                  </a:lnTo>
                  <a:lnTo>
                    <a:pt x="789115" y="157036"/>
                  </a:lnTo>
                  <a:close/>
                  <a:moveTo>
                    <a:pt x="867673" y="157036"/>
                  </a:moveTo>
                  <a:lnTo>
                    <a:pt x="867673" y="82574"/>
                  </a:lnTo>
                  <a:lnTo>
                    <a:pt x="863657" y="82574"/>
                  </a:lnTo>
                  <a:lnTo>
                    <a:pt x="863657" y="157036"/>
                  </a:lnTo>
                  <a:lnTo>
                    <a:pt x="867673" y="157036"/>
                  </a:lnTo>
                  <a:close/>
                  <a:moveTo>
                    <a:pt x="1652773" y="157036"/>
                  </a:moveTo>
                  <a:lnTo>
                    <a:pt x="1652773" y="82574"/>
                  </a:lnTo>
                  <a:lnTo>
                    <a:pt x="1648756" y="82574"/>
                  </a:lnTo>
                  <a:lnTo>
                    <a:pt x="1648756" y="157036"/>
                  </a:lnTo>
                  <a:lnTo>
                    <a:pt x="1652773" y="157036"/>
                  </a:lnTo>
                  <a:close/>
                  <a:moveTo>
                    <a:pt x="2045322" y="157036"/>
                  </a:moveTo>
                  <a:lnTo>
                    <a:pt x="2045322" y="82574"/>
                  </a:lnTo>
                  <a:lnTo>
                    <a:pt x="2041306" y="82574"/>
                  </a:lnTo>
                  <a:lnTo>
                    <a:pt x="2041306" y="157036"/>
                  </a:lnTo>
                  <a:lnTo>
                    <a:pt x="2045322" y="157036"/>
                  </a:lnTo>
                  <a:close/>
                  <a:moveTo>
                    <a:pt x="1495737" y="157036"/>
                  </a:moveTo>
                  <a:lnTo>
                    <a:pt x="1495737" y="82574"/>
                  </a:lnTo>
                  <a:lnTo>
                    <a:pt x="1491721" y="82574"/>
                  </a:lnTo>
                  <a:lnTo>
                    <a:pt x="1491721" y="157036"/>
                  </a:lnTo>
                  <a:lnTo>
                    <a:pt x="1495737" y="157036"/>
                  </a:lnTo>
                  <a:close/>
                  <a:moveTo>
                    <a:pt x="1256207" y="1260224"/>
                  </a:moveTo>
                  <a:lnTo>
                    <a:pt x="1256207" y="1334685"/>
                  </a:lnTo>
                  <a:lnTo>
                    <a:pt x="1260223" y="1334685"/>
                  </a:lnTo>
                  <a:lnTo>
                    <a:pt x="1260223" y="1260224"/>
                  </a:lnTo>
                  <a:lnTo>
                    <a:pt x="1256207" y="1260224"/>
                  </a:lnTo>
                  <a:close/>
                  <a:moveTo>
                    <a:pt x="1966764" y="157036"/>
                  </a:moveTo>
                  <a:lnTo>
                    <a:pt x="1966764" y="82574"/>
                  </a:lnTo>
                  <a:lnTo>
                    <a:pt x="1962748" y="82574"/>
                  </a:lnTo>
                  <a:lnTo>
                    <a:pt x="1962748" y="157036"/>
                  </a:lnTo>
                  <a:lnTo>
                    <a:pt x="1966764" y="157036"/>
                  </a:lnTo>
                  <a:close/>
                  <a:moveTo>
                    <a:pt x="2280836" y="157036"/>
                  </a:moveTo>
                  <a:lnTo>
                    <a:pt x="2280836" y="82574"/>
                  </a:lnTo>
                  <a:lnTo>
                    <a:pt x="2276820" y="82574"/>
                  </a:lnTo>
                  <a:lnTo>
                    <a:pt x="2276820" y="157036"/>
                  </a:lnTo>
                  <a:lnTo>
                    <a:pt x="2280836" y="157036"/>
                  </a:lnTo>
                  <a:close/>
                  <a:moveTo>
                    <a:pt x="2123800" y="157036"/>
                  </a:moveTo>
                  <a:lnTo>
                    <a:pt x="2123800" y="82574"/>
                  </a:lnTo>
                  <a:lnTo>
                    <a:pt x="2119784" y="82574"/>
                  </a:lnTo>
                  <a:lnTo>
                    <a:pt x="2119784" y="157036"/>
                  </a:lnTo>
                  <a:lnTo>
                    <a:pt x="2123800" y="157036"/>
                  </a:lnTo>
                  <a:close/>
                  <a:moveTo>
                    <a:pt x="2276820" y="235514"/>
                  </a:moveTo>
                  <a:lnTo>
                    <a:pt x="2280836" y="235514"/>
                  </a:lnTo>
                  <a:lnTo>
                    <a:pt x="2280836" y="161052"/>
                  </a:lnTo>
                  <a:lnTo>
                    <a:pt x="2276820" y="161052"/>
                  </a:lnTo>
                  <a:lnTo>
                    <a:pt x="2276820" y="235514"/>
                  </a:lnTo>
                  <a:close/>
                  <a:moveTo>
                    <a:pt x="1574215" y="157036"/>
                  </a:moveTo>
                  <a:lnTo>
                    <a:pt x="1574215" y="82574"/>
                  </a:lnTo>
                  <a:lnTo>
                    <a:pt x="1570198" y="82574"/>
                  </a:lnTo>
                  <a:lnTo>
                    <a:pt x="1570198" y="157036"/>
                  </a:lnTo>
                  <a:lnTo>
                    <a:pt x="1574215" y="157036"/>
                  </a:lnTo>
                  <a:close/>
                  <a:moveTo>
                    <a:pt x="1888286" y="157036"/>
                  </a:moveTo>
                  <a:lnTo>
                    <a:pt x="1888286" y="82574"/>
                  </a:lnTo>
                  <a:lnTo>
                    <a:pt x="1884270" y="82574"/>
                  </a:lnTo>
                  <a:lnTo>
                    <a:pt x="1884270" y="157036"/>
                  </a:lnTo>
                  <a:lnTo>
                    <a:pt x="1888286" y="157036"/>
                  </a:lnTo>
                  <a:close/>
                  <a:moveTo>
                    <a:pt x="1731250" y="157036"/>
                  </a:moveTo>
                  <a:lnTo>
                    <a:pt x="1731250" y="82574"/>
                  </a:lnTo>
                  <a:lnTo>
                    <a:pt x="1727234" y="82574"/>
                  </a:lnTo>
                  <a:lnTo>
                    <a:pt x="1727234" y="157036"/>
                  </a:lnTo>
                  <a:lnTo>
                    <a:pt x="1731250" y="157036"/>
                  </a:lnTo>
                  <a:close/>
                  <a:moveTo>
                    <a:pt x="1809809" y="157036"/>
                  </a:moveTo>
                  <a:lnTo>
                    <a:pt x="1809809" y="82574"/>
                  </a:lnTo>
                  <a:lnTo>
                    <a:pt x="1805792" y="82574"/>
                  </a:lnTo>
                  <a:lnTo>
                    <a:pt x="1805792" y="157036"/>
                  </a:lnTo>
                  <a:lnTo>
                    <a:pt x="1809809" y="157036"/>
                  </a:lnTo>
                  <a:close/>
                  <a:moveTo>
                    <a:pt x="1570198" y="1417260"/>
                  </a:moveTo>
                  <a:lnTo>
                    <a:pt x="1570198" y="1491721"/>
                  </a:lnTo>
                  <a:lnTo>
                    <a:pt x="1574215" y="1491721"/>
                  </a:lnTo>
                  <a:lnTo>
                    <a:pt x="1574215" y="1417260"/>
                  </a:lnTo>
                  <a:lnTo>
                    <a:pt x="1570198" y="1417260"/>
                  </a:lnTo>
                  <a:close/>
                  <a:moveTo>
                    <a:pt x="161052" y="318088"/>
                  </a:moveTo>
                  <a:lnTo>
                    <a:pt x="157036" y="318088"/>
                  </a:lnTo>
                  <a:lnTo>
                    <a:pt x="157036" y="392550"/>
                  </a:lnTo>
                  <a:lnTo>
                    <a:pt x="161052" y="392550"/>
                  </a:lnTo>
                  <a:lnTo>
                    <a:pt x="161052" y="318088"/>
                  </a:lnTo>
                  <a:close/>
                  <a:moveTo>
                    <a:pt x="161052" y="396566"/>
                  </a:moveTo>
                  <a:lnTo>
                    <a:pt x="157036" y="396566"/>
                  </a:lnTo>
                  <a:lnTo>
                    <a:pt x="157036" y="471028"/>
                  </a:lnTo>
                  <a:lnTo>
                    <a:pt x="161052" y="471028"/>
                  </a:lnTo>
                  <a:lnTo>
                    <a:pt x="161052" y="396566"/>
                  </a:lnTo>
                  <a:close/>
                  <a:moveTo>
                    <a:pt x="2198342" y="1417260"/>
                  </a:moveTo>
                  <a:lnTo>
                    <a:pt x="2198342" y="1491721"/>
                  </a:lnTo>
                  <a:lnTo>
                    <a:pt x="2202358" y="1491721"/>
                  </a:lnTo>
                  <a:lnTo>
                    <a:pt x="2202358" y="1417260"/>
                  </a:lnTo>
                  <a:lnTo>
                    <a:pt x="2198342" y="1417260"/>
                  </a:lnTo>
                  <a:close/>
                  <a:moveTo>
                    <a:pt x="161052" y="161052"/>
                  </a:moveTo>
                  <a:lnTo>
                    <a:pt x="157036" y="161052"/>
                  </a:lnTo>
                  <a:lnTo>
                    <a:pt x="157036" y="235514"/>
                  </a:lnTo>
                  <a:lnTo>
                    <a:pt x="161052" y="235514"/>
                  </a:lnTo>
                  <a:lnTo>
                    <a:pt x="161052" y="161052"/>
                  </a:lnTo>
                  <a:close/>
                  <a:moveTo>
                    <a:pt x="82494" y="1024630"/>
                  </a:moveTo>
                  <a:lnTo>
                    <a:pt x="78478" y="1024630"/>
                  </a:lnTo>
                  <a:lnTo>
                    <a:pt x="78478" y="1099091"/>
                  </a:lnTo>
                  <a:lnTo>
                    <a:pt x="82494" y="1099091"/>
                  </a:lnTo>
                  <a:lnTo>
                    <a:pt x="82494" y="1024630"/>
                  </a:lnTo>
                  <a:close/>
                  <a:moveTo>
                    <a:pt x="161052" y="239530"/>
                  </a:moveTo>
                  <a:lnTo>
                    <a:pt x="157036" y="239530"/>
                  </a:lnTo>
                  <a:lnTo>
                    <a:pt x="157036" y="313992"/>
                  </a:lnTo>
                  <a:lnTo>
                    <a:pt x="161052" y="313992"/>
                  </a:lnTo>
                  <a:lnTo>
                    <a:pt x="161052" y="239530"/>
                  </a:lnTo>
                  <a:close/>
                  <a:moveTo>
                    <a:pt x="2276820" y="1417260"/>
                  </a:moveTo>
                  <a:lnTo>
                    <a:pt x="2276820" y="1491721"/>
                  </a:lnTo>
                  <a:lnTo>
                    <a:pt x="2280836" y="1491721"/>
                  </a:lnTo>
                  <a:lnTo>
                    <a:pt x="2280836" y="1417260"/>
                  </a:lnTo>
                  <a:lnTo>
                    <a:pt x="2276820" y="1417260"/>
                  </a:lnTo>
                  <a:close/>
                  <a:moveTo>
                    <a:pt x="161052" y="553602"/>
                  </a:moveTo>
                  <a:lnTo>
                    <a:pt x="157036" y="553602"/>
                  </a:lnTo>
                  <a:lnTo>
                    <a:pt x="157036" y="628064"/>
                  </a:lnTo>
                  <a:lnTo>
                    <a:pt x="161052" y="628064"/>
                  </a:lnTo>
                  <a:lnTo>
                    <a:pt x="161052" y="553602"/>
                  </a:lnTo>
                  <a:close/>
                  <a:moveTo>
                    <a:pt x="2355378" y="1417260"/>
                  </a:moveTo>
                  <a:lnTo>
                    <a:pt x="2355378" y="1491721"/>
                  </a:lnTo>
                  <a:lnTo>
                    <a:pt x="2359394" y="1491721"/>
                  </a:lnTo>
                  <a:lnTo>
                    <a:pt x="2359394" y="1417260"/>
                  </a:lnTo>
                  <a:lnTo>
                    <a:pt x="2355378" y="1417260"/>
                  </a:lnTo>
                  <a:close/>
                  <a:moveTo>
                    <a:pt x="2008" y="1491721"/>
                  </a:moveTo>
                  <a:lnTo>
                    <a:pt x="4016" y="1491721"/>
                  </a:lnTo>
                  <a:lnTo>
                    <a:pt x="4016" y="1417260"/>
                  </a:lnTo>
                  <a:lnTo>
                    <a:pt x="2008" y="1417260"/>
                  </a:lnTo>
                  <a:lnTo>
                    <a:pt x="2008" y="1413244"/>
                  </a:lnTo>
                  <a:lnTo>
                    <a:pt x="4016" y="1413244"/>
                  </a:lnTo>
                  <a:lnTo>
                    <a:pt x="4016" y="1338782"/>
                  </a:lnTo>
                  <a:lnTo>
                    <a:pt x="2008" y="1338782"/>
                  </a:lnTo>
                  <a:lnTo>
                    <a:pt x="2008" y="1334766"/>
                  </a:lnTo>
                  <a:lnTo>
                    <a:pt x="4016" y="1334766"/>
                  </a:lnTo>
                  <a:lnTo>
                    <a:pt x="4016" y="1260304"/>
                  </a:lnTo>
                  <a:lnTo>
                    <a:pt x="2008" y="1260304"/>
                  </a:lnTo>
                  <a:lnTo>
                    <a:pt x="2008" y="1256288"/>
                  </a:lnTo>
                  <a:lnTo>
                    <a:pt x="4016" y="1256288"/>
                  </a:lnTo>
                  <a:lnTo>
                    <a:pt x="4016" y="1181826"/>
                  </a:lnTo>
                  <a:lnTo>
                    <a:pt x="2008" y="1181826"/>
                  </a:lnTo>
                  <a:lnTo>
                    <a:pt x="2008" y="1177810"/>
                  </a:lnTo>
                  <a:lnTo>
                    <a:pt x="4016" y="1177810"/>
                  </a:lnTo>
                  <a:lnTo>
                    <a:pt x="4016" y="1103348"/>
                  </a:lnTo>
                  <a:lnTo>
                    <a:pt x="2008" y="1103348"/>
                  </a:lnTo>
                  <a:lnTo>
                    <a:pt x="2008" y="1099332"/>
                  </a:lnTo>
                  <a:lnTo>
                    <a:pt x="4016" y="1099332"/>
                  </a:lnTo>
                  <a:lnTo>
                    <a:pt x="4016" y="1024871"/>
                  </a:lnTo>
                  <a:lnTo>
                    <a:pt x="2008" y="1024871"/>
                  </a:lnTo>
                  <a:lnTo>
                    <a:pt x="2008" y="1020854"/>
                  </a:lnTo>
                  <a:lnTo>
                    <a:pt x="4016" y="1020854"/>
                  </a:lnTo>
                  <a:lnTo>
                    <a:pt x="4016" y="946393"/>
                  </a:lnTo>
                  <a:lnTo>
                    <a:pt x="2008" y="946393"/>
                  </a:lnTo>
                  <a:lnTo>
                    <a:pt x="2008" y="942377"/>
                  </a:lnTo>
                  <a:lnTo>
                    <a:pt x="4016" y="942377"/>
                  </a:lnTo>
                  <a:lnTo>
                    <a:pt x="4016" y="867915"/>
                  </a:lnTo>
                  <a:lnTo>
                    <a:pt x="2008" y="867915"/>
                  </a:lnTo>
                  <a:lnTo>
                    <a:pt x="2008" y="863899"/>
                  </a:lnTo>
                  <a:lnTo>
                    <a:pt x="4016" y="863899"/>
                  </a:lnTo>
                  <a:lnTo>
                    <a:pt x="4016" y="789437"/>
                  </a:lnTo>
                  <a:lnTo>
                    <a:pt x="2008" y="789437"/>
                  </a:lnTo>
                  <a:lnTo>
                    <a:pt x="2008" y="785421"/>
                  </a:lnTo>
                  <a:lnTo>
                    <a:pt x="4016" y="785421"/>
                  </a:lnTo>
                  <a:lnTo>
                    <a:pt x="4016" y="710959"/>
                  </a:lnTo>
                  <a:lnTo>
                    <a:pt x="2008" y="710959"/>
                  </a:lnTo>
                  <a:lnTo>
                    <a:pt x="2008" y="706943"/>
                  </a:lnTo>
                  <a:lnTo>
                    <a:pt x="4016" y="706943"/>
                  </a:lnTo>
                  <a:lnTo>
                    <a:pt x="4016" y="632481"/>
                  </a:lnTo>
                  <a:lnTo>
                    <a:pt x="2008" y="632481"/>
                  </a:lnTo>
                  <a:lnTo>
                    <a:pt x="2008" y="628465"/>
                  </a:lnTo>
                  <a:lnTo>
                    <a:pt x="4016" y="628465"/>
                  </a:lnTo>
                  <a:lnTo>
                    <a:pt x="4016" y="554004"/>
                  </a:lnTo>
                  <a:lnTo>
                    <a:pt x="2008" y="554004"/>
                  </a:lnTo>
                  <a:lnTo>
                    <a:pt x="2008" y="549987"/>
                  </a:lnTo>
                  <a:lnTo>
                    <a:pt x="4016" y="549987"/>
                  </a:lnTo>
                  <a:lnTo>
                    <a:pt x="4016" y="475526"/>
                  </a:lnTo>
                  <a:lnTo>
                    <a:pt x="2008" y="475526"/>
                  </a:lnTo>
                  <a:lnTo>
                    <a:pt x="2008" y="471510"/>
                  </a:lnTo>
                  <a:lnTo>
                    <a:pt x="4016" y="471510"/>
                  </a:lnTo>
                  <a:lnTo>
                    <a:pt x="4016" y="397048"/>
                  </a:lnTo>
                  <a:lnTo>
                    <a:pt x="2008" y="397048"/>
                  </a:lnTo>
                  <a:lnTo>
                    <a:pt x="2008" y="393032"/>
                  </a:lnTo>
                  <a:lnTo>
                    <a:pt x="4016" y="393032"/>
                  </a:lnTo>
                  <a:lnTo>
                    <a:pt x="4016" y="318570"/>
                  </a:lnTo>
                  <a:lnTo>
                    <a:pt x="2008" y="318570"/>
                  </a:lnTo>
                  <a:lnTo>
                    <a:pt x="2008" y="314554"/>
                  </a:lnTo>
                  <a:lnTo>
                    <a:pt x="4016" y="314554"/>
                  </a:lnTo>
                  <a:lnTo>
                    <a:pt x="4016" y="240092"/>
                  </a:lnTo>
                  <a:lnTo>
                    <a:pt x="2008" y="240092"/>
                  </a:lnTo>
                  <a:lnTo>
                    <a:pt x="2008" y="236076"/>
                  </a:lnTo>
                  <a:lnTo>
                    <a:pt x="4016" y="236076"/>
                  </a:lnTo>
                  <a:lnTo>
                    <a:pt x="4016" y="161615"/>
                  </a:lnTo>
                  <a:lnTo>
                    <a:pt x="2008" y="161615"/>
                  </a:lnTo>
                  <a:lnTo>
                    <a:pt x="2008" y="157598"/>
                  </a:lnTo>
                  <a:lnTo>
                    <a:pt x="4016" y="157598"/>
                  </a:lnTo>
                  <a:lnTo>
                    <a:pt x="4016" y="83137"/>
                  </a:lnTo>
                  <a:lnTo>
                    <a:pt x="2008" y="83137"/>
                  </a:lnTo>
                  <a:lnTo>
                    <a:pt x="2008" y="79120"/>
                  </a:lnTo>
                  <a:lnTo>
                    <a:pt x="4016" y="79120"/>
                  </a:lnTo>
                  <a:lnTo>
                    <a:pt x="4016" y="4016"/>
                  </a:lnTo>
                  <a:lnTo>
                    <a:pt x="2008" y="4016"/>
                  </a:lnTo>
                  <a:lnTo>
                    <a:pt x="2008" y="2008"/>
                  </a:lnTo>
                  <a:lnTo>
                    <a:pt x="0" y="2008"/>
                  </a:lnTo>
                  <a:lnTo>
                    <a:pt x="0" y="1560319"/>
                  </a:lnTo>
                  <a:lnTo>
                    <a:pt x="4016" y="1560319"/>
                  </a:lnTo>
                  <a:lnTo>
                    <a:pt x="4016" y="1495738"/>
                  </a:lnTo>
                  <a:lnTo>
                    <a:pt x="2008" y="1495738"/>
                  </a:lnTo>
                  <a:lnTo>
                    <a:pt x="2008" y="1491721"/>
                  </a:lnTo>
                  <a:close/>
                  <a:moveTo>
                    <a:pt x="161052" y="632080"/>
                  </a:moveTo>
                  <a:lnTo>
                    <a:pt x="157036" y="632080"/>
                  </a:lnTo>
                  <a:lnTo>
                    <a:pt x="157036" y="706541"/>
                  </a:lnTo>
                  <a:lnTo>
                    <a:pt x="161052" y="706541"/>
                  </a:lnTo>
                  <a:lnTo>
                    <a:pt x="161052" y="632080"/>
                  </a:lnTo>
                  <a:close/>
                  <a:moveTo>
                    <a:pt x="2198342" y="1260224"/>
                  </a:moveTo>
                  <a:lnTo>
                    <a:pt x="2198342" y="1334685"/>
                  </a:lnTo>
                  <a:lnTo>
                    <a:pt x="2202358" y="1334685"/>
                  </a:lnTo>
                  <a:lnTo>
                    <a:pt x="2202358" y="1260224"/>
                  </a:lnTo>
                  <a:lnTo>
                    <a:pt x="2198342" y="1260224"/>
                  </a:lnTo>
                  <a:close/>
                  <a:moveTo>
                    <a:pt x="1491721" y="1260224"/>
                  </a:moveTo>
                  <a:lnTo>
                    <a:pt x="1491721" y="1334685"/>
                  </a:lnTo>
                  <a:lnTo>
                    <a:pt x="1495737" y="1334685"/>
                  </a:lnTo>
                  <a:lnTo>
                    <a:pt x="1495737" y="1260224"/>
                  </a:lnTo>
                  <a:lnTo>
                    <a:pt x="1491721" y="1260224"/>
                  </a:lnTo>
                  <a:close/>
                  <a:moveTo>
                    <a:pt x="1570198" y="1260224"/>
                  </a:moveTo>
                  <a:lnTo>
                    <a:pt x="1570198" y="1334685"/>
                  </a:lnTo>
                  <a:lnTo>
                    <a:pt x="1574215" y="1334685"/>
                  </a:lnTo>
                  <a:lnTo>
                    <a:pt x="1574215" y="1260224"/>
                  </a:lnTo>
                  <a:lnTo>
                    <a:pt x="1570198" y="1260224"/>
                  </a:lnTo>
                  <a:close/>
                  <a:moveTo>
                    <a:pt x="1334685" y="1260224"/>
                  </a:moveTo>
                  <a:lnTo>
                    <a:pt x="1334685" y="1334685"/>
                  </a:lnTo>
                  <a:lnTo>
                    <a:pt x="1338701" y="1334685"/>
                  </a:lnTo>
                  <a:lnTo>
                    <a:pt x="1338701" y="1260224"/>
                  </a:lnTo>
                  <a:lnTo>
                    <a:pt x="1334685" y="1260224"/>
                  </a:lnTo>
                  <a:close/>
                  <a:moveTo>
                    <a:pt x="1648756" y="1260224"/>
                  </a:moveTo>
                  <a:lnTo>
                    <a:pt x="1648756" y="1334685"/>
                  </a:lnTo>
                  <a:lnTo>
                    <a:pt x="1652773" y="1334685"/>
                  </a:lnTo>
                  <a:lnTo>
                    <a:pt x="1652773" y="1260224"/>
                  </a:lnTo>
                  <a:lnTo>
                    <a:pt x="1648756" y="1260224"/>
                  </a:lnTo>
                  <a:close/>
                  <a:moveTo>
                    <a:pt x="1413243" y="1260224"/>
                  </a:moveTo>
                  <a:lnTo>
                    <a:pt x="1413243" y="1334685"/>
                  </a:lnTo>
                  <a:lnTo>
                    <a:pt x="1417259" y="1334685"/>
                  </a:lnTo>
                  <a:lnTo>
                    <a:pt x="1417259" y="1260224"/>
                  </a:lnTo>
                  <a:lnTo>
                    <a:pt x="1413243" y="1260224"/>
                  </a:lnTo>
                  <a:close/>
                  <a:moveTo>
                    <a:pt x="2041306" y="1260224"/>
                  </a:moveTo>
                  <a:lnTo>
                    <a:pt x="2041306" y="1334685"/>
                  </a:lnTo>
                  <a:lnTo>
                    <a:pt x="2045322" y="1334685"/>
                  </a:lnTo>
                  <a:lnTo>
                    <a:pt x="2045322" y="1260224"/>
                  </a:lnTo>
                  <a:lnTo>
                    <a:pt x="2041306" y="1260224"/>
                  </a:lnTo>
                  <a:close/>
                  <a:moveTo>
                    <a:pt x="1727234" y="1260224"/>
                  </a:moveTo>
                  <a:lnTo>
                    <a:pt x="1727234" y="1334685"/>
                  </a:lnTo>
                  <a:lnTo>
                    <a:pt x="1731250" y="1334685"/>
                  </a:lnTo>
                  <a:lnTo>
                    <a:pt x="1731250" y="1260224"/>
                  </a:lnTo>
                  <a:lnTo>
                    <a:pt x="1727234" y="1260224"/>
                  </a:lnTo>
                  <a:close/>
                  <a:moveTo>
                    <a:pt x="2119784" y="1260224"/>
                  </a:moveTo>
                  <a:lnTo>
                    <a:pt x="2119784" y="1334685"/>
                  </a:lnTo>
                  <a:lnTo>
                    <a:pt x="2123800" y="1334685"/>
                  </a:lnTo>
                  <a:lnTo>
                    <a:pt x="2123800" y="1260224"/>
                  </a:lnTo>
                  <a:lnTo>
                    <a:pt x="2119784" y="1260224"/>
                  </a:lnTo>
                  <a:close/>
                  <a:moveTo>
                    <a:pt x="1962748" y="1260224"/>
                  </a:moveTo>
                  <a:lnTo>
                    <a:pt x="1962748" y="1334685"/>
                  </a:lnTo>
                  <a:lnTo>
                    <a:pt x="1966764" y="1334685"/>
                  </a:lnTo>
                  <a:lnTo>
                    <a:pt x="1966764" y="1260224"/>
                  </a:lnTo>
                  <a:lnTo>
                    <a:pt x="1962748" y="1260224"/>
                  </a:lnTo>
                  <a:close/>
                  <a:moveTo>
                    <a:pt x="1805792" y="1260224"/>
                  </a:moveTo>
                  <a:lnTo>
                    <a:pt x="1805792" y="1334685"/>
                  </a:lnTo>
                  <a:lnTo>
                    <a:pt x="1809809" y="1334685"/>
                  </a:lnTo>
                  <a:lnTo>
                    <a:pt x="1809809" y="1260224"/>
                  </a:lnTo>
                  <a:lnTo>
                    <a:pt x="1805792" y="1260224"/>
                  </a:lnTo>
                  <a:close/>
                  <a:moveTo>
                    <a:pt x="1884270" y="1260224"/>
                  </a:moveTo>
                  <a:lnTo>
                    <a:pt x="1884270" y="1334685"/>
                  </a:lnTo>
                  <a:lnTo>
                    <a:pt x="1888286" y="1334685"/>
                  </a:lnTo>
                  <a:lnTo>
                    <a:pt x="1888286" y="1260224"/>
                  </a:lnTo>
                  <a:lnTo>
                    <a:pt x="1884270" y="1260224"/>
                  </a:lnTo>
                  <a:close/>
                  <a:moveTo>
                    <a:pt x="161052" y="1024630"/>
                  </a:moveTo>
                  <a:lnTo>
                    <a:pt x="157036" y="1024630"/>
                  </a:lnTo>
                  <a:lnTo>
                    <a:pt x="157036" y="1099091"/>
                  </a:lnTo>
                  <a:lnTo>
                    <a:pt x="161052" y="1099091"/>
                  </a:lnTo>
                  <a:lnTo>
                    <a:pt x="161052" y="1024630"/>
                  </a:lnTo>
                  <a:close/>
                  <a:moveTo>
                    <a:pt x="1020613" y="1417260"/>
                  </a:moveTo>
                  <a:lnTo>
                    <a:pt x="1020613" y="1491721"/>
                  </a:lnTo>
                  <a:lnTo>
                    <a:pt x="1024629" y="1491721"/>
                  </a:lnTo>
                  <a:lnTo>
                    <a:pt x="1024629" y="1417260"/>
                  </a:lnTo>
                  <a:lnTo>
                    <a:pt x="1020613" y="1417260"/>
                  </a:lnTo>
                  <a:close/>
                  <a:moveTo>
                    <a:pt x="1099171" y="1417260"/>
                  </a:moveTo>
                  <a:lnTo>
                    <a:pt x="1099171" y="1491721"/>
                  </a:lnTo>
                  <a:lnTo>
                    <a:pt x="1103187" y="1491721"/>
                  </a:lnTo>
                  <a:lnTo>
                    <a:pt x="1103187" y="1417260"/>
                  </a:lnTo>
                  <a:lnTo>
                    <a:pt x="1099171" y="1417260"/>
                  </a:lnTo>
                  <a:close/>
                  <a:moveTo>
                    <a:pt x="161052" y="867674"/>
                  </a:moveTo>
                  <a:lnTo>
                    <a:pt x="157036" y="867674"/>
                  </a:lnTo>
                  <a:lnTo>
                    <a:pt x="157036" y="942136"/>
                  </a:lnTo>
                  <a:lnTo>
                    <a:pt x="161052" y="942136"/>
                  </a:lnTo>
                  <a:lnTo>
                    <a:pt x="161052" y="867674"/>
                  </a:lnTo>
                  <a:close/>
                  <a:moveTo>
                    <a:pt x="2119784" y="1417260"/>
                  </a:moveTo>
                  <a:lnTo>
                    <a:pt x="2119784" y="1491721"/>
                  </a:lnTo>
                  <a:lnTo>
                    <a:pt x="2123800" y="1491721"/>
                  </a:lnTo>
                  <a:lnTo>
                    <a:pt x="2123800" y="1417260"/>
                  </a:lnTo>
                  <a:lnTo>
                    <a:pt x="2119784" y="1417260"/>
                  </a:lnTo>
                  <a:close/>
                  <a:moveTo>
                    <a:pt x="1256207" y="1417260"/>
                  </a:moveTo>
                  <a:lnTo>
                    <a:pt x="1256207" y="1491721"/>
                  </a:lnTo>
                  <a:lnTo>
                    <a:pt x="1260223" y="1491721"/>
                  </a:lnTo>
                  <a:lnTo>
                    <a:pt x="1260223" y="1417260"/>
                  </a:lnTo>
                  <a:lnTo>
                    <a:pt x="1256207" y="1417260"/>
                  </a:lnTo>
                  <a:close/>
                  <a:moveTo>
                    <a:pt x="1177649" y="1417260"/>
                  </a:moveTo>
                  <a:lnTo>
                    <a:pt x="1177649" y="1491721"/>
                  </a:lnTo>
                  <a:lnTo>
                    <a:pt x="1181665" y="1491721"/>
                  </a:lnTo>
                  <a:lnTo>
                    <a:pt x="1181665" y="1417260"/>
                  </a:lnTo>
                  <a:lnTo>
                    <a:pt x="1177649" y="1417260"/>
                  </a:lnTo>
                  <a:close/>
                  <a:moveTo>
                    <a:pt x="863657" y="1417260"/>
                  </a:moveTo>
                  <a:lnTo>
                    <a:pt x="863657" y="1491721"/>
                  </a:lnTo>
                  <a:lnTo>
                    <a:pt x="867673" y="1491721"/>
                  </a:lnTo>
                  <a:lnTo>
                    <a:pt x="867673" y="1417260"/>
                  </a:lnTo>
                  <a:lnTo>
                    <a:pt x="863657" y="1417260"/>
                  </a:lnTo>
                  <a:close/>
                  <a:moveTo>
                    <a:pt x="161052" y="1103188"/>
                  </a:moveTo>
                  <a:lnTo>
                    <a:pt x="157036" y="1103188"/>
                  </a:lnTo>
                  <a:lnTo>
                    <a:pt x="157036" y="1177649"/>
                  </a:lnTo>
                  <a:lnTo>
                    <a:pt x="161052" y="1177649"/>
                  </a:lnTo>
                  <a:lnTo>
                    <a:pt x="161052" y="1103188"/>
                  </a:lnTo>
                  <a:close/>
                  <a:moveTo>
                    <a:pt x="942135" y="1417260"/>
                  </a:moveTo>
                  <a:lnTo>
                    <a:pt x="942135" y="1491721"/>
                  </a:lnTo>
                  <a:lnTo>
                    <a:pt x="946151" y="1491721"/>
                  </a:lnTo>
                  <a:lnTo>
                    <a:pt x="946151" y="1417260"/>
                  </a:lnTo>
                  <a:lnTo>
                    <a:pt x="942135" y="1417260"/>
                  </a:lnTo>
                  <a:close/>
                  <a:moveTo>
                    <a:pt x="161052" y="946152"/>
                  </a:moveTo>
                  <a:lnTo>
                    <a:pt x="157036" y="946152"/>
                  </a:lnTo>
                  <a:lnTo>
                    <a:pt x="157036" y="1020613"/>
                  </a:lnTo>
                  <a:lnTo>
                    <a:pt x="161052" y="1020613"/>
                  </a:lnTo>
                  <a:lnTo>
                    <a:pt x="161052" y="946152"/>
                  </a:lnTo>
                  <a:close/>
                  <a:moveTo>
                    <a:pt x="785099" y="1417260"/>
                  </a:moveTo>
                  <a:lnTo>
                    <a:pt x="785099" y="1491721"/>
                  </a:lnTo>
                  <a:lnTo>
                    <a:pt x="789115" y="1491721"/>
                  </a:lnTo>
                  <a:lnTo>
                    <a:pt x="789115" y="1417260"/>
                  </a:lnTo>
                  <a:lnTo>
                    <a:pt x="785099" y="1417260"/>
                  </a:lnTo>
                  <a:close/>
                  <a:moveTo>
                    <a:pt x="161052" y="789116"/>
                  </a:moveTo>
                  <a:lnTo>
                    <a:pt x="157036" y="789116"/>
                  </a:lnTo>
                  <a:lnTo>
                    <a:pt x="157036" y="863577"/>
                  </a:lnTo>
                  <a:lnTo>
                    <a:pt x="161052" y="863577"/>
                  </a:lnTo>
                  <a:lnTo>
                    <a:pt x="161052" y="789116"/>
                  </a:lnTo>
                  <a:close/>
                  <a:moveTo>
                    <a:pt x="1727234" y="1417260"/>
                  </a:moveTo>
                  <a:lnTo>
                    <a:pt x="1727234" y="1491721"/>
                  </a:lnTo>
                  <a:lnTo>
                    <a:pt x="1731250" y="1491721"/>
                  </a:lnTo>
                  <a:lnTo>
                    <a:pt x="1731250" y="1417260"/>
                  </a:lnTo>
                  <a:lnTo>
                    <a:pt x="1727234" y="1417260"/>
                  </a:lnTo>
                  <a:close/>
                  <a:moveTo>
                    <a:pt x="1805792" y="1417260"/>
                  </a:moveTo>
                  <a:lnTo>
                    <a:pt x="1805792" y="1491721"/>
                  </a:lnTo>
                  <a:lnTo>
                    <a:pt x="1809809" y="1491721"/>
                  </a:lnTo>
                  <a:lnTo>
                    <a:pt x="1809809" y="1417260"/>
                  </a:lnTo>
                  <a:lnTo>
                    <a:pt x="1805792" y="1417260"/>
                  </a:lnTo>
                  <a:close/>
                  <a:moveTo>
                    <a:pt x="1884270" y="1417260"/>
                  </a:moveTo>
                  <a:lnTo>
                    <a:pt x="1884270" y="1491721"/>
                  </a:lnTo>
                  <a:lnTo>
                    <a:pt x="1888286" y="1491721"/>
                  </a:lnTo>
                  <a:lnTo>
                    <a:pt x="1888286" y="1417260"/>
                  </a:lnTo>
                  <a:lnTo>
                    <a:pt x="1884270" y="1417260"/>
                  </a:lnTo>
                  <a:close/>
                  <a:moveTo>
                    <a:pt x="1962748" y="1417260"/>
                  </a:moveTo>
                  <a:lnTo>
                    <a:pt x="1962748" y="1491721"/>
                  </a:lnTo>
                  <a:lnTo>
                    <a:pt x="1966764" y="1491721"/>
                  </a:lnTo>
                  <a:lnTo>
                    <a:pt x="1966764" y="1417260"/>
                  </a:lnTo>
                  <a:lnTo>
                    <a:pt x="1962748" y="1417260"/>
                  </a:lnTo>
                  <a:close/>
                  <a:moveTo>
                    <a:pt x="2041306" y="1417260"/>
                  </a:moveTo>
                  <a:lnTo>
                    <a:pt x="2041306" y="1491721"/>
                  </a:lnTo>
                  <a:lnTo>
                    <a:pt x="2045322" y="1491721"/>
                  </a:lnTo>
                  <a:lnTo>
                    <a:pt x="2045322" y="1417260"/>
                  </a:lnTo>
                  <a:lnTo>
                    <a:pt x="2041306" y="1417260"/>
                  </a:lnTo>
                  <a:close/>
                  <a:moveTo>
                    <a:pt x="1491721" y="1417260"/>
                  </a:moveTo>
                  <a:lnTo>
                    <a:pt x="1491721" y="1491721"/>
                  </a:lnTo>
                  <a:lnTo>
                    <a:pt x="1495737" y="1491721"/>
                  </a:lnTo>
                  <a:lnTo>
                    <a:pt x="1495737" y="1417260"/>
                  </a:lnTo>
                  <a:lnTo>
                    <a:pt x="1491721" y="1417260"/>
                  </a:lnTo>
                  <a:close/>
                  <a:moveTo>
                    <a:pt x="1413243" y="1417260"/>
                  </a:moveTo>
                  <a:lnTo>
                    <a:pt x="1413243" y="1491721"/>
                  </a:lnTo>
                  <a:lnTo>
                    <a:pt x="1417259" y="1491721"/>
                  </a:lnTo>
                  <a:lnTo>
                    <a:pt x="1417259" y="1417260"/>
                  </a:lnTo>
                  <a:lnTo>
                    <a:pt x="1413243" y="1417260"/>
                  </a:lnTo>
                  <a:close/>
                  <a:moveTo>
                    <a:pt x="161052" y="710638"/>
                  </a:moveTo>
                  <a:lnTo>
                    <a:pt x="157036" y="710638"/>
                  </a:lnTo>
                  <a:lnTo>
                    <a:pt x="157036" y="785100"/>
                  </a:lnTo>
                  <a:lnTo>
                    <a:pt x="161052" y="785100"/>
                  </a:lnTo>
                  <a:lnTo>
                    <a:pt x="161052" y="710638"/>
                  </a:lnTo>
                  <a:close/>
                  <a:moveTo>
                    <a:pt x="553602" y="157036"/>
                  </a:moveTo>
                  <a:lnTo>
                    <a:pt x="553602" y="82574"/>
                  </a:lnTo>
                  <a:lnTo>
                    <a:pt x="549585" y="82574"/>
                  </a:lnTo>
                  <a:lnTo>
                    <a:pt x="549585" y="157036"/>
                  </a:lnTo>
                  <a:lnTo>
                    <a:pt x="553602" y="157036"/>
                  </a:lnTo>
                  <a:close/>
                  <a:moveTo>
                    <a:pt x="1334685" y="1417260"/>
                  </a:moveTo>
                  <a:lnTo>
                    <a:pt x="1334685" y="1491721"/>
                  </a:lnTo>
                  <a:lnTo>
                    <a:pt x="1338701" y="1491721"/>
                  </a:lnTo>
                  <a:lnTo>
                    <a:pt x="1338701" y="1417260"/>
                  </a:lnTo>
                  <a:lnTo>
                    <a:pt x="1334685" y="1417260"/>
                  </a:lnTo>
                  <a:close/>
                  <a:moveTo>
                    <a:pt x="1648756" y="1417260"/>
                  </a:moveTo>
                  <a:lnTo>
                    <a:pt x="1648756" y="1491721"/>
                  </a:lnTo>
                  <a:lnTo>
                    <a:pt x="1652773" y="1491721"/>
                  </a:lnTo>
                  <a:lnTo>
                    <a:pt x="1652773" y="1417260"/>
                  </a:lnTo>
                  <a:lnTo>
                    <a:pt x="1648756" y="1417260"/>
                  </a:lnTo>
                  <a:close/>
                  <a:moveTo>
                    <a:pt x="2202358" y="157036"/>
                  </a:moveTo>
                  <a:lnTo>
                    <a:pt x="2202358" y="82574"/>
                  </a:lnTo>
                  <a:lnTo>
                    <a:pt x="2198342" y="82574"/>
                  </a:lnTo>
                  <a:lnTo>
                    <a:pt x="2198342" y="157036"/>
                  </a:lnTo>
                  <a:lnTo>
                    <a:pt x="2202358" y="157036"/>
                  </a:lnTo>
                  <a:close/>
                  <a:moveTo>
                    <a:pt x="1334685" y="1338702"/>
                  </a:moveTo>
                  <a:lnTo>
                    <a:pt x="1334685" y="1413163"/>
                  </a:lnTo>
                  <a:lnTo>
                    <a:pt x="1338701" y="1413163"/>
                  </a:lnTo>
                  <a:lnTo>
                    <a:pt x="1338701" y="1338702"/>
                  </a:lnTo>
                  <a:lnTo>
                    <a:pt x="1334685" y="1338702"/>
                  </a:lnTo>
                  <a:close/>
                  <a:moveTo>
                    <a:pt x="1570198" y="1338702"/>
                  </a:moveTo>
                  <a:lnTo>
                    <a:pt x="1570198" y="1413163"/>
                  </a:lnTo>
                  <a:lnTo>
                    <a:pt x="1574215" y="1413163"/>
                  </a:lnTo>
                  <a:lnTo>
                    <a:pt x="1574215" y="1338702"/>
                  </a:lnTo>
                  <a:lnTo>
                    <a:pt x="1570198" y="1338702"/>
                  </a:lnTo>
                  <a:close/>
                  <a:moveTo>
                    <a:pt x="1491721" y="1338702"/>
                  </a:moveTo>
                  <a:lnTo>
                    <a:pt x="1491721" y="1413163"/>
                  </a:lnTo>
                  <a:lnTo>
                    <a:pt x="1495737" y="1413163"/>
                  </a:lnTo>
                  <a:lnTo>
                    <a:pt x="1495737" y="1338702"/>
                  </a:lnTo>
                  <a:lnTo>
                    <a:pt x="1491721" y="1338702"/>
                  </a:lnTo>
                  <a:close/>
                  <a:moveTo>
                    <a:pt x="1099171" y="1338702"/>
                  </a:moveTo>
                  <a:lnTo>
                    <a:pt x="1099171" y="1413163"/>
                  </a:lnTo>
                  <a:lnTo>
                    <a:pt x="1103187" y="1413163"/>
                  </a:lnTo>
                  <a:lnTo>
                    <a:pt x="1103187" y="1338702"/>
                  </a:lnTo>
                  <a:lnTo>
                    <a:pt x="1099171" y="1338702"/>
                  </a:lnTo>
                  <a:close/>
                  <a:moveTo>
                    <a:pt x="1256207" y="1338702"/>
                  </a:moveTo>
                  <a:lnTo>
                    <a:pt x="1256207" y="1413163"/>
                  </a:lnTo>
                  <a:lnTo>
                    <a:pt x="1260223" y="1413163"/>
                  </a:lnTo>
                  <a:lnTo>
                    <a:pt x="1260223" y="1338702"/>
                  </a:lnTo>
                  <a:lnTo>
                    <a:pt x="1256207" y="1338702"/>
                  </a:lnTo>
                  <a:close/>
                  <a:moveTo>
                    <a:pt x="2041306" y="1338702"/>
                  </a:moveTo>
                  <a:lnTo>
                    <a:pt x="2041306" y="1413163"/>
                  </a:lnTo>
                  <a:lnTo>
                    <a:pt x="2045322" y="1413163"/>
                  </a:lnTo>
                  <a:lnTo>
                    <a:pt x="2045322" y="1338702"/>
                  </a:lnTo>
                  <a:lnTo>
                    <a:pt x="2041306" y="1338702"/>
                  </a:lnTo>
                  <a:close/>
                  <a:moveTo>
                    <a:pt x="1413243" y="1338702"/>
                  </a:moveTo>
                  <a:lnTo>
                    <a:pt x="1413243" y="1413163"/>
                  </a:lnTo>
                  <a:lnTo>
                    <a:pt x="1417259" y="1413163"/>
                  </a:lnTo>
                  <a:lnTo>
                    <a:pt x="1417259" y="1338702"/>
                  </a:lnTo>
                  <a:lnTo>
                    <a:pt x="1413243" y="1338702"/>
                  </a:lnTo>
                  <a:close/>
                  <a:moveTo>
                    <a:pt x="1884270" y="1338702"/>
                  </a:moveTo>
                  <a:lnTo>
                    <a:pt x="1884270" y="1413163"/>
                  </a:lnTo>
                  <a:lnTo>
                    <a:pt x="1888286" y="1413163"/>
                  </a:lnTo>
                  <a:lnTo>
                    <a:pt x="1888286" y="1338702"/>
                  </a:lnTo>
                  <a:lnTo>
                    <a:pt x="1884270" y="1338702"/>
                  </a:lnTo>
                  <a:close/>
                  <a:moveTo>
                    <a:pt x="1962748" y="1338702"/>
                  </a:moveTo>
                  <a:lnTo>
                    <a:pt x="1962748" y="1413163"/>
                  </a:lnTo>
                  <a:lnTo>
                    <a:pt x="1966764" y="1413163"/>
                  </a:lnTo>
                  <a:lnTo>
                    <a:pt x="1966764" y="1338702"/>
                  </a:lnTo>
                  <a:lnTo>
                    <a:pt x="1962748" y="1338702"/>
                  </a:lnTo>
                  <a:close/>
                  <a:moveTo>
                    <a:pt x="1805792" y="1338702"/>
                  </a:moveTo>
                  <a:lnTo>
                    <a:pt x="1805792" y="1413163"/>
                  </a:lnTo>
                  <a:lnTo>
                    <a:pt x="1809809" y="1413163"/>
                  </a:lnTo>
                  <a:lnTo>
                    <a:pt x="1809809" y="1338702"/>
                  </a:lnTo>
                  <a:lnTo>
                    <a:pt x="1805792" y="1338702"/>
                  </a:lnTo>
                  <a:close/>
                  <a:moveTo>
                    <a:pt x="1648756" y="1338702"/>
                  </a:moveTo>
                  <a:lnTo>
                    <a:pt x="1648756" y="1413163"/>
                  </a:lnTo>
                  <a:lnTo>
                    <a:pt x="1652773" y="1413163"/>
                  </a:lnTo>
                  <a:lnTo>
                    <a:pt x="1652773" y="1338702"/>
                  </a:lnTo>
                  <a:lnTo>
                    <a:pt x="1648756" y="1338702"/>
                  </a:lnTo>
                  <a:close/>
                  <a:moveTo>
                    <a:pt x="1727234" y="1338702"/>
                  </a:moveTo>
                  <a:lnTo>
                    <a:pt x="1727234" y="1413163"/>
                  </a:lnTo>
                  <a:lnTo>
                    <a:pt x="1731250" y="1413163"/>
                  </a:lnTo>
                  <a:lnTo>
                    <a:pt x="1731250" y="1338702"/>
                  </a:lnTo>
                  <a:lnTo>
                    <a:pt x="1727234" y="1338702"/>
                  </a:lnTo>
                  <a:close/>
                  <a:moveTo>
                    <a:pt x="1177649" y="1338702"/>
                  </a:moveTo>
                  <a:lnTo>
                    <a:pt x="1177649" y="1413163"/>
                  </a:lnTo>
                  <a:lnTo>
                    <a:pt x="1181665" y="1413163"/>
                  </a:lnTo>
                  <a:lnTo>
                    <a:pt x="1181665" y="1338702"/>
                  </a:lnTo>
                  <a:lnTo>
                    <a:pt x="1177649" y="1338702"/>
                  </a:lnTo>
                  <a:close/>
                  <a:moveTo>
                    <a:pt x="392550" y="1338702"/>
                  </a:moveTo>
                  <a:lnTo>
                    <a:pt x="392550" y="1413163"/>
                  </a:lnTo>
                  <a:lnTo>
                    <a:pt x="396566" y="1413163"/>
                  </a:lnTo>
                  <a:lnTo>
                    <a:pt x="396566" y="1338702"/>
                  </a:lnTo>
                  <a:lnTo>
                    <a:pt x="392550" y="1338702"/>
                  </a:lnTo>
                  <a:close/>
                  <a:moveTo>
                    <a:pt x="471108" y="1338702"/>
                  </a:moveTo>
                  <a:lnTo>
                    <a:pt x="471108" y="1413163"/>
                  </a:lnTo>
                  <a:lnTo>
                    <a:pt x="475124" y="1413163"/>
                  </a:lnTo>
                  <a:lnTo>
                    <a:pt x="475124" y="1338702"/>
                  </a:lnTo>
                  <a:lnTo>
                    <a:pt x="471108" y="1338702"/>
                  </a:lnTo>
                  <a:close/>
                  <a:moveTo>
                    <a:pt x="1020613" y="1338702"/>
                  </a:moveTo>
                  <a:lnTo>
                    <a:pt x="1020613" y="1413163"/>
                  </a:lnTo>
                  <a:lnTo>
                    <a:pt x="1024629" y="1413163"/>
                  </a:lnTo>
                  <a:lnTo>
                    <a:pt x="1024629" y="1338702"/>
                  </a:lnTo>
                  <a:lnTo>
                    <a:pt x="1020613" y="1338702"/>
                  </a:lnTo>
                  <a:close/>
                  <a:moveTo>
                    <a:pt x="314072" y="1338702"/>
                  </a:moveTo>
                  <a:lnTo>
                    <a:pt x="314072" y="1413163"/>
                  </a:lnTo>
                  <a:lnTo>
                    <a:pt x="318088" y="1413163"/>
                  </a:lnTo>
                  <a:lnTo>
                    <a:pt x="318088" y="1338702"/>
                  </a:lnTo>
                  <a:lnTo>
                    <a:pt x="314072" y="1338702"/>
                  </a:lnTo>
                  <a:close/>
                  <a:moveTo>
                    <a:pt x="549585" y="1338702"/>
                  </a:moveTo>
                  <a:lnTo>
                    <a:pt x="549585" y="1413163"/>
                  </a:lnTo>
                  <a:lnTo>
                    <a:pt x="553602" y="1413163"/>
                  </a:lnTo>
                  <a:lnTo>
                    <a:pt x="553602" y="1338702"/>
                  </a:lnTo>
                  <a:lnTo>
                    <a:pt x="549585" y="1338702"/>
                  </a:lnTo>
                  <a:close/>
                  <a:moveTo>
                    <a:pt x="235514" y="1338702"/>
                  </a:moveTo>
                  <a:lnTo>
                    <a:pt x="235514" y="1413163"/>
                  </a:lnTo>
                  <a:lnTo>
                    <a:pt x="239530" y="1413163"/>
                  </a:lnTo>
                  <a:lnTo>
                    <a:pt x="239530" y="1338702"/>
                  </a:lnTo>
                  <a:lnTo>
                    <a:pt x="235514" y="1338702"/>
                  </a:lnTo>
                  <a:close/>
                  <a:moveTo>
                    <a:pt x="942135" y="1338702"/>
                  </a:moveTo>
                  <a:lnTo>
                    <a:pt x="942135" y="1413163"/>
                  </a:lnTo>
                  <a:lnTo>
                    <a:pt x="946151" y="1413163"/>
                  </a:lnTo>
                  <a:lnTo>
                    <a:pt x="946151" y="1338702"/>
                  </a:lnTo>
                  <a:lnTo>
                    <a:pt x="942135" y="1338702"/>
                  </a:lnTo>
                  <a:close/>
                  <a:moveTo>
                    <a:pt x="863657" y="1338702"/>
                  </a:moveTo>
                  <a:lnTo>
                    <a:pt x="863657" y="1413163"/>
                  </a:lnTo>
                  <a:lnTo>
                    <a:pt x="867673" y="1413163"/>
                  </a:lnTo>
                  <a:lnTo>
                    <a:pt x="867673" y="1338702"/>
                  </a:lnTo>
                  <a:lnTo>
                    <a:pt x="863657" y="1338702"/>
                  </a:lnTo>
                  <a:close/>
                  <a:moveTo>
                    <a:pt x="785099" y="1338702"/>
                  </a:moveTo>
                  <a:lnTo>
                    <a:pt x="785099" y="1413163"/>
                  </a:lnTo>
                  <a:lnTo>
                    <a:pt x="789115" y="1413163"/>
                  </a:lnTo>
                  <a:lnTo>
                    <a:pt x="789115" y="1338702"/>
                  </a:lnTo>
                  <a:lnTo>
                    <a:pt x="785099" y="1338702"/>
                  </a:lnTo>
                  <a:close/>
                  <a:moveTo>
                    <a:pt x="628063" y="1338702"/>
                  </a:moveTo>
                  <a:lnTo>
                    <a:pt x="628063" y="1413163"/>
                  </a:lnTo>
                  <a:lnTo>
                    <a:pt x="632080" y="1413163"/>
                  </a:lnTo>
                  <a:lnTo>
                    <a:pt x="632080" y="1338702"/>
                  </a:lnTo>
                  <a:lnTo>
                    <a:pt x="628063" y="1338702"/>
                  </a:lnTo>
                  <a:close/>
                  <a:moveTo>
                    <a:pt x="706621" y="1338702"/>
                  </a:moveTo>
                  <a:lnTo>
                    <a:pt x="706621" y="1413163"/>
                  </a:lnTo>
                  <a:lnTo>
                    <a:pt x="710638" y="1413163"/>
                  </a:lnTo>
                  <a:lnTo>
                    <a:pt x="710638" y="1338702"/>
                  </a:lnTo>
                  <a:lnTo>
                    <a:pt x="706621" y="1338702"/>
                  </a:lnTo>
                  <a:close/>
                  <a:moveTo>
                    <a:pt x="2355378" y="1177649"/>
                  </a:moveTo>
                  <a:lnTo>
                    <a:pt x="2359394" y="1177649"/>
                  </a:lnTo>
                  <a:lnTo>
                    <a:pt x="2359394" y="1103188"/>
                  </a:lnTo>
                  <a:lnTo>
                    <a:pt x="2355378" y="1103188"/>
                  </a:lnTo>
                  <a:lnTo>
                    <a:pt x="2355378" y="1177649"/>
                  </a:lnTo>
                  <a:close/>
                  <a:moveTo>
                    <a:pt x="82494" y="710638"/>
                  </a:moveTo>
                  <a:lnTo>
                    <a:pt x="78478" y="710638"/>
                  </a:lnTo>
                  <a:lnTo>
                    <a:pt x="78478" y="785100"/>
                  </a:lnTo>
                  <a:lnTo>
                    <a:pt x="82494" y="785100"/>
                  </a:lnTo>
                  <a:lnTo>
                    <a:pt x="82494" y="710638"/>
                  </a:lnTo>
                  <a:close/>
                  <a:moveTo>
                    <a:pt x="82494" y="632080"/>
                  </a:moveTo>
                  <a:lnTo>
                    <a:pt x="78478" y="632080"/>
                  </a:lnTo>
                  <a:lnTo>
                    <a:pt x="78478" y="706541"/>
                  </a:lnTo>
                  <a:lnTo>
                    <a:pt x="82494" y="706541"/>
                  </a:lnTo>
                  <a:lnTo>
                    <a:pt x="82494" y="632080"/>
                  </a:lnTo>
                  <a:close/>
                  <a:moveTo>
                    <a:pt x="82494" y="789116"/>
                  </a:moveTo>
                  <a:lnTo>
                    <a:pt x="78478" y="789116"/>
                  </a:lnTo>
                  <a:lnTo>
                    <a:pt x="78478" y="863577"/>
                  </a:lnTo>
                  <a:lnTo>
                    <a:pt x="82494" y="863577"/>
                  </a:lnTo>
                  <a:lnTo>
                    <a:pt x="82494" y="789116"/>
                  </a:lnTo>
                  <a:close/>
                  <a:moveTo>
                    <a:pt x="82494" y="553602"/>
                  </a:moveTo>
                  <a:lnTo>
                    <a:pt x="78478" y="553602"/>
                  </a:lnTo>
                  <a:lnTo>
                    <a:pt x="78478" y="628064"/>
                  </a:lnTo>
                  <a:lnTo>
                    <a:pt x="82494" y="628064"/>
                  </a:lnTo>
                  <a:lnTo>
                    <a:pt x="82494" y="553602"/>
                  </a:lnTo>
                  <a:close/>
                  <a:moveTo>
                    <a:pt x="82494" y="475124"/>
                  </a:moveTo>
                  <a:lnTo>
                    <a:pt x="78478" y="475124"/>
                  </a:lnTo>
                  <a:lnTo>
                    <a:pt x="78478" y="549586"/>
                  </a:lnTo>
                  <a:lnTo>
                    <a:pt x="82494" y="549586"/>
                  </a:lnTo>
                  <a:lnTo>
                    <a:pt x="82494" y="475124"/>
                  </a:lnTo>
                  <a:close/>
                  <a:moveTo>
                    <a:pt x="82494" y="1181666"/>
                  </a:moveTo>
                  <a:lnTo>
                    <a:pt x="78478" y="1181666"/>
                  </a:lnTo>
                  <a:lnTo>
                    <a:pt x="78478" y="1256127"/>
                  </a:lnTo>
                  <a:lnTo>
                    <a:pt x="82494" y="1256127"/>
                  </a:lnTo>
                  <a:lnTo>
                    <a:pt x="82494" y="1181666"/>
                  </a:lnTo>
                  <a:close/>
                  <a:moveTo>
                    <a:pt x="82494" y="1103188"/>
                  </a:moveTo>
                  <a:lnTo>
                    <a:pt x="78478" y="1103188"/>
                  </a:lnTo>
                  <a:lnTo>
                    <a:pt x="78478" y="1177649"/>
                  </a:lnTo>
                  <a:lnTo>
                    <a:pt x="82494" y="1177649"/>
                  </a:lnTo>
                  <a:lnTo>
                    <a:pt x="82494" y="1103188"/>
                  </a:lnTo>
                  <a:close/>
                  <a:moveTo>
                    <a:pt x="82494" y="946152"/>
                  </a:moveTo>
                  <a:lnTo>
                    <a:pt x="78478" y="946152"/>
                  </a:lnTo>
                  <a:lnTo>
                    <a:pt x="78478" y="1020613"/>
                  </a:lnTo>
                  <a:lnTo>
                    <a:pt x="82494" y="1020613"/>
                  </a:lnTo>
                  <a:lnTo>
                    <a:pt x="82494" y="946152"/>
                  </a:lnTo>
                  <a:close/>
                  <a:moveTo>
                    <a:pt x="82494" y="396566"/>
                  </a:moveTo>
                  <a:lnTo>
                    <a:pt x="78478" y="396566"/>
                  </a:lnTo>
                  <a:lnTo>
                    <a:pt x="78478" y="471028"/>
                  </a:lnTo>
                  <a:lnTo>
                    <a:pt x="82494" y="471028"/>
                  </a:lnTo>
                  <a:lnTo>
                    <a:pt x="82494" y="396566"/>
                  </a:lnTo>
                  <a:close/>
                  <a:moveTo>
                    <a:pt x="82494" y="867674"/>
                  </a:moveTo>
                  <a:lnTo>
                    <a:pt x="78478" y="867674"/>
                  </a:lnTo>
                  <a:lnTo>
                    <a:pt x="78478" y="942136"/>
                  </a:lnTo>
                  <a:lnTo>
                    <a:pt x="82494" y="942136"/>
                  </a:lnTo>
                  <a:lnTo>
                    <a:pt x="82494" y="867674"/>
                  </a:lnTo>
                  <a:close/>
                  <a:moveTo>
                    <a:pt x="82494" y="1260224"/>
                  </a:moveTo>
                  <a:lnTo>
                    <a:pt x="78478" y="1260224"/>
                  </a:lnTo>
                  <a:lnTo>
                    <a:pt x="78478" y="1334685"/>
                  </a:lnTo>
                  <a:lnTo>
                    <a:pt x="82494" y="1334685"/>
                  </a:lnTo>
                  <a:lnTo>
                    <a:pt x="82494" y="1260224"/>
                  </a:lnTo>
                  <a:close/>
                  <a:moveTo>
                    <a:pt x="2119784" y="1338702"/>
                  </a:moveTo>
                  <a:lnTo>
                    <a:pt x="2119784" y="1413163"/>
                  </a:lnTo>
                  <a:lnTo>
                    <a:pt x="2123800" y="1413163"/>
                  </a:lnTo>
                  <a:lnTo>
                    <a:pt x="2123800" y="1338702"/>
                  </a:lnTo>
                  <a:lnTo>
                    <a:pt x="2119784" y="1338702"/>
                  </a:lnTo>
                  <a:close/>
                  <a:moveTo>
                    <a:pt x="2355378" y="1099172"/>
                  </a:moveTo>
                  <a:lnTo>
                    <a:pt x="2359394" y="1099172"/>
                  </a:lnTo>
                  <a:lnTo>
                    <a:pt x="2359394" y="1024710"/>
                  </a:lnTo>
                  <a:lnTo>
                    <a:pt x="2355378" y="1024710"/>
                  </a:lnTo>
                  <a:lnTo>
                    <a:pt x="2355378" y="1099172"/>
                  </a:lnTo>
                  <a:close/>
                  <a:moveTo>
                    <a:pt x="2355378" y="1334685"/>
                  </a:moveTo>
                  <a:lnTo>
                    <a:pt x="2359394" y="1334685"/>
                  </a:lnTo>
                  <a:lnTo>
                    <a:pt x="2359394" y="1260224"/>
                  </a:lnTo>
                  <a:lnTo>
                    <a:pt x="2355378" y="1260224"/>
                  </a:lnTo>
                  <a:lnTo>
                    <a:pt x="2355378" y="1334685"/>
                  </a:lnTo>
                  <a:close/>
                  <a:moveTo>
                    <a:pt x="2355378" y="1256208"/>
                  </a:moveTo>
                  <a:lnTo>
                    <a:pt x="2359394" y="1256208"/>
                  </a:lnTo>
                  <a:lnTo>
                    <a:pt x="2359394" y="1181746"/>
                  </a:lnTo>
                  <a:lnTo>
                    <a:pt x="2355378" y="1181746"/>
                  </a:lnTo>
                  <a:lnTo>
                    <a:pt x="2355378" y="1256208"/>
                  </a:lnTo>
                  <a:close/>
                  <a:moveTo>
                    <a:pt x="2276820" y="1338702"/>
                  </a:moveTo>
                  <a:lnTo>
                    <a:pt x="2276820" y="1413163"/>
                  </a:lnTo>
                  <a:lnTo>
                    <a:pt x="2280836" y="1413163"/>
                  </a:lnTo>
                  <a:lnTo>
                    <a:pt x="2280836" y="1338702"/>
                  </a:lnTo>
                  <a:lnTo>
                    <a:pt x="2276820" y="1338702"/>
                  </a:lnTo>
                  <a:close/>
                  <a:moveTo>
                    <a:pt x="82494" y="1338702"/>
                  </a:moveTo>
                  <a:lnTo>
                    <a:pt x="78478" y="1338702"/>
                  </a:lnTo>
                  <a:lnTo>
                    <a:pt x="78478" y="1413163"/>
                  </a:lnTo>
                  <a:lnTo>
                    <a:pt x="82494" y="1413163"/>
                  </a:lnTo>
                  <a:lnTo>
                    <a:pt x="82494" y="1338702"/>
                  </a:lnTo>
                  <a:close/>
                  <a:moveTo>
                    <a:pt x="2198342" y="1338702"/>
                  </a:moveTo>
                  <a:lnTo>
                    <a:pt x="2198342" y="1413163"/>
                  </a:lnTo>
                  <a:lnTo>
                    <a:pt x="2202358" y="1413163"/>
                  </a:lnTo>
                  <a:lnTo>
                    <a:pt x="2202358" y="1338702"/>
                  </a:lnTo>
                  <a:lnTo>
                    <a:pt x="2198342" y="1338702"/>
                  </a:lnTo>
                  <a:close/>
                  <a:moveTo>
                    <a:pt x="82494" y="318088"/>
                  </a:moveTo>
                  <a:lnTo>
                    <a:pt x="78478" y="318088"/>
                  </a:lnTo>
                  <a:lnTo>
                    <a:pt x="78478" y="392550"/>
                  </a:lnTo>
                  <a:lnTo>
                    <a:pt x="82494" y="392550"/>
                  </a:lnTo>
                  <a:lnTo>
                    <a:pt x="82494" y="318088"/>
                  </a:lnTo>
                  <a:close/>
                  <a:moveTo>
                    <a:pt x="82494" y="239530"/>
                  </a:moveTo>
                  <a:lnTo>
                    <a:pt x="78478" y="239530"/>
                  </a:lnTo>
                  <a:lnTo>
                    <a:pt x="78478" y="313992"/>
                  </a:lnTo>
                  <a:lnTo>
                    <a:pt x="82494" y="313992"/>
                  </a:lnTo>
                  <a:lnTo>
                    <a:pt x="82494" y="239530"/>
                  </a:lnTo>
                  <a:close/>
                  <a:moveTo>
                    <a:pt x="2355378" y="1413244"/>
                  </a:moveTo>
                  <a:lnTo>
                    <a:pt x="2359394" y="1413244"/>
                  </a:lnTo>
                  <a:lnTo>
                    <a:pt x="2359394" y="1338782"/>
                  </a:lnTo>
                  <a:lnTo>
                    <a:pt x="2355378" y="1338782"/>
                  </a:lnTo>
                  <a:lnTo>
                    <a:pt x="2355378" y="1413244"/>
                  </a:lnTo>
                  <a:close/>
                  <a:moveTo>
                    <a:pt x="82494" y="82494"/>
                  </a:moveTo>
                  <a:lnTo>
                    <a:pt x="78478" y="82494"/>
                  </a:lnTo>
                  <a:lnTo>
                    <a:pt x="78478" y="156956"/>
                  </a:lnTo>
                  <a:lnTo>
                    <a:pt x="82494" y="156956"/>
                  </a:lnTo>
                  <a:lnTo>
                    <a:pt x="82494" y="82494"/>
                  </a:lnTo>
                  <a:close/>
                  <a:moveTo>
                    <a:pt x="82494" y="161052"/>
                  </a:moveTo>
                  <a:lnTo>
                    <a:pt x="78478" y="161052"/>
                  </a:lnTo>
                  <a:lnTo>
                    <a:pt x="78478" y="235514"/>
                  </a:lnTo>
                  <a:lnTo>
                    <a:pt x="82494" y="235514"/>
                  </a:lnTo>
                  <a:lnTo>
                    <a:pt x="82494" y="161052"/>
                  </a:lnTo>
                  <a:close/>
                  <a:moveTo>
                    <a:pt x="2355378" y="157036"/>
                  </a:moveTo>
                  <a:lnTo>
                    <a:pt x="2359394" y="157036"/>
                  </a:lnTo>
                  <a:lnTo>
                    <a:pt x="2359394" y="82574"/>
                  </a:lnTo>
                  <a:lnTo>
                    <a:pt x="2355378" y="82574"/>
                  </a:lnTo>
                  <a:lnTo>
                    <a:pt x="2355378" y="157036"/>
                  </a:lnTo>
                  <a:close/>
                  <a:moveTo>
                    <a:pt x="632080" y="78478"/>
                  </a:moveTo>
                  <a:lnTo>
                    <a:pt x="632080" y="4016"/>
                  </a:lnTo>
                  <a:lnTo>
                    <a:pt x="628063" y="4016"/>
                  </a:lnTo>
                  <a:lnTo>
                    <a:pt x="628063" y="78478"/>
                  </a:lnTo>
                  <a:lnTo>
                    <a:pt x="632080" y="78478"/>
                  </a:lnTo>
                  <a:close/>
                  <a:moveTo>
                    <a:pt x="946151" y="78478"/>
                  </a:moveTo>
                  <a:lnTo>
                    <a:pt x="946151" y="4016"/>
                  </a:lnTo>
                  <a:lnTo>
                    <a:pt x="942135" y="4016"/>
                  </a:lnTo>
                  <a:lnTo>
                    <a:pt x="942135" y="78478"/>
                  </a:lnTo>
                  <a:lnTo>
                    <a:pt x="946151" y="78478"/>
                  </a:lnTo>
                  <a:close/>
                  <a:moveTo>
                    <a:pt x="789115" y="78478"/>
                  </a:moveTo>
                  <a:lnTo>
                    <a:pt x="789115" y="4016"/>
                  </a:lnTo>
                  <a:lnTo>
                    <a:pt x="785099" y="4016"/>
                  </a:lnTo>
                  <a:lnTo>
                    <a:pt x="785099" y="78478"/>
                  </a:lnTo>
                  <a:lnTo>
                    <a:pt x="789115" y="78478"/>
                  </a:lnTo>
                  <a:close/>
                  <a:moveTo>
                    <a:pt x="710638" y="78478"/>
                  </a:moveTo>
                  <a:lnTo>
                    <a:pt x="710638" y="4016"/>
                  </a:lnTo>
                  <a:lnTo>
                    <a:pt x="706621" y="4016"/>
                  </a:lnTo>
                  <a:lnTo>
                    <a:pt x="706621" y="78478"/>
                  </a:lnTo>
                  <a:lnTo>
                    <a:pt x="710638" y="78478"/>
                  </a:lnTo>
                  <a:close/>
                  <a:moveTo>
                    <a:pt x="1024629" y="78478"/>
                  </a:moveTo>
                  <a:lnTo>
                    <a:pt x="1024629" y="4016"/>
                  </a:lnTo>
                  <a:lnTo>
                    <a:pt x="1020613" y="4016"/>
                  </a:lnTo>
                  <a:lnTo>
                    <a:pt x="1020613" y="78478"/>
                  </a:lnTo>
                  <a:lnTo>
                    <a:pt x="1024629" y="78478"/>
                  </a:lnTo>
                  <a:close/>
                  <a:moveTo>
                    <a:pt x="867673" y="78478"/>
                  </a:moveTo>
                  <a:lnTo>
                    <a:pt x="867673" y="4016"/>
                  </a:lnTo>
                  <a:lnTo>
                    <a:pt x="863657" y="4016"/>
                  </a:lnTo>
                  <a:lnTo>
                    <a:pt x="863657" y="78478"/>
                  </a:lnTo>
                  <a:lnTo>
                    <a:pt x="867673" y="78478"/>
                  </a:lnTo>
                  <a:close/>
                  <a:moveTo>
                    <a:pt x="157036" y="1338702"/>
                  </a:moveTo>
                  <a:lnTo>
                    <a:pt x="157036" y="1413163"/>
                  </a:lnTo>
                  <a:lnTo>
                    <a:pt x="161052" y="1413163"/>
                  </a:lnTo>
                  <a:lnTo>
                    <a:pt x="161052" y="1338702"/>
                  </a:lnTo>
                  <a:lnTo>
                    <a:pt x="157036" y="1338702"/>
                  </a:lnTo>
                  <a:close/>
                  <a:moveTo>
                    <a:pt x="1103187" y="78478"/>
                  </a:moveTo>
                  <a:lnTo>
                    <a:pt x="1103187" y="4016"/>
                  </a:lnTo>
                  <a:lnTo>
                    <a:pt x="1099171" y="4016"/>
                  </a:lnTo>
                  <a:lnTo>
                    <a:pt x="1099171" y="78478"/>
                  </a:lnTo>
                  <a:lnTo>
                    <a:pt x="1103187" y="78478"/>
                  </a:lnTo>
                  <a:close/>
                  <a:moveTo>
                    <a:pt x="1338701" y="78478"/>
                  </a:moveTo>
                  <a:lnTo>
                    <a:pt x="1338701" y="4016"/>
                  </a:lnTo>
                  <a:lnTo>
                    <a:pt x="1334685" y="4016"/>
                  </a:lnTo>
                  <a:lnTo>
                    <a:pt x="1334685" y="78478"/>
                  </a:lnTo>
                  <a:lnTo>
                    <a:pt x="1338701" y="78478"/>
                  </a:lnTo>
                  <a:close/>
                  <a:moveTo>
                    <a:pt x="1260223" y="78478"/>
                  </a:moveTo>
                  <a:lnTo>
                    <a:pt x="1260223" y="4016"/>
                  </a:lnTo>
                  <a:lnTo>
                    <a:pt x="1256207" y="4016"/>
                  </a:lnTo>
                  <a:lnTo>
                    <a:pt x="1256207" y="78478"/>
                  </a:lnTo>
                  <a:lnTo>
                    <a:pt x="1260223" y="78478"/>
                  </a:lnTo>
                  <a:close/>
                  <a:moveTo>
                    <a:pt x="1181665" y="78478"/>
                  </a:moveTo>
                  <a:lnTo>
                    <a:pt x="1181665" y="4016"/>
                  </a:lnTo>
                  <a:lnTo>
                    <a:pt x="1177649" y="4016"/>
                  </a:lnTo>
                  <a:lnTo>
                    <a:pt x="1177649" y="78478"/>
                  </a:lnTo>
                  <a:lnTo>
                    <a:pt x="1181665" y="78478"/>
                  </a:lnTo>
                  <a:close/>
                  <a:moveTo>
                    <a:pt x="318088" y="157036"/>
                  </a:moveTo>
                  <a:lnTo>
                    <a:pt x="318088" y="82574"/>
                  </a:lnTo>
                  <a:lnTo>
                    <a:pt x="314072" y="82574"/>
                  </a:lnTo>
                  <a:lnTo>
                    <a:pt x="314072" y="157036"/>
                  </a:lnTo>
                  <a:lnTo>
                    <a:pt x="318088" y="157036"/>
                  </a:lnTo>
                  <a:close/>
                  <a:moveTo>
                    <a:pt x="239530" y="157036"/>
                  </a:moveTo>
                  <a:lnTo>
                    <a:pt x="239530" y="82574"/>
                  </a:lnTo>
                  <a:lnTo>
                    <a:pt x="235514" y="82574"/>
                  </a:lnTo>
                  <a:lnTo>
                    <a:pt x="235514" y="157036"/>
                  </a:lnTo>
                  <a:lnTo>
                    <a:pt x="239530" y="157036"/>
                  </a:lnTo>
                  <a:close/>
                  <a:moveTo>
                    <a:pt x="82494" y="78478"/>
                  </a:moveTo>
                  <a:lnTo>
                    <a:pt x="82494" y="4016"/>
                  </a:lnTo>
                  <a:lnTo>
                    <a:pt x="78478" y="4016"/>
                  </a:lnTo>
                  <a:lnTo>
                    <a:pt x="78478" y="78478"/>
                  </a:lnTo>
                  <a:lnTo>
                    <a:pt x="82494" y="78478"/>
                  </a:lnTo>
                  <a:close/>
                  <a:moveTo>
                    <a:pt x="161052" y="157036"/>
                  </a:moveTo>
                  <a:lnTo>
                    <a:pt x="161052" y="82574"/>
                  </a:lnTo>
                  <a:lnTo>
                    <a:pt x="157036" y="82574"/>
                  </a:lnTo>
                  <a:lnTo>
                    <a:pt x="157036" y="157036"/>
                  </a:lnTo>
                  <a:lnTo>
                    <a:pt x="161052" y="157036"/>
                  </a:lnTo>
                  <a:close/>
                  <a:moveTo>
                    <a:pt x="396566" y="157036"/>
                  </a:moveTo>
                  <a:lnTo>
                    <a:pt x="396566" y="82574"/>
                  </a:lnTo>
                  <a:lnTo>
                    <a:pt x="392550" y="82574"/>
                  </a:lnTo>
                  <a:lnTo>
                    <a:pt x="392550" y="157036"/>
                  </a:lnTo>
                  <a:lnTo>
                    <a:pt x="396566" y="157036"/>
                  </a:lnTo>
                  <a:close/>
                  <a:moveTo>
                    <a:pt x="553602" y="78478"/>
                  </a:moveTo>
                  <a:lnTo>
                    <a:pt x="553602" y="4016"/>
                  </a:lnTo>
                  <a:lnTo>
                    <a:pt x="549585" y="4016"/>
                  </a:lnTo>
                  <a:lnTo>
                    <a:pt x="549585" y="78478"/>
                  </a:lnTo>
                  <a:lnTo>
                    <a:pt x="553602" y="78478"/>
                  </a:lnTo>
                  <a:close/>
                  <a:moveTo>
                    <a:pt x="1495737" y="78478"/>
                  </a:moveTo>
                  <a:lnTo>
                    <a:pt x="1495737" y="4016"/>
                  </a:lnTo>
                  <a:lnTo>
                    <a:pt x="1491721" y="4016"/>
                  </a:lnTo>
                  <a:lnTo>
                    <a:pt x="1491721" y="78478"/>
                  </a:lnTo>
                  <a:lnTo>
                    <a:pt x="1495737" y="78478"/>
                  </a:lnTo>
                  <a:close/>
                  <a:moveTo>
                    <a:pt x="396566" y="78478"/>
                  </a:moveTo>
                  <a:lnTo>
                    <a:pt x="396566" y="4016"/>
                  </a:lnTo>
                  <a:lnTo>
                    <a:pt x="392550" y="4016"/>
                  </a:lnTo>
                  <a:lnTo>
                    <a:pt x="392550" y="78478"/>
                  </a:lnTo>
                  <a:lnTo>
                    <a:pt x="396566" y="78478"/>
                  </a:lnTo>
                  <a:close/>
                  <a:moveTo>
                    <a:pt x="475124" y="78478"/>
                  </a:moveTo>
                  <a:lnTo>
                    <a:pt x="475124" y="4016"/>
                  </a:lnTo>
                  <a:lnTo>
                    <a:pt x="471108" y="4016"/>
                  </a:lnTo>
                  <a:lnTo>
                    <a:pt x="471108" y="78478"/>
                  </a:lnTo>
                  <a:lnTo>
                    <a:pt x="475124" y="78478"/>
                  </a:lnTo>
                  <a:close/>
                  <a:moveTo>
                    <a:pt x="161052" y="78478"/>
                  </a:moveTo>
                  <a:lnTo>
                    <a:pt x="161052" y="4016"/>
                  </a:lnTo>
                  <a:lnTo>
                    <a:pt x="157036" y="4016"/>
                  </a:lnTo>
                  <a:lnTo>
                    <a:pt x="157036" y="78478"/>
                  </a:lnTo>
                  <a:lnTo>
                    <a:pt x="161052" y="78478"/>
                  </a:lnTo>
                  <a:close/>
                  <a:moveTo>
                    <a:pt x="239530" y="78478"/>
                  </a:moveTo>
                  <a:lnTo>
                    <a:pt x="239530" y="4016"/>
                  </a:lnTo>
                  <a:lnTo>
                    <a:pt x="235514" y="4016"/>
                  </a:lnTo>
                  <a:lnTo>
                    <a:pt x="235514" y="78478"/>
                  </a:lnTo>
                  <a:lnTo>
                    <a:pt x="239530" y="78478"/>
                  </a:lnTo>
                  <a:close/>
                  <a:moveTo>
                    <a:pt x="318088" y="78478"/>
                  </a:moveTo>
                  <a:lnTo>
                    <a:pt x="318088" y="4016"/>
                  </a:lnTo>
                  <a:lnTo>
                    <a:pt x="314072" y="4016"/>
                  </a:lnTo>
                  <a:lnTo>
                    <a:pt x="314072" y="78478"/>
                  </a:lnTo>
                  <a:lnTo>
                    <a:pt x="318088" y="78478"/>
                  </a:lnTo>
                  <a:close/>
                  <a:moveTo>
                    <a:pt x="1417259" y="78478"/>
                  </a:moveTo>
                  <a:lnTo>
                    <a:pt x="1417259" y="4016"/>
                  </a:lnTo>
                  <a:lnTo>
                    <a:pt x="1413243" y="4016"/>
                  </a:lnTo>
                  <a:lnTo>
                    <a:pt x="1413243" y="78478"/>
                  </a:lnTo>
                  <a:lnTo>
                    <a:pt x="1417259" y="78478"/>
                  </a:lnTo>
                  <a:close/>
                  <a:moveTo>
                    <a:pt x="2355378" y="549586"/>
                  </a:moveTo>
                  <a:lnTo>
                    <a:pt x="2359394" y="549586"/>
                  </a:lnTo>
                  <a:lnTo>
                    <a:pt x="2359394" y="475124"/>
                  </a:lnTo>
                  <a:lnTo>
                    <a:pt x="2355378" y="475124"/>
                  </a:lnTo>
                  <a:lnTo>
                    <a:pt x="2355378" y="549586"/>
                  </a:lnTo>
                  <a:close/>
                  <a:moveTo>
                    <a:pt x="2355378" y="471108"/>
                  </a:moveTo>
                  <a:lnTo>
                    <a:pt x="2359394" y="471108"/>
                  </a:lnTo>
                  <a:lnTo>
                    <a:pt x="2359394" y="396646"/>
                  </a:lnTo>
                  <a:lnTo>
                    <a:pt x="2355378" y="396646"/>
                  </a:lnTo>
                  <a:lnTo>
                    <a:pt x="2355378" y="471108"/>
                  </a:lnTo>
                  <a:close/>
                  <a:moveTo>
                    <a:pt x="2355378" y="314072"/>
                  </a:moveTo>
                  <a:lnTo>
                    <a:pt x="2359394" y="314072"/>
                  </a:lnTo>
                  <a:lnTo>
                    <a:pt x="2359394" y="239610"/>
                  </a:lnTo>
                  <a:lnTo>
                    <a:pt x="2355378" y="239610"/>
                  </a:lnTo>
                  <a:lnTo>
                    <a:pt x="2355378" y="314072"/>
                  </a:lnTo>
                  <a:close/>
                  <a:moveTo>
                    <a:pt x="2355378" y="392550"/>
                  </a:moveTo>
                  <a:lnTo>
                    <a:pt x="2359394" y="392550"/>
                  </a:lnTo>
                  <a:lnTo>
                    <a:pt x="2359394" y="318088"/>
                  </a:lnTo>
                  <a:lnTo>
                    <a:pt x="2355378" y="318088"/>
                  </a:lnTo>
                  <a:lnTo>
                    <a:pt x="2355378" y="392550"/>
                  </a:lnTo>
                  <a:close/>
                  <a:moveTo>
                    <a:pt x="2355378" y="628064"/>
                  </a:moveTo>
                  <a:lnTo>
                    <a:pt x="2359394" y="628064"/>
                  </a:lnTo>
                  <a:lnTo>
                    <a:pt x="2359394" y="553602"/>
                  </a:lnTo>
                  <a:lnTo>
                    <a:pt x="2355378" y="553602"/>
                  </a:lnTo>
                  <a:lnTo>
                    <a:pt x="2355378" y="628064"/>
                  </a:lnTo>
                  <a:close/>
                  <a:moveTo>
                    <a:pt x="2355378" y="785100"/>
                  </a:moveTo>
                  <a:lnTo>
                    <a:pt x="2359394" y="785100"/>
                  </a:lnTo>
                  <a:lnTo>
                    <a:pt x="2359394" y="710638"/>
                  </a:lnTo>
                  <a:lnTo>
                    <a:pt x="2355378" y="710638"/>
                  </a:lnTo>
                  <a:lnTo>
                    <a:pt x="2355378" y="785100"/>
                  </a:lnTo>
                  <a:close/>
                  <a:moveTo>
                    <a:pt x="2355378" y="1020613"/>
                  </a:moveTo>
                  <a:lnTo>
                    <a:pt x="2359394" y="1020613"/>
                  </a:lnTo>
                  <a:lnTo>
                    <a:pt x="2359394" y="946152"/>
                  </a:lnTo>
                  <a:lnTo>
                    <a:pt x="2355378" y="946152"/>
                  </a:lnTo>
                  <a:lnTo>
                    <a:pt x="2355378" y="1020613"/>
                  </a:lnTo>
                  <a:close/>
                  <a:moveTo>
                    <a:pt x="2355378" y="942136"/>
                  </a:moveTo>
                  <a:lnTo>
                    <a:pt x="2359394" y="942136"/>
                  </a:lnTo>
                  <a:lnTo>
                    <a:pt x="2359394" y="867674"/>
                  </a:lnTo>
                  <a:lnTo>
                    <a:pt x="2355378" y="867674"/>
                  </a:lnTo>
                  <a:lnTo>
                    <a:pt x="2355378" y="942136"/>
                  </a:lnTo>
                  <a:close/>
                  <a:moveTo>
                    <a:pt x="2355378" y="235514"/>
                  </a:moveTo>
                  <a:lnTo>
                    <a:pt x="2359394" y="235514"/>
                  </a:lnTo>
                  <a:lnTo>
                    <a:pt x="2359394" y="161052"/>
                  </a:lnTo>
                  <a:lnTo>
                    <a:pt x="2355378" y="161052"/>
                  </a:lnTo>
                  <a:lnTo>
                    <a:pt x="2355378" y="235514"/>
                  </a:lnTo>
                  <a:close/>
                  <a:moveTo>
                    <a:pt x="2355378" y="706622"/>
                  </a:moveTo>
                  <a:lnTo>
                    <a:pt x="2359394" y="706622"/>
                  </a:lnTo>
                  <a:lnTo>
                    <a:pt x="2359394" y="632160"/>
                  </a:lnTo>
                  <a:lnTo>
                    <a:pt x="2355378" y="632160"/>
                  </a:lnTo>
                  <a:lnTo>
                    <a:pt x="2355378" y="706622"/>
                  </a:lnTo>
                  <a:close/>
                  <a:moveTo>
                    <a:pt x="2355378" y="863658"/>
                  </a:moveTo>
                  <a:lnTo>
                    <a:pt x="2359394" y="863658"/>
                  </a:lnTo>
                  <a:lnTo>
                    <a:pt x="2359394" y="789196"/>
                  </a:lnTo>
                  <a:lnTo>
                    <a:pt x="2355378" y="789196"/>
                  </a:lnTo>
                  <a:lnTo>
                    <a:pt x="2355378" y="863658"/>
                  </a:lnTo>
                  <a:close/>
                  <a:moveTo>
                    <a:pt x="1574215" y="78478"/>
                  </a:moveTo>
                  <a:lnTo>
                    <a:pt x="1574215" y="4016"/>
                  </a:lnTo>
                  <a:lnTo>
                    <a:pt x="1570198" y="4016"/>
                  </a:lnTo>
                  <a:lnTo>
                    <a:pt x="1570198" y="78478"/>
                  </a:lnTo>
                  <a:lnTo>
                    <a:pt x="1574215" y="78478"/>
                  </a:lnTo>
                  <a:close/>
                  <a:moveTo>
                    <a:pt x="1966764" y="78478"/>
                  </a:moveTo>
                  <a:lnTo>
                    <a:pt x="1966764" y="4016"/>
                  </a:lnTo>
                  <a:lnTo>
                    <a:pt x="1962748" y="4016"/>
                  </a:lnTo>
                  <a:lnTo>
                    <a:pt x="1962748" y="78478"/>
                  </a:lnTo>
                  <a:lnTo>
                    <a:pt x="1966764" y="78478"/>
                  </a:lnTo>
                  <a:close/>
                  <a:moveTo>
                    <a:pt x="1888286" y="78478"/>
                  </a:moveTo>
                  <a:lnTo>
                    <a:pt x="1888286" y="4016"/>
                  </a:lnTo>
                  <a:lnTo>
                    <a:pt x="1884270" y="4016"/>
                  </a:lnTo>
                  <a:lnTo>
                    <a:pt x="1884270" y="78478"/>
                  </a:lnTo>
                  <a:lnTo>
                    <a:pt x="1888286" y="78478"/>
                  </a:lnTo>
                  <a:close/>
                  <a:moveTo>
                    <a:pt x="1809809" y="78478"/>
                  </a:moveTo>
                  <a:lnTo>
                    <a:pt x="1809809" y="4016"/>
                  </a:lnTo>
                  <a:lnTo>
                    <a:pt x="1805792" y="4016"/>
                  </a:lnTo>
                  <a:lnTo>
                    <a:pt x="1805792" y="78478"/>
                  </a:lnTo>
                  <a:lnTo>
                    <a:pt x="1809809" y="78478"/>
                  </a:lnTo>
                  <a:close/>
                  <a:moveTo>
                    <a:pt x="1652773" y="78478"/>
                  </a:moveTo>
                  <a:lnTo>
                    <a:pt x="1652773" y="4016"/>
                  </a:lnTo>
                  <a:lnTo>
                    <a:pt x="1648756" y="4016"/>
                  </a:lnTo>
                  <a:lnTo>
                    <a:pt x="1648756" y="78478"/>
                  </a:lnTo>
                  <a:lnTo>
                    <a:pt x="1652773" y="78478"/>
                  </a:lnTo>
                  <a:close/>
                  <a:moveTo>
                    <a:pt x="1731250" y="78478"/>
                  </a:moveTo>
                  <a:lnTo>
                    <a:pt x="1731250" y="4016"/>
                  </a:lnTo>
                  <a:lnTo>
                    <a:pt x="1727234" y="4016"/>
                  </a:lnTo>
                  <a:lnTo>
                    <a:pt x="1727234" y="78478"/>
                  </a:lnTo>
                  <a:lnTo>
                    <a:pt x="1731250" y="78478"/>
                  </a:lnTo>
                  <a:close/>
                  <a:moveTo>
                    <a:pt x="2202358" y="78478"/>
                  </a:moveTo>
                  <a:lnTo>
                    <a:pt x="2202358" y="4016"/>
                  </a:lnTo>
                  <a:lnTo>
                    <a:pt x="2198342" y="4016"/>
                  </a:lnTo>
                  <a:lnTo>
                    <a:pt x="2198342" y="78478"/>
                  </a:lnTo>
                  <a:lnTo>
                    <a:pt x="2202358" y="78478"/>
                  </a:lnTo>
                  <a:close/>
                  <a:moveTo>
                    <a:pt x="2280836" y="78478"/>
                  </a:moveTo>
                  <a:lnTo>
                    <a:pt x="2280836" y="4016"/>
                  </a:lnTo>
                  <a:lnTo>
                    <a:pt x="2276820" y="4016"/>
                  </a:lnTo>
                  <a:lnTo>
                    <a:pt x="2276820" y="78478"/>
                  </a:lnTo>
                  <a:lnTo>
                    <a:pt x="2280836" y="78478"/>
                  </a:lnTo>
                  <a:close/>
                  <a:moveTo>
                    <a:pt x="2359394" y="78478"/>
                  </a:moveTo>
                  <a:lnTo>
                    <a:pt x="2359394" y="4016"/>
                  </a:lnTo>
                  <a:lnTo>
                    <a:pt x="2355378" y="4016"/>
                  </a:lnTo>
                  <a:lnTo>
                    <a:pt x="2355378" y="78478"/>
                  </a:lnTo>
                  <a:lnTo>
                    <a:pt x="2359394" y="78478"/>
                  </a:lnTo>
                  <a:close/>
                  <a:moveTo>
                    <a:pt x="2123800" y="78478"/>
                  </a:moveTo>
                  <a:lnTo>
                    <a:pt x="2123800" y="4016"/>
                  </a:lnTo>
                  <a:lnTo>
                    <a:pt x="2119784" y="4016"/>
                  </a:lnTo>
                  <a:lnTo>
                    <a:pt x="2119784" y="78478"/>
                  </a:lnTo>
                  <a:lnTo>
                    <a:pt x="2123800" y="78478"/>
                  </a:lnTo>
                  <a:close/>
                  <a:moveTo>
                    <a:pt x="2045322" y="78478"/>
                  </a:moveTo>
                  <a:lnTo>
                    <a:pt x="2045322" y="4016"/>
                  </a:lnTo>
                  <a:lnTo>
                    <a:pt x="2041306" y="4016"/>
                  </a:lnTo>
                  <a:lnTo>
                    <a:pt x="2041306" y="78478"/>
                  </a:lnTo>
                  <a:lnTo>
                    <a:pt x="2045322" y="78478"/>
                  </a:lnTo>
                  <a:close/>
                  <a:moveTo>
                    <a:pt x="475124" y="157036"/>
                  </a:moveTo>
                  <a:lnTo>
                    <a:pt x="475124" y="82574"/>
                  </a:lnTo>
                  <a:lnTo>
                    <a:pt x="471108" y="82574"/>
                  </a:lnTo>
                  <a:lnTo>
                    <a:pt x="471108" y="157036"/>
                  </a:lnTo>
                  <a:lnTo>
                    <a:pt x="475124" y="157036"/>
                  </a:lnTo>
                  <a:close/>
                  <a:moveTo>
                    <a:pt x="161052" y="475124"/>
                  </a:moveTo>
                  <a:lnTo>
                    <a:pt x="157036" y="475124"/>
                  </a:lnTo>
                  <a:lnTo>
                    <a:pt x="157036" y="549586"/>
                  </a:lnTo>
                  <a:lnTo>
                    <a:pt x="161052" y="549586"/>
                  </a:lnTo>
                  <a:lnTo>
                    <a:pt x="161052" y="475124"/>
                  </a:lnTo>
                  <a:close/>
                  <a:moveTo>
                    <a:pt x="1495737" y="235514"/>
                  </a:moveTo>
                  <a:lnTo>
                    <a:pt x="1495737" y="161052"/>
                  </a:lnTo>
                  <a:lnTo>
                    <a:pt x="1491721" y="161052"/>
                  </a:lnTo>
                  <a:lnTo>
                    <a:pt x="1491721" y="235514"/>
                  </a:lnTo>
                  <a:lnTo>
                    <a:pt x="1495737" y="235514"/>
                  </a:lnTo>
                  <a:close/>
                  <a:moveTo>
                    <a:pt x="1574215" y="235514"/>
                  </a:moveTo>
                  <a:lnTo>
                    <a:pt x="1574215" y="161052"/>
                  </a:lnTo>
                  <a:lnTo>
                    <a:pt x="1570198" y="161052"/>
                  </a:lnTo>
                  <a:lnTo>
                    <a:pt x="1570198" y="235514"/>
                  </a:lnTo>
                  <a:lnTo>
                    <a:pt x="1574215" y="235514"/>
                  </a:lnTo>
                  <a:close/>
                  <a:moveTo>
                    <a:pt x="1652773" y="235514"/>
                  </a:moveTo>
                  <a:lnTo>
                    <a:pt x="1652773" y="161052"/>
                  </a:lnTo>
                  <a:lnTo>
                    <a:pt x="1648756" y="161052"/>
                  </a:lnTo>
                  <a:lnTo>
                    <a:pt x="1648756" y="235514"/>
                  </a:lnTo>
                  <a:lnTo>
                    <a:pt x="1652773" y="235514"/>
                  </a:lnTo>
                  <a:close/>
                  <a:moveTo>
                    <a:pt x="2045322" y="235514"/>
                  </a:moveTo>
                  <a:lnTo>
                    <a:pt x="2045322" y="161052"/>
                  </a:lnTo>
                  <a:lnTo>
                    <a:pt x="2041306" y="161052"/>
                  </a:lnTo>
                  <a:lnTo>
                    <a:pt x="2041306" y="235514"/>
                  </a:lnTo>
                  <a:lnTo>
                    <a:pt x="2045322" y="235514"/>
                  </a:lnTo>
                  <a:close/>
                  <a:moveTo>
                    <a:pt x="1731250" y="235514"/>
                  </a:moveTo>
                  <a:lnTo>
                    <a:pt x="1731250" y="161052"/>
                  </a:lnTo>
                  <a:lnTo>
                    <a:pt x="1727234" y="161052"/>
                  </a:lnTo>
                  <a:lnTo>
                    <a:pt x="1727234" y="235514"/>
                  </a:lnTo>
                  <a:lnTo>
                    <a:pt x="1731250" y="235514"/>
                  </a:lnTo>
                  <a:close/>
                  <a:moveTo>
                    <a:pt x="1260223" y="235514"/>
                  </a:moveTo>
                  <a:lnTo>
                    <a:pt x="1260223" y="161052"/>
                  </a:lnTo>
                  <a:lnTo>
                    <a:pt x="1256207" y="161052"/>
                  </a:lnTo>
                  <a:lnTo>
                    <a:pt x="1256207" y="235514"/>
                  </a:lnTo>
                  <a:lnTo>
                    <a:pt x="1260223" y="235514"/>
                  </a:lnTo>
                  <a:close/>
                  <a:moveTo>
                    <a:pt x="1809809" y="235514"/>
                  </a:moveTo>
                  <a:lnTo>
                    <a:pt x="1809809" y="161052"/>
                  </a:lnTo>
                  <a:lnTo>
                    <a:pt x="1805792" y="161052"/>
                  </a:lnTo>
                  <a:lnTo>
                    <a:pt x="1805792" y="235514"/>
                  </a:lnTo>
                  <a:lnTo>
                    <a:pt x="1809809" y="235514"/>
                  </a:lnTo>
                  <a:close/>
                  <a:moveTo>
                    <a:pt x="1181665" y="235514"/>
                  </a:moveTo>
                  <a:lnTo>
                    <a:pt x="1181665" y="161052"/>
                  </a:lnTo>
                  <a:lnTo>
                    <a:pt x="1177649" y="161052"/>
                  </a:lnTo>
                  <a:lnTo>
                    <a:pt x="1177649" y="235514"/>
                  </a:lnTo>
                  <a:lnTo>
                    <a:pt x="1181665" y="235514"/>
                  </a:lnTo>
                  <a:close/>
                  <a:moveTo>
                    <a:pt x="1417259" y="235514"/>
                  </a:moveTo>
                  <a:lnTo>
                    <a:pt x="1417259" y="161052"/>
                  </a:lnTo>
                  <a:lnTo>
                    <a:pt x="1413243" y="161052"/>
                  </a:lnTo>
                  <a:lnTo>
                    <a:pt x="1413243" y="235514"/>
                  </a:lnTo>
                  <a:lnTo>
                    <a:pt x="1417259" y="235514"/>
                  </a:lnTo>
                  <a:close/>
                  <a:moveTo>
                    <a:pt x="1338701" y="235514"/>
                  </a:moveTo>
                  <a:lnTo>
                    <a:pt x="1338701" y="161052"/>
                  </a:lnTo>
                  <a:lnTo>
                    <a:pt x="1334685" y="161052"/>
                  </a:lnTo>
                  <a:lnTo>
                    <a:pt x="1334685" y="235514"/>
                  </a:lnTo>
                  <a:lnTo>
                    <a:pt x="1338701" y="235514"/>
                  </a:lnTo>
                  <a:close/>
                  <a:moveTo>
                    <a:pt x="396566" y="235514"/>
                  </a:moveTo>
                  <a:lnTo>
                    <a:pt x="396566" y="161052"/>
                  </a:lnTo>
                  <a:lnTo>
                    <a:pt x="392550" y="161052"/>
                  </a:lnTo>
                  <a:lnTo>
                    <a:pt x="392550" y="235514"/>
                  </a:lnTo>
                  <a:lnTo>
                    <a:pt x="396566" y="235514"/>
                  </a:lnTo>
                  <a:close/>
                  <a:moveTo>
                    <a:pt x="867673" y="235514"/>
                  </a:moveTo>
                  <a:lnTo>
                    <a:pt x="867673" y="161052"/>
                  </a:lnTo>
                  <a:lnTo>
                    <a:pt x="863657" y="161052"/>
                  </a:lnTo>
                  <a:lnTo>
                    <a:pt x="863657" y="235514"/>
                  </a:lnTo>
                  <a:lnTo>
                    <a:pt x="867673" y="235514"/>
                  </a:lnTo>
                  <a:close/>
                  <a:moveTo>
                    <a:pt x="789115" y="235514"/>
                  </a:moveTo>
                  <a:lnTo>
                    <a:pt x="789115" y="161052"/>
                  </a:lnTo>
                  <a:lnTo>
                    <a:pt x="785099" y="161052"/>
                  </a:lnTo>
                  <a:lnTo>
                    <a:pt x="785099" y="235514"/>
                  </a:lnTo>
                  <a:lnTo>
                    <a:pt x="789115" y="235514"/>
                  </a:lnTo>
                  <a:close/>
                  <a:moveTo>
                    <a:pt x="475124" y="235514"/>
                  </a:moveTo>
                  <a:lnTo>
                    <a:pt x="475124" y="161052"/>
                  </a:lnTo>
                  <a:lnTo>
                    <a:pt x="471108" y="161052"/>
                  </a:lnTo>
                  <a:lnTo>
                    <a:pt x="471108" y="235514"/>
                  </a:lnTo>
                  <a:lnTo>
                    <a:pt x="475124" y="235514"/>
                  </a:lnTo>
                  <a:close/>
                  <a:moveTo>
                    <a:pt x="710638" y="235514"/>
                  </a:moveTo>
                  <a:lnTo>
                    <a:pt x="710638" y="161052"/>
                  </a:lnTo>
                  <a:lnTo>
                    <a:pt x="706621" y="161052"/>
                  </a:lnTo>
                  <a:lnTo>
                    <a:pt x="706621" y="235514"/>
                  </a:lnTo>
                  <a:lnTo>
                    <a:pt x="710638" y="235514"/>
                  </a:lnTo>
                  <a:close/>
                  <a:moveTo>
                    <a:pt x="553602" y="235514"/>
                  </a:moveTo>
                  <a:lnTo>
                    <a:pt x="553602" y="161052"/>
                  </a:lnTo>
                  <a:lnTo>
                    <a:pt x="549585" y="161052"/>
                  </a:lnTo>
                  <a:lnTo>
                    <a:pt x="549585" y="235514"/>
                  </a:lnTo>
                  <a:lnTo>
                    <a:pt x="553602" y="235514"/>
                  </a:lnTo>
                  <a:close/>
                  <a:moveTo>
                    <a:pt x="1888286" y="235514"/>
                  </a:moveTo>
                  <a:lnTo>
                    <a:pt x="1888286" y="161052"/>
                  </a:lnTo>
                  <a:lnTo>
                    <a:pt x="1884270" y="161052"/>
                  </a:lnTo>
                  <a:lnTo>
                    <a:pt x="1884270" y="235514"/>
                  </a:lnTo>
                  <a:lnTo>
                    <a:pt x="1888286" y="235514"/>
                  </a:lnTo>
                  <a:close/>
                  <a:moveTo>
                    <a:pt x="318088" y="235514"/>
                  </a:moveTo>
                  <a:lnTo>
                    <a:pt x="318088" y="161052"/>
                  </a:lnTo>
                  <a:lnTo>
                    <a:pt x="314072" y="161052"/>
                  </a:lnTo>
                  <a:lnTo>
                    <a:pt x="314072" y="235514"/>
                  </a:lnTo>
                  <a:lnTo>
                    <a:pt x="318088" y="235514"/>
                  </a:lnTo>
                  <a:close/>
                  <a:moveTo>
                    <a:pt x="2198342" y="314072"/>
                  </a:moveTo>
                  <a:lnTo>
                    <a:pt x="2202358" y="314072"/>
                  </a:lnTo>
                  <a:lnTo>
                    <a:pt x="2202358" y="239610"/>
                  </a:lnTo>
                  <a:lnTo>
                    <a:pt x="2198342" y="239610"/>
                  </a:lnTo>
                  <a:lnTo>
                    <a:pt x="2198342" y="314072"/>
                  </a:lnTo>
                  <a:close/>
                  <a:moveTo>
                    <a:pt x="1966764" y="235514"/>
                  </a:moveTo>
                  <a:lnTo>
                    <a:pt x="1966764" y="161052"/>
                  </a:lnTo>
                  <a:lnTo>
                    <a:pt x="1962748" y="161052"/>
                  </a:lnTo>
                  <a:lnTo>
                    <a:pt x="1962748" y="235514"/>
                  </a:lnTo>
                  <a:lnTo>
                    <a:pt x="1966764" y="235514"/>
                  </a:lnTo>
                  <a:close/>
                  <a:moveTo>
                    <a:pt x="239530" y="235514"/>
                  </a:moveTo>
                  <a:lnTo>
                    <a:pt x="239530" y="161052"/>
                  </a:lnTo>
                  <a:lnTo>
                    <a:pt x="235514" y="161052"/>
                  </a:lnTo>
                  <a:lnTo>
                    <a:pt x="235514" y="235514"/>
                  </a:lnTo>
                  <a:lnTo>
                    <a:pt x="239530" y="235514"/>
                  </a:lnTo>
                  <a:close/>
                  <a:moveTo>
                    <a:pt x="632080" y="235514"/>
                  </a:moveTo>
                  <a:lnTo>
                    <a:pt x="632080" y="161052"/>
                  </a:lnTo>
                  <a:lnTo>
                    <a:pt x="628063" y="161052"/>
                  </a:lnTo>
                  <a:lnTo>
                    <a:pt x="628063" y="235514"/>
                  </a:lnTo>
                  <a:lnTo>
                    <a:pt x="632080" y="235514"/>
                  </a:lnTo>
                  <a:close/>
                  <a:moveTo>
                    <a:pt x="1103187" y="235514"/>
                  </a:moveTo>
                  <a:lnTo>
                    <a:pt x="1103187" y="161052"/>
                  </a:lnTo>
                  <a:lnTo>
                    <a:pt x="1099171" y="161052"/>
                  </a:lnTo>
                  <a:lnTo>
                    <a:pt x="1099171" y="235514"/>
                  </a:lnTo>
                  <a:lnTo>
                    <a:pt x="1103187" y="235514"/>
                  </a:lnTo>
                  <a:close/>
                  <a:moveTo>
                    <a:pt x="785099" y="1260224"/>
                  </a:moveTo>
                  <a:lnTo>
                    <a:pt x="785099" y="1334685"/>
                  </a:lnTo>
                  <a:lnTo>
                    <a:pt x="789115" y="1334685"/>
                  </a:lnTo>
                  <a:lnTo>
                    <a:pt x="789115" y="1260224"/>
                  </a:lnTo>
                  <a:lnTo>
                    <a:pt x="785099" y="1260224"/>
                  </a:lnTo>
                  <a:close/>
                  <a:moveTo>
                    <a:pt x="628063" y="1260224"/>
                  </a:moveTo>
                  <a:lnTo>
                    <a:pt x="628063" y="1334685"/>
                  </a:lnTo>
                  <a:lnTo>
                    <a:pt x="632080" y="1334685"/>
                  </a:lnTo>
                  <a:lnTo>
                    <a:pt x="632080" y="1260224"/>
                  </a:lnTo>
                  <a:lnTo>
                    <a:pt x="628063" y="1260224"/>
                  </a:lnTo>
                  <a:close/>
                  <a:moveTo>
                    <a:pt x="549585" y="1260224"/>
                  </a:moveTo>
                  <a:lnTo>
                    <a:pt x="549585" y="1334685"/>
                  </a:lnTo>
                  <a:lnTo>
                    <a:pt x="553602" y="1334685"/>
                  </a:lnTo>
                  <a:lnTo>
                    <a:pt x="553602" y="1260224"/>
                  </a:lnTo>
                  <a:lnTo>
                    <a:pt x="549585" y="1260224"/>
                  </a:lnTo>
                  <a:close/>
                  <a:moveTo>
                    <a:pt x="471108" y="1260224"/>
                  </a:moveTo>
                  <a:lnTo>
                    <a:pt x="471108" y="1334685"/>
                  </a:lnTo>
                  <a:lnTo>
                    <a:pt x="475124" y="1334685"/>
                  </a:lnTo>
                  <a:lnTo>
                    <a:pt x="475124" y="1260224"/>
                  </a:lnTo>
                  <a:lnTo>
                    <a:pt x="471108" y="1260224"/>
                  </a:lnTo>
                  <a:close/>
                  <a:moveTo>
                    <a:pt x="1099171" y="1260224"/>
                  </a:moveTo>
                  <a:lnTo>
                    <a:pt x="1099171" y="1334685"/>
                  </a:lnTo>
                  <a:lnTo>
                    <a:pt x="1103187" y="1334685"/>
                  </a:lnTo>
                  <a:lnTo>
                    <a:pt x="1103187" y="1260224"/>
                  </a:lnTo>
                  <a:lnTo>
                    <a:pt x="1099171" y="1260224"/>
                  </a:lnTo>
                  <a:close/>
                  <a:moveTo>
                    <a:pt x="392550" y="1260224"/>
                  </a:moveTo>
                  <a:lnTo>
                    <a:pt x="392550" y="1334685"/>
                  </a:lnTo>
                  <a:lnTo>
                    <a:pt x="396566" y="1334685"/>
                  </a:lnTo>
                  <a:lnTo>
                    <a:pt x="396566" y="1260224"/>
                  </a:lnTo>
                  <a:lnTo>
                    <a:pt x="392550" y="1260224"/>
                  </a:lnTo>
                  <a:close/>
                  <a:moveTo>
                    <a:pt x="1020613" y="1260224"/>
                  </a:moveTo>
                  <a:lnTo>
                    <a:pt x="1020613" y="1334685"/>
                  </a:lnTo>
                  <a:lnTo>
                    <a:pt x="1024629" y="1334685"/>
                  </a:lnTo>
                  <a:lnTo>
                    <a:pt x="1024629" y="1260224"/>
                  </a:lnTo>
                  <a:lnTo>
                    <a:pt x="1020613" y="1260224"/>
                  </a:lnTo>
                  <a:close/>
                  <a:moveTo>
                    <a:pt x="863657" y="1260224"/>
                  </a:moveTo>
                  <a:lnTo>
                    <a:pt x="863657" y="1334685"/>
                  </a:lnTo>
                  <a:lnTo>
                    <a:pt x="867673" y="1334685"/>
                  </a:lnTo>
                  <a:lnTo>
                    <a:pt x="867673" y="1260224"/>
                  </a:lnTo>
                  <a:lnTo>
                    <a:pt x="863657" y="1260224"/>
                  </a:lnTo>
                  <a:close/>
                  <a:moveTo>
                    <a:pt x="942135" y="1260224"/>
                  </a:moveTo>
                  <a:lnTo>
                    <a:pt x="942135" y="1334685"/>
                  </a:lnTo>
                  <a:lnTo>
                    <a:pt x="946151" y="1334685"/>
                  </a:lnTo>
                  <a:lnTo>
                    <a:pt x="946151" y="1260224"/>
                  </a:lnTo>
                  <a:lnTo>
                    <a:pt x="942135" y="1260224"/>
                  </a:lnTo>
                  <a:close/>
                  <a:moveTo>
                    <a:pt x="706621" y="1260224"/>
                  </a:moveTo>
                  <a:lnTo>
                    <a:pt x="706621" y="1334685"/>
                  </a:lnTo>
                  <a:lnTo>
                    <a:pt x="710638" y="1334685"/>
                  </a:lnTo>
                  <a:lnTo>
                    <a:pt x="710638" y="1260224"/>
                  </a:lnTo>
                  <a:lnTo>
                    <a:pt x="706621" y="1260224"/>
                  </a:lnTo>
                  <a:close/>
                  <a:moveTo>
                    <a:pt x="2123800" y="235514"/>
                  </a:moveTo>
                  <a:lnTo>
                    <a:pt x="2123800" y="161052"/>
                  </a:lnTo>
                  <a:lnTo>
                    <a:pt x="2119784" y="161052"/>
                  </a:lnTo>
                  <a:lnTo>
                    <a:pt x="2119784" y="235514"/>
                  </a:lnTo>
                  <a:lnTo>
                    <a:pt x="2123800" y="235514"/>
                  </a:lnTo>
                  <a:close/>
                  <a:moveTo>
                    <a:pt x="946151" y="235514"/>
                  </a:moveTo>
                  <a:lnTo>
                    <a:pt x="946151" y="161052"/>
                  </a:lnTo>
                  <a:lnTo>
                    <a:pt x="942135" y="161052"/>
                  </a:lnTo>
                  <a:lnTo>
                    <a:pt x="942135" y="235514"/>
                  </a:lnTo>
                  <a:lnTo>
                    <a:pt x="946151" y="235514"/>
                  </a:lnTo>
                  <a:close/>
                  <a:moveTo>
                    <a:pt x="314072" y="1260224"/>
                  </a:moveTo>
                  <a:lnTo>
                    <a:pt x="314072" y="1334685"/>
                  </a:lnTo>
                  <a:lnTo>
                    <a:pt x="318088" y="1334685"/>
                  </a:lnTo>
                  <a:lnTo>
                    <a:pt x="318088" y="1260224"/>
                  </a:lnTo>
                  <a:lnTo>
                    <a:pt x="314072" y="1260224"/>
                  </a:lnTo>
                  <a:close/>
                  <a:moveTo>
                    <a:pt x="2198342" y="392550"/>
                  </a:moveTo>
                  <a:lnTo>
                    <a:pt x="2202358" y="392550"/>
                  </a:lnTo>
                  <a:lnTo>
                    <a:pt x="2202358" y="318088"/>
                  </a:lnTo>
                  <a:lnTo>
                    <a:pt x="2198342" y="318088"/>
                  </a:lnTo>
                  <a:lnTo>
                    <a:pt x="2198342" y="392550"/>
                  </a:lnTo>
                  <a:close/>
                  <a:moveTo>
                    <a:pt x="1024629" y="235514"/>
                  </a:moveTo>
                  <a:lnTo>
                    <a:pt x="1024629" y="161052"/>
                  </a:lnTo>
                  <a:lnTo>
                    <a:pt x="1020613" y="161052"/>
                  </a:lnTo>
                  <a:lnTo>
                    <a:pt x="1020613" y="235514"/>
                  </a:lnTo>
                  <a:lnTo>
                    <a:pt x="1024629" y="235514"/>
                  </a:lnTo>
                  <a:close/>
                  <a:moveTo>
                    <a:pt x="1177649" y="1260224"/>
                  </a:moveTo>
                  <a:lnTo>
                    <a:pt x="1177649" y="1334685"/>
                  </a:lnTo>
                  <a:lnTo>
                    <a:pt x="1181665" y="1334685"/>
                  </a:lnTo>
                  <a:lnTo>
                    <a:pt x="1181665" y="1260224"/>
                  </a:lnTo>
                  <a:lnTo>
                    <a:pt x="1177649" y="1260224"/>
                  </a:lnTo>
                  <a:close/>
                  <a:moveTo>
                    <a:pt x="235514" y="1260224"/>
                  </a:moveTo>
                  <a:lnTo>
                    <a:pt x="235514" y="1334685"/>
                  </a:lnTo>
                  <a:lnTo>
                    <a:pt x="239530" y="1334685"/>
                  </a:lnTo>
                  <a:lnTo>
                    <a:pt x="239530" y="1260224"/>
                  </a:lnTo>
                  <a:lnTo>
                    <a:pt x="235514" y="1260224"/>
                  </a:lnTo>
                  <a:close/>
                  <a:moveTo>
                    <a:pt x="2198342" y="471108"/>
                  </a:moveTo>
                  <a:lnTo>
                    <a:pt x="2202358" y="471108"/>
                  </a:lnTo>
                  <a:lnTo>
                    <a:pt x="2202358" y="396646"/>
                  </a:lnTo>
                  <a:lnTo>
                    <a:pt x="2198342" y="396646"/>
                  </a:lnTo>
                  <a:lnTo>
                    <a:pt x="2198342" y="471108"/>
                  </a:lnTo>
                  <a:close/>
                  <a:moveTo>
                    <a:pt x="2435864" y="2008"/>
                  </a:moveTo>
                  <a:lnTo>
                    <a:pt x="2435864" y="4016"/>
                  </a:lnTo>
                  <a:lnTo>
                    <a:pt x="2433856" y="4016"/>
                  </a:lnTo>
                  <a:lnTo>
                    <a:pt x="2433856" y="78478"/>
                  </a:lnTo>
                  <a:lnTo>
                    <a:pt x="2435864" y="78478"/>
                  </a:lnTo>
                  <a:lnTo>
                    <a:pt x="2435864" y="82494"/>
                  </a:lnTo>
                  <a:lnTo>
                    <a:pt x="2433856" y="82494"/>
                  </a:lnTo>
                  <a:lnTo>
                    <a:pt x="2433856" y="156956"/>
                  </a:lnTo>
                  <a:lnTo>
                    <a:pt x="2435864" y="156956"/>
                  </a:lnTo>
                  <a:lnTo>
                    <a:pt x="2435864" y="160972"/>
                  </a:lnTo>
                  <a:lnTo>
                    <a:pt x="2433856" y="160972"/>
                  </a:lnTo>
                  <a:lnTo>
                    <a:pt x="2433856" y="235433"/>
                  </a:lnTo>
                  <a:lnTo>
                    <a:pt x="2435864" y="235433"/>
                  </a:lnTo>
                  <a:lnTo>
                    <a:pt x="2435864" y="239450"/>
                  </a:lnTo>
                  <a:lnTo>
                    <a:pt x="2433856" y="239450"/>
                  </a:lnTo>
                  <a:lnTo>
                    <a:pt x="2433856" y="313911"/>
                  </a:lnTo>
                  <a:lnTo>
                    <a:pt x="2435864" y="313911"/>
                  </a:lnTo>
                  <a:lnTo>
                    <a:pt x="2435864" y="317928"/>
                  </a:lnTo>
                  <a:lnTo>
                    <a:pt x="2433856" y="317928"/>
                  </a:lnTo>
                  <a:lnTo>
                    <a:pt x="2433856" y="392389"/>
                  </a:lnTo>
                  <a:lnTo>
                    <a:pt x="2435864" y="392389"/>
                  </a:lnTo>
                  <a:lnTo>
                    <a:pt x="2435864" y="396405"/>
                  </a:lnTo>
                  <a:lnTo>
                    <a:pt x="2433856" y="396405"/>
                  </a:lnTo>
                  <a:lnTo>
                    <a:pt x="2433856" y="470867"/>
                  </a:lnTo>
                  <a:lnTo>
                    <a:pt x="2435864" y="470867"/>
                  </a:lnTo>
                  <a:lnTo>
                    <a:pt x="2435864" y="474883"/>
                  </a:lnTo>
                  <a:lnTo>
                    <a:pt x="2433856" y="474883"/>
                  </a:lnTo>
                  <a:lnTo>
                    <a:pt x="2433856" y="549345"/>
                  </a:lnTo>
                  <a:lnTo>
                    <a:pt x="2435864" y="549345"/>
                  </a:lnTo>
                  <a:lnTo>
                    <a:pt x="2435864" y="553361"/>
                  </a:lnTo>
                  <a:lnTo>
                    <a:pt x="2433856" y="553361"/>
                  </a:lnTo>
                  <a:lnTo>
                    <a:pt x="2433856" y="627823"/>
                  </a:lnTo>
                  <a:lnTo>
                    <a:pt x="2435864" y="627823"/>
                  </a:lnTo>
                  <a:lnTo>
                    <a:pt x="2435864" y="631839"/>
                  </a:lnTo>
                  <a:lnTo>
                    <a:pt x="2433856" y="631839"/>
                  </a:lnTo>
                  <a:lnTo>
                    <a:pt x="2433856" y="706300"/>
                  </a:lnTo>
                  <a:lnTo>
                    <a:pt x="2435864" y="706300"/>
                  </a:lnTo>
                  <a:lnTo>
                    <a:pt x="2435864" y="710317"/>
                  </a:lnTo>
                  <a:lnTo>
                    <a:pt x="2433856" y="710317"/>
                  </a:lnTo>
                  <a:lnTo>
                    <a:pt x="2433856" y="784778"/>
                  </a:lnTo>
                  <a:lnTo>
                    <a:pt x="2435864" y="784778"/>
                  </a:lnTo>
                  <a:lnTo>
                    <a:pt x="2435864" y="788795"/>
                  </a:lnTo>
                  <a:lnTo>
                    <a:pt x="2433856" y="788795"/>
                  </a:lnTo>
                  <a:lnTo>
                    <a:pt x="2433856" y="863256"/>
                  </a:lnTo>
                  <a:lnTo>
                    <a:pt x="2435864" y="863256"/>
                  </a:lnTo>
                  <a:lnTo>
                    <a:pt x="2435864" y="867272"/>
                  </a:lnTo>
                  <a:lnTo>
                    <a:pt x="2433856" y="867272"/>
                  </a:lnTo>
                  <a:lnTo>
                    <a:pt x="2433856" y="941734"/>
                  </a:lnTo>
                  <a:lnTo>
                    <a:pt x="2435864" y="941734"/>
                  </a:lnTo>
                  <a:lnTo>
                    <a:pt x="2435864" y="945750"/>
                  </a:lnTo>
                  <a:lnTo>
                    <a:pt x="2433856" y="945750"/>
                  </a:lnTo>
                  <a:lnTo>
                    <a:pt x="2433856" y="1020212"/>
                  </a:lnTo>
                  <a:lnTo>
                    <a:pt x="2435864" y="1020212"/>
                  </a:lnTo>
                  <a:lnTo>
                    <a:pt x="2435864" y="1024228"/>
                  </a:lnTo>
                  <a:lnTo>
                    <a:pt x="2433856" y="1024228"/>
                  </a:lnTo>
                  <a:lnTo>
                    <a:pt x="2433856" y="1098690"/>
                  </a:lnTo>
                  <a:lnTo>
                    <a:pt x="2435864" y="1098690"/>
                  </a:lnTo>
                  <a:lnTo>
                    <a:pt x="2435864" y="1102706"/>
                  </a:lnTo>
                  <a:lnTo>
                    <a:pt x="2433856" y="1102706"/>
                  </a:lnTo>
                  <a:lnTo>
                    <a:pt x="2433856" y="1177167"/>
                  </a:lnTo>
                  <a:lnTo>
                    <a:pt x="2435864" y="1177167"/>
                  </a:lnTo>
                  <a:lnTo>
                    <a:pt x="2435864" y="1181184"/>
                  </a:lnTo>
                  <a:lnTo>
                    <a:pt x="2433856" y="1181184"/>
                  </a:lnTo>
                  <a:lnTo>
                    <a:pt x="2433856" y="1255645"/>
                  </a:lnTo>
                  <a:lnTo>
                    <a:pt x="2435864" y="1255645"/>
                  </a:lnTo>
                  <a:lnTo>
                    <a:pt x="2435864" y="1259662"/>
                  </a:lnTo>
                  <a:lnTo>
                    <a:pt x="2433856" y="1259662"/>
                  </a:lnTo>
                  <a:lnTo>
                    <a:pt x="2433856" y="1334123"/>
                  </a:lnTo>
                  <a:lnTo>
                    <a:pt x="2435864" y="1334123"/>
                  </a:lnTo>
                  <a:lnTo>
                    <a:pt x="2435864" y="1338139"/>
                  </a:lnTo>
                  <a:lnTo>
                    <a:pt x="2433856" y="1338139"/>
                  </a:lnTo>
                  <a:lnTo>
                    <a:pt x="2433856" y="1412601"/>
                  </a:lnTo>
                  <a:lnTo>
                    <a:pt x="2435864" y="1412601"/>
                  </a:lnTo>
                  <a:lnTo>
                    <a:pt x="2435864" y="1416617"/>
                  </a:lnTo>
                  <a:lnTo>
                    <a:pt x="2433856" y="1416617"/>
                  </a:lnTo>
                  <a:lnTo>
                    <a:pt x="2433856" y="1491079"/>
                  </a:lnTo>
                  <a:lnTo>
                    <a:pt x="2435864" y="1491079"/>
                  </a:lnTo>
                  <a:lnTo>
                    <a:pt x="2435864" y="1495095"/>
                  </a:lnTo>
                  <a:lnTo>
                    <a:pt x="2433856" y="1495095"/>
                  </a:lnTo>
                  <a:lnTo>
                    <a:pt x="2433856" y="1559677"/>
                  </a:lnTo>
                  <a:lnTo>
                    <a:pt x="2437872" y="1559677"/>
                  </a:lnTo>
                  <a:lnTo>
                    <a:pt x="2437872" y="2008"/>
                  </a:lnTo>
                  <a:lnTo>
                    <a:pt x="2435864" y="2008"/>
                  </a:lnTo>
                  <a:close/>
                  <a:moveTo>
                    <a:pt x="2202358" y="235514"/>
                  </a:moveTo>
                  <a:lnTo>
                    <a:pt x="2202358" y="161052"/>
                  </a:lnTo>
                  <a:lnTo>
                    <a:pt x="2198342" y="161052"/>
                  </a:lnTo>
                  <a:lnTo>
                    <a:pt x="2198342" y="235514"/>
                  </a:lnTo>
                  <a:lnTo>
                    <a:pt x="2202358" y="235514"/>
                  </a:lnTo>
                  <a:close/>
                  <a:moveTo>
                    <a:pt x="4016" y="4016"/>
                  </a:moveTo>
                  <a:lnTo>
                    <a:pt x="78478" y="4016"/>
                  </a:lnTo>
                  <a:lnTo>
                    <a:pt x="78478" y="2008"/>
                  </a:lnTo>
                  <a:lnTo>
                    <a:pt x="82494" y="2008"/>
                  </a:lnTo>
                  <a:lnTo>
                    <a:pt x="82494" y="4016"/>
                  </a:lnTo>
                  <a:lnTo>
                    <a:pt x="156956" y="4016"/>
                  </a:lnTo>
                  <a:lnTo>
                    <a:pt x="156956" y="2008"/>
                  </a:lnTo>
                  <a:lnTo>
                    <a:pt x="160972" y="2008"/>
                  </a:lnTo>
                  <a:lnTo>
                    <a:pt x="160972" y="4016"/>
                  </a:lnTo>
                  <a:lnTo>
                    <a:pt x="235433" y="4016"/>
                  </a:lnTo>
                  <a:lnTo>
                    <a:pt x="235433" y="2008"/>
                  </a:lnTo>
                  <a:lnTo>
                    <a:pt x="239450" y="2008"/>
                  </a:lnTo>
                  <a:lnTo>
                    <a:pt x="239450" y="4016"/>
                  </a:lnTo>
                  <a:lnTo>
                    <a:pt x="313911" y="4016"/>
                  </a:lnTo>
                  <a:lnTo>
                    <a:pt x="313911" y="2008"/>
                  </a:lnTo>
                  <a:lnTo>
                    <a:pt x="317927" y="2008"/>
                  </a:lnTo>
                  <a:lnTo>
                    <a:pt x="317927" y="4016"/>
                  </a:lnTo>
                  <a:lnTo>
                    <a:pt x="392389" y="4016"/>
                  </a:lnTo>
                  <a:lnTo>
                    <a:pt x="392389" y="2008"/>
                  </a:lnTo>
                  <a:lnTo>
                    <a:pt x="396405" y="2008"/>
                  </a:lnTo>
                  <a:lnTo>
                    <a:pt x="396405" y="4016"/>
                  </a:lnTo>
                  <a:lnTo>
                    <a:pt x="470867" y="4016"/>
                  </a:lnTo>
                  <a:lnTo>
                    <a:pt x="470867" y="2008"/>
                  </a:lnTo>
                  <a:lnTo>
                    <a:pt x="474883" y="2008"/>
                  </a:lnTo>
                  <a:lnTo>
                    <a:pt x="474883" y="4016"/>
                  </a:lnTo>
                  <a:lnTo>
                    <a:pt x="549345" y="4016"/>
                  </a:lnTo>
                  <a:lnTo>
                    <a:pt x="549345" y="2008"/>
                  </a:lnTo>
                  <a:lnTo>
                    <a:pt x="553361" y="2008"/>
                  </a:lnTo>
                  <a:lnTo>
                    <a:pt x="553361" y="4016"/>
                  </a:lnTo>
                  <a:lnTo>
                    <a:pt x="627822" y="4016"/>
                  </a:lnTo>
                  <a:lnTo>
                    <a:pt x="627822" y="2008"/>
                  </a:lnTo>
                  <a:lnTo>
                    <a:pt x="631839" y="2008"/>
                  </a:lnTo>
                  <a:lnTo>
                    <a:pt x="631839" y="4016"/>
                  </a:lnTo>
                  <a:lnTo>
                    <a:pt x="706300" y="4016"/>
                  </a:lnTo>
                  <a:lnTo>
                    <a:pt x="706300" y="2008"/>
                  </a:lnTo>
                  <a:lnTo>
                    <a:pt x="710316" y="2008"/>
                  </a:lnTo>
                  <a:lnTo>
                    <a:pt x="710316" y="4016"/>
                  </a:lnTo>
                  <a:lnTo>
                    <a:pt x="784778" y="4016"/>
                  </a:lnTo>
                  <a:lnTo>
                    <a:pt x="784778" y="2008"/>
                  </a:lnTo>
                  <a:lnTo>
                    <a:pt x="788794" y="2008"/>
                  </a:lnTo>
                  <a:lnTo>
                    <a:pt x="788794" y="4016"/>
                  </a:lnTo>
                  <a:lnTo>
                    <a:pt x="863256" y="4016"/>
                  </a:lnTo>
                  <a:lnTo>
                    <a:pt x="863256" y="2008"/>
                  </a:lnTo>
                  <a:lnTo>
                    <a:pt x="867272" y="2008"/>
                  </a:lnTo>
                  <a:lnTo>
                    <a:pt x="867272" y="4016"/>
                  </a:lnTo>
                  <a:lnTo>
                    <a:pt x="941733" y="4016"/>
                  </a:lnTo>
                  <a:lnTo>
                    <a:pt x="941733" y="2008"/>
                  </a:lnTo>
                  <a:lnTo>
                    <a:pt x="945750" y="2008"/>
                  </a:lnTo>
                  <a:lnTo>
                    <a:pt x="945750" y="4016"/>
                  </a:lnTo>
                  <a:lnTo>
                    <a:pt x="1020211" y="4016"/>
                  </a:lnTo>
                  <a:lnTo>
                    <a:pt x="1020211" y="2008"/>
                  </a:lnTo>
                  <a:lnTo>
                    <a:pt x="1024227" y="2008"/>
                  </a:lnTo>
                  <a:lnTo>
                    <a:pt x="1024227" y="4016"/>
                  </a:lnTo>
                  <a:lnTo>
                    <a:pt x="1098689" y="4016"/>
                  </a:lnTo>
                  <a:lnTo>
                    <a:pt x="1098689" y="2008"/>
                  </a:lnTo>
                  <a:lnTo>
                    <a:pt x="1102705" y="2008"/>
                  </a:lnTo>
                  <a:lnTo>
                    <a:pt x="1102705" y="4016"/>
                  </a:lnTo>
                  <a:lnTo>
                    <a:pt x="1177167" y="4016"/>
                  </a:lnTo>
                  <a:lnTo>
                    <a:pt x="1177167" y="2008"/>
                  </a:lnTo>
                  <a:lnTo>
                    <a:pt x="1181183" y="2008"/>
                  </a:lnTo>
                  <a:lnTo>
                    <a:pt x="1181183" y="4016"/>
                  </a:lnTo>
                  <a:lnTo>
                    <a:pt x="1255645" y="4016"/>
                  </a:lnTo>
                  <a:lnTo>
                    <a:pt x="1255645" y="2008"/>
                  </a:lnTo>
                  <a:lnTo>
                    <a:pt x="1259661" y="2008"/>
                  </a:lnTo>
                  <a:lnTo>
                    <a:pt x="1259661" y="4016"/>
                  </a:lnTo>
                  <a:lnTo>
                    <a:pt x="1334122" y="4016"/>
                  </a:lnTo>
                  <a:lnTo>
                    <a:pt x="1334122" y="2008"/>
                  </a:lnTo>
                  <a:lnTo>
                    <a:pt x="1338139" y="2008"/>
                  </a:lnTo>
                  <a:lnTo>
                    <a:pt x="1338139" y="4016"/>
                  </a:lnTo>
                  <a:lnTo>
                    <a:pt x="1412600" y="4016"/>
                  </a:lnTo>
                  <a:lnTo>
                    <a:pt x="1412600" y="2008"/>
                  </a:lnTo>
                  <a:lnTo>
                    <a:pt x="1416616" y="2008"/>
                  </a:lnTo>
                  <a:lnTo>
                    <a:pt x="1416616" y="4016"/>
                  </a:lnTo>
                  <a:lnTo>
                    <a:pt x="1491078" y="4016"/>
                  </a:lnTo>
                  <a:lnTo>
                    <a:pt x="1491078" y="2008"/>
                  </a:lnTo>
                  <a:lnTo>
                    <a:pt x="1495094" y="2008"/>
                  </a:lnTo>
                  <a:lnTo>
                    <a:pt x="1495094" y="4016"/>
                  </a:lnTo>
                  <a:lnTo>
                    <a:pt x="1569556" y="4016"/>
                  </a:lnTo>
                  <a:lnTo>
                    <a:pt x="1569556" y="2008"/>
                  </a:lnTo>
                  <a:lnTo>
                    <a:pt x="1573572" y="2008"/>
                  </a:lnTo>
                  <a:lnTo>
                    <a:pt x="1573572" y="4016"/>
                  </a:lnTo>
                  <a:lnTo>
                    <a:pt x="1648033" y="4016"/>
                  </a:lnTo>
                  <a:lnTo>
                    <a:pt x="1648033" y="2008"/>
                  </a:lnTo>
                  <a:lnTo>
                    <a:pt x="1652050" y="2008"/>
                  </a:lnTo>
                  <a:lnTo>
                    <a:pt x="1652050" y="4016"/>
                  </a:lnTo>
                  <a:lnTo>
                    <a:pt x="1726511" y="4016"/>
                  </a:lnTo>
                  <a:lnTo>
                    <a:pt x="1726511" y="2008"/>
                  </a:lnTo>
                  <a:lnTo>
                    <a:pt x="1730528" y="2008"/>
                  </a:lnTo>
                  <a:lnTo>
                    <a:pt x="1730528" y="4016"/>
                  </a:lnTo>
                  <a:lnTo>
                    <a:pt x="1804989" y="4016"/>
                  </a:lnTo>
                  <a:lnTo>
                    <a:pt x="1804989" y="2008"/>
                  </a:lnTo>
                  <a:lnTo>
                    <a:pt x="1809005" y="2008"/>
                  </a:lnTo>
                  <a:lnTo>
                    <a:pt x="1809005" y="4016"/>
                  </a:lnTo>
                  <a:lnTo>
                    <a:pt x="1883467" y="4016"/>
                  </a:lnTo>
                  <a:lnTo>
                    <a:pt x="1883467" y="2008"/>
                  </a:lnTo>
                  <a:lnTo>
                    <a:pt x="1887483" y="2008"/>
                  </a:lnTo>
                  <a:lnTo>
                    <a:pt x="1887483" y="4016"/>
                  </a:lnTo>
                  <a:lnTo>
                    <a:pt x="1961945" y="4016"/>
                  </a:lnTo>
                  <a:lnTo>
                    <a:pt x="1961945" y="2008"/>
                  </a:lnTo>
                  <a:lnTo>
                    <a:pt x="1965961" y="2008"/>
                  </a:lnTo>
                  <a:lnTo>
                    <a:pt x="1965961" y="4016"/>
                  </a:lnTo>
                  <a:lnTo>
                    <a:pt x="2040422" y="4016"/>
                  </a:lnTo>
                  <a:lnTo>
                    <a:pt x="2040422" y="2008"/>
                  </a:lnTo>
                  <a:lnTo>
                    <a:pt x="2044439" y="2008"/>
                  </a:lnTo>
                  <a:lnTo>
                    <a:pt x="2044439" y="4016"/>
                  </a:lnTo>
                  <a:lnTo>
                    <a:pt x="2118900" y="4016"/>
                  </a:lnTo>
                  <a:lnTo>
                    <a:pt x="2118900" y="2008"/>
                  </a:lnTo>
                  <a:lnTo>
                    <a:pt x="2122917" y="2008"/>
                  </a:lnTo>
                  <a:lnTo>
                    <a:pt x="2122917" y="4016"/>
                  </a:lnTo>
                  <a:lnTo>
                    <a:pt x="2197378" y="4016"/>
                  </a:lnTo>
                  <a:lnTo>
                    <a:pt x="2197378" y="2008"/>
                  </a:lnTo>
                  <a:lnTo>
                    <a:pt x="2201394" y="2008"/>
                  </a:lnTo>
                  <a:lnTo>
                    <a:pt x="2201394" y="4016"/>
                  </a:lnTo>
                  <a:lnTo>
                    <a:pt x="2275856" y="4016"/>
                  </a:lnTo>
                  <a:lnTo>
                    <a:pt x="2275856" y="2008"/>
                  </a:lnTo>
                  <a:lnTo>
                    <a:pt x="2279872" y="2008"/>
                  </a:lnTo>
                  <a:lnTo>
                    <a:pt x="2279872" y="4016"/>
                  </a:lnTo>
                  <a:lnTo>
                    <a:pt x="2354334" y="4016"/>
                  </a:lnTo>
                  <a:lnTo>
                    <a:pt x="2354334" y="2008"/>
                  </a:lnTo>
                  <a:lnTo>
                    <a:pt x="2358350" y="2008"/>
                  </a:lnTo>
                  <a:lnTo>
                    <a:pt x="2358350" y="4016"/>
                  </a:lnTo>
                  <a:lnTo>
                    <a:pt x="2432811" y="4016"/>
                  </a:lnTo>
                  <a:lnTo>
                    <a:pt x="2432811" y="2008"/>
                  </a:lnTo>
                  <a:lnTo>
                    <a:pt x="2434819" y="2008"/>
                  </a:lnTo>
                  <a:lnTo>
                    <a:pt x="2434819" y="0"/>
                  </a:lnTo>
                  <a:lnTo>
                    <a:pt x="2008" y="0"/>
                  </a:lnTo>
                  <a:lnTo>
                    <a:pt x="2008" y="2008"/>
                  </a:lnTo>
                  <a:lnTo>
                    <a:pt x="4016" y="2008"/>
                  </a:lnTo>
                  <a:lnTo>
                    <a:pt x="4016" y="4016"/>
                  </a:lnTo>
                  <a:close/>
                  <a:moveTo>
                    <a:pt x="1570198" y="82494"/>
                  </a:moveTo>
                  <a:lnTo>
                    <a:pt x="1570198" y="78478"/>
                  </a:lnTo>
                  <a:lnTo>
                    <a:pt x="1495737" y="78478"/>
                  </a:lnTo>
                  <a:lnTo>
                    <a:pt x="1495737" y="82494"/>
                  </a:lnTo>
                  <a:lnTo>
                    <a:pt x="1570198" y="82494"/>
                  </a:lnTo>
                  <a:close/>
                  <a:moveTo>
                    <a:pt x="314072" y="82494"/>
                  </a:moveTo>
                  <a:lnTo>
                    <a:pt x="314072" y="78478"/>
                  </a:lnTo>
                  <a:lnTo>
                    <a:pt x="239610" y="78478"/>
                  </a:lnTo>
                  <a:lnTo>
                    <a:pt x="239610" y="82494"/>
                  </a:lnTo>
                  <a:lnTo>
                    <a:pt x="314072" y="82494"/>
                  </a:lnTo>
                  <a:close/>
                  <a:moveTo>
                    <a:pt x="1648756" y="82494"/>
                  </a:moveTo>
                  <a:lnTo>
                    <a:pt x="1648756" y="78478"/>
                  </a:lnTo>
                  <a:lnTo>
                    <a:pt x="1574295" y="78478"/>
                  </a:lnTo>
                  <a:lnTo>
                    <a:pt x="1574295" y="82494"/>
                  </a:lnTo>
                  <a:lnTo>
                    <a:pt x="1648756" y="82494"/>
                  </a:lnTo>
                  <a:close/>
                  <a:moveTo>
                    <a:pt x="1727234" y="82494"/>
                  </a:moveTo>
                  <a:lnTo>
                    <a:pt x="1727234" y="78478"/>
                  </a:lnTo>
                  <a:lnTo>
                    <a:pt x="1652773" y="78478"/>
                  </a:lnTo>
                  <a:lnTo>
                    <a:pt x="1652773" y="82494"/>
                  </a:lnTo>
                  <a:lnTo>
                    <a:pt x="1727234" y="82494"/>
                  </a:lnTo>
                  <a:close/>
                  <a:moveTo>
                    <a:pt x="1413243" y="82494"/>
                  </a:moveTo>
                  <a:lnTo>
                    <a:pt x="1413243" y="78478"/>
                  </a:lnTo>
                  <a:lnTo>
                    <a:pt x="1338781" y="78478"/>
                  </a:lnTo>
                  <a:lnTo>
                    <a:pt x="1338781" y="82494"/>
                  </a:lnTo>
                  <a:lnTo>
                    <a:pt x="1413243" y="82494"/>
                  </a:lnTo>
                  <a:close/>
                  <a:moveTo>
                    <a:pt x="1491721" y="82494"/>
                  </a:moveTo>
                  <a:lnTo>
                    <a:pt x="1491721" y="78478"/>
                  </a:lnTo>
                  <a:lnTo>
                    <a:pt x="1417259" y="78478"/>
                  </a:lnTo>
                  <a:lnTo>
                    <a:pt x="1417259" y="82494"/>
                  </a:lnTo>
                  <a:lnTo>
                    <a:pt x="1491721" y="82494"/>
                  </a:lnTo>
                  <a:close/>
                  <a:moveTo>
                    <a:pt x="1256207" y="82494"/>
                  </a:moveTo>
                  <a:lnTo>
                    <a:pt x="1256207" y="78478"/>
                  </a:lnTo>
                  <a:lnTo>
                    <a:pt x="1181745" y="78478"/>
                  </a:lnTo>
                  <a:lnTo>
                    <a:pt x="1181745" y="82494"/>
                  </a:lnTo>
                  <a:lnTo>
                    <a:pt x="1256207" y="82494"/>
                  </a:lnTo>
                  <a:close/>
                  <a:moveTo>
                    <a:pt x="157036" y="82494"/>
                  </a:moveTo>
                  <a:lnTo>
                    <a:pt x="157036" y="78478"/>
                  </a:lnTo>
                  <a:lnTo>
                    <a:pt x="82574" y="78478"/>
                  </a:lnTo>
                  <a:lnTo>
                    <a:pt x="82574" y="82494"/>
                  </a:lnTo>
                  <a:lnTo>
                    <a:pt x="157036" y="82494"/>
                  </a:lnTo>
                  <a:close/>
                  <a:moveTo>
                    <a:pt x="1334685" y="82494"/>
                  </a:moveTo>
                  <a:lnTo>
                    <a:pt x="1334685" y="78478"/>
                  </a:lnTo>
                  <a:lnTo>
                    <a:pt x="1260223" y="78478"/>
                  </a:lnTo>
                  <a:lnTo>
                    <a:pt x="1260223" y="82494"/>
                  </a:lnTo>
                  <a:lnTo>
                    <a:pt x="1334685" y="82494"/>
                  </a:lnTo>
                  <a:close/>
                  <a:moveTo>
                    <a:pt x="1805792" y="82494"/>
                  </a:moveTo>
                  <a:lnTo>
                    <a:pt x="1805792" y="78478"/>
                  </a:lnTo>
                  <a:lnTo>
                    <a:pt x="1731331" y="78478"/>
                  </a:lnTo>
                  <a:lnTo>
                    <a:pt x="1731331" y="82494"/>
                  </a:lnTo>
                  <a:lnTo>
                    <a:pt x="1805792" y="82494"/>
                  </a:lnTo>
                  <a:close/>
                  <a:moveTo>
                    <a:pt x="2355378" y="82494"/>
                  </a:moveTo>
                  <a:lnTo>
                    <a:pt x="2355378" y="78478"/>
                  </a:lnTo>
                  <a:lnTo>
                    <a:pt x="2280916" y="78478"/>
                  </a:lnTo>
                  <a:lnTo>
                    <a:pt x="2280916" y="82494"/>
                  </a:lnTo>
                  <a:lnTo>
                    <a:pt x="2355378" y="82494"/>
                  </a:lnTo>
                  <a:close/>
                  <a:moveTo>
                    <a:pt x="2276820" y="82494"/>
                  </a:moveTo>
                  <a:lnTo>
                    <a:pt x="2276820" y="78478"/>
                  </a:lnTo>
                  <a:lnTo>
                    <a:pt x="2202358" y="78478"/>
                  </a:lnTo>
                  <a:lnTo>
                    <a:pt x="2202358" y="82494"/>
                  </a:lnTo>
                  <a:lnTo>
                    <a:pt x="2276820" y="82494"/>
                  </a:lnTo>
                  <a:close/>
                  <a:moveTo>
                    <a:pt x="1177649" y="82494"/>
                  </a:moveTo>
                  <a:lnTo>
                    <a:pt x="1177649" y="78478"/>
                  </a:lnTo>
                  <a:lnTo>
                    <a:pt x="1103187" y="78478"/>
                  </a:lnTo>
                  <a:lnTo>
                    <a:pt x="1103187" y="82494"/>
                  </a:lnTo>
                  <a:lnTo>
                    <a:pt x="1177649" y="82494"/>
                  </a:lnTo>
                  <a:close/>
                  <a:moveTo>
                    <a:pt x="2198342" y="82494"/>
                  </a:moveTo>
                  <a:lnTo>
                    <a:pt x="2198342" y="78478"/>
                  </a:lnTo>
                  <a:lnTo>
                    <a:pt x="2123880" y="78478"/>
                  </a:lnTo>
                  <a:lnTo>
                    <a:pt x="2123880" y="82494"/>
                  </a:lnTo>
                  <a:lnTo>
                    <a:pt x="2198342" y="82494"/>
                  </a:lnTo>
                  <a:close/>
                  <a:moveTo>
                    <a:pt x="2359394" y="82494"/>
                  </a:moveTo>
                  <a:lnTo>
                    <a:pt x="2433856" y="82494"/>
                  </a:lnTo>
                  <a:lnTo>
                    <a:pt x="2433856" y="78478"/>
                  </a:lnTo>
                  <a:lnTo>
                    <a:pt x="2359394" y="78478"/>
                  </a:lnTo>
                  <a:lnTo>
                    <a:pt x="2359394" y="82494"/>
                  </a:lnTo>
                  <a:close/>
                  <a:moveTo>
                    <a:pt x="78478" y="78478"/>
                  </a:moveTo>
                  <a:lnTo>
                    <a:pt x="4016" y="78478"/>
                  </a:lnTo>
                  <a:lnTo>
                    <a:pt x="4016" y="82494"/>
                  </a:lnTo>
                  <a:lnTo>
                    <a:pt x="78478" y="82494"/>
                  </a:lnTo>
                  <a:lnTo>
                    <a:pt x="78478" y="78478"/>
                  </a:lnTo>
                  <a:close/>
                  <a:moveTo>
                    <a:pt x="1962748" y="82494"/>
                  </a:moveTo>
                  <a:lnTo>
                    <a:pt x="1962748" y="78478"/>
                  </a:lnTo>
                  <a:lnTo>
                    <a:pt x="1888286" y="78478"/>
                  </a:lnTo>
                  <a:lnTo>
                    <a:pt x="1888286" y="82494"/>
                  </a:lnTo>
                  <a:lnTo>
                    <a:pt x="1962748" y="82494"/>
                  </a:lnTo>
                  <a:close/>
                  <a:moveTo>
                    <a:pt x="2119784" y="82494"/>
                  </a:moveTo>
                  <a:lnTo>
                    <a:pt x="2119784" y="78478"/>
                  </a:lnTo>
                  <a:lnTo>
                    <a:pt x="2045322" y="78478"/>
                  </a:lnTo>
                  <a:lnTo>
                    <a:pt x="2045322" y="82494"/>
                  </a:lnTo>
                  <a:lnTo>
                    <a:pt x="2119784" y="82494"/>
                  </a:lnTo>
                  <a:close/>
                  <a:moveTo>
                    <a:pt x="1884270" y="82494"/>
                  </a:moveTo>
                  <a:lnTo>
                    <a:pt x="1884270" y="78478"/>
                  </a:lnTo>
                  <a:lnTo>
                    <a:pt x="1809809" y="78478"/>
                  </a:lnTo>
                  <a:lnTo>
                    <a:pt x="1809809" y="82494"/>
                  </a:lnTo>
                  <a:lnTo>
                    <a:pt x="1884270" y="82494"/>
                  </a:lnTo>
                  <a:close/>
                  <a:moveTo>
                    <a:pt x="2041306" y="82494"/>
                  </a:moveTo>
                  <a:lnTo>
                    <a:pt x="2041306" y="78478"/>
                  </a:lnTo>
                  <a:lnTo>
                    <a:pt x="1966844" y="78478"/>
                  </a:lnTo>
                  <a:lnTo>
                    <a:pt x="1966844" y="82494"/>
                  </a:lnTo>
                  <a:lnTo>
                    <a:pt x="2041306" y="82494"/>
                  </a:lnTo>
                  <a:close/>
                  <a:moveTo>
                    <a:pt x="392550" y="82494"/>
                  </a:moveTo>
                  <a:lnTo>
                    <a:pt x="392550" y="78478"/>
                  </a:lnTo>
                  <a:lnTo>
                    <a:pt x="318088" y="78478"/>
                  </a:lnTo>
                  <a:lnTo>
                    <a:pt x="318088" y="82494"/>
                  </a:lnTo>
                  <a:lnTo>
                    <a:pt x="392550" y="82494"/>
                  </a:lnTo>
                  <a:close/>
                  <a:moveTo>
                    <a:pt x="1099171" y="82494"/>
                  </a:moveTo>
                  <a:lnTo>
                    <a:pt x="1099171" y="78478"/>
                  </a:lnTo>
                  <a:lnTo>
                    <a:pt x="1024709" y="78478"/>
                  </a:lnTo>
                  <a:lnTo>
                    <a:pt x="1024709" y="82494"/>
                  </a:lnTo>
                  <a:lnTo>
                    <a:pt x="1099171" y="82494"/>
                  </a:lnTo>
                  <a:close/>
                  <a:moveTo>
                    <a:pt x="706621" y="82494"/>
                  </a:moveTo>
                  <a:lnTo>
                    <a:pt x="706621" y="78478"/>
                  </a:lnTo>
                  <a:lnTo>
                    <a:pt x="632160" y="78478"/>
                  </a:lnTo>
                  <a:lnTo>
                    <a:pt x="632160" y="82494"/>
                  </a:lnTo>
                  <a:lnTo>
                    <a:pt x="706621" y="82494"/>
                  </a:lnTo>
                  <a:close/>
                  <a:moveTo>
                    <a:pt x="471108" y="82494"/>
                  </a:moveTo>
                  <a:lnTo>
                    <a:pt x="471108" y="78478"/>
                  </a:lnTo>
                  <a:lnTo>
                    <a:pt x="396646" y="78478"/>
                  </a:lnTo>
                  <a:lnTo>
                    <a:pt x="396646" y="82494"/>
                  </a:lnTo>
                  <a:lnTo>
                    <a:pt x="471108" y="82494"/>
                  </a:lnTo>
                  <a:close/>
                  <a:moveTo>
                    <a:pt x="549585" y="82494"/>
                  </a:moveTo>
                  <a:lnTo>
                    <a:pt x="549585" y="78478"/>
                  </a:lnTo>
                  <a:lnTo>
                    <a:pt x="475124" y="78478"/>
                  </a:lnTo>
                  <a:lnTo>
                    <a:pt x="475124" y="82494"/>
                  </a:lnTo>
                  <a:lnTo>
                    <a:pt x="549585" y="82494"/>
                  </a:lnTo>
                  <a:close/>
                  <a:moveTo>
                    <a:pt x="1020613" y="82494"/>
                  </a:moveTo>
                  <a:lnTo>
                    <a:pt x="1020613" y="78478"/>
                  </a:lnTo>
                  <a:lnTo>
                    <a:pt x="946151" y="78478"/>
                  </a:lnTo>
                  <a:lnTo>
                    <a:pt x="946151" y="82494"/>
                  </a:lnTo>
                  <a:lnTo>
                    <a:pt x="1020613" y="82494"/>
                  </a:lnTo>
                  <a:close/>
                  <a:moveTo>
                    <a:pt x="628063" y="82494"/>
                  </a:moveTo>
                  <a:lnTo>
                    <a:pt x="628063" y="78478"/>
                  </a:lnTo>
                  <a:lnTo>
                    <a:pt x="553602" y="78478"/>
                  </a:lnTo>
                  <a:lnTo>
                    <a:pt x="553602" y="82494"/>
                  </a:lnTo>
                  <a:lnTo>
                    <a:pt x="628063" y="82494"/>
                  </a:lnTo>
                  <a:close/>
                  <a:moveTo>
                    <a:pt x="785099" y="82494"/>
                  </a:moveTo>
                  <a:lnTo>
                    <a:pt x="785099" y="78478"/>
                  </a:lnTo>
                  <a:lnTo>
                    <a:pt x="710638" y="78478"/>
                  </a:lnTo>
                  <a:lnTo>
                    <a:pt x="710638" y="82494"/>
                  </a:lnTo>
                  <a:lnTo>
                    <a:pt x="785099" y="82494"/>
                  </a:lnTo>
                  <a:close/>
                  <a:moveTo>
                    <a:pt x="235514" y="82494"/>
                  </a:moveTo>
                  <a:lnTo>
                    <a:pt x="235514" y="78478"/>
                  </a:lnTo>
                  <a:lnTo>
                    <a:pt x="161052" y="78478"/>
                  </a:lnTo>
                  <a:lnTo>
                    <a:pt x="161052" y="82494"/>
                  </a:lnTo>
                  <a:lnTo>
                    <a:pt x="235514" y="82494"/>
                  </a:lnTo>
                  <a:close/>
                  <a:moveTo>
                    <a:pt x="863657" y="82494"/>
                  </a:moveTo>
                  <a:lnTo>
                    <a:pt x="863657" y="78478"/>
                  </a:lnTo>
                  <a:lnTo>
                    <a:pt x="789196" y="78478"/>
                  </a:lnTo>
                  <a:lnTo>
                    <a:pt x="789196" y="82494"/>
                  </a:lnTo>
                  <a:lnTo>
                    <a:pt x="863657" y="82494"/>
                  </a:lnTo>
                  <a:close/>
                  <a:moveTo>
                    <a:pt x="942135" y="82494"/>
                  </a:moveTo>
                  <a:lnTo>
                    <a:pt x="942135" y="78478"/>
                  </a:lnTo>
                  <a:lnTo>
                    <a:pt x="867673" y="78478"/>
                  </a:lnTo>
                  <a:lnTo>
                    <a:pt x="867673" y="82494"/>
                  </a:lnTo>
                  <a:lnTo>
                    <a:pt x="942135" y="82494"/>
                  </a:lnTo>
                  <a:close/>
                  <a:moveTo>
                    <a:pt x="392550" y="161052"/>
                  </a:moveTo>
                  <a:lnTo>
                    <a:pt x="392550" y="157036"/>
                  </a:lnTo>
                  <a:lnTo>
                    <a:pt x="318088" y="157036"/>
                  </a:lnTo>
                  <a:lnTo>
                    <a:pt x="318088" y="161052"/>
                  </a:lnTo>
                  <a:lnTo>
                    <a:pt x="392550" y="161052"/>
                  </a:lnTo>
                  <a:close/>
                  <a:moveTo>
                    <a:pt x="1491721" y="161052"/>
                  </a:moveTo>
                  <a:lnTo>
                    <a:pt x="1491721" y="157036"/>
                  </a:lnTo>
                  <a:lnTo>
                    <a:pt x="1417259" y="157036"/>
                  </a:lnTo>
                  <a:lnTo>
                    <a:pt x="1417259" y="161052"/>
                  </a:lnTo>
                  <a:lnTo>
                    <a:pt x="1491721" y="161052"/>
                  </a:lnTo>
                  <a:close/>
                  <a:moveTo>
                    <a:pt x="1570198" y="161052"/>
                  </a:moveTo>
                  <a:lnTo>
                    <a:pt x="1570198" y="157036"/>
                  </a:lnTo>
                  <a:lnTo>
                    <a:pt x="1495737" y="157036"/>
                  </a:lnTo>
                  <a:lnTo>
                    <a:pt x="1495737" y="161052"/>
                  </a:lnTo>
                  <a:lnTo>
                    <a:pt x="1570198" y="161052"/>
                  </a:lnTo>
                  <a:close/>
                  <a:moveTo>
                    <a:pt x="2198342" y="161052"/>
                  </a:moveTo>
                  <a:lnTo>
                    <a:pt x="2198342" y="157036"/>
                  </a:lnTo>
                  <a:lnTo>
                    <a:pt x="2123880" y="157036"/>
                  </a:lnTo>
                  <a:lnTo>
                    <a:pt x="2123880" y="161052"/>
                  </a:lnTo>
                  <a:lnTo>
                    <a:pt x="2198342" y="161052"/>
                  </a:lnTo>
                  <a:close/>
                  <a:moveTo>
                    <a:pt x="2276820" y="161052"/>
                  </a:moveTo>
                  <a:lnTo>
                    <a:pt x="2276820" y="157036"/>
                  </a:lnTo>
                  <a:lnTo>
                    <a:pt x="2202358" y="157036"/>
                  </a:lnTo>
                  <a:lnTo>
                    <a:pt x="2202358" y="161052"/>
                  </a:lnTo>
                  <a:lnTo>
                    <a:pt x="2276820" y="161052"/>
                  </a:lnTo>
                  <a:close/>
                  <a:moveTo>
                    <a:pt x="1334685" y="161052"/>
                  </a:moveTo>
                  <a:lnTo>
                    <a:pt x="1334685" y="157036"/>
                  </a:lnTo>
                  <a:lnTo>
                    <a:pt x="1260223" y="157036"/>
                  </a:lnTo>
                  <a:lnTo>
                    <a:pt x="1260223" y="161052"/>
                  </a:lnTo>
                  <a:lnTo>
                    <a:pt x="1334685" y="161052"/>
                  </a:lnTo>
                  <a:close/>
                  <a:moveTo>
                    <a:pt x="1413243" y="161052"/>
                  </a:moveTo>
                  <a:lnTo>
                    <a:pt x="1413243" y="157036"/>
                  </a:lnTo>
                  <a:lnTo>
                    <a:pt x="1338781" y="157036"/>
                  </a:lnTo>
                  <a:lnTo>
                    <a:pt x="1338781" y="161052"/>
                  </a:lnTo>
                  <a:lnTo>
                    <a:pt x="1413243" y="161052"/>
                  </a:lnTo>
                  <a:close/>
                  <a:moveTo>
                    <a:pt x="1256207" y="161052"/>
                  </a:moveTo>
                  <a:lnTo>
                    <a:pt x="1256207" y="157036"/>
                  </a:lnTo>
                  <a:lnTo>
                    <a:pt x="1181745" y="157036"/>
                  </a:lnTo>
                  <a:lnTo>
                    <a:pt x="1181745" y="161052"/>
                  </a:lnTo>
                  <a:lnTo>
                    <a:pt x="1256207" y="161052"/>
                  </a:lnTo>
                  <a:close/>
                  <a:moveTo>
                    <a:pt x="1884270" y="161052"/>
                  </a:moveTo>
                  <a:lnTo>
                    <a:pt x="1884270" y="157036"/>
                  </a:lnTo>
                  <a:lnTo>
                    <a:pt x="1809809" y="157036"/>
                  </a:lnTo>
                  <a:lnTo>
                    <a:pt x="1809809" y="161052"/>
                  </a:lnTo>
                  <a:lnTo>
                    <a:pt x="1884270" y="161052"/>
                  </a:lnTo>
                  <a:close/>
                  <a:moveTo>
                    <a:pt x="2041306" y="161052"/>
                  </a:moveTo>
                  <a:lnTo>
                    <a:pt x="2041306" y="157036"/>
                  </a:lnTo>
                  <a:lnTo>
                    <a:pt x="1966844" y="157036"/>
                  </a:lnTo>
                  <a:lnTo>
                    <a:pt x="1966844" y="161052"/>
                  </a:lnTo>
                  <a:lnTo>
                    <a:pt x="2041306" y="161052"/>
                  </a:lnTo>
                  <a:close/>
                  <a:moveTo>
                    <a:pt x="1962748" y="161052"/>
                  </a:moveTo>
                  <a:lnTo>
                    <a:pt x="1962748" y="157036"/>
                  </a:lnTo>
                  <a:lnTo>
                    <a:pt x="1888286" y="157036"/>
                  </a:lnTo>
                  <a:lnTo>
                    <a:pt x="1888286" y="161052"/>
                  </a:lnTo>
                  <a:lnTo>
                    <a:pt x="1962748" y="161052"/>
                  </a:lnTo>
                  <a:close/>
                  <a:moveTo>
                    <a:pt x="157036" y="157036"/>
                  </a:moveTo>
                  <a:lnTo>
                    <a:pt x="82574" y="157036"/>
                  </a:lnTo>
                  <a:lnTo>
                    <a:pt x="82574" y="161052"/>
                  </a:lnTo>
                  <a:lnTo>
                    <a:pt x="157036" y="161052"/>
                  </a:lnTo>
                  <a:lnTo>
                    <a:pt x="157036" y="157036"/>
                  </a:lnTo>
                  <a:close/>
                  <a:moveTo>
                    <a:pt x="1727234" y="161052"/>
                  </a:moveTo>
                  <a:lnTo>
                    <a:pt x="1727234" y="157036"/>
                  </a:lnTo>
                  <a:lnTo>
                    <a:pt x="1652773" y="157036"/>
                  </a:lnTo>
                  <a:lnTo>
                    <a:pt x="1652773" y="161052"/>
                  </a:lnTo>
                  <a:lnTo>
                    <a:pt x="1727234" y="161052"/>
                  </a:lnTo>
                  <a:close/>
                  <a:moveTo>
                    <a:pt x="2119784" y="161052"/>
                  </a:moveTo>
                  <a:lnTo>
                    <a:pt x="2119784" y="157036"/>
                  </a:lnTo>
                  <a:lnTo>
                    <a:pt x="2045322" y="157036"/>
                  </a:lnTo>
                  <a:lnTo>
                    <a:pt x="2045322" y="161052"/>
                  </a:lnTo>
                  <a:lnTo>
                    <a:pt x="2119784" y="161052"/>
                  </a:lnTo>
                  <a:close/>
                  <a:moveTo>
                    <a:pt x="1648756" y="161052"/>
                  </a:moveTo>
                  <a:lnTo>
                    <a:pt x="1648756" y="157036"/>
                  </a:lnTo>
                  <a:lnTo>
                    <a:pt x="1574295" y="157036"/>
                  </a:lnTo>
                  <a:lnTo>
                    <a:pt x="1574295" y="161052"/>
                  </a:lnTo>
                  <a:lnTo>
                    <a:pt x="1648756" y="161052"/>
                  </a:lnTo>
                  <a:close/>
                  <a:moveTo>
                    <a:pt x="471108" y="161052"/>
                  </a:moveTo>
                  <a:lnTo>
                    <a:pt x="471108" y="157036"/>
                  </a:lnTo>
                  <a:lnTo>
                    <a:pt x="396646" y="157036"/>
                  </a:lnTo>
                  <a:lnTo>
                    <a:pt x="396646" y="161052"/>
                  </a:lnTo>
                  <a:lnTo>
                    <a:pt x="471108" y="161052"/>
                  </a:lnTo>
                  <a:close/>
                  <a:moveTo>
                    <a:pt x="1805792" y="161052"/>
                  </a:moveTo>
                  <a:lnTo>
                    <a:pt x="1805792" y="157036"/>
                  </a:lnTo>
                  <a:lnTo>
                    <a:pt x="1731331" y="157036"/>
                  </a:lnTo>
                  <a:lnTo>
                    <a:pt x="1731331" y="161052"/>
                  </a:lnTo>
                  <a:lnTo>
                    <a:pt x="1805792" y="161052"/>
                  </a:lnTo>
                  <a:close/>
                  <a:moveTo>
                    <a:pt x="1099171" y="161052"/>
                  </a:moveTo>
                  <a:lnTo>
                    <a:pt x="1099171" y="157036"/>
                  </a:lnTo>
                  <a:lnTo>
                    <a:pt x="1024709" y="157036"/>
                  </a:lnTo>
                  <a:lnTo>
                    <a:pt x="1024709" y="161052"/>
                  </a:lnTo>
                  <a:lnTo>
                    <a:pt x="1099171" y="161052"/>
                  </a:lnTo>
                  <a:close/>
                  <a:moveTo>
                    <a:pt x="628063" y="161052"/>
                  </a:moveTo>
                  <a:lnTo>
                    <a:pt x="628063" y="157036"/>
                  </a:lnTo>
                  <a:lnTo>
                    <a:pt x="553602" y="157036"/>
                  </a:lnTo>
                  <a:lnTo>
                    <a:pt x="553602" y="161052"/>
                  </a:lnTo>
                  <a:lnTo>
                    <a:pt x="628063" y="161052"/>
                  </a:lnTo>
                  <a:close/>
                  <a:moveTo>
                    <a:pt x="78478" y="157036"/>
                  </a:moveTo>
                  <a:lnTo>
                    <a:pt x="4016" y="157036"/>
                  </a:lnTo>
                  <a:lnTo>
                    <a:pt x="4016" y="161052"/>
                  </a:lnTo>
                  <a:lnTo>
                    <a:pt x="78478" y="161052"/>
                  </a:lnTo>
                  <a:lnTo>
                    <a:pt x="78478" y="157036"/>
                  </a:lnTo>
                  <a:close/>
                  <a:moveTo>
                    <a:pt x="2280836" y="161052"/>
                  </a:moveTo>
                  <a:lnTo>
                    <a:pt x="2355298" y="161052"/>
                  </a:lnTo>
                  <a:lnTo>
                    <a:pt x="2355298" y="157036"/>
                  </a:lnTo>
                  <a:lnTo>
                    <a:pt x="2280836" y="157036"/>
                  </a:lnTo>
                  <a:lnTo>
                    <a:pt x="2280836" y="161052"/>
                  </a:lnTo>
                  <a:close/>
                  <a:moveTo>
                    <a:pt x="942135" y="161052"/>
                  </a:moveTo>
                  <a:lnTo>
                    <a:pt x="942135" y="157036"/>
                  </a:lnTo>
                  <a:lnTo>
                    <a:pt x="867673" y="157036"/>
                  </a:lnTo>
                  <a:lnTo>
                    <a:pt x="867673" y="161052"/>
                  </a:lnTo>
                  <a:lnTo>
                    <a:pt x="942135" y="161052"/>
                  </a:lnTo>
                  <a:close/>
                  <a:moveTo>
                    <a:pt x="2359394" y="161052"/>
                  </a:moveTo>
                  <a:lnTo>
                    <a:pt x="2433856" y="161052"/>
                  </a:lnTo>
                  <a:lnTo>
                    <a:pt x="2433856" y="157036"/>
                  </a:lnTo>
                  <a:lnTo>
                    <a:pt x="2359394" y="157036"/>
                  </a:lnTo>
                  <a:lnTo>
                    <a:pt x="2359394" y="161052"/>
                  </a:lnTo>
                  <a:close/>
                  <a:moveTo>
                    <a:pt x="785099" y="161052"/>
                  </a:moveTo>
                  <a:lnTo>
                    <a:pt x="785099" y="157036"/>
                  </a:lnTo>
                  <a:lnTo>
                    <a:pt x="710638" y="157036"/>
                  </a:lnTo>
                  <a:lnTo>
                    <a:pt x="710638" y="161052"/>
                  </a:lnTo>
                  <a:lnTo>
                    <a:pt x="785099" y="161052"/>
                  </a:lnTo>
                  <a:close/>
                  <a:moveTo>
                    <a:pt x="863657" y="161052"/>
                  </a:moveTo>
                  <a:lnTo>
                    <a:pt x="863657" y="157036"/>
                  </a:lnTo>
                  <a:lnTo>
                    <a:pt x="789196" y="157036"/>
                  </a:lnTo>
                  <a:lnTo>
                    <a:pt x="789196" y="161052"/>
                  </a:lnTo>
                  <a:lnTo>
                    <a:pt x="863657" y="161052"/>
                  </a:lnTo>
                  <a:close/>
                  <a:moveTo>
                    <a:pt x="235514" y="161052"/>
                  </a:moveTo>
                  <a:lnTo>
                    <a:pt x="235514" y="157036"/>
                  </a:lnTo>
                  <a:lnTo>
                    <a:pt x="161052" y="157036"/>
                  </a:lnTo>
                  <a:lnTo>
                    <a:pt x="161052" y="161052"/>
                  </a:lnTo>
                  <a:lnTo>
                    <a:pt x="235514" y="161052"/>
                  </a:lnTo>
                  <a:close/>
                  <a:moveTo>
                    <a:pt x="314072" y="161052"/>
                  </a:moveTo>
                  <a:lnTo>
                    <a:pt x="314072" y="157036"/>
                  </a:lnTo>
                  <a:lnTo>
                    <a:pt x="239610" y="157036"/>
                  </a:lnTo>
                  <a:lnTo>
                    <a:pt x="239610" y="161052"/>
                  </a:lnTo>
                  <a:lnTo>
                    <a:pt x="314072" y="161052"/>
                  </a:lnTo>
                  <a:close/>
                  <a:moveTo>
                    <a:pt x="706621" y="161052"/>
                  </a:moveTo>
                  <a:lnTo>
                    <a:pt x="706621" y="157036"/>
                  </a:lnTo>
                  <a:lnTo>
                    <a:pt x="632160" y="157036"/>
                  </a:lnTo>
                  <a:lnTo>
                    <a:pt x="632160" y="161052"/>
                  </a:lnTo>
                  <a:lnTo>
                    <a:pt x="706621" y="161052"/>
                  </a:lnTo>
                  <a:close/>
                  <a:moveTo>
                    <a:pt x="1020613" y="161052"/>
                  </a:moveTo>
                  <a:lnTo>
                    <a:pt x="1020613" y="157036"/>
                  </a:lnTo>
                  <a:lnTo>
                    <a:pt x="946151" y="157036"/>
                  </a:lnTo>
                  <a:lnTo>
                    <a:pt x="946151" y="161052"/>
                  </a:lnTo>
                  <a:lnTo>
                    <a:pt x="1020613" y="161052"/>
                  </a:lnTo>
                  <a:close/>
                  <a:moveTo>
                    <a:pt x="549585" y="161052"/>
                  </a:moveTo>
                  <a:lnTo>
                    <a:pt x="549585" y="157036"/>
                  </a:lnTo>
                  <a:lnTo>
                    <a:pt x="475124" y="157036"/>
                  </a:lnTo>
                  <a:lnTo>
                    <a:pt x="475124" y="161052"/>
                  </a:lnTo>
                  <a:lnTo>
                    <a:pt x="549585" y="161052"/>
                  </a:lnTo>
                  <a:close/>
                  <a:moveTo>
                    <a:pt x="1177649" y="161052"/>
                  </a:moveTo>
                  <a:lnTo>
                    <a:pt x="1177649" y="157036"/>
                  </a:lnTo>
                  <a:lnTo>
                    <a:pt x="1103187" y="157036"/>
                  </a:lnTo>
                  <a:lnTo>
                    <a:pt x="1103187" y="161052"/>
                  </a:lnTo>
                  <a:lnTo>
                    <a:pt x="1177649" y="161052"/>
                  </a:lnTo>
                  <a:close/>
                  <a:moveTo>
                    <a:pt x="785099" y="239530"/>
                  </a:moveTo>
                  <a:lnTo>
                    <a:pt x="785099" y="235514"/>
                  </a:lnTo>
                  <a:lnTo>
                    <a:pt x="710638" y="235514"/>
                  </a:lnTo>
                  <a:lnTo>
                    <a:pt x="710638" y="239530"/>
                  </a:lnTo>
                  <a:lnTo>
                    <a:pt x="785099" y="239530"/>
                  </a:lnTo>
                  <a:close/>
                  <a:moveTo>
                    <a:pt x="1805792" y="239530"/>
                  </a:moveTo>
                  <a:lnTo>
                    <a:pt x="1805792" y="235514"/>
                  </a:lnTo>
                  <a:lnTo>
                    <a:pt x="1731331" y="235514"/>
                  </a:lnTo>
                  <a:lnTo>
                    <a:pt x="1731331" y="239530"/>
                  </a:lnTo>
                  <a:lnTo>
                    <a:pt x="1805792" y="239530"/>
                  </a:lnTo>
                  <a:close/>
                  <a:moveTo>
                    <a:pt x="863657" y="239530"/>
                  </a:moveTo>
                  <a:lnTo>
                    <a:pt x="863657" y="235514"/>
                  </a:lnTo>
                  <a:lnTo>
                    <a:pt x="789196" y="235514"/>
                  </a:lnTo>
                  <a:lnTo>
                    <a:pt x="789196" y="239530"/>
                  </a:lnTo>
                  <a:lnTo>
                    <a:pt x="863657" y="239530"/>
                  </a:lnTo>
                  <a:close/>
                  <a:moveTo>
                    <a:pt x="942135" y="239530"/>
                  </a:moveTo>
                  <a:lnTo>
                    <a:pt x="942135" y="235514"/>
                  </a:lnTo>
                  <a:lnTo>
                    <a:pt x="867673" y="235514"/>
                  </a:lnTo>
                  <a:lnTo>
                    <a:pt x="867673" y="239530"/>
                  </a:lnTo>
                  <a:lnTo>
                    <a:pt x="942135" y="239530"/>
                  </a:lnTo>
                  <a:close/>
                  <a:moveTo>
                    <a:pt x="314072" y="239530"/>
                  </a:moveTo>
                  <a:lnTo>
                    <a:pt x="314072" y="235514"/>
                  </a:lnTo>
                  <a:lnTo>
                    <a:pt x="239610" y="235514"/>
                  </a:lnTo>
                  <a:lnTo>
                    <a:pt x="239610" y="239530"/>
                  </a:lnTo>
                  <a:lnTo>
                    <a:pt x="314072" y="239530"/>
                  </a:lnTo>
                  <a:close/>
                  <a:moveTo>
                    <a:pt x="392550" y="239530"/>
                  </a:moveTo>
                  <a:lnTo>
                    <a:pt x="392550" y="235514"/>
                  </a:lnTo>
                  <a:lnTo>
                    <a:pt x="318088" y="235514"/>
                  </a:lnTo>
                  <a:lnTo>
                    <a:pt x="318088" y="239530"/>
                  </a:lnTo>
                  <a:lnTo>
                    <a:pt x="392550" y="239530"/>
                  </a:lnTo>
                  <a:close/>
                  <a:moveTo>
                    <a:pt x="2119784" y="239530"/>
                  </a:moveTo>
                  <a:lnTo>
                    <a:pt x="2119784" y="235514"/>
                  </a:lnTo>
                  <a:lnTo>
                    <a:pt x="2045322" y="235514"/>
                  </a:lnTo>
                  <a:lnTo>
                    <a:pt x="2045322" y="239530"/>
                  </a:lnTo>
                  <a:lnTo>
                    <a:pt x="2119784" y="239530"/>
                  </a:lnTo>
                  <a:close/>
                  <a:moveTo>
                    <a:pt x="157036" y="235514"/>
                  </a:moveTo>
                  <a:lnTo>
                    <a:pt x="82574" y="235514"/>
                  </a:lnTo>
                  <a:lnTo>
                    <a:pt x="82574" y="239530"/>
                  </a:lnTo>
                  <a:lnTo>
                    <a:pt x="157036" y="239530"/>
                  </a:lnTo>
                  <a:lnTo>
                    <a:pt x="157036" y="235514"/>
                  </a:lnTo>
                  <a:close/>
                  <a:moveTo>
                    <a:pt x="1884270" y="239530"/>
                  </a:moveTo>
                  <a:lnTo>
                    <a:pt x="1884270" y="235514"/>
                  </a:lnTo>
                  <a:lnTo>
                    <a:pt x="1809809" y="235514"/>
                  </a:lnTo>
                  <a:lnTo>
                    <a:pt x="1809809" y="239530"/>
                  </a:lnTo>
                  <a:lnTo>
                    <a:pt x="1884270" y="239530"/>
                  </a:lnTo>
                  <a:close/>
                  <a:moveTo>
                    <a:pt x="2198342" y="239530"/>
                  </a:moveTo>
                  <a:lnTo>
                    <a:pt x="2198342" y="235514"/>
                  </a:lnTo>
                  <a:lnTo>
                    <a:pt x="2123880" y="235514"/>
                  </a:lnTo>
                  <a:lnTo>
                    <a:pt x="2123880" y="239530"/>
                  </a:lnTo>
                  <a:lnTo>
                    <a:pt x="2198342" y="239530"/>
                  </a:lnTo>
                  <a:close/>
                  <a:moveTo>
                    <a:pt x="2041306" y="239530"/>
                  </a:moveTo>
                  <a:lnTo>
                    <a:pt x="2041306" y="235514"/>
                  </a:lnTo>
                  <a:lnTo>
                    <a:pt x="1966844" y="235514"/>
                  </a:lnTo>
                  <a:lnTo>
                    <a:pt x="1966844" y="239530"/>
                  </a:lnTo>
                  <a:lnTo>
                    <a:pt x="2041306" y="239530"/>
                  </a:lnTo>
                  <a:close/>
                  <a:moveTo>
                    <a:pt x="549585" y="239530"/>
                  </a:moveTo>
                  <a:lnTo>
                    <a:pt x="549585" y="235514"/>
                  </a:lnTo>
                  <a:lnTo>
                    <a:pt x="475124" y="235514"/>
                  </a:lnTo>
                  <a:lnTo>
                    <a:pt x="475124" y="239530"/>
                  </a:lnTo>
                  <a:lnTo>
                    <a:pt x="549585" y="239530"/>
                  </a:lnTo>
                  <a:close/>
                  <a:moveTo>
                    <a:pt x="2359394" y="239530"/>
                  </a:moveTo>
                  <a:lnTo>
                    <a:pt x="2433856" y="239530"/>
                  </a:lnTo>
                  <a:lnTo>
                    <a:pt x="2433856" y="235514"/>
                  </a:lnTo>
                  <a:lnTo>
                    <a:pt x="2359394" y="235514"/>
                  </a:lnTo>
                  <a:lnTo>
                    <a:pt x="2359394" y="239530"/>
                  </a:lnTo>
                  <a:close/>
                  <a:moveTo>
                    <a:pt x="706621" y="239530"/>
                  </a:moveTo>
                  <a:lnTo>
                    <a:pt x="706621" y="235514"/>
                  </a:lnTo>
                  <a:lnTo>
                    <a:pt x="632160" y="235514"/>
                  </a:lnTo>
                  <a:lnTo>
                    <a:pt x="632160" y="239530"/>
                  </a:lnTo>
                  <a:lnTo>
                    <a:pt x="706621" y="239530"/>
                  </a:lnTo>
                  <a:close/>
                  <a:moveTo>
                    <a:pt x="471108" y="239530"/>
                  </a:moveTo>
                  <a:lnTo>
                    <a:pt x="471108" y="235514"/>
                  </a:lnTo>
                  <a:lnTo>
                    <a:pt x="396646" y="235514"/>
                  </a:lnTo>
                  <a:lnTo>
                    <a:pt x="396646" y="239530"/>
                  </a:lnTo>
                  <a:lnTo>
                    <a:pt x="471108" y="239530"/>
                  </a:lnTo>
                  <a:close/>
                  <a:moveTo>
                    <a:pt x="1962748" y="239530"/>
                  </a:moveTo>
                  <a:lnTo>
                    <a:pt x="1962748" y="235514"/>
                  </a:lnTo>
                  <a:lnTo>
                    <a:pt x="1888286" y="235514"/>
                  </a:lnTo>
                  <a:lnTo>
                    <a:pt x="1888286" y="239530"/>
                  </a:lnTo>
                  <a:lnTo>
                    <a:pt x="1962748" y="239530"/>
                  </a:lnTo>
                  <a:close/>
                  <a:moveTo>
                    <a:pt x="628063" y="239530"/>
                  </a:moveTo>
                  <a:lnTo>
                    <a:pt x="628063" y="235514"/>
                  </a:lnTo>
                  <a:lnTo>
                    <a:pt x="553602" y="235514"/>
                  </a:lnTo>
                  <a:lnTo>
                    <a:pt x="553602" y="239530"/>
                  </a:lnTo>
                  <a:lnTo>
                    <a:pt x="628063" y="239530"/>
                  </a:lnTo>
                  <a:close/>
                  <a:moveTo>
                    <a:pt x="1099171" y="239530"/>
                  </a:moveTo>
                  <a:lnTo>
                    <a:pt x="1099171" y="235514"/>
                  </a:lnTo>
                  <a:lnTo>
                    <a:pt x="1024709" y="235514"/>
                  </a:lnTo>
                  <a:lnTo>
                    <a:pt x="1024709" y="239530"/>
                  </a:lnTo>
                  <a:lnTo>
                    <a:pt x="1099171" y="239530"/>
                  </a:lnTo>
                  <a:close/>
                  <a:moveTo>
                    <a:pt x="1020613" y="239530"/>
                  </a:moveTo>
                  <a:lnTo>
                    <a:pt x="1020613" y="235514"/>
                  </a:lnTo>
                  <a:lnTo>
                    <a:pt x="946151" y="235514"/>
                  </a:lnTo>
                  <a:lnTo>
                    <a:pt x="946151" y="239530"/>
                  </a:lnTo>
                  <a:lnTo>
                    <a:pt x="1020613" y="239530"/>
                  </a:lnTo>
                  <a:close/>
                  <a:moveTo>
                    <a:pt x="2280836" y="239530"/>
                  </a:moveTo>
                  <a:lnTo>
                    <a:pt x="2355298" y="239530"/>
                  </a:lnTo>
                  <a:lnTo>
                    <a:pt x="2355298" y="235514"/>
                  </a:lnTo>
                  <a:lnTo>
                    <a:pt x="2280836" y="235514"/>
                  </a:lnTo>
                  <a:lnTo>
                    <a:pt x="2280836" y="239530"/>
                  </a:lnTo>
                  <a:close/>
                  <a:moveTo>
                    <a:pt x="1491721" y="239530"/>
                  </a:moveTo>
                  <a:lnTo>
                    <a:pt x="1491721" y="235514"/>
                  </a:lnTo>
                  <a:lnTo>
                    <a:pt x="1417259" y="235514"/>
                  </a:lnTo>
                  <a:lnTo>
                    <a:pt x="1417259" y="239530"/>
                  </a:lnTo>
                  <a:lnTo>
                    <a:pt x="1491721" y="239530"/>
                  </a:lnTo>
                  <a:close/>
                  <a:moveTo>
                    <a:pt x="1413243" y="239530"/>
                  </a:moveTo>
                  <a:lnTo>
                    <a:pt x="1413243" y="235514"/>
                  </a:lnTo>
                  <a:lnTo>
                    <a:pt x="1338781" y="235514"/>
                  </a:lnTo>
                  <a:lnTo>
                    <a:pt x="1338781" y="239530"/>
                  </a:lnTo>
                  <a:lnTo>
                    <a:pt x="1413243" y="239530"/>
                  </a:lnTo>
                  <a:close/>
                  <a:moveTo>
                    <a:pt x="2202358" y="239530"/>
                  </a:moveTo>
                  <a:lnTo>
                    <a:pt x="2276820" y="239530"/>
                  </a:lnTo>
                  <a:lnTo>
                    <a:pt x="2276820" y="235514"/>
                  </a:lnTo>
                  <a:lnTo>
                    <a:pt x="2202358" y="235514"/>
                  </a:lnTo>
                  <a:lnTo>
                    <a:pt x="2202358" y="239530"/>
                  </a:lnTo>
                  <a:close/>
                  <a:moveTo>
                    <a:pt x="1334685" y="239530"/>
                  </a:moveTo>
                  <a:lnTo>
                    <a:pt x="1334685" y="235514"/>
                  </a:lnTo>
                  <a:lnTo>
                    <a:pt x="1260223" y="235514"/>
                  </a:lnTo>
                  <a:lnTo>
                    <a:pt x="1260223" y="239530"/>
                  </a:lnTo>
                  <a:lnTo>
                    <a:pt x="1334685" y="239530"/>
                  </a:lnTo>
                  <a:close/>
                  <a:moveTo>
                    <a:pt x="78478" y="235514"/>
                  </a:moveTo>
                  <a:lnTo>
                    <a:pt x="4016" y="235514"/>
                  </a:lnTo>
                  <a:lnTo>
                    <a:pt x="4016" y="239530"/>
                  </a:lnTo>
                  <a:lnTo>
                    <a:pt x="78478" y="239530"/>
                  </a:lnTo>
                  <a:lnTo>
                    <a:pt x="78478" y="235514"/>
                  </a:lnTo>
                  <a:close/>
                  <a:moveTo>
                    <a:pt x="1648756" y="239530"/>
                  </a:moveTo>
                  <a:lnTo>
                    <a:pt x="1648756" y="235514"/>
                  </a:lnTo>
                  <a:lnTo>
                    <a:pt x="1574295" y="235514"/>
                  </a:lnTo>
                  <a:lnTo>
                    <a:pt x="1574295" y="239530"/>
                  </a:lnTo>
                  <a:lnTo>
                    <a:pt x="1648756" y="239530"/>
                  </a:lnTo>
                  <a:close/>
                  <a:moveTo>
                    <a:pt x="1727234" y="239530"/>
                  </a:moveTo>
                  <a:lnTo>
                    <a:pt x="1727234" y="235514"/>
                  </a:lnTo>
                  <a:lnTo>
                    <a:pt x="1652773" y="235514"/>
                  </a:lnTo>
                  <a:lnTo>
                    <a:pt x="1652773" y="239530"/>
                  </a:lnTo>
                  <a:lnTo>
                    <a:pt x="1727234" y="239530"/>
                  </a:lnTo>
                  <a:close/>
                  <a:moveTo>
                    <a:pt x="1570198" y="239530"/>
                  </a:moveTo>
                  <a:lnTo>
                    <a:pt x="1570198" y="235514"/>
                  </a:lnTo>
                  <a:lnTo>
                    <a:pt x="1495737" y="235514"/>
                  </a:lnTo>
                  <a:lnTo>
                    <a:pt x="1495737" y="239530"/>
                  </a:lnTo>
                  <a:lnTo>
                    <a:pt x="1570198" y="239530"/>
                  </a:lnTo>
                  <a:close/>
                  <a:moveTo>
                    <a:pt x="235514" y="235514"/>
                  </a:moveTo>
                  <a:lnTo>
                    <a:pt x="161052" y="235514"/>
                  </a:lnTo>
                  <a:lnTo>
                    <a:pt x="161052" y="239530"/>
                  </a:lnTo>
                  <a:lnTo>
                    <a:pt x="235514" y="239530"/>
                  </a:lnTo>
                  <a:lnTo>
                    <a:pt x="235514" y="235514"/>
                  </a:lnTo>
                  <a:close/>
                  <a:moveTo>
                    <a:pt x="1256207" y="239530"/>
                  </a:moveTo>
                  <a:lnTo>
                    <a:pt x="1256207" y="235514"/>
                  </a:lnTo>
                  <a:lnTo>
                    <a:pt x="1181745" y="235514"/>
                  </a:lnTo>
                  <a:lnTo>
                    <a:pt x="1181745" y="239530"/>
                  </a:lnTo>
                  <a:lnTo>
                    <a:pt x="1256207" y="239530"/>
                  </a:lnTo>
                  <a:close/>
                  <a:moveTo>
                    <a:pt x="1177649" y="239530"/>
                  </a:moveTo>
                  <a:lnTo>
                    <a:pt x="1177649" y="235514"/>
                  </a:lnTo>
                  <a:lnTo>
                    <a:pt x="1103187" y="235514"/>
                  </a:lnTo>
                  <a:lnTo>
                    <a:pt x="1103187" y="239530"/>
                  </a:lnTo>
                  <a:lnTo>
                    <a:pt x="1177649" y="239530"/>
                  </a:lnTo>
                  <a:close/>
                  <a:moveTo>
                    <a:pt x="942135" y="318088"/>
                  </a:moveTo>
                  <a:lnTo>
                    <a:pt x="942135" y="314072"/>
                  </a:lnTo>
                  <a:lnTo>
                    <a:pt x="867673" y="314072"/>
                  </a:lnTo>
                  <a:lnTo>
                    <a:pt x="867673" y="318088"/>
                  </a:lnTo>
                  <a:lnTo>
                    <a:pt x="942135" y="318088"/>
                  </a:lnTo>
                  <a:close/>
                  <a:moveTo>
                    <a:pt x="863657" y="318088"/>
                  </a:moveTo>
                  <a:lnTo>
                    <a:pt x="863657" y="314072"/>
                  </a:lnTo>
                  <a:lnTo>
                    <a:pt x="789196" y="314072"/>
                  </a:lnTo>
                  <a:lnTo>
                    <a:pt x="789196" y="318088"/>
                  </a:lnTo>
                  <a:lnTo>
                    <a:pt x="863657" y="318088"/>
                  </a:lnTo>
                  <a:close/>
                  <a:moveTo>
                    <a:pt x="785099" y="318088"/>
                  </a:moveTo>
                  <a:lnTo>
                    <a:pt x="785099" y="314072"/>
                  </a:lnTo>
                  <a:lnTo>
                    <a:pt x="710638" y="314072"/>
                  </a:lnTo>
                  <a:lnTo>
                    <a:pt x="710638" y="318088"/>
                  </a:lnTo>
                  <a:lnTo>
                    <a:pt x="785099" y="318088"/>
                  </a:lnTo>
                  <a:close/>
                  <a:moveTo>
                    <a:pt x="1099171" y="318088"/>
                  </a:moveTo>
                  <a:lnTo>
                    <a:pt x="1099171" y="314072"/>
                  </a:lnTo>
                  <a:lnTo>
                    <a:pt x="1024709" y="314072"/>
                  </a:lnTo>
                  <a:lnTo>
                    <a:pt x="1024709" y="318088"/>
                  </a:lnTo>
                  <a:lnTo>
                    <a:pt x="1099171" y="318088"/>
                  </a:lnTo>
                  <a:close/>
                  <a:moveTo>
                    <a:pt x="1020613" y="318088"/>
                  </a:moveTo>
                  <a:lnTo>
                    <a:pt x="1020613" y="314072"/>
                  </a:lnTo>
                  <a:lnTo>
                    <a:pt x="946151" y="314072"/>
                  </a:lnTo>
                  <a:lnTo>
                    <a:pt x="946151" y="318088"/>
                  </a:lnTo>
                  <a:lnTo>
                    <a:pt x="1020613" y="318088"/>
                  </a:lnTo>
                  <a:close/>
                  <a:moveTo>
                    <a:pt x="1177649" y="318088"/>
                  </a:moveTo>
                  <a:lnTo>
                    <a:pt x="1177649" y="314072"/>
                  </a:lnTo>
                  <a:lnTo>
                    <a:pt x="1103187" y="314072"/>
                  </a:lnTo>
                  <a:lnTo>
                    <a:pt x="1103187" y="318088"/>
                  </a:lnTo>
                  <a:lnTo>
                    <a:pt x="1177649" y="318088"/>
                  </a:lnTo>
                  <a:close/>
                  <a:moveTo>
                    <a:pt x="78478" y="314072"/>
                  </a:moveTo>
                  <a:lnTo>
                    <a:pt x="4016" y="314072"/>
                  </a:lnTo>
                  <a:lnTo>
                    <a:pt x="4016" y="318088"/>
                  </a:lnTo>
                  <a:lnTo>
                    <a:pt x="78478" y="318088"/>
                  </a:lnTo>
                  <a:lnTo>
                    <a:pt x="78478" y="314072"/>
                  </a:lnTo>
                  <a:close/>
                  <a:moveTo>
                    <a:pt x="471108" y="318088"/>
                  </a:moveTo>
                  <a:lnTo>
                    <a:pt x="471108" y="314072"/>
                  </a:lnTo>
                  <a:lnTo>
                    <a:pt x="396646" y="314072"/>
                  </a:lnTo>
                  <a:lnTo>
                    <a:pt x="396646" y="318088"/>
                  </a:lnTo>
                  <a:lnTo>
                    <a:pt x="471108" y="318088"/>
                  </a:lnTo>
                  <a:close/>
                  <a:moveTo>
                    <a:pt x="392550" y="318088"/>
                  </a:moveTo>
                  <a:lnTo>
                    <a:pt x="392550" y="314072"/>
                  </a:lnTo>
                  <a:lnTo>
                    <a:pt x="318088" y="314072"/>
                  </a:lnTo>
                  <a:lnTo>
                    <a:pt x="318088" y="318088"/>
                  </a:lnTo>
                  <a:lnTo>
                    <a:pt x="392550" y="318088"/>
                  </a:lnTo>
                  <a:close/>
                  <a:moveTo>
                    <a:pt x="706621" y="318088"/>
                  </a:moveTo>
                  <a:lnTo>
                    <a:pt x="706621" y="314072"/>
                  </a:lnTo>
                  <a:lnTo>
                    <a:pt x="632160" y="314072"/>
                  </a:lnTo>
                  <a:lnTo>
                    <a:pt x="632160" y="318088"/>
                  </a:lnTo>
                  <a:lnTo>
                    <a:pt x="706621" y="318088"/>
                  </a:lnTo>
                  <a:close/>
                  <a:moveTo>
                    <a:pt x="157036" y="314072"/>
                  </a:moveTo>
                  <a:lnTo>
                    <a:pt x="82574" y="314072"/>
                  </a:lnTo>
                  <a:lnTo>
                    <a:pt x="82574" y="318088"/>
                  </a:lnTo>
                  <a:lnTo>
                    <a:pt x="157036" y="318088"/>
                  </a:lnTo>
                  <a:lnTo>
                    <a:pt x="157036" y="314072"/>
                  </a:lnTo>
                  <a:close/>
                  <a:moveTo>
                    <a:pt x="2123800" y="318088"/>
                  </a:moveTo>
                  <a:lnTo>
                    <a:pt x="2198262" y="318088"/>
                  </a:lnTo>
                  <a:lnTo>
                    <a:pt x="2198262" y="314072"/>
                  </a:lnTo>
                  <a:lnTo>
                    <a:pt x="2123800" y="314072"/>
                  </a:lnTo>
                  <a:lnTo>
                    <a:pt x="2123800" y="318088"/>
                  </a:lnTo>
                  <a:close/>
                  <a:moveTo>
                    <a:pt x="1256207" y="318088"/>
                  </a:moveTo>
                  <a:lnTo>
                    <a:pt x="1256207" y="314072"/>
                  </a:lnTo>
                  <a:lnTo>
                    <a:pt x="1181745" y="314072"/>
                  </a:lnTo>
                  <a:lnTo>
                    <a:pt x="1181745" y="318088"/>
                  </a:lnTo>
                  <a:lnTo>
                    <a:pt x="1256207" y="318088"/>
                  </a:lnTo>
                  <a:close/>
                  <a:moveTo>
                    <a:pt x="628063" y="318088"/>
                  </a:moveTo>
                  <a:lnTo>
                    <a:pt x="628063" y="314072"/>
                  </a:lnTo>
                  <a:lnTo>
                    <a:pt x="553602" y="314072"/>
                  </a:lnTo>
                  <a:lnTo>
                    <a:pt x="553602" y="318088"/>
                  </a:lnTo>
                  <a:lnTo>
                    <a:pt x="628063" y="318088"/>
                  </a:lnTo>
                  <a:close/>
                  <a:moveTo>
                    <a:pt x="549585" y="318088"/>
                  </a:moveTo>
                  <a:lnTo>
                    <a:pt x="549585" y="314072"/>
                  </a:lnTo>
                  <a:lnTo>
                    <a:pt x="475124" y="314072"/>
                  </a:lnTo>
                  <a:lnTo>
                    <a:pt x="475124" y="318088"/>
                  </a:lnTo>
                  <a:lnTo>
                    <a:pt x="549585" y="318088"/>
                  </a:lnTo>
                  <a:close/>
                  <a:moveTo>
                    <a:pt x="314072" y="314072"/>
                  </a:moveTo>
                  <a:lnTo>
                    <a:pt x="239610" y="314072"/>
                  </a:lnTo>
                  <a:lnTo>
                    <a:pt x="239610" y="318088"/>
                  </a:lnTo>
                  <a:lnTo>
                    <a:pt x="314072" y="318088"/>
                  </a:lnTo>
                  <a:lnTo>
                    <a:pt x="314072" y="314072"/>
                  </a:lnTo>
                  <a:close/>
                  <a:moveTo>
                    <a:pt x="2041306" y="318088"/>
                  </a:moveTo>
                  <a:lnTo>
                    <a:pt x="2041306" y="314072"/>
                  </a:lnTo>
                  <a:lnTo>
                    <a:pt x="1966844" y="314072"/>
                  </a:lnTo>
                  <a:lnTo>
                    <a:pt x="1966844" y="318088"/>
                  </a:lnTo>
                  <a:lnTo>
                    <a:pt x="2041306" y="318088"/>
                  </a:lnTo>
                  <a:close/>
                  <a:moveTo>
                    <a:pt x="2202358" y="318088"/>
                  </a:moveTo>
                  <a:lnTo>
                    <a:pt x="2276820" y="318088"/>
                  </a:lnTo>
                  <a:lnTo>
                    <a:pt x="2276820" y="314072"/>
                  </a:lnTo>
                  <a:lnTo>
                    <a:pt x="2202358" y="314072"/>
                  </a:lnTo>
                  <a:lnTo>
                    <a:pt x="2202358" y="318088"/>
                  </a:lnTo>
                  <a:close/>
                  <a:moveTo>
                    <a:pt x="1805792" y="318088"/>
                  </a:moveTo>
                  <a:lnTo>
                    <a:pt x="1805792" y="314072"/>
                  </a:lnTo>
                  <a:lnTo>
                    <a:pt x="1731331" y="314072"/>
                  </a:lnTo>
                  <a:lnTo>
                    <a:pt x="1731331" y="318088"/>
                  </a:lnTo>
                  <a:lnTo>
                    <a:pt x="1805792" y="318088"/>
                  </a:lnTo>
                  <a:close/>
                  <a:moveTo>
                    <a:pt x="1884270" y="318088"/>
                  </a:moveTo>
                  <a:lnTo>
                    <a:pt x="1884270" y="314072"/>
                  </a:lnTo>
                  <a:lnTo>
                    <a:pt x="1809809" y="314072"/>
                  </a:lnTo>
                  <a:lnTo>
                    <a:pt x="1809809" y="318088"/>
                  </a:lnTo>
                  <a:lnTo>
                    <a:pt x="1884270" y="318088"/>
                  </a:lnTo>
                  <a:close/>
                  <a:moveTo>
                    <a:pt x="1648756" y="318088"/>
                  </a:moveTo>
                  <a:lnTo>
                    <a:pt x="1648756" y="314072"/>
                  </a:lnTo>
                  <a:lnTo>
                    <a:pt x="1574295" y="314072"/>
                  </a:lnTo>
                  <a:lnTo>
                    <a:pt x="1574295" y="318088"/>
                  </a:lnTo>
                  <a:lnTo>
                    <a:pt x="1648756" y="318088"/>
                  </a:lnTo>
                  <a:close/>
                  <a:moveTo>
                    <a:pt x="1727234" y="318088"/>
                  </a:moveTo>
                  <a:lnTo>
                    <a:pt x="1727234" y="314072"/>
                  </a:lnTo>
                  <a:lnTo>
                    <a:pt x="1652773" y="314072"/>
                  </a:lnTo>
                  <a:lnTo>
                    <a:pt x="1652773" y="318088"/>
                  </a:lnTo>
                  <a:lnTo>
                    <a:pt x="1727234" y="318088"/>
                  </a:lnTo>
                  <a:close/>
                  <a:moveTo>
                    <a:pt x="1962748" y="318088"/>
                  </a:moveTo>
                  <a:lnTo>
                    <a:pt x="1962748" y="314072"/>
                  </a:lnTo>
                  <a:lnTo>
                    <a:pt x="1888286" y="314072"/>
                  </a:lnTo>
                  <a:lnTo>
                    <a:pt x="1888286" y="318088"/>
                  </a:lnTo>
                  <a:lnTo>
                    <a:pt x="1962748" y="318088"/>
                  </a:lnTo>
                  <a:close/>
                  <a:moveTo>
                    <a:pt x="2359394" y="318088"/>
                  </a:moveTo>
                  <a:lnTo>
                    <a:pt x="2433856" y="318088"/>
                  </a:lnTo>
                  <a:lnTo>
                    <a:pt x="2433856" y="314072"/>
                  </a:lnTo>
                  <a:lnTo>
                    <a:pt x="2359394" y="314072"/>
                  </a:lnTo>
                  <a:lnTo>
                    <a:pt x="2359394" y="318088"/>
                  </a:lnTo>
                  <a:close/>
                  <a:moveTo>
                    <a:pt x="2119784" y="318088"/>
                  </a:moveTo>
                  <a:lnTo>
                    <a:pt x="2119784" y="314072"/>
                  </a:lnTo>
                  <a:lnTo>
                    <a:pt x="2045322" y="314072"/>
                  </a:lnTo>
                  <a:lnTo>
                    <a:pt x="2045322" y="318088"/>
                  </a:lnTo>
                  <a:lnTo>
                    <a:pt x="2119784" y="318088"/>
                  </a:lnTo>
                  <a:close/>
                  <a:moveTo>
                    <a:pt x="235514" y="314072"/>
                  </a:moveTo>
                  <a:lnTo>
                    <a:pt x="161052" y="314072"/>
                  </a:lnTo>
                  <a:lnTo>
                    <a:pt x="161052" y="318088"/>
                  </a:lnTo>
                  <a:lnTo>
                    <a:pt x="235514" y="318088"/>
                  </a:lnTo>
                  <a:lnTo>
                    <a:pt x="235514" y="314072"/>
                  </a:lnTo>
                  <a:close/>
                  <a:moveTo>
                    <a:pt x="1413243" y="318088"/>
                  </a:moveTo>
                  <a:lnTo>
                    <a:pt x="1413243" y="314072"/>
                  </a:lnTo>
                  <a:lnTo>
                    <a:pt x="1338781" y="314072"/>
                  </a:lnTo>
                  <a:lnTo>
                    <a:pt x="1338781" y="318088"/>
                  </a:lnTo>
                  <a:lnTo>
                    <a:pt x="1413243" y="318088"/>
                  </a:lnTo>
                  <a:close/>
                  <a:moveTo>
                    <a:pt x="1334685" y="318088"/>
                  </a:moveTo>
                  <a:lnTo>
                    <a:pt x="1334685" y="314072"/>
                  </a:lnTo>
                  <a:lnTo>
                    <a:pt x="1260223" y="314072"/>
                  </a:lnTo>
                  <a:lnTo>
                    <a:pt x="1260223" y="318088"/>
                  </a:lnTo>
                  <a:lnTo>
                    <a:pt x="1334685" y="318088"/>
                  </a:lnTo>
                  <a:close/>
                  <a:moveTo>
                    <a:pt x="1570198" y="318088"/>
                  </a:moveTo>
                  <a:lnTo>
                    <a:pt x="1570198" y="314072"/>
                  </a:lnTo>
                  <a:lnTo>
                    <a:pt x="1495737" y="314072"/>
                  </a:lnTo>
                  <a:lnTo>
                    <a:pt x="1495737" y="318088"/>
                  </a:lnTo>
                  <a:lnTo>
                    <a:pt x="1570198" y="318088"/>
                  </a:lnTo>
                  <a:close/>
                  <a:moveTo>
                    <a:pt x="1491721" y="318088"/>
                  </a:moveTo>
                  <a:lnTo>
                    <a:pt x="1491721" y="314072"/>
                  </a:lnTo>
                  <a:lnTo>
                    <a:pt x="1417259" y="314072"/>
                  </a:lnTo>
                  <a:lnTo>
                    <a:pt x="1417259" y="318088"/>
                  </a:lnTo>
                  <a:lnTo>
                    <a:pt x="1491721" y="318088"/>
                  </a:lnTo>
                  <a:close/>
                  <a:moveTo>
                    <a:pt x="2280836" y="318088"/>
                  </a:moveTo>
                  <a:lnTo>
                    <a:pt x="2355298" y="318088"/>
                  </a:lnTo>
                  <a:lnTo>
                    <a:pt x="2355298" y="314072"/>
                  </a:lnTo>
                  <a:lnTo>
                    <a:pt x="2280836" y="314072"/>
                  </a:lnTo>
                  <a:lnTo>
                    <a:pt x="2280836" y="318088"/>
                  </a:lnTo>
                  <a:close/>
                  <a:moveTo>
                    <a:pt x="392550" y="392550"/>
                  </a:moveTo>
                  <a:lnTo>
                    <a:pt x="318088" y="392550"/>
                  </a:lnTo>
                  <a:lnTo>
                    <a:pt x="318088" y="396566"/>
                  </a:lnTo>
                  <a:lnTo>
                    <a:pt x="392550" y="396566"/>
                  </a:lnTo>
                  <a:lnTo>
                    <a:pt x="392550" y="392550"/>
                  </a:lnTo>
                  <a:close/>
                  <a:moveTo>
                    <a:pt x="1570198" y="396566"/>
                  </a:moveTo>
                  <a:lnTo>
                    <a:pt x="1570198" y="392550"/>
                  </a:lnTo>
                  <a:lnTo>
                    <a:pt x="1495737" y="392550"/>
                  </a:lnTo>
                  <a:lnTo>
                    <a:pt x="1495737" y="396566"/>
                  </a:lnTo>
                  <a:lnTo>
                    <a:pt x="1570198" y="396566"/>
                  </a:lnTo>
                  <a:close/>
                  <a:moveTo>
                    <a:pt x="1177649" y="396566"/>
                  </a:moveTo>
                  <a:lnTo>
                    <a:pt x="1177649" y="392550"/>
                  </a:lnTo>
                  <a:lnTo>
                    <a:pt x="1103187" y="392550"/>
                  </a:lnTo>
                  <a:lnTo>
                    <a:pt x="1103187" y="396566"/>
                  </a:lnTo>
                  <a:lnTo>
                    <a:pt x="1177649" y="396566"/>
                  </a:lnTo>
                  <a:close/>
                  <a:moveTo>
                    <a:pt x="1334685" y="396566"/>
                  </a:moveTo>
                  <a:lnTo>
                    <a:pt x="1334685" y="392550"/>
                  </a:lnTo>
                  <a:lnTo>
                    <a:pt x="1260223" y="392550"/>
                  </a:lnTo>
                  <a:lnTo>
                    <a:pt x="1260223" y="396566"/>
                  </a:lnTo>
                  <a:lnTo>
                    <a:pt x="1334685" y="396566"/>
                  </a:lnTo>
                  <a:close/>
                  <a:moveTo>
                    <a:pt x="1256207" y="396566"/>
                  </a:moveTo>
                  <a:lnTo>
                    <a:pt x="1256207" y="392550"/>
                  </a:lnTo>
                  <a:lnTo>
                    <a:pt x="1181745" y="392550"/>
                  </a:lnTo>
                  <a:lnTo>
                    <a:pt x="1181745" y="396566"/>
                  </a:lnTo>
                  <a:lnTo>
                    <a:pt x="1256207" y="396566"/>
                  </a:lnTo>
                  <a:close/>
                  <a:moveTo>
                    <a:pt x="1727234" y="396566"/>
                  </a:moveTo>
                  <a:lnTo>
                    <a:pt x="1727234" y="392550"/>
                  </a:lnTo>
                  <a:lnTo>
                    <a:pt x="1652773" y="392550"/>
                  </a:lnTo>
                  <a:lnTo>
                    <a:pt x="1652773" y="396566"/>
                  </a:lnTo>
                  <a:lnTo>
                    <a:pt x="1727234" y="396566"/>
                  </a:lnTo>
                  <a:close/>
                  <a:moveTo>
                    <a:pt x="314072" y="392550"/>
                  </a:moveTo>
                  <a:lnTo>
                    <a:pt x="239610" y="392550"/>
                  </a:lnTo>
                  <a:lnTo>
                    <a:pt x="239610" y="396566"/>
                  </a:lnTo>
                  <a:lnTo>
                    <a:pt x="314072" y="396566"/>
                  </a:lnTo>
                  <a:lnTo>
                    <a:pt x="314072" y="392550"/>
                  </a:lnTo>
                  <a:close/>
                  <a:moveTo>
                    <a:pt x="2202358" y="396566"/>
                  </a:moveTo>
                  <a:lnTo>
                    <a:pt x="2276820" y="396566"/>
                  </a:lnTo>
                  <a:lnTo>
                    <a:pt x="2276820" y="392550"/>
                  </a:lnTo>
                  <a:lnTo>
                    <a:pt x="2202358" y="392550"/>
                  </a:lnTo>
                  <a:lnTo>
                    <a:pt x="2202358" y="396566"/>
                  </a:lnTo>
                  <a:close/>
                  <a:moveTo>
                    <a:pt x="1099171" y="396566"/>
                  </a:moveTo>
                  <a:lnTo>
                    <a:pt x="1099171" y="392550"/>
                  </a:lnTo>
                  <a:lnTo>
                    <a:pt x="1024709" y="392550"/>
                  </a:lnTo>
                  <a:lnTo>
                    <a:pt x="1024709" y="396566"/>
                  </a:lnTo>
                  <a:lnTo>
                    <a:pt x="1099171" y="396566"/>
                  </a:lnTo>
                  <a:close/>
                  <a:moveTo>
                    <a:pt x="235514" y="392550"/>
                  </a:moveTo>
                  <a:lnTo>
                    <a:pt x="161052" y="392550"/>
                  </a:lnTo>
                  <a:lnTo>
                    <a:pt x="161052" y="396566"/>
                  </a:lnTo>
                  <a:lnTo>
                    <a:pt x="235514" y="396566"/>
                  </a:lnTo>
                  <a:lnTo>
                    <a:pt x="235514" y="392550"/>
                  </a:lnTo>
                  <a:close/>
                  <a:moveTo>
                    <a:pt x="1491721" y="396566"/>
                  </a:moveTo>
                  <a:lnTo>
                    <a:pt x="1491721" y="392550"/>
                  </a:lnTo>
                  <a:lnTo>
                    <a:pt x="1417259" y="392550"/>
                  </a:lnTo>
                  <a:lnTo>
                    <a:pt x="1417259" y="396566"/>
                  </a:lnTo>
                  <a:lnTo>
                    <a:pt x="1491721" y="396566"/>
                  </a:lnTo>
                  <a:close/>
                  <a:moveTo>
                    <a:pt x="1884270" y="396566"/>
                  </a:moveTo>
                  <a:lnTo>
                    <a:pt x="1884270" y="392550"/>
                  </a:lnTo>
                  <a:lnTo>
                    <a:pt x="1809809" y="392550"/>
                  </a:lnTo>
                  <a:lnTo>
                    <a:pt x="1809809" y="396566"/>
                  </a:lnTo>
                  <a:lnTo>
                    <a:pt x="1884270" y="396566"/>
                  </a:lnTo>
                  <a:close/>
                  <a:moveTo>
                    <a:pt x="2045322" y="396566"/>
                  </a:moveTo>
                  <a:lnTo>
                    <a:pt x="2119784" y="396566"/>
                  </a:lnTo>
                  <a:lnTo>
                    <a:pt x="2119784" y="392550"/>
                  </a:lnTo>
                  <a:lnTo>
                    <a:pt x="2045322" y="392550"/>
                  </a:lnTo>
                  <a:lnTo>
                    <a:pt x="2045322" y="396566"/>
                  </a:lnTo>
                  <a:close/>
                  <a:moveTo>
                    <a:pt x="1805792" y="396566"/>
                  </a:moveTo>
                  <a:lnTo>
                    <a:pt x="1805792" y="392550"/>
                  </a:lnTo>
                  <a:lnTo>
                    <a:pt x="1731331" y="392550"/>
                  </a:lnTo>
                  <a:lnTo>
                    <a:pt x="1731331" y="396566"/>
                  </a:lnTo>
                  <a:lnTo>
                    <a:pt x="1805792" y="396566"/>
                  </a:lnTo>
                  <a:close/>
                  <a:moveTo>
                    <a:pt x="1413243" y="396566"/>
                  </a:moveTo>
                  <a:lnTo>
                    <a:pt x="1413243" y="392550"/>
                  </a:lnTo>
                  <a:lnTo>
                    <a:pt x="1338781" y="392550"/>
                  </a:lnTo>
                  <a:lnTo>
                    <a:pt x="1338781" y="396566"/>
                  </a:lnTo>
                  <a:lnTo>
                    <a:pt x="1413243" y="396566"/>
                  </a:lnTo>
                  <a:close/>
                  <a:moveTo>
                    <a:pt x="2041306" y="396566"/>
                  </a:moveTo>
                  <a:lnTo>
                    <a:pt x="2041306" y="392550"/>
                  </a:lnTo>
                  <a:lnTo>
                    <a:pt x="1966844" y="392550"/>
                  </a:lnTo>
                  <a:lnTo>
                    <a:pt x="1966844" y="396566"/>
                  </a:lnTo>
                  <a:lnTo>
                    <a:pt x="2041306" y="396566"/>
                  </a:lnTo>
                  <a:close/>
                  <a:moveTo>
                    <a:pt x="1962748" y="396566"/>
                  </a:moveTo>
                  <a:lnTo>
                    <a:pt x="1962748" y="392550"/>
                  </a:lnTo>
                  <a:lnTo>
                    <a:pt x="1888286" y="392550"/>
                  </a:lnTo>
                  <a:lnTo>
                    <a:pt x="1888286" y="396566"/>
                  </a:lnTo>
                  <a:lnTo>
                    <a:pt x="1962748" y="396566"/>
                  </a:lnTo>
                  <a:close/>
                  <a:moveTo>
                    <a:pt x="78478" y="392550"/>
                  </a:moveTo>
                  <a:lnTo>
                    <a:pt x="4016" y="392550"/>
                  </a:lnTo>
                  <a:lnTo>
                    <a:pt x="4016" y="396566"/>
                  </a:lnTo>
                  <a:lnTo>
                    <a:pt x="78478" y="396566"/>
                  </a:lnTo>
                  <a:lnTo>
                    <a:pt x="78478" y="392550"/>
                  </a:lnTo>
                  <a:close/>
                  <a:moveTo>
                    <a:pt x="1648756" y="396566"/>
                  </a:moveTo>
                  <a:lnTo>
                    <a:pt x="1648756" y="392550"/>
                  </a:lnTo>
                  <a:lnTo>
                    <a:pt x="1574295" y="392550"/>
                  </a:lnTo>
                  <a:lnTo>
                    <a:pt x="1574295" y="396566"/>
                  </a:lnTo>
                  <a:lnTo>
                    <a:pt x="1648756" y="396566"/>
                  </a:lnTo>
                  <a:close/>
                  <a:moveTo>
                    <a:pt x="1020613" y="396566"/>
                  </a:moveTo>
                  <a:lnTo>
                    <a:pt x="1020613" y="392550"/>
                  </a:lnTo>
                  <a:lnTo>
                    <a:pt x="946151" y="392550"/>
                  </a:lnTo>
                  <a:lnTo>
                    <a:pt x="946151" y="396566"/>
                  </a:lnTo>
                  <a:lnTo>
                    <a:pt x="1020613" y="396566"/>
                  </a:lnTo>
                  <a:close/>
                  <a:moveTo>
                    <a:pt x="2280836" y="396566"/>
                  </a:moveTo>
                  <a:lnTo>
                    <a:pt x="2355298" y="396566"/>
                  </a:lnTo>
                  <a:lnTo>
                    <a:pt x="2355298" y="392550"/>
                  </a:lnTo>
                  <a:lnTo>
                    <a:pt x="2280836" y="392550"/>
                  </a:lnTo>
                  <a:lnTo>
                    <a:pt x="2280836" y="396566"/>
                  </a:lnTo>
                  <a:close/>
                  <a:moveTo>
                    <a:pt x="2123800" y="396566"/>
                  </a:moveTo>
                  <a:lnTo>
                    <a:pt x="2198262" y="396566"/>
                  </a:lnTo>
                  <a:lnTo>
                    <a:pt x="2198262" y="392550"/>
                  </a:lnTo>
                  <a:lnTo>
                    <a:pt x="2123800" y="392550"/>
                  </a:lnTo>
                  <a:lnTo>
                    <a:pt x="2123800" y="396566"/>
                  </a:lnTo>
                  <a:close/>
                  <a:moveTo>
                    <a:pt x="549585" y="396566"/>
                  </a:moveTo>
                  <a:lnTo>
                    <a:pt x="549585" y="392550"/>
                  </a:lnTo>
                  <a:lnTo>
                    <a:pt x="475124" y="392550"/>
                  </a:lnTo>
                  <a:lnTo>
                    <a:pt x="475124" y="396566"/>
                  </a:lnTo>
                  <a:lnTo>
                    <a:pt x="549585" y="396566"/>
                  </a:lnTo>
                  <a:close/>
                  <a:moveTo>
                    <a:pt x="706621" y="396566"/>
                  </a:moveTo>
                  <a:lnTo>
                    <a:pt x="706621" y="392550"/>
                  </a:lnTo>
                  <a:lnTo>
                    <a:pt x="632160" y="392550"/>
                  </a:lnTo>
                  <a:lnTo>
                    <a:pt x="632160" y="396566"/>
                  </a:lnTo>
                  <a:lnTo>
                    <a:pt x="706621" y="396566"/>
                  </a:lnTo>
                  <a:close/>
                  <a:moveTo>
                    <a:pt x="942135" y="396566"/>
                  </a:moveTo>
                  <a:lnTo>
                    <a:pt x="942135" y="392550"/>
                  </a:lnTo>
                  <a:lnTo>
                    <a:pt x="867673" y="392550"/>
                  </a:lnTo>
                  <a:lnTo>
                    <a:pt x="867673" y="396566"/>
                  </a:lnTo>
                  <a:lnTo>
                    <a:pt x="942135" y="396566"/>
                  </a:lnTo>
                  <a:close/>
                  <a:moveTo>
                    <a:pt x="628063" y="396566"/>
                  </a:moveTo>
                  <a:lnTo>
                    <a:pt x="628063" y="392550"/>
                  </a:lnTo>
                  <a:lnTo>
                    <a:pt x="553602" y="392550"/>
                  </a:lnTo>
                  <a:lnTo>
                    <a:pt x="553602" y="396566"/>
                  </a:lnTo>
                  <a:lnTo>
                    <a:pt x="628063" y="396566"/>
                  </a:lnTo>
                  <a:close/>
                  <a:moveTo>
                    <a:pt x="785099" y="396566"/>
                  </a:moveTo>
                  <a:lnTo>
                    <a:pt x="785099" y="392550"/>
                  </a:lnTo>
                  <a:lnTo>
                    <a:pt x="710638" y="392550"/>
                  </a:lnTo>
                  <a:lnTo>
                    <a:pt x="710638" y="396566"/>
                  </a:lnTo>
                  <a:lnTo>
                    <a:pt x="785099" y="396566"/>
                  </a:lnTo>
                  <a:close/>
                  <a:moveTo>
                    <a:pt x="2359394" y="396566"/>
                  </a:moveTo>
                  <a:lnTo>
                    <a:pt x="2433856" y="396566"/>
                  </a:lnTo>
                  <a:lnTo>
                    <a:pt x="2433856" y="392550"/>
                  </a:lnTo>
                  <a:lnTo>
                    <a:pt x="2359394" y="392550"/>
                  </a:lnTo>
                  <a:lnTo>
                    <a:pt x="2359394" y="396566"/>
                  </a:lnTo>
                  <a:close/>
                  <a:moveTo>
                    <a:pt x="157036" y="392550"/>
                  </a:moveTo>
                  <a:lnTo>
                    <a:pt x="82574" y="392550"/>
                  </a:lnTo>
                  <a:lnTo>
                    <a:pt x="82574" y="396566"/>
                  </a:lnTo>
                  <a:lnTo>
                    <a:pt x="157036" y="396566"/>
                  </a:lnTo>
                  <a:lnTo>
                    <a:pt x="157036" y="392550"/>
                  </a:lnTo>
                  <a:close/>
                  <a:moveTo>
                    <a:pt x="863657" y="396566"/>
                  </a:moveTo>
                  <a:lnTo>
                    <a:pt x="863657" y="392550"/>
                  </a:lnTo>
                  <a:lnTo>
                    <a:pt x="789196" y="392550"/>
                  </a:lnTo>
                  <a:lnTo>
                    <a:pt x="789196" y="396566"/>
                  </a:lnTo>
                  <a:lnTo>
                    <a:pt x="863657" y="396566"/>
                  </a:lnTo>
                  <a:close/>
                  <a:moveTo>
                    <a:pt x="471108" y="396566"/>
                  </a:moveTo>
                  <a:lnTo>
                    <a:pt x="471108" y="392550"/>
                  </a:lnTo>
                  <a:lnTo>
                    <a:pt x="396646" y="392550"/>
                  </a:lnTo>
                  <a:lnTo>
                    <a:pt x="396646" y="396566"/>
                  </a:lnTo>
                  <a:lnTo>
                    <a:pt x="471108" y="396566"/>
                  </a:lnTo>
                  <a:close/>
                  <a:moveTo>
                    <a:pt x="1962748" y="475124"/>
                  </a:moveTo>
                  <a:lnTo>
                    <a:pt x="1962748" y="471108"/>
                  </a:lnTo>
                  <a:lnTo>
                    <a:pt x="1888286" y="471108"/>
                  </a:lnTo>
                  <a:lnTo>
                    <a:pt x="1888286" y="475124"/>
                  </a:lnTo>
                  <a:lnTo>
                    <a:pt x="1962748" y="475124"/>
                  </a:lnTo>
                  <a:close/>
                  <a:moveTo>
                    <a:pt x="471108" y="471108"/>
                  </a:moveTo>
                  <a:lnTo>
                    <a:pt x="396646" y="471108"/>
                  </a:lnTo>
                  <a:lnTo>
                    <a:pt x="396646" y="475124"/>
                  </a:lnTo>
                  <a:lnTo>
                    <a:pt x="471108" y="475124"/>
                  </a:lnTo>
                  <a:lnTo>
                    <a:pt x="471108" y="471108"/>
                  </a:lnTo>
                  <a:close/>
                  <a:moveTo>
                    <a:pt x="1334685" y="475124"/>
                  </a:moveTo>
                  <a:lnTo>
                    <a:pt x="1334685" y="471108"/>
                  </a:lnTo>
                  <a:lnTo>
                    <a:pt x="1260223" y="471108"/>
                  </a:lnTo>
                  <a:lnTo>
                    <a:pt x="1260223" y="475124"/>
                  </a:lnTo>
                  <a:lnTo>
                    <a:pt x="1334685" y="475124"/>
                  </a:lnTo>
                  <a:close/>
                  <a:moveTo>
                    <a:pt x="942135" y="475124"/>
                  </a:moveTo>
                  <a:lnTo>
                    <a:pt x="942135" y="471108"/>
                  </a:lnTo>
                  <a:lnTo>
                    <a:pt x="867673" y="471108"/>
                  </a:lnTo>
                  <a:lnTo>
                    <a:pt x="867673" y="475124"/>
                  </a:lnTo>
                  <a:lnTo>
                    <a:pt x="942135" y="475124"/>
                  </a:lnTo>
                  <a:close/>
                  <a:moveTo>
                    <a:pt x="2359394" y="475124"/>
                  </a:moveTo>
                  <a:lnTo>
                    <a:pt x="2433856" y="475124"/>
                  </a:lnTo>
                  <a:lnTo>
                    <a:pt x="2433856" y="471108"/>
                  </a:lnTo>
                  <a:lnTo>
                    <a:pt x="2359394" y="471108"/>
                  </a:lnTo>
                  <a:lnTo>
                    <a:pt x="2359394" y="475124"/>
                  </a:lnTo>
                  <a:close/>
                  <a:moveTo>
                    <a:pt x="1727234" y="475124"/>
                  </a:moveTo>
                  <a:lnTo>
                    <a:pt x="1727234" y="471108"/>
                  </a:lnTo>
                  <a:lnTo>
                    <a:pt x="1652773" y="471108"/>
                  </a:lnTo>
                  <a:lnTo>
                    <a:pt x="1652773" y="475124"/>
                  </a:lnTo>
                  <a:lnTo>
                    <a:pt x="1727234" y="475124"/>
                  </a:lnTo>
                  <a:close/>
                  <a:moveTo>
                    <a:pt x="157036" y="471108"/>
                  </a:moveTo>
                  <a:lnTo>
                    <a:pt x="82574" y="471108"/>
                  </a:lnTo>
                  <a:lnTo>
                    <a:pt x="82574" y="475124"/>
                  </a:lnTo>
                  <a:lnTo>
                    <a:pt x="157036" y="475124"/>
                  </a:lnTo>
                  <a:lnTo>
                    <a:pt x="157036" y="471108"/>
                  </a:lnTo>
                  <a:close/>
                  <a:moveTo>
                    <a:pt x="1491721" y="475124"/>
                  </a:moveTo>
                  <a:lnTo>
                    <a:pt x="1491721" y="471108"/>
                  </a:lnTo>
                  <a:lnTo>
                    <a:pt x="1417259" y="471108"/>
                  </a:lnTo>
                  <a:lnTo>
                    <a:pt x="1417259" y="475124"/>
                  </a:lnTo>
                  <a:lnTo>
                    <a:pt x="1491721" y="475124"/>
                  </a:lnTo>
                  <a:close/>
                  <a:moveTo>
                    <a:pt x="1648756" y="475124"/>
                  </a:moveTo>
                  <a:lnTo>
                    <a:pt x="1648756" y="471108"/>
                  </a:lnTo>
                  <a:lnTo>
                    <a:pt x="1574295" y="471108"/>
                  </a:lnTo>
                  <a:lnTo>
                    <a:pt x="1574295" y="475124"/>
                  </a:lnTo>
                  <a:lnTo>
                    <a:pt x="1648756" y="475124"/>
                  </a:lnTo>
                  <a:close/>
                  <a:moveTo>
                    <a:pt x="2123800" y="475124"/>
                  </a:moveTo>
                  <a:lnTo>
                    <a:pt x="2198262" y="475124"/>
                  </a:lnTo>
                  <a:lnTo>
                    <a:pt x="2198262" y="471108"/>
                  </a:lnTo>
                  <a:lnTo>
                    <a:pt x="2123800" y="471108"/>
                  </a:lnTo>
                  <a:lnTo>
                    <a:pt x="2123800" y="475124"/>
                  </a:lnTo>
                  <a:close/>
                  <a:moveTo>
                    <a:pt x="1413243" y="475124"/>
                  </a:moveTo>
                  <a:lnTo>
                    <a:pt x="1413243" y="471108"/>
                  </a:lnTo>
                  <a:lnTo>
                    <a:pt x="1338781" y="471108"/>
                  </a:lnTo>
                  <a:lnTo>
                    <a:pt x="1338781" y="475124"/>
                  </a:lnTo>
                  <a:lnTo>
                    <a:pt x="1413243" y="475124"/>
                  </a:lnTo>
                  <a:close/>
                  <a:moveTo>
                    <a:pt x="2280836" y="475124"/>
                  </a:moveTo>
                  <a:lnTo>
                    <a:pt x="2355298" y="475124"/>
                  </a:lnTo>
                  <a:lnTo>
                    <a:pt x="2355298" y="471108"/>
                  </a:lnTo>
                  <a:lnTo>
                    <a:pt x="2280836" y="471108"/>
                  </a:lnTo>
                  <a:lnTo>
                    <a:pt x="2280836" y="475124"/>
                  </a:lnTo>
                  <a:close/>
                  <a:moveTo>
                    <a:pt x="314072" y="471108"/>
                  </a:moveTo>
                  <a:lnTo>
                    <a:pt x="239610" y="471108"/>
                  </a:lnTo>
                  <a:lnTo>
                    <a:pt x="239610" y="475124"/>
                  </a:lnTo>
                  <a:lnTo>
                    <a:pt x="314072" y="475124"/>
                  </a:lnTo>
                  <a:lnTo>
                    <a:pt x="314072" y="471108"/>
                  </a:lnTo>
                  <a:close/>
                  <a:moveTo>
                    <a:pt x="392550" y="471108"/>
                  </a:moveTo>
                  <a:lnTo>
                    <a:pt x="318088" y="471108"/>
                  </a:lnTo>
                  <a:lnTo>
                    <a:pt x="318088" y="475124"/>
                  </a:lnTo>
                  <a:lnTo>
                    <a:pt x="392550" y="475124"/>
                  </a:lnTo>
                  <a:lnTo>
                    <a:pt x="392550" y="471108"/>
                  </a:lnTo>
                  <a:close/>
                  <a:moveTo>
                    <a:pt x="1570198" y="475124"/>
                  </a:moveTo>
                  <a:lnTo>
                    <a:pt x="1570198" y="471108"/>
                  </a:lnTo>
                  <a:lnTo>
                    <a:pt x="1495737" y="471108"/>
                  </a:lnTo>
                  <a:lnTo>
                    <a:pt x="1495737" y="475124"/>
                  </a:lnTo>
                  <a:lnTo>
                    <a:pt x="1570198" y="475124"/>
                  </a:lnTo>
                  <a:close/>
                  <a:moveTo>
                    <a:pt x="628063" y="475124"/>
                  </a:moveTo>
                  <a:lnTo>
                    <a:pt x="628063" y="471108"/>
                  </a:lnTo>
                  <a:lnTo>
                    <a:pt x="553602" y="471108"/>
                  </a:lnTo>
                  <a:lnTo>
                    <a:pt x="553602" y="475124"/>
                  </a:lnTo>
                  <a:lnTo>
                    <a:pt x="628063" y="475124"/>
                  </a:lnTo>
                  <a:close/>
                  <a:moveTo>
                    <a:pt x="1020613" y="475124"/>
                  </a:moveTo>
                  <a:lnTo>
                    <a:pt x="1020613" y="471108"/>
                  </a:lnTo>
                  <a:lnTo>
                    <a:pt x="946151" y="471108"/>
                  </a:lnTo>
                  <a:lnTo>
                    <a:pt x="946151" y="475124"/>
                  </a:lnTo>
                  <a:lnTo>
                    <a:pt x="1020613" y="475124"/>
                  </a:lnTo>
                  <a:close/>
                  <a:moveTo>
                    <a:pt x="78478" y="471108"/>
                  </a:moveTo>
                  <a:lnTo>
                    <a:pt x="4016" y="471108"/>
                  </a:lnTo>
                  <a:lnTo>
                    <a:pt x="4016" y="475124"/>
                  </a:lnTo>
                  <a:lnTo>
                    <a:pt x="78478" y="475124"/>
                  </a:lnTo>
                  <a:lnTo>
                    <a:pt x="78478" y="471108"/>
                  </a:lnTo>
                  <a:close/>
                  <a:moveTo>
                    <a:pt x="2202358" y="475124"/>
                  </a:moveTo>
                  <a:lnTo>
                    <a:pt x="2276820" y="475124"/>
                  </a:lnTo>
                  <a:lnTo>
                    <a:pt x="2276820" y="471108"/>
                  </a:lnTo>
                  <a:lnTo>
                    <a:pt x="2202358" y="471108"/>
                  </a:lnTo>
                  <a:lnTo>
                    <a:pt x="2202358" y="475124"/>
                  </a:lnTo>
                  <a:close/>
                  <a:moveTo>
                    <a:pt x="549585" y="475124"/>
                  </a:moveTo>
                  <a:lnTo>
                    <a:pt x="549585" y="471108"/>
                  </a:lnTo>
                  <a:lnTo>
                    <a:pt x="475124" y="471108"/>
                  </a:lnTo>
                  <a:lnTo>
                    <a:pt x="475124" y="475124"/>
                  </a:lnTo>
                  <a:lnTo>
                    <a:pt x="549585" y="475124"/>
                  </a:lnTo>
                  <a:close/>
                  <a:moveTo>
                    <a:pt x="706621" y="475124"/>
                  </a:moveTo>
                  <a:lnTo>
                    <a:pt x="706621" y="471108"/>
                  </a:lnTo>
                  <a:lnTo>
                    <a:pt x="632160" y="471108"/>
                  </a:lnTo>
                  <a:lnTo>
                    <a:pt x="632160" y="475124"/>
                  </a:lnTo>
                  <a:lnTo>
                    <a:pt x="706621" y="475124"/>
                  </a:lnTo>
                  <a:close/>
                  <a:moveTo>
                    <a:pt x="785099" y="475124"/>
                  </a:moveTo>
                  <a:lnTo>
                    <a:pt x="785099" y="471108"/>
                  </a:lnTo>
                  <a:lnTo>
                    <a:pt x="710638" y="471108"/>
                  </a:lnTo>
                  <a:lnTo>
                    <a:pt x="710638" y="475124"/>
                  </a:lnTo>
                  <a:lnTo>
                    <a:pt x="785099" y="475124"/>
                  </a:lnTo>
                  <a:close/>
                  <a:moveTo>
                    <a:pt x="2045322" y="475124"/>
                  </a:moveTo>
                  <a:lnTo>
                    <a:pt x="2119784" y="475124"/>
                  </a:lnTo>
                  <a:lnTo>
                    <a:pt x="2119784" y="471108"/>
                  </a:lnTo>
                  <a:lnTo>
                    <a:pt x="2045322" y="471108"/>
                  </a:lnTo>
                  <a:lnTo>
                    <a:pt x="2045322" y="475124"/>
                  </a:lnTo>
                  <a:close/>
                  <a:moveTo>
                    <a:pt x="1884270" y="475124"/>
                  </a:moveTo>
                  <a:lnTo>
                    <a:pt x="1884270" y="471108"/>
                  </a:lnTo>
                  <a:lnTo>
                    <a:pt x="1809809" y="471108"/>
                  </a:lnTo>
                  <a:lnTo>
                    <a:pt x="1809809" y="475124"/>
                  </a:lnTo>
                  <a:lnTo>
                    <a:pt x="1884270" y="475124"/>
                  </a:lnTo>
                  <a:close/>
                  <a:moveTo>
                    <a:pt x="1805792" y="475124"/>
                  </a:moveTo>
                  <a:lnTo>
                    <a:pt x="1805792" y="471108"/>
                  </a:lnTo>
                  <a:lnTo>
                    <a:pt x="1731331" y="471108"/>
                  </a:lnTo>
                  <a:lnTo>
                    <a:pt x="1731331" y="475124"/>
                  </a:lnTo>
                  <a:lnTo>
                    <a:pt x="1805792" y="475124"/>
                  </a:lnTo>
                  <a:close/>
                  <a:moveTo>
                    <a:pt x="1177649" y="475124"/>
                  </a:moveTo>
                  <a:lnTo>
                    <a:pt x="1177649" y="471108"/>
                  </a:lnTo>
                  <a:lnTo>
                    <a:pt x="1103187" y="471108"/>
                  </a:lnTo>
                  <a:lnTo>
                    <a:pt x="1103187" y="475124"/>
                  </a:lnTo>
                  <a:lnTo>
                    <a:pt x="1177649" y="475124"/>
                  </a:lnTo>
                  <a:close/>
                  <a:moveTo>
                    <a:pt x="235514" y="471108"/>
                  </a:moveTo>
                  <a:lnTo>
                    <a:pt x="161052" y="471108"/>
                  </a:lnTo>
                  <a:lnTo>
                    <a:pt x="161052" y="475124"/>
                  </a:lnTo>
                  <a:lnTo>
                    <a:pt x="235514" y="475124"/>
                  </a:lnTo>
                  <a:lnTo>
                    <a:pt x="235514" y="471108"/>
                  </a:lnTo>
                  <a:close/>
                  <a:moveTo>
                    <a:pt x="1256207" y="475124"/>
                  </a:moveTo>
                  <a:lnTo>
                    <a:pt x="1256207" y="471108"/>
                  </a:lnTo>
                  <a:lnTo>
                    <a:pt x="1181745" y="471108"/>
                  </a:lnTo>
                  <a:lnTo>
                    <a:pt x="1181745" y="475124"/>
                  </a:lnTo>
                  <a:lnTo>
                    <a:pt x="1256207" y="475124"/>
                  </a:lnTo>
                  <a:close/>
                  <a:moveTo>
                    <a:pt x="1966764" y="475124"/>
                  </a:moveTo>
                  <a:lnTo>
                    <a:pt x="2041226" y="475124"/>
                  </a:lnTo>
                  <a:lnTo>
                    <a:pt x="2041226" y="471108"/>
                  </a:lnTo>
                  <a:lnTo>
                    <a:pt x="1966764" y="471108"/>
                  </a:lnTo>
                  <a:lnTo>
                    <a:pt x="1966764" y="475124"/>
                  </a:lnTo>
                  <a:close/>
                  <a:moveTo>
                    <a:pt x="863657" y="475124"/>
                  </a:moveTo>
                  <a:lnTo>
                    <a:pt x="863657" y="471108"/>
                  </a:lnTo>
                  <a:lnTo>
                    <a:pt x="789196" y="471108"/>
                  </a:lnTo>
                  <a:lnTo>
                    <a:pt x="789196" y="475124"/>
                  </a:lnTo>
                  <a:lnTo>
                    <a:pt x="863657" y="475124"/>
                  </a:lnTo>
                  <a:close/>
                  <a:moveTo>
                    <a:pt x="1099171" y="475124"/>
                  </a:moveTo>
                  <a:lnTo>
                    <a:pt x="1099171" y="471108"/>
                  </a:lnTo>
                  <a:lnTo>
                    <a:pt x="1024709" y="471108"/>
                  </a:lnTo>
                  <a:lnTo>
                    <a:pt x="1024709" y="475124"/>
                  </a:lnTo>
                  <a:lnTo>
                    <a:pt x="1099171" y="475124"/>
                  </a:lnTo>
                  <a:close/>
                  <a:moveTo>
                    <a:pt x="2280836" y="553602"/>
                  </a:moveTo>
                  <a:lnTo>
                    <a:pt x="2355298" y="553602"/>
                  </a:lnTo>
                  <a:lnTo>
                    <a:pt x="2355298" y="549586"/>
                  </a:lnTo>
                  <a:lnTo>
                    <a:pt x="2280836" y="549586"/>
                  </a:lnTo>
                  <a:lnTo>
                    <a:pt x="2280836" y="553602"/>
                  </a:lnTo>
                  <a:close/>
                  <a:moveTo>
                    <a:pt x="785099" y="553602"/>
                  </a:moveTo>
                  <a:lnTo>
                    <a:pt x="785099" y="549586"/>
                  </a:lnTo>
                  <a:lnTo>
                    <a:pt x="710638" y="549586"/>
                  </a:lnTo>
                  <a:lnTo>
                    <a:pt x="710638" y="553602"/>
                  </a:lnTo>
                  <a:lnTo>
                    <a:pt x="785099" y="553602"/>
                  </a:lnTo>
                  <a:close/>
                  <a:moveTo>
                    <a:pt x="1099171" y="553602"/>
                  </a:moveTo>
                  <a:lnTo>
                    <a:pt x="1099171" y="549586"/>
                  </a:lnTo>
                  <a:lnTo>
                    <a:pt x="1024709" y="549586"/>
                  </a:lnTo>
                  <a:lnTo>
                    <a:pt x="1024709" y="553602"/>
                  </a:lnTo>
                  <a:lnTo>
                    <a:pt x="1099171" y="553602"/>
                  </a:lnTo>
                  <a:close/>
                  <a:moveTo>
                    <a:pt x="1884270" y="553602"/>
                  </a:moveTo>
                  <a:lnTo>
                    <a:pt x="1884270" y="549586"/>
                  </a:lnTo>
                  <a:lnTo>
                    <a:pt x="1809809" y="549586"/>
                  </a:lnTo>
                  <a:lnTo>
                    <a:pt x="1809809" y="553602"/>
                  </a:lnTo>
                  <a:lnTo>
                    <a:pt x="1884270" y="553602"/>
                  </a:lnTo>
                  <a:close/>
                  <a:moveTo>
                    <a:pt x="2123800" y="553602"/>
                  </a:moveTo>
                  <a:lnTo>
                    <a:pt x="2198262" y="553602"/>
                  </a:lnTo>
                  <a:lnTo>
                    <a:pt x="2198262" y="549586"/>
                  </a:lnTo>
                  <a:lnTo>
                    <a:pt x="2123800" y="549586"/>
                  </a:lnTo>
                  <a:lnTo>
                    <a:pt x="2123800" y="553602"/>
                  </a:lnTo>
                  <a:close/>
                  <a:moveTo>
                    <a:pt x="942135" y="553602"/>
                  </a:moveTo>
                  <a:lnTo>
                    <a:pt x="942135" y="549586"/>
                  </a:lnTo>
                  <a:lnTo>
                    <a:pt x="867673" y="549586"/>
                  </a:lnTo>
                  <a:lnTo>
                    <a:pt x="867673" y="553602"/>
                  </a:lnTo>
                  <a:lnTo>
                    <a:pt x="942135" y="553602"/>
                  </a:lnTo>
                  <a:close/>
                  <a:moveTo>
                    <a:pt x="549585" y="549586"/>
                  </a:moveTo>
                  <a:lnTo>
                    <a:pt x="475124" y="549586"/>
                  </a:lnTo>
                  <a:lnTo>
                    <a:pt x="475124" y="553602"/>
                  </a:lnTo>
                  <a:lnTo>
                    <a:pt x="549585" y="553602"/>
                  </a:lnTo>
                  <a:lnTo>
                    <a:pt x="549585" y="549586"/>
                  </a:lnTo>
                  <a:close/>
                  <a:moveTo>
                    <a:pt x="863657" y="553602"/>
                  </a:moveTo>
                  <a:lnTo>
                    <a:pt x="863657" y="549586"/>
                  </a:lnTo>
                  <a:lnTo>
                    <a:pt x="789196" y="549586"/>
                  </a:lnTo>
                  <a:lnTo>
                    <a:pt x="789196" y="553602"/>
                  </a:lnTo>
                  <a:lnTo>
                    <a:pt x="863657" y="553602"/>
                  </a:lnTo>
                  <a:close/>
                  <a:moveTo>
                    <a:pt x="1805792" y="553602"/>
                  </a:moveTo>
                  <a:lnTo>
                    <a:pt x="1805792" y="549586"/>
                  </a:lnTo>
                  <a:lnTo>
                    <a:pt x="1731331" y="549586"/>
                  </a:lnTo>
                  <a:lnTo>
                    <a:pt x="1731331" y="553602"/>
                  </a:lnTo>
                  <a:lnTo>
                    <a:pt x="1805792" y="553602"/>
                  </a:lnTo>
                  <a:close/>
                  <a:moveTo>
                    <a:pt x="1020613" y="553602"/>
                  </a:moveTo>
                  <a:lnTo>
                    <a:pt x="1020613" y="549586"/>
                  </a:lnTo>
                  <a:lnTo>
                    <a:pt x="946151" y="549586"/>
                  </a:lnTo>
                  <a:lnTo>
                    <a:pt x="946151" y="553602"/>
                  </a:lnTo>
                  <a:lnTo>
                    <a:pt x="1020613" y="553602"/>
                  </a:lnTo>
                  <a:close/>
                  <a:moveTo>
                    <a:pt x="1491721" y="553602"/>
                  </a:moveTo>
                  <a:lnTo>
                    <a:pt x="1491721" y="549586"/>
                  </a:lnTo>
                  <a:lnTo>
                    <a:pt x="1417259" y="549586"/>
                  </a:lnTo>
                  <a:lnTo>
                    <a:pt x="1417259" y="553602"/>
                  </a:lnTo>
                  <a:lnTo>
                    <a:pt x="1491721" y="553602"/>
                  </a:lnTo>
                  <a:close/>
                  <a:moveTo>
                    <a:pt x="1966764" y="553602"/>
                  </a:moveTo>
                  <a:lnTo>
                    <a:pt x="2041226" y="553602"/>
                  </a:lnTo>
                  <a:lnTo>
                    <a:pt x="2041226" y="549586"/>
                  </a:lnTo>
                  <a:lnTo>
                    <a:pt x="1966764" y="549586"/>
                  </a:lnTo>
                  <a:lnTo>
                    <a:pt x="1966764" y="553602"/>
                  </a:lnTo>
                  <a:close/>
                  <a:moveTo>
                    <a:pt x="2045322" y="553602"/>
                  </a:moveTo>
                  <a:lnTo>
                    <a:pt x="2119784" y="553602"/>
                  </a:lnTo>
                  <a:lnTo>
                    <a:pt x="2119784" y="549586"/>
                  </a:lnTo>
                  <a:lnTo>
                    <a:pt x="2045322" y="549586"/>
                  </a:lnTo>
                  <a:lnTo>
                    <a:pt x="2045322" y="553602"/>
                  </a:lnTo>
                  <a:close/>
                  <a:moveTo>
                    <a:pt x="2202358" y="553602"/>
                  </a:moveTo>
                  <a:lnTo>
                    <a:pt x="2276820" y="553602"/>
                  </a:lnTo>
                  <a:lnTo>
                    <a:pt x="2276820" y="549586"/>
                  </a:lnTo>
                  <a:lnTo>
                    <a:pt x="2202358" y="549586"/>
                  </a:lnTo>
                  <a:lnTo>
                    <a:pt x="2202358" y="553602"/>
                  </a:lnTo>
                  <a:close/>
                  <a:moveTo>
                    <a:pt x="471108" y="549586"/>
                  </a:moveTo>
                  <a:lnTo>
                    <a:pt x="396646" y="549586"/>
                  </a:lnTo>
                  <a:lnTo>
                    <a:pt x="396646" y="553602"/>
                  </a:lnTo>
                  <a:lnTo>
                    <a:pt x="471108" y="553602"/>
                  </a:lnTo>
                  <a:lnTo>
                    <a:pt x="471108" y="549586"/>
                  </a:lnTo>
                  <a:close/>
                  <a:moveTo>
                    <a:pt x="706621" y="553602"/>
                  </a:moveTo>
                  <a:lnTo>
                    <a:pt x="706621" y="549586"/>
                  </a:lnTo>
                  <a:lnTo>
                    <a:pt x="632160" y="549586"/>
                  </a:lnTo>
                  <a:lnTo>
                    <a:pt x="632160" y="553602"/>
                  </a:lnTo>
                  <a:lnTo>
                    <a:pt x="706621" y="553602"/>
                  </a:lnTo>
                  <a:close/>
                  <a:moveTo>
                    <a:pt x="157036" y="549586"/>
                  </a:moveTo>
                  <a:lnTo>
                    <a:pt x="82574" y="549586"/>
                  </a:lnTo>
                  <a:lnTo>
                    <a:pt x="82574" y="553602"/>
                  </a:lnTo>
                  <a:lnTo>
                    <a:pt x="157036" y="553602"/>
                  </a:lnTo>
                  <a:lnTo>
                    <a:pt x="157036" y="549586"/>
                  </a:lnTo>
                  <a:close/>
                  <a:moveTo>
                    <a:pt x="1177649" y="553602"/>
                  </a:moveTo>
                  <a:lnTo>
                    <a:pt x="1177649" y="549586"/>
                  </a:lnTo>
                  <a:lnTo>
                    <a:pt x="1103187" y="549586"/>
                  </a:lnTo>
                  <a:lnTo>
                    <a:pt x="1103187" y="553602"/>
                  </a:lnTo>
                  <a:lnTo>
                    <a:pt x="1177649" y="553602"/>
                  </a:lnTo>
                  <a:close/>
                  <a:moveTo>
                    <a:pt x="1413243" y="553602"/>
                  </a:moveTo>
                  <a:lnTo>
                    <a:pt x="1413243" y="549586"/>
                  </a:lnTo>
                  <a:lnTo>
                    <a:pt x="1338781" y="549586"/>
                  </a:lnTo>
                  <a:lnTo>
                    <a:pt x="1338781" y="553602"/>
                  </a:lnTo>
                  <a:lnTo>
                    <a:pt x="1413243" y="553602"/>
                  </a:lnTo>
                  <a:close/>
                  <a:moveTo>
                    <a:pt x="1256207" y="553602"/>
                  </a:moveTo>
                  <a:lnTo>
                    <a:pt x="1256207" y="549586"/>
                  </a:lnTo>
                  <a:lnTo>
                    <a:pt x="1181745" y="549586"/>
                  </a:lnTo>
                  <a:lnTo>
                    <a:pt x="1181745" y="553602"/>
                  </a:lnTo>
                  <a:lnTo>
                    <a:pt x="1256207" y="553602"/>
                  </a:lnTo>
                  <a:close/>
                  <a:moveTo>
                    <a:pt x="314072" y="549586"/>
                  </a:moveTo>
                  <a:lnTo>
                    <a:pt x="239610" y="549586"/>
                  </a:lnTo>
                  <a:lnTo>
                    <a:pt x="239610" y="553602"/>
                  </a:lnTo>
                  <a:lnTo>
                    <a:pt x="314072" y="553602"/>
                  </a:lnTo>
                  <a:lnTo>
                    <a:pt x="314072" y="549586"/>
                  </a:lnTo>
                  <a:close/>
                  <a:moveTo>
                    <a:pt x="2359394" y="553602"/>
                  </a:moveTo>
                  <a:lnTo>
                    <a:pt x="2433856" y="553602"/>
                  </a:lnTo>
                  <a:lnTo>
                    <a:pt x="2433856" y="549586"/>
                  </a:lnTo>
                  <a:lnTo>
                    <a:pt x="2359394" y="549586"/>
                  </a:lnTo>
                  <a:lnTo>
                    <a:pt x="2359394" y="553602"/>
                  </a:lnTo>
                  <a:close/>
                  <a:moveTo>
                    <a:pt x="1334685" y="553602"/>
                  </a:moveTo>
                  <a:lnTo>
                    <a:pt x="1334685" y="549586"/>
                  </a:lnTo>
                  <a:lnTo>
                    <a:pt x="1260223" y="549586"/>
                  </a:lnTo>
                  <a:lnTo>
                    <a:pt x="1260223" y="553602"/>
                  </a:lnTo>
                  <a:lnTo>
                    <a:pt x="1334685" y="553602"/>
                  </a:lnTo>
                  <a:close/>
                  <a:moveTo>
                    <a:pt x="1727234" y="553602"/>
                  </a:moveTo>
                  <a:lnTo>
                    <a:pt x="1727234" y="549586"/>
                  </a:lnTo>
                  <a:lnTo>
                    <a:pt x="1652773" y="549586"/>
                  </a:lnTo>
                  <a:lnTo>
                    <a:pt x="1652773" y="553602"/>
                  </a:lnTo>
                  <a:lnTo>
                    <a:pt x="1727234" y="553602"/>
                  </a:lnTo>
                  <a:close/>
                  <a:moveTo>
                    <a:pt x="235514" y="549586"/>
                  </a:moveTo>
                  <a:lnTo>
                    <a:pt x="161052" y="549586"/>
                  </a:lnTo>
                  <a:lnTo>
                    <a:pt x="161052" y="553602"/>
                  </a:lnTo>
                  <a:lnTo>
                    <a:pt x="235514" y="553602"/>
                  </a:lnTo>
                  <a:lnTo>
                    <a:pt x="235514" y="549586"/>
                  </a:lnTo>
                  <a:close/>
                  <a:moveTo>
                    <a:pt x="1570198" y="553602"/>
                  </a:moveTo>
                  <a:lnTo>
                    <a:pt x="1570198" y="549586"/>
                  </a:lnTo>
                  <a:lnTo>
                    <a:pt x="1495737" y="549586"/>
                  </a:lnTo>
                  <a:lnTo>
                    <a:pt x="1495737" y="553602"/>
                  </a:lnTo>
                  <a:lnTo>
                    <a:pt x="1570198" y="553602"/>
                  </a:lnTo>
                  <a:close/>
                  <a:moveTo>
                    <a:pt x="392550" y="549586"/>
                  </a:moveTo>
                  <a:lnTo>
                    <a:pt x="318088" y="549586"/>
                  </a:lnTo>
                  <a:lnTo>
                    <a:pt x="318088" y="553602"/>
                  </a:lnTo>
                  <a:lnTo>
                    <a:pt x="392550" y="553602"/>
                  </a:lnTo>
                  <a:lnTo>
                    <a:pt x="392550" y="549586"/>
                  </a:lnTo>
                  <a:close/>
                  <a:moveTo>
                    <a:pt x="1648756" y="553602"/>
                  </a:moveTo>
                  <a:lnTo>
                    <a:pt x="1648756" y="549586"/>
                  </a:lnTo>
                  <a:lnTo>
                    <a:pt x="1574295" y="549586"/>
                  </a:lnTo>
                  <a:lnTo>
                    <a:pt x="1574295" y="553602"/>
                  </a:lnTo>
                  <a:lnTo>
                    <a:pt x="1648756" y="553602"/>
                  </a:lnTo>
                  <a:close/>
                  <a:moveTo>
                    <a:pt x="1888286" y="553602"/>
                  </a:moveTo>
                  <a:lnTo>
                    <a:pt x="1962748" y="553602"/>
                  </a:lnTo>
                  <a:lnTo>
                    <a:pt x="1962748" y="549586"/>
                  </a:lnTo>
                  <a:lnTo>
                    <a:pt x="1888286" y="549586"/>
                  </a:lnTo>
                  <a:lnTo>
                    <a:pt x="1888286" y="553602"/>
                  </a:lnTo>
                  <a:close/>
                  <a:moveTo>
                    <a:pt x="78478" y="549586"/>
                  </a:moveTo>
                  <a:lnTo>
                    <a:pt x="4016" y="549586"/>
                  </a:lnTo>
                  <a:lnTo>
                    <a:pt x="4016" y="553602"/>
                  </a:lnTo>
                  <a:lnTo>
                    <a:pt x="78478" y="553602"/>
                  </a:lnTo>
                  <a:lnTo>
                    <a:pt x="78478" y="549586"/>
                  </a:lnTo>
                  <a:close/>
                  <a:moveTo>
                    <a:pt x="628063" y="553602"/>
                  </a:moveTo>
                  <a:lnTo>
                    <a:pt x="628063" y="549586"/>
                  </a:lnTo>
                  <a:lnTo>
                    <a:pt x="553602" y="549586"/>
                  </a:lnTo>
                  <a:lnTo>
                    <a:pt x="553602" y="553602"/>
                  </a:lnTo>
                  <a:lnTo>
                    <a:pt x="628063" y="553602"/>
                  </a:lnTo>
                  <a:close/>
                  <a:moveTo>
                    <a:pt x="863657" y="632080"/>
                  </a:moveTo>
                  <a:lnTo>
                    <a:pt x="863657" y="628064"/>
                  </a:lnTo>
                  <a:lnTo>
                    <a:pt x="789196" y="628064"/>
                  </a:lnTo>
                  <a:lnTo>
                    <a:pt x="789196" y="632080"/>
                  </a:lnTo>
                  <a:lnTo>
                    <a:pt x="863657" y="632080"/>
                  </a:lnTo>
                  <a:close/>
                  <a:moveTo>
                    <a:pt x="628063" y="628064"/>
                  </a:moveTo>
                  <a:lnTo>
                    <a:pt x="553602" y="628064"/>
                  </a:lnTo>
                  <a:lnTo>
                    <a:pt x="553602" y="632080"/>
                  </a:lnTo>
                  <a:lnTo>
                    <a:pt x="628063" y="632080"/>
                  </a:lnTo>
                  <a:lnTo>
                    <a:pt x="628063" y="628064"/>
                  </a:lnTo>
                  <a:close/>
                  <a:moveTo>
                    <a:pt x="1888286" y="632080"/>
                  </a:moveTo>
                  <a:lnTo>
                    <a:pt x="1962748" y="632080"/>
                  </a:lnTo>
                  <a:lnTo>
                    <a:pt x="1962748" y="628064"/>
                  </a:lnTo>
                  <a:lnTo>
                    <a:pt x="1888286" y="628064"/>
                  </a:lnTo>
                  <a:lnTo>
                    <a:pt x="1888286" y="632080"/>
                  </a:lnTo>
                  <a:close/>
                  <a:moveTo>
                    <a:pt x="157036" y="628064"/>
                  </a:moveTo>
                  <a:lnTo>
                    <a:pt x="82574" y="628064"/>
                  </a:lnTo>
                  <a:lnTo>
                    <a:pt x="82574" y="632080"/>
                  </a:lnTo>
                  <a:lnTo>
                    <a:pt x="157036" y="632080"/>
                  </a:lnTo>
                  <a:lnTo>
                    <a:pt x="157036" y="628064"/>
                  </a:lnTo>
                  <a:close/>
                  <a:moveTo>
                    <a:pt x="549585" y="628064"/>
                  </a:moveTo>
                  <a:lnTo>
                    <a:pt x="475124" y="628064"/>
                  </a:lnTo>
                  <a:lnTo>
                    <a:pt x="475124" y="632080"/>
                  </a:lnTo>
                  <a:lnTo>
                    <a:pt x="549585" y="632080"/>
                  </a:lnTo>
                  <a:lnTo>
                    <a:pt x="549585" y="628064"/>
                  </a:lnTo>
                  <a:close/>
                  <a:moveTo>
                    <a:pt x="1805792" y="632080"/>
                  </a:moveTo>
                  <a:lnTo>
                    <a:pt x="1805792" y="628064"/>
                  </a:lnTo>
                  <a:lnTo>
                    <a:pt x="1731331" y="628064"/>
                  </a:lnTo>
                  <a:lnTo>
                    <a:pt x="1731331" y="632080"/>
                  </a:lnTo>
                  <a:lnTo>
                    <a:pt x="1805792" y="632080"/>
                  </a:lnTo>
                  <a:close/>
                  <a:moveTo>
                    <a:pt x="942135" y="632080"/>
                  </a:moveTo>
                  <a:lnTo>
                    <a:pt x="942135" y="628064"/>
                  </a:lnTo>
                  <a:lnTo>
                    <a:pt x="867673" y="628064"/>
                  </a:lnTo>
                  <a:lnTo>
                    <a:pt x="867673" y="632080"/>
                  </a:lnTo>
                  <a:lnTo>
                    <a:pt x="942135" y="632080"/>
                  </a:lnTo>
                  <a:close/>
                  <a:moveTo>
                    <a:pt x="2359394" y="632080"/>
                  </a:moveTo>
                  <a:lnTo>
                    <a:pt x="2433856" y="632080"/>
                  </a:lnTo>
                  <a:lnTo>
                    <a:pt x="2433856" y="628064"/>
                  </a:lnTo>
                  <a:lnTo>
                    <a:pt x="2359394" y="628064"/>
                  </a:lnTo>
                  <a:lnTo>
                    <a:pt x="2359394" y="632080"/>
                  </a:lnTo>
                  <a:close/>
                  <a:moveTo>
                    <a:pt x="235514" y="628064"/>
                  </a:moveTo>
                  <a:lnTo>
                    <a:pt x="161052" y="628064"/>
                  </a:lnTo>
                  <a:lnTo>
                    <a:pt x="161052" y="632080"/>
                  </a:lnTo>
                  <a:lnTo>
                    <a:pt x="235514" y="632080"/>
                  </a:lnTo>
                  <a:lnTo>
                    <a:pt x="235514" y="628064"/>
                  </a:lnTo>
                  <a:close/>
                  <a:moveTo>
                    <a:pt x="1491721" y="632080"/>
                  </a:moveTo>
                  <a:lnTo>
                    <a:pt x="1491721" y="628064"/>
                  </a:lnTo>
                  <a:lnTo>
                    <a:pt x="1417259" y="628064"/>
                  </a:lnTo>
                  <a:lnTo>
                    <a:pt x="1417259" y="632080"/>
                  </a:lnTo>
                  <a:lnTo>
                    <a:pt x="1491721" y="632080"/>
                  </a:lnTo>
                  <a:close/>
                  <a:moveTo>
                    <a:pt x="314072" y="628064"/>
                  </a:moveTo>
                  <a:lnTo>
                    <a:pt x="239610" y="628064"/>
                  </a:lnTo>
                  <a:lnTo>
                    <a:pt x="239610" y="632080"/>
                  </a:lnTo>
                  <a:lnTo>
                    <a:pt x="314072" y="632080"/>
                  </a:lnTo>
                  <a:lnTo>
                    <a:pt x="314072" y="628064"/>
                  </a:lnTo>
                  <a:close/>
                  <a:moveTo>
                    <a:pt x="785099" y="632080"/>
                  </a:moveTo>
                  <a:lnTo>
                    <a:pt x="785099" y="628064"/>
                  </a:lnTo>
                  <a:lnTo>
                    <a:pt x="710638" y="628064"/>
                  </a:lnTo>
                  <a:lnTo>
                    <a:pt x="710638" y="632080"/>
                  </a:lnTo>
                  <a:lnTo>
                    <a:pt x="785099" y="632080"/>
                  </a:lnTo>
                  <a:close/>
                  <a:moveTo>
                    <a:pt x="2045322" y="632080"/>
                  </a:moveTo>
                  <a:lnTo>
                    <a:pt x="2119784" y="632080"/>
                  </a:lnTo>
                  <a:lnTo>
                    <a:pt x="2119784" y="628064"/>
                  </a:lnTo>
                  <a:lnTo>
                    <a:pt x="2045322" y="628064"/>
                  </a:lnTo>
                  <a:lnTo>
                    <a:pt x="2045322" y="632080"/>
                  </a:lnTo>
                  <a:close/>
                  <a:moveTo>
                    <a:pt x="1020613" y="632080"/>
                  </a:moveTo>
                  <a:lnTo>
                    <a:pt x="1020613" y="628064"/>
                  </a:lnTo>
                  <a:lnTo>
                    <a:pt x="946151" y="628064"/>
                  </a:lnTo>
                  <a:lnTo>
                    <a:pt x="946151" y="632080"/>
                  </a:lnTo>
                  <a:lnTo>
                    <a:pt x="1020613" y="632080"/>
                  </a:lnTo>
                  <a:close/>
                  <a:moveTo>
                    <a:pt x="706621" y="632080"/>
                  </a:moveTo>
                  <a:lnTo>
                    <a:pt x="706621" y="628064"/>
                  </a:lnTo>
                  <a:lnTo>
                    <a:pt x="632160" y="628064"/>
                  </a:lnTo>
                  <a:lnTo>
                    <a:pt x="632160" y="632080"/>
                  </a:lnTo>
                  <a:lnTo>
                    <a:pt x="706621" y="632080"/>
                  </a:lnTo>
                  <a:close/>
                  <a:moveTo>
                    <a:pt x="471108" y="628064"/>
                  </a:moveTo>
                  <a:lnTo>
                    <a:pt x="396646" y="628064"/>
                  </a:lnTo>
                  <a:lnTo>
                    <a:pt x="396646" y="632080"/>
                  </a:lnTo>
                  <a:lnTo>
                    <a:pt x="471108" y="632080"/>
                  </a:lnTo>
                  <a:lnTo>
                    <a:pt x="471108" y="628064"/>
                  </a:lnTo>
                  <a:close/>
                  <a:moveTo>
                    <a:pt x="1413243" y="632080"/>
                  </a:moveTo>
                  <a:lnTo>
                    <a:pt x="1413243" y="628064"/>
                  </a:lnTo>
                  <a:lnTo>
                    <a:pt x="1338781" y="628064"/>
                  </a:lnTo>
                  <a:lnTo>
                    <a:pt x="1338781" y="632080"/>
                  </a:lnTo>
                  <a:lnTo>
                    <a:pt x="1413243" y="632080"/>
                  </a:lnTo>
                  <a:close/>
                  <a:moveTo>
                    <a:pt x="1256207" y="632080"/>
                  </a:moveTo>
                  <a:lnTo>
                    <a:pt x="1256207" y="628064"/>
                  </a:lnTo>
                  <a:lnTo>
                    <a:pt x="1181745" y="628064"/>
                  </a:lnTo>
                  <a:lnTo>
                    <a:pt x="1181745" y="632080"/>
                  </a:lnTo>
                  <a:lnTo>
                    <a:pt x="1256207" y="632080"/>
                  </a:lnTo>
                  <a:close/>
                  <a:moveTo>
                    <a:pt x="392550" y="628064"/>
                  </a:moveTo>
                  <a:lnTo>
                    <a:pt x="318088" y="628064"/>
                  </a:lnTo>
                  <a:lnTo>
                    <a:pt x="318088" y="632080"/>
                  </a:lnTo>
                  <a:lnTo>
                    <a:pt x="392550" y="632080"/>
                  </a:lnTo>
                  <a:lnTo>
                    <a:pt x="392550" y="628064"/>
                  </a:lnTo>
                  <a:close/>
                  <a:moveTo>
                    <a:pt x="1334685" y="632080"/>
                  </a:moveTo>
                  <a:lnTo>
                    <a:pt x="1334685" y="628064"/>
                  </a:lnTo>
                  <a:lnTo>
                    <a:pt x="1260223" y="628064"/>
                  </a:lnTo>
                  <a:lnTo>
                    <a:pt x="1260223" y="632080"/>
                  </a:lnTo>
                  <a:lnTo>
                    <a:pt x="1334685" y="632080"/>
                  </a:lnTo>
                  <a:close/>
                  <a:moveTo>
                    <a:pt x="1177649" y="632080"/>
                  </a:moveTo>
                  <a:lnTo>
                    <a:pt x="1177649" y="628064"/>
                  </a:lnTo>
                  <a:lnTo>
                    <a:pt x="1103187" y="628064"/>
                  </a:lnTo>
                  <a:lnTo>
                    <a:pt x="1103187" y="632080"/>
                  </a:lnTo>
                  <a:lnTo>
                    <a:pt x="1177649" y="632080"/>
                  </a:lnTo>
                  <a:close/>
                  <a:moveTo>
                    <a:pt x="1099171" y="632080"/>
                  </a:moveTo>
                  <a:lnTo>
                    <a:pt x="1099171" y="628064"/>
                  </a:lnTo>
                  <a:lnTo>
                    <a:pt x="1024709" y="628064"/>
                  </a:lnTo>
                  <a:lnTo>
                    <a:pt x="1024709" y="632080"/>
                  </a:lnTo>
                  <a:lnTo>
                    <a:pt x="1099171" y="632080"/>
                  </a:lnTo>
                  <a:close/>
                  <a:moveTo>
                    <a:pt x="1809809" y="632080"/>
                  </a:moveTo>
                  <a:lnTo>
                    <a:pt x="1884270" y="632080"/>
                  </a:lnTo>
                  <a:lnTo>
                    <a:pt x="1884270" y="628064"/>
                  </a:lnTo>
                  <a:lnTo>
                    <a:pt x="1809809" y="628064"/>
                  </a:lnTo>
                  <a:lnTo>
                    <a:pt x="1809809" y="632080"/>
                  </a:lnTo>
                  <a:close/>
                  <a:moveTo>
                    <a:pt x="78478" y="628064"/>
                  </a:moveTo>
                  <a:lnTo>
                    <a:pt x="4016" y="628064"/>
                  </a:lnTo>
                  <a:lnTo>
                    <a:pt x="4016" y="632080"/>
                  </a:lnTo>
                  <a:lnTo>
                    <a:pt x="78478" y="632080"/>
                  </a:lnTo>
                  <a:lnTo>
                    <a:pt x="78478" y="628064"/>
                  </a:lnTo>
                  <a:close/>
                  <a:moveTo>
                    <a:pt x="1570198" y="632080"/>
                  </a:moveTo>
                  <a:lnTo>
                    <a:pt x="1570198" y="628064"/>
                  </a:lnTo>
                  <a:lnTo>
                    <a:pt x="1495737" y="628064"/>
                  </a:lnTo>
                  <a:lnTo>
                    <a:pt x="1495737" y="632080"/>
                  </a:lnTo>
                  <a:lnTo>
                    <a:pt x="1570198" y="632080"/>
                  </a:lnTo>
                  <a:close/>
                  <a:moveTo>
                    <a:pt x="1648756" y="632080"/>
                  </a:moveTo>
                  <a:lnTo>
                    <a:pt x="1648756" y="628064"/>
                  </a:lnTo>
                  <a:lnTo>
                    <a:pt x="1574295" y="628064"/>
                  </a:lnTo>
                  <a:lnTo>
                    <a:pt x="1574295" y="632080"/>
                  </a:lnTo>
                  <a:lnTo>
                    <a:pt x="1648756" y="632080"/>
                  </a:lnTo>
                  <a:close/>
                  <a:moveTo>
                    <a:pt x="2123800" y="632080"/>
                  </a:moveTo>
                  <a:lnTo>
                    <a:pt x="2198262" y="632080"/>
                  </a:lnTo>
                  <a:lnTo>
                    <a:pt x="2198262" y="628064"/>
                  </a:lnTo>
                  <a:lnTo>
                    <a:pt x="2123800" y="628064"/>
                  </a:lnTo>
                  <a:lnTo>
                    <a:pt x="2123800" y="632080"/>
                  </a:lnTo>
                  <a:close/>
                  <a:moveTo>
                    <a:pt x="1966764" y="632080"/>
                  </a:moveTo>
                  <a:lnTo>
                    <a:pt x="2041226" y="632080"/>
                  </a:lnTo>
                  <a:lnTo>
                    <a:pt x="2041226" y="628064"/>
                  </a:lnTo>
                  <a:lnTo>
                    <a:pt x="1966764" y="628064"/>
                  </a:lnTo>
                  <a:lnTo>
                    <a:pt x="1966764" y="632080"/>
                  </a:lnTo>
                  <a:close/>
                  <a:moveTo>
                    <a:pt x="2202358" y="632080"/>
                  </a:moveTo>
                  <a:lnTo>
                    <a:pt x="2276820" y="632080"/>
                  </a:lnTo>
                  <a:lnTo>
                    <a:pt x="2276820" y="628064"/>
                  </a:lnTo>
                  <a:lnTo>
                    <a:pt x="2202358" y="628064"/>
                  </a:lnTo>
                  <a:lnTo>
                    <a:pt x="2202358" y="632080"/>
                  </a:lnTo>
                  <a:close/>
                  <a:moveTo>
                    <a:pt x="2280836" y="632080"/>
                  </a:moveTo>
                  <a:lnTo>
                    <a:pt x="2355298" y="632080"/>
                  </a:lnTo>
                  <a:lnTo>
                    <a:pt x="2355298" y="628064"/>
                  </a:lnTo>
                  <a:lnTo>
                    <a:pt x="2280836" y="628064"/>
                  </a:lnTo>
                  <a:lnTo>
                    <a:pt x="2280836" y="632080"/>
                  </a:lnTo>
                  <a:close/>
                  <a:moveTo>
                    <a:pt x="1727234" y="632080"/>
                  </a:moveTo>
                  <a:lnTo>
                    <a:pt x="1727234" y="628064"/>
                  </a:lnTo>
                  <a:lnTo>
                    <a:pt x="1652773" y="628064"/>
                  </a:lnTo>
                  <a:lnTo>
                    <a:pt x="1652773" y="632080"/>
                  </a:lnTo>
                  <a:lnTo>
                    <a:pt x="1727234" y="632080"/>
                  </a:lnTo>
                  <a:close/>
                  <a:moveTo>
                    <a:pt x="2202358" y="710638"/>
                  </a:moveTo>
                  <a:lnTo>
                    <a:pt x="2276820" y="710638"/>
                  </a:lnTo>
                  <a:lnTo>
                    <a:pt x="2276820" y="706622"/>
                  </a:lnTo>
                  <a:lnTo>
                    <a:pt x="2202358" y="706622"/>
                  </a:lnTo>
                  <a:lnTo>
                    <a:pt x="2202358" y="710638"/>
                  </a:lnTo>
                  <a:close/>
                  <a:moveTo>
                    <a:pt x="785099" y="710638"/>
                  </a:moveTo>
                  <a:lnTo>
                    <a:pt x="785099" y="706622"/>
                  </a:lnTo>
                  <a:lnTo>
                    <a:pt x="710638" y="706622"/>
                  </a:lnTo>
                  <a:lnTo>
                    <a:pt x="710638" y="710638"/>
                  </a:lnTo>
                  <a:lnTo>
                    <a:pt x="785099" y="710638"/>
                  </a:lnTo>
                  <a:close/>
                  <a:moveTo>
                    <a:pt x="863657" y="710638"/>
                  </a:moveTo>
                  <a:lnTo>
                    <a:pt x="863657" y="706622"/>
                  </a:lnTo>
                  <a:lnTo>
                    <a:pt x="789196" y="706622"/>
                  </a:lnTo>
                  <a:lnTo>
                    <a:pt x="789196" y="710638"/>
                  </a:lnTo>
                  <a:lnTo>
                    <a:pt x="863657" y="710638"/>
                  </a:lnTo>
                  <a:close/>
                  <a:moveTo>
                    <a:pt x="157036" y="706622"/>
                  </a:moveTo>
                  <a:lnTo>
                    <a:pt x="82574" y="706622"/>
                  </a:lnTo>
                  <a:lnTo>
                    <a:pt x="82574" y="710638"/>
                  </a:lnTo>
                  <a:lnTo>
                    <a:pt x="157036" y="710638"/>
                  </a:lnTo>
                  <a:lnTo>
                    <a:pt x="157036" y="706622"/>
                  </a:lnTo>
                  <a:close/>
                  <a:moveTo>
                    <a:pt x="628063" y="706622"/>
                  </a:moveTo>
                  <a:lnTo>
                    <a:pt x="553602" y="706622"/>
                  </a:lnTo>
                  <a:lnTo>
                    <a:pt x="553602" y="710638"/>
                  </a:lnTo>
                  <a:lnTo>
                    <a:pt x="628063" y="710638"/>
                  </a:lnTo>
                  <a:lnTo>
                    <a:pt x="628063" y="706622"/>
                  </a:lnTo>
                  <a:close/>
                  <a:moveTo>
                    <a:pt x="1491721" y="710638"/>
                  </a:moveTo>
                  <a:lnTo>
                    <a:pt x="1491721" y="706622"/>
                  </a:lnTo>
                  <a:lnTo>
                    <a:pt x="1417259" y="706622"/>
                  </a:lnTo>
                  <a:lnTo>
                    <a:pt x="1417259" y="710638"/>
                  </a:lnTo>
                  <a:lnTo>
                    <a:pt x="1491721" y="710638"/>
                  </a:lnTo>
                  <a:close/>
                  <a:moveTo>
                    <a:pt x="1648756" y="710638"/>
                  </a:moveTo>
                  <a:lnTo>
                    <a:pt x="1648756" y="706622"/>
                  </a:lnTo>
                  <a:lnTo>
                    <a:pt x="1574295" y="706622"/>
                  </a:lnTo>
                  <a:lnTo>
                    <a:pt x="1574295" y="710638"/>
                  </a:lnTo>
                  <a:lnTo>
                    <a:pt x="1648756" y="710638"/>
                  </a:lnTo>
                  <a:close/>
                  <a:moveTo>
                    <a:pt x="1570198" y="710638"/>
                  </a:moveTo>
                  <a:lnTo>
                    <a:pt x="1570198" y="706622"/>
                  </a:lnTo>
                  <a:lnTo>
                    <a:pt x="1495737" y="706622"/>
                  </a:lnTo>
                  <a:lnTo>
                    <a:pt x="1495737" y="710638"/>
                  </a:lnTo>
                  <a:lnTo>
                    <a:pt x="1570198" y="710638"/>
                  </a:lnTo>
                  <a:close/>
                  <a:moveTo>
                    <a:pt x="1727234" y="710638"/>
                  </a:moveTo>
                  <a:lnTo>
                    <a:pt x="1727234" y="706622"/>
                  </a:lnTo>
                  <a:lnTo>
                    <a:pt x="1652773" y="706622"/>
                  </a:lnTo>
                  <a:lnTo>
                    <a:pt x="1652773" y="710638"/>
                  </a:lnTo>
                  <a:lnTo>
                    <a:pt x="1727234" y="710638"/>
                  </a:lnTo>
                  <a:close/>
                  <a:moveTo>
                    <a:pt x="2123800" y="710638"/>
                  </a:moveTo>
                  <a:lnTo>
                    <a:pt x="2198262" y="710638"/>
                  </a:lnTo>
                  <a:lnTo>
                    <a:pt x="2198262" y="706622"/>
                  </a:lnTo>
                  <a:lnTo>
                    <a:pt x="2123800" y="706622"/>
                  </a:lnTo>
                  <a:lnTo>
                    <a:pt x="2123800" y="710638"/>
                  </a:lnTo>
                  <a:close/>
                  <a:moveTo>
                    <a:pt x="1966764" y="710638"/>
                  </a:moveTo>
                  <a:lnTo>
                    <a:pt x="2041226" y="710638"/>
                  </a:lnTo>
                  <a:lnTo>
                    <a:pt x="2041226" y="706622"/>
                  </a:lnTo>
                  <a:lnTo>
                    <a:pt x="1966764" y="706622"/>
                  </a:lnTo>
                  <a:lnTo>
                    <a:pt x="1966764" y="710638"/>
                  </a:lnTo>
                  <a:close/>
                  <a:moveTo>
                    <a:pt x="1731250" y="710638"/>
                  </a:moveTo>
                  <a:lnTo>
                    <a:pt x="1805712" y="710638"/>
                  </a:lnTo>
                  <a:lnTo>
                    <a:pt x="1805712" y="706622"/>
                  </a:lnTo>
                  <a:lnTo>
                    <a:pt x="1731250" y="706622"/>
                  </a:lnTo>
                  <a:lnTo>
                    <a:pt x="1731250" y="710638"/>
                  </a:lnTo>
                  <a:close/>
                  <a:moveTo>
                    <a:pt x="549585" y="706622"/>
                  </a:moveTo>
                  <a:lnTo>
                    <a:pt x="475124" y="706622"/>
                  </a:lnTo>
                  <a:lnTo>
                    <a:pt x="475124" y="710638"/>
                  </a:lnTo>
                  <a:lnTo>
                    <a:pt x="549585" y="710638"/>
                  </a:lnTo>
                  <a:lnTo>
                    <a:pt x="549585" y="706622"/>
                  </a:lnTo>
                  <a:close/>
                  <a:moveTo>
                    <a:pt x="392550" y="706622"/>
                  </a:moveTo>
                  <a:lnTo>
                    <a:pt x="318088" y="706622"/>
                  </a:lnTo>
                  <a:lnTo>
                    <a:pt x="318088" y="710638"/>
                  </a:lnTo>
                  <a:lnTo>
                    <a:pt x="392550" y="710638"/>
                  </a:lnTo>
                  <a:lnTo>
                    <a:pt x="392550" y="706622"/>
                  </a:lnTo>
                  <a:close/>
                  <a:moveTo>
                    <a:pt x="314072" y="706622"/>
                  </a:moveTo>
                  <a:lnTo>
                    <a:pt x="239610" y="706622"/>
                  </a:lnTo>
                  <a:lnTo>
                    <a:pt x="239610" y="710638"/>
                  </a:lnTo>
                  <a:lnTo>
                    <a:pt x="314072" y="710638"/>
                  </a:lnTo>
                  <a:lnTo>
                    <a:pt x="314072" y="706622"/>
                  </a:lnTo>
                  <a:close/>
                  <a:moveTo>
                    <a:pt x="1413243" y="710638"/>
                  </a:moveTo>
                  <a:lnTo>
                    <a:pt x="1413243" y="706622"/>
                  </a:lnTo>
                  <a:lnTo>
                    <a:pt x="1338781" y="706622"/>
                  </a:lnTo>
                  <a:lnTo>
                    <a:pt x="1338781" y="710638"/>
                  </a:lnTo>
                  <a:lnTo>
                    <a:pt x="1413243" y="710638"/>
                  </a:lnTo>
                  <a:close/>
                  <a:moveTo>
                    <a:pt x="2045322" y="710638"/>
                  </a:moveTo>
                  <a:lnTo>
                    <a:pt x="2119784" y="710638"/>
                  </a:lnTo>
                  <a:lnTo>
                    <a:pt x="2119784" y="706622"/>
                  </a:lnTo>
                  <a:lnTo>
                    <a:pt x="2045322" y="706622"/>
                  </a:lnTo>
                  <a:lnTo>
                    <a:pt x="2045322" y="710638"/>
                  </a:lnTo>
                  <a:close/>
                  <a:moveTo>
                    <a:pt x="1334685" y="710638"/>
                  </a:moveTo>
                  <a:lnTo>
                    <a:pt x="1334685" y="706622"/>
                  </a:lnTo>
                  <a:lnTo>
                    <a:pt x="1260223" y="706622"/>
                  </a:lnTo>
                  <a:lnTo>
                    <a:pt x="1260223" y="710638"/>
                  </a:lnTo>
                  <a:lnTo>
                    <a:pt x="1334685" y="710638"/>
                  </a:lnTo>
                  <a:close/>
                  <a:moveTo>
                    <a:pt x="78478" y="706622"/>
                  </a:moveTo>
                  <a:lnTo>
                    <a:pt x="4016" y="706622"/>
                  </a:lnTo>
                  <a:lnTo>
                    <a:pt x="4016" y="710638"/>
                  </a:lnTo>
                  <a:lnTo>
                    <a:pt x="78478" y="710638"/>
                  </a:lnTo>
                  <a:lnTo>
                    <a:pt x="78478" y="706622"/>
                  </a:lnTo>
                  <a:close/>
                  <a:moveTo>
                    <a:pt x="1888286" y="710638"/>
                  </a:moveTo>
                  <a:lnTo>
                    <a:pt x="1962748" y="710638"/>
                  </a:lnTo>
                  <a:lnTo>
                    <a:pt x="1962748" y="706622"/>
                  </a:lnTo>
                  <a:lnTo>
                    <a:pt x="1888286" y="706622"/>
                  </a:lnTo>
                  <a:lnTo>
                    <a:pt x="1888286" y="710638"/>
                  </a:lnTo>
                  <a:close/>
                  <a:moveTo>
                    <a:pt x="1099171" y="710638"/>
                  </a:moveTo>
                  <a:lnTo>
                    <a:pt x="1099171" y="706622"/>
                  </a:lnTo>
                  <a:lnTo>
                    <a:pt x="1024709" y="706622"/>
                  </a:lnTo>
                  <a:lnTo>
                    <a:pt x="1024709" y="710638"/>
                  </a:lnTo>
                  <a:lnTo>
                    <a:pt x="1099171" y="710638"/>
                  </a:lnTo>
                  <a:close/>
                  <a:moveTo>
                    <a:pt x="471108" y="706622"/>
                  </a:moveTo>
                  <a:lnTo>
                    <a:pt x="396646" y="706622"/>
                  </a:lnTo>
                  <a:lnTo>
                    <a:pt x="396646" y="710638"/>
                  </a:lnTo>
                  <a:lnTo>
                    <a:pt x="471108" y="710638"/>
                  </a:lnTo>
                  <a:lnTo>
                    <a:pt x="471108" y="706622"/>
                  </a:lnTo>
                  <a:close/>
                  <a:moveTo>
                    <a:pt x="942135" y="710638"/>
                  </a:moveTo>
                  <a:lnTo>
                    <a:pt x="942135" y="706622"/>
                  </a:lnTo>
                  <a:lnTo>
                    <a:pt x="867673" y="706622"/>
                  </a:lnTo>
                  <a:lnTo>
                    <a:pt x="867673" y="710638"/>
                  </a:lnTo>
                  <a:lnTo>
                    <a:pt x="942135" y="710638"/>
                  </a:lnTo>
                  <a:close/>
                  <a:moveTo>
                    <a:pt x="235514" y="706622"/>
                  </a:moveTo>
                  <a:lnTo>
                    <a:pt x="161052" y="706622"/>
                  </a:lnTo>
                  <a:lnTo>
                    <a:pt x="161052" y="710638"/>
                  </a:lnTo>
                  <a:lnTo>
                    <a:pt x="235514" y="710638"/>
                  </a:lnTo>
                  <a:lnTo>
                    <a:pt x="235514" y="706622"/>
                  </a:lnTo>
                  <a:close/>
                  <a:moveTo>
                    <a:pt x="1020613" y="710638"/>
                  </a:moveTo>
                  <a:lnTo>
                    <a:pt x="1020613" y="706622"/>
                  </a:lnTo>
                  <a:lnTo>
                    <a:pt x="946151" y="706622"/>
                  </a:lnTo>
                  <a:lnTo>
                    <a:pt x="946151" y="710638"/>
                  </a:lnTo>
                  <a:lnTo>
                    <a:pt x="1020613" y="710638"/>
                  </a:lnTo>
                  <a:close/>
                  <a:moveTo>
                    <a:pt x="1256207" y="710638"/>
                  </a:moveTo>
                  <a:lnTo>
                    <a:pt x="1256207" y="706622"/>
                  </a:lnTo>
                  <a:lnTo>
                    <a:pt x="1181745" y="706622"/>
                  </a:lnTo>
                  <a:lnTo>
                    <a:pt x="1181745" y="710638"/>
                  </a:lnTo>
                  <a:lnTo>
                    <a:pt x="1256207" y="710638"/>
                  </a:lnTo>
                  <a:close/>
                  <a:moveTo>
                    <a:pt x="706621" y="706622"/>
                  </a:moveTo>
                  <a:lnTo>
                    <a:pt x="632160" y="706622"/>
                  </a:lnTo>
                  <a:lnTo>
                    <a:pt x="632160" y="710638"/>
                  </a:lnTo>
                  <a:lnTo>
                    <a:pt x="706621" y="710638"/>
                  </a:lnTo>
                  <a:lnTo>
                    <a:pt x="706621" y="706622"/>
                  </a:lnTo>
                  <a:close/>
                  <a:moveTo>
                    <a:pt x="2359394" y="710638"/>
                  </a:moveTo>
                  <a:lnTo>
                    <a:pt x="2433856" y="710638"/>
                  </a:lnTo>
                  <a:lnTo>
                    <a:pt x="2433856" y="706622"/>
                  </a:lnTo>
                  <a:lnTo>
                    <a:pt x="2359394" y="706622"/>
                  </a:lnTo>
                  <a:lnTo>
                    <a:pt x="2359394" y="710638"/>
                  </a:lnTo>
                  <a:close/>
                  <a:moveTo>
                    <a:pt x="1809809" y="710638"/>
                  </a:moveTo>
                  <a:lnTo>
                    <a:pt x="1884270" y="710638"/>
                  </a:lnTo>
                  <a:lnTo>
                    <a:pt x="1884270" y="706622"/>
                  </a:lnTo>
                  <a:lnTo>
                    <a:pt x="1809809" y="706622"/>
                  </a:lnTo>
                  <a:lnTo>
                    <a:pt x="1809809" y="710638"/>
                  </a:lnTo>
                  <a:close/>
                  <a:moveTo>
                    <a:pt x="2280836" y="710638"/>
                  </a:moveTo>
                  <a:lnTo>
                    <a:pt x="2355298" y="710638"/>
                  </a:lnTo>
                  <a:lnTo>
                    <a:pt x="2355298" y="706622"/>
                  </a:lnTo>
                  <a:lnTo>
                    <a:pt x="2280836" y="706622"/>
                  </a:lnTo>
                  <a:lnTo>
                    <a:pt x="2280836" y="710638"/>
                  </a:lnTo>
                  <a:close/>
                  <a:moveTo>
                    <a:pt x="1177649" y="710638"/>
                  </a:moveTo>
                  <a:lnTo>
                    <a:pt x="1177649" y="706622"/>
                  </a:lnTo>
                  <a:lnTo>
                    <a:pt x="1103187" y="706622"/>
                  </a:lnTo>
                  <a:lnTo>
                    <a:pt x="1103187" y="710638"/>
                  </a:lnTo>
                  <a:lnTo>
                    <a:pt x="1177649" y="710638"/>
                  </a:lnTo>
                  <a:close/>
                  <a:moveTo>
                    <a:pt x="1652773" y="785100"/>
                  </a:moveTo>
                  <a:lnTo>
                    <a:pt x="1652773" y="789116"/>
                  </a:lnTo>
                  <a:lnTo>
                    <a:pt x="1727234" y="789116"/>
                  </a:lnTo>
                  <a:lnTo>
                    <a:pt x="1727234" y="785100"/>
                  </a:lnTo>
                  <a:lnTo>
                    <a:pt x="1652773" y="785100"/>
                  </a:lnTo>
                  <a:close/>
                  <a:moveTo>
                    <a:pt x="1495737" y="785100"/>
                  </a:moveTo>
                  <a:lnTo>
                    <a:pt x="1495737" y="789116"/>
                  </a:lnTo>
                  <a:lnTo>
                    <a:pt x="1570198" y="789116"/>
                  </a:lnTo>
                  <a:lnTo>
                    <a:pt x="1570198" y="785100"/>
                  </a:lnTo>
                  <a:lnTo>
                    <a:pt x="1495737" y="785100"/>
                  </a:lnTo>
                  <a:close/>
                  <a:moveTo>
                    <a:pt x="2359394" y="789116"/>
                  </a:moveTo>
                  <a:lnTo>
                    <a:pt x="2433856" y="789116"/>
                  </a:lnTo>
                  <a:lnTo>
                    <a:pt x="2433856" y="785100"/>
                  </a:lnTo>
                  <a:lnTo>
                    <a:pt x="2359394" y="785100"/>
                  </a:lnTo>
                  <a:lnTo>
                    <a:pt x="2359394" y="789116"/>
                  </a:lnTo>
                  <a:close/>
                  <a:moveTo>
                    <a:pt x="1338701" y="785100"/>
                  </a:moveTo>
                  <a:lnTo>
                    <a:pt x="1338701" y="789116"/>
                  </a:lnTo>
                  <a:lnTo>
                    <a:pt x="1413162" y="789116"/>
                  </a:lnTo>
                  <a:lnTo>
                    <a:pt x="1413162" y="785100"/>
                  </a:lnTo>
                  <a:lnTo>
                    <a:pt x="1338701" y="785100"/>
                  </a:lnTo>
                  <a:close/>
                  <a:moveTo>
                    <a:pt x="1417259" y="785100"/>
                  </a:moveTo>
                  <a:lnTo>
                    <a:pt x="1417259" y="789116"/>
                  </a:lnTo>
                  <a:lnTo>
                    <a:pt x="1491721" y="789116"/>
                  </a:lnTo>
                  <a:lnTo>
                    <a:pt x="1491721" y="785100"/>
                  </a:lnTo>
                  <a:lnTo>
                    <a:pt x="1417259" y="785100"/>
                  </a:lnTo>
                  <a:close/>
                  <a:moveTo>
                    <a:pt x="2045322" y="789116"/>
                  </a:moveTo>
                  <a:lnTo>
                    <a:pt x="2119784" y="789116"/>
                  </a:lnTo>
                  <a:lnTo>
                    <a:pt x="2119784" y="785100"/>
                  </a:lnTo>
                  <a:lnTo>
                    <a:pt x="2045322" y="785100"/>
                  </a:lnTo>
                  <a:lnTo>
                    <a:pt x="2045322" y="789116"/>
                  </a:lnTo>
                  <a:close/>
                  <a:moveTo>
                    <a:pt x="706621" y="785100"/>
                  </a:moveTo>
                  <a:lnTo>
                    <a:pt x="632160" y="785100"/>
                  </a:lnTo>
                  <a:lnTo>
                    <a:pt x="632160" y="789116"/>
                  </a:lnTo>
                  <a:lnTo>
                    <a:pt x="706621" y="789116"/>
                  </a:lnTo>
                  <a:lnTo>
                    <a:pt x="706621" y="785100"/>
                  </a:lnTo>
                  <a:close/>
                  <a:moveTo>
                    <a:pt x="1260223" y="785100"/>
                  </a:moveTo>
                  <a:lnTo>
                    <a:pt x="1260223" y="789116"/>
                  </a:lnTo>
                  <a:lnTo>
                    <a:pt x="1334685" y="789116"/>
                  </a:lnTo>
                  <a:lnTo>
                    <a:pt x="1334685" y="785100"/>
                  </a:lnTo>
                  <a:lnTo>
                    <a:pt x="1260223" y="785100"/>
                  </a:lnTo>
                  <a:close/>
                  <a:moveTo>
                    <a:pt x="1731250" y="789116"/>
                  </a:moveTo>
                  <a:lnTo>
                    <a:pt x="1805712" y="789116"/>
                  </a:lnTo>
                  <a:lnTo>
                    <a:pt x="1805712" y="785100"/>
                  </a:lnTo>
                  <a:lnTo>
                    <a:pt x="1731250" y="785100"/>
                  </a:lnTo>
                  <a:lnTo>
                    <a:pt x="1731250" y="789116"/>
                  </a:lnTo>
                  <a:close/>
                  <a:moveTo>
                    <a:pt x="157036" y="785100"/>
                  </a:moveTo>
                  <a:lnTo>
                    <a:pt x="82574" y="785100"/>
                  </a:lnTo>
                  <a:lnTo>
                    <a:pt x="82574" y="789116"/>
                  </a:lnTo>
                  <a:lnTo>
                    <a:pt x="157036" y="789116"/>
                  </a:lnTo>
                  <a:lnTo>
                    <a:pt x="157036" y="785100"/>
                  </a:lnTo>
                  <a:close/>
                  <a:moveTo>
                    <a:pt x="1966764" y="789116"/>
                  </a:moveTo>
                  <a:lnTo>
                    <a:pt x="2041226" y="789116"/>
                  </a:lnTo>
                  <a:lnTo>
                    <a:pt x="2041226" y="785100"/>
                  </a:lnTo>
                  <a:lnTo>
                    <a:pt x="1966764" y="785100"/>
                  </a:lnTo>
                  <a:lnTo>
                    <a:pt x="1966764" y="789116"/>
                  </a:lnTo>
                  <a:close/>
                  <a:moveTo>
                    <a:pt x="2123800" y="789116"/>
                  </a:moveTo>
                  <a:lnTo>
                    <a:pt x="2198262" y="789116"/>
                  </a:lnTo>
                  <a:lnTo>
                    <a:pt x="2198262" y="785100"/>
                  </a:lnTo>
                  <a:lnTo>
                    <a:pt x="2123800" y="785100"/>
                  </a:lnTo>
                  <a:lnTo>
                    <a:pt x="2123800" y="789116"/>
                  </a:lnTo>
                  <a:close/>
                  <a:moveTo>
                    <a:pt x="1574215" y="785100"/>
                  </a:moveTo>
                  <a:lnTo>
                    <a:pt x="1574215" y="789116"/>
                  </a:lnTo>
                  <a:lnTo>
                    <a:pt x="1648676" y="789116"/>
                  </a:lnTo>
                  <a:lnTo>
                    <a:pt x="1648676" y="785100"/>
                  </a:lnTo>
                  <a:lnTo>
                    <a:pt x="1574215" y="785100"/>
                  </a:lnTo>
                  <a:close/>
                  <a:moveTo>
                    <a:pt x="789115" y="785100"/>
                  </a:moveTo>
                  <a:lnTo>
                    <a:pt x="789115" y="789116"/>
                  </a:lnTo>
                  <a:lnTo>
                    <a:pt x="863577" y="789116"/>
                  </a:lnTo>
                  <a:lnTo>
                    <a:pt x="863577" y="785100"/>
                  </a:lnTo>
                  <a:lnTo>
                    <a:pt x="789115" y="785100"/>
                  </a:lnTo>
                  <a:close/>
                  <a:moveTo>
                    <a:pt x="867673" y="785100"/>
                  </a:moveTo>
                  <a:lnTo>
                    <a:pt x="867673" y="789116"/>
                  </a:lnTo>
                  <a:lnTo>
                    <a:pt x="942135" y="789116"/>
                  </a:lnTo>
                  <a:lnTo>
                    <a:pt x="942135" y="785100"/>
                  </a:lnTo>
                  <a:lnTo>
                    <a:pt x="867673" y="785100"/>
                  </a:lnTo>
                  <a:close/>
                  <a:moveTo>
                    <a:pt x="2202358" y="789116"/>
                  </a:moveTo>
                  <a:lnTo>
                    <a:pt x="2276820" y="789116"/>
                  </a:lnTo>
                  <a:lnTo>
                    <a:pt x="2276820" y="785100"/>
                  </a:lnTo>
                  <a:lnTo>
                    <a:pt x="2202358" y="785100"/>
                  </a:lnTo>
                  <a:lnTo>
                    <a:pt x="2202358" y="789116"/>
                  </a:lnTo>
                  <a:close/>
                  <a:moveTo>
                    <a:pt x="2280836" y="789116"/>
                  </a:moveTo>
                  <a:lnTo>
                    <a:pt x="2355298" y="789116"/>
                  </a:lnTo>
                  <a:lnTo>
                    <a:pt x="2355298" y="785100"/>
                  </a:lnTo>
                  <a:lnTo>
                    <a:pt x="2280836" y="785100"/>
                  </a:lnTo>
                  <a:lnTo>
                    <a:pt x="2280836" y="789116"/>
                  </a:lnTo>
                  <a:close/>
                  <a:moveTo>
                    <a:pt x="1181665" y="785100"/>
                  </a:moveTo>
                  <a:lnTo>
                    <a:pt x="1181665" y="789116"/>
                  </a:lnTo>
                  <a:lnTo>
                    <a:pt x="1256127" y="789116"/>
                  </a:lnTo>
                  <a:lnTo>
                    <a:pt x="1256127" y="785100"/>
                  </a:lnTo>
                  <a:lnTo>
                    <a:pt x="1181665" y="785100"/>
                  </a:lnTo>
                  <a:close/>
                  <a:moveTo>
                    <a:pt x="314072" y="785100"/>
                  </a:moveTo>
                  <a:lnTo>
                    <a:pt x="239610" y="785100"/>
                  </a:lnTo>
                  <a:lnTo>
                    <a:pt x="239610" y="789116"/>
                  </a:lnTo>
                  <a:lnTo>
                    <a:pt x="314072" y="789116"/>
                  </a:lnTo>
                  <a:lnTo>
                    <a:pt x="314072" y="785100"/>
                  </a:lnTo>
                  <a:close/>
                  <a:moveTo>
                    <a:pt x="471108" y="785100"/>
                  </a:moveTo>
                  <a:lnTo>
                    <a:pt x="396646" y="785100"/>
                  </a:lnTo>
                  <a:lnTo>
                    <a:pt x="396646" y="789116"/>
                  </a:lnTo>
                  <a:lnTo>
                    <a:pt x="471108" y="789116"/>
                  </a:lnTo>
                  <a:lnTo>
                    <a:pt x="471108" y="785100"/>
                  </a:lnTo>
                  <a:close/>
                  <a:moveTo>
                    <a:pt x="1024629" y="785100"/>
                  </a:moveTo>
                  <a:lnTo>
                    <a:pt x="1024629" y="789116"/>
                  </a:lnTo>
                  <a:lnTo>
                    <a:pt x="1099091" y="789116"/>
                  </a:lnTo>
                  <a:lnTo>
                    <a:pt x="1099091" y="785100"/>
                  </a:lnTo>
                  <a:lnTo>
                    <a:pt x="1024629" y="785100"/>
                  </a:lnTo>
                  <a:close/>
                  <a:moveTo>
                    <a:pt x="1103187" y="785100"/>
                  </a:moveTo>
                  <a:lnTo>
                    <a:pt x="1103187" y="789116"/>
                  </a:lnTo>
                  <a:lnTo>
                    <a:pt x="1177649" y="789116"/>
                  </a:lnTo>
                  <a:lnTo>
                    <a:pt x="1177649" y="785100"/>
                  </a:lnTo>
                  <a:lnTo>
                    <a:pt x="1103187" y="785100"/>
                  </a:lnTo>
                  <a:close/>
                  <a:moveTo>
                    <a:pt x="235514" y="785100"/>
                  </a:moveTo>
                  <a:lnTo>
                    <a:pt x="161052" y="785100"/>
                  </a:lnTo>
                  <a:lnTo>
                    <a:pt x="161052" y="789116"/>
                  </a:lnTo>
                  <a:lnTo>
                    <a:pt x="235514" y="789116"/>
                  </a:lnTo>
                  <a:lnTo>
                    <a:pt x="235514" y="785100"/>
                  </a:lnTo>
                  <a:close/>
                  <a:moveTo>
                    <a:pt x="1809809" y="789116"/>
                  </a:moveTo>
                  <a:lnTo>
                    <a:pt x="1884270" y="789116"/>
                  </a:lnTo>
                  <a:lnTo>
                    <a:pt x="1884270" y="785100"/>
                  </a:lnTo>
                  <a:lnTo>
                    <a:pt x="1809809" y="785100"/>
                  </a:lnTo>
                  <a:lnTo>
                    <a:pt x="1809809" y="789116"/>
                  </a:lnTo>
                  <a:close/>
                  <a:moveTo>
                    <a:pt x="1888286" y="789116"/>
                  </a:moveTo>
                  <a:lnTo>
                    <a:pt x="1962748" y="789116"/>
                  </a:lnTo>
                  <a:lnTo>
                    <a:pt x="1962748" y="785100"/>
                  </a:lnTo>
                  <a:lnTo>
                    <a:pt x="1888286" y="785100"/>
                  </a:lnTo>
                  <a:lnTo>
                    <a:pt x="1888286" y="789116"/>
                  </a:lnTo>
                  <a:close/>
                  <a:moveTo>
                    <a:pt x="946151" y="785100"/>
                  </a:moveTo>
                  <a:lnTo>
                    <a:pt x="946151" y="789116"/>
                  </a:lnTo>
                  <a:lnTo>
                    <a:pt x="1020613" y="789116"/>
                  </a:lnTo>
                  <a:lnTo>
                    <a:pt x="1020613" y="785100"/>
                  </a:lnTo>
                  <a:lnTo>
                    <a:pt x="946151" y="785100"/>
                  </a:lnTo>
                  <a:close/>
                  <a:moveTo>
                    <a:pt x="710638" y="785100"/>
                  </a:moveTo>
                  <a:lnTo>
                    <a:pt x="710638" y="789116"/>
                  </a:lnTo>
                  <a:lnTo>
                    <a:pt x="785099" y="789116"/>
                  </a:lnTo>
                  <a:lnTo>
                    <a:pt x="785099" y="785100"/>
                  </a:lnTo>
                  <a:lnTo>
                    <a:pt x="710638" y="785100"/>
                  </a:lnTo>
                  <a:close/>
                  <a:moveTo>
                    <a:pt x="549585" y="785100"/>
                  </a:moveTo>
                  <a:lnTo>
                    <a:pt x="475124" y="785100"/>
                  </a:lnTo>
                  <a:lnTo>
                    <a:pt x="475124" y="789116"/>
                  </a:lnTo>
                  <a:lnTo>
                    <a:pt x="549585" y="789116"/>
                  </a:lnTo>
                  <a:lnTo>
                    <a:pt x="549585" y="785100"/>
                  </a:lnTo>
                  <a:close/>
                  <a:moveTo>
                    <a:pt x="392550" y="785100"/>
                  </a:moveTo>
                  <a:lnTo>
                    <a:pt x="318088" y="785100"/>
                  </a:lnTo>
                  <a:lnTo>
                    <a:pt x="318088" y="789116"/>
                  </a:lnTo>
                  <a:lnTo>
                    <a:pt x="392550" y="789116"/>
                  </a:lnTo>
                  <a:lnTo>
                    <a:pt x="392550" y="785100"/>
                  </a:lnTo>
                  <a:close/>
                  <a:moveTo>
                    <a:pt x="78478" y="785100"/>
                  </a:moveTo>
                  <a:lnTo>
                    <a:pt x="4016" y="785100"/>
                  </a:lnTo>
                  <a:lnTo>
                    <a:pt x="4016" y="789116"/>
                  </a:lnTo>
                  <a:lnTo>
                    <a:pt x="78478" y="789116"/>
                  </a:lnTo>
                  <a:lnTo>
                    <a:pt x="78478" y="785100"/>
                  </a:lnTo>
                  <a:close/>
                  <a:moveTo>
                    <a:pt x="628063" y="785100"/>
                  </a:moveTo>
                  <a:lnTo>
                    <a:pt x="553602" y="785100"/>
                  </a:lnTo>
                  <a:lnTo>
                    <a:pt x="553602" y="789116"/>
                  </a:lnTo>
                  <a:lnTo>
                    <a:pt x="628063" y="789116"/>
                  </a:lnTo>
                  <a:lnTo>
                    <a:pt x="628063" y="785100"/>
                  </a:lnTo>
                  <a:close/>
                  <a:moveTo>
                    <a:pt x="628063" y="863658"/>
                  </a:moveTo>
                  <a:lnTo>
                    <a:pt x="553602" y="863658"/>
                  </a:lnTo>
                  <a:lnTo>
                    <a:pt x="553602" y="867674"/>
                  </a:lnTo>
                  <a:lnTo>
                    <a:pt x="628063" y="867674"/>
                  </a:lnTo>
                  <a:lnTo>
                    <a:pt x="628063" y="863658"/>
                  </a:lnTo>
                  <a:close/>
                  <a:moveTo>
                    <a:pt x="1417259" y="863658"/>
                  </a:moveTo>
                  <a:lnTo>
                    <a:pt x="1417259" y="867674"/>
                  </a:lnTo>
                  <a:lnTo>
                    <a:pt x="1491721" y="867674"/>
                  </a:lnTo>
                  <a:lnTo>
                    <a:pt x="1491721" y="863658"/>
                  </a:lnTo>
                  <a:lnTo>
                    <a:pt x="1417259" y="863658"/>
                  </a:lnTo>
                  <a:close/>
                  <a:moveTo>
                    <a:pt x="1024629" y="863658"/>
                  </a:moveTo>
                  <a:lnTo>
                    <a:pt x="1024629" y="867674"/>
                  </a:lnTo>
                  <a:lnTo>
                    <a:pt x="1099091" y="867674"/>
                  </a:lnTo>
                  <a:lnTo>
                    <a:pt x="1099091" y="863658"/>
                  </a:lnTo>
                  <a:lnTo>
                    <a:pt x="1024629" y="863658"/>
                  </a:lnTo>
                  <a:close/>
                  <a:moveTo>
                    <a:pt x="946151" y="863658"/>
                  </a:moveTo>
                  <a:lnTo>
                    <a:pt x="946151" y="867674"/>
                  </a:lnTo>
                  <a:lnTo>
                    <a:pt x="1020613" y="867674"/>
                  </a:lnTo>
                  <a:lnTo>
                    <a:pt x="1020613" y="863658"/>
                  </a:lnTo>
                  <a:lnTo>
                    <a:pt x="946151" y="863658"/>
                  </a:lnTo>
                  <a:close/>
                  <a:moveTo>
                    <a:pt x="1103187" y="863658"/>
                  </a:moveTo>
                  <a:lnTo>
                    <a:pt x="1103187" y="867674"/>
                  </a:lnTo>
                  <a:lnTo>
                    <a:pt x="1177649" y="867674"/>
                  </a:lnTo>
                  <a:lnTo>
                    <a:pt x="1177649" y="863658"/>
                  </a:lnTo>
                  <a:lnTo>
                    <a:pt x="1103187" y="863658"/>
                  </a:lnTo>
                  <a:close/>
                  <a:moveTo>
                    <a:pt x="867673" y="863658"/>
                  </a:moveTo>
                  <a:lnTo>
                    <a:pt x="867673" y="867674"/>
                  </a:lnTo>
                  <a:lnTo>
                    <a:pt x="942135" y="867674"/>
                  </a:lnTo>
                  <a:lnTo>
                    <a:pt x="942135" y="863658"/>
                  </a:lnTo>
                  <a:lnTo>
                    <a:pt x="867673" y="863658"/>
                  </a:lnTo>
                  <a:close/>
                  <a:moveTo>
                    <a:pt x="2359394" y="867674"/>
                  </a:moveTo>
                  <a:lnTo>
                    <a:pt x="2433856" y="867674"/>
                  </a:lnTo>
                  <a:lnTo>
                    <a:pt x="2433856" y="863658"/>
                  </a:lnTo>
                  <a:lnTo>
                    <a:pt x="2359394" y="863658"/>
                  </a:lnTo>
                  <a:lnTo>
                    <a:pt x="2359394" y="867674"/>
                  </a:lnTo>
                  <a:close/>
                  <a:moveTo>
                    <a:pt x="632080" y="863658"/>
                  </a:moveTo>
                  <a:lnTo>
                    <a:pt x="632080" y="867674"/>
                  </a:lnTo>
                  <a:lnTo>
                    <a:pt x="706541" y="867674"/>
                  </a:lnTo>
                  <a:lnTo>
                    <a:pt x="706541" y="863658"/>
                  </a:lnTo>
                  <a:lnTo>
                    <a:pt x="632080" y="863658"/>
                  </a:lnTo>
                  <a:close/>
                  <a:moveTo>
                    <a:pt x="789115" y="863658"/>
                  </a:moveTo>
                  <a:lnTo>
                    <a:pt x="789115" y="867674"/>
                  </a:lnTo>
                  <a:lnTo>
                    <a:pt x="863577" y="867674"/>
                  </a:lnTo>
                  <a:lnTo>
                    <a:pt x="863577" y="863658"/>
                  </a:lnTo>
                  <a:lnTo>
                    <a:pt x="789115" y="863658"/>
                  </a:lnTo>
                  <a:close/>
                  <a:moveTo>
                    <a:pt x="710638" y="863658"/>
                  </a:moveTo>
                  <a:lnTo>
                    <a:pt x="710638" y="867674"/>
                  </a:lnTo>
                  <a:lnTo>
                    <a:pt x="785099" y="867674"/>
                  </a:lnTo>
                  <a:lnTo>
                    <a:pt x="785099" y="863658"/>
                  </a:lnTo>
                  <a:lnTo>
                    <a:pt x="710638" y="863658"/>
                  </a:lnTo>
                  <a:close/>
                  <a:moveTo>
                    <a:pt x="1574215" y="863658"/>
                  </a:moveTo>
                  <a:lnTo>
                    <a:pt x="1574215" y="867674"/>
                  </a:lnTo>
                  <a:lnTo>
                    <a:pt x="1648676" y="867674"/>
                  </a:lnTo>
                  <a:lnTo>
                    <a:pt x="1648676" y="863658"/>
                  </a:lnTo>
                  <a:lnTo>
                    <a:pt x="1574215" y="863658"/>
                  </a:lnTo>
                  <a:close/>
                  <a:moveTo>
                    <a:pt x="1731250" y="863658"/>
                  </a:moveTo>
                  <a:lnTo>
                    <a:pt x="1731250" y="867674"/>
                  </a:lnTo>
                  <a:lnTo>
                    <a:pt x="1805712" y="867674"/>
                  </a:lnTo>
                  <a:lnTo>
                    <a:pt x="1805712" y="863658"/>
                  </a:lnTo>
                  <a:lnTo>
                    <a:pt x="1731250" y="863658"/>
                  </a:lnTo>
                  <a:close/>
                  <a:moveTo>
                    <a:pt x="1652773" y="863658"/>
                  </a:moveTo>
                  <a:lnTo>
                    <a:pt x="1652773" y="867674"/>
                  </a:lnTo>
                  <a:lnTo>
                    <a:pt x="1727234" y="867674"/>
                  </a:lnTo>
                  <a:lnTo>
                    <a:pt x="1727234" y="863658"/>
                  </a:lnTo>
                  <a:lnTo>
                    <a:pt x="1652773" y="863658"/>
                  </a:lnTo>
                  <a:close/>
                  <a:moveTo>
                    <a:pt x="78478" y="863658"/>
                  </a:moveTo>
                  <a:lnTo>
                    <a:pt x="4016" y="863658"/>
                  </a:lnTo>
                  <a:lnTo>
                    <a:pt x="4016" y="867674"/>
                  </a:lnTo>
                  <a:lnTo>
                    <a:pt x="78478" y="867674"/>
                  </a:lnTo>
                  <a:lnTo>
                    <a:pt x="78478" y="863658"/>
                  </a:lnTo>
                  <a:close/>
                  <a:moveTo>
                    <a:pt x="549585" y="863658"/>
                  </a:moveTo>
                  <a:lnTo>
                    <a:pt x="475124" y="863658"/>
                  </a:lnTo>
                  <a:lnTo>
                    <a:pt x="475124" y="867674"/>
                  </a:lnTo>
                  <a:lnTo>
                    <a:pt x="549585" y="867674"/>
                  </a:lnTo>
                  <a:lnTo>
                    <a:pt x="549585" y="863658"/>
                  </a:lnTo>
                  <a:close/>
                  <a:moveTo>
                    <a:pt x="1338701" y="863658"/>
                  </a:moveTo>
                  <a:lnTo>
                    <a:pt x="1338701" y="867674"/>
                  </a:lnTo>
                  <a:lnTo>
                    <a:pt x="1413162" y="867674"/>
                  </a:lnTo>
                  <a:lnTo>
                    <a:pt x="1413162" y="863658"/>
                  </a:lnTo>
                  <a:lnTo>
                    <a:pt x="1338701" y="863658"/>
                  </a:lnTo>
                  <a:close/>
                  <a:moveTo>
                    <a:pt x="1260223" y="863658"/>
                  </a:moveTo>
                  <a:lnTo>
                    <a:pt x="1260223" y="867674"/>
                  </a:lnTo>
                  <a:lnTo>
                    <a:pt x="1334685" y="867674"/>
                  </a:lnTo>
                  <a:lnTo>
                    <a:pt x="1334685" y="863658"/>
                  </a:lnTo>
                  <a:lnTo>
                    <a:pt x="1260223" y="863658"/>
                  </a:lnTo>
                  <a:close/>
                  <a:moveTo>
                    <a:pt x="1181665" y="863658"/>
                  </a:moveTo>
                  <a:lnTo>
                    <a:pt x="1181665" y="867674"/>
                  </a:lnTo>
                  <a:lnTo>
                    <a:pt x="1256127" y="867674"/>
                  </a:lnTo>
                  <a:lnTo>
                    <a:pt x="1256127" y="863658"/>
                  </a:lnTo>
                  <a:lnTo>
                    <a:pt x="1181665" y="863658"/>
                  </a:lnTo>
                  <a:close/>
                  <a:moveTo>
                    <a:pt x="1495737" y="863658"/>
                  </a:moveTo>
                  <a:lnTo>
                    <a:pt x="1495737" y="867674"/>
                  </a:lnTo>
                  <a:lnTo>
                    <a:pt x="1570198" y="867674"/>
                  </a:lnTo>
                  <a:lnTo>
                    <a:pt x="1570198" y="863658"/>
                  </a:lnTo>
                  <a:lnTo>
                    <a:pt x="1495737" y="863658"/>
                  </a:lnTo>
                  <a:close/>
                  <a:moveTo>
                    <a:pt x="1809809" y="867674"/>
                  </a:moveTo>
                  <a:lnTo>
                    <a:pt x="1884270" y="867674"/>
                  </a:lnTo>
                  <a:lnTo>
                    <a:pt x="1884270" y="863658"/>
                  </a:lnTo>
                  <a:lnTo>
                    <a:pt x="1809809" y="863658"/>
                  </a:lnTo>
                  <a:lnTo>
                    <a:pt x="1809809" y="867674"/>
                  </a:lnTo>
                  <a:close/>
                  <a:moveTo>
                    <a:pt x="1888286" y="867674"/>
                  </a:moveTo>
                  <a:lnTo>
                    <a:pt x="1962748" y="867674"/>
                  </a:lnTo>
                  <a:lnTo>
                    <a:pt x="1962748" y="863658"/>
                  </a:lnTo>
                  <a:lnTo>
                    <a:pt x="1888286" y="863658"/>
                  </a:lnTo>
                  <a:lnTo>
                    <a:pt x="1888286" y="867674"/>
                  </a:lnTo>
                  <a:close/>
                  <a:moveTo>
                    <a:pt x="235514" y="863658"/>
                  </a:moveTo>
                  <a:lnTo>
                    <a:pt x="161052" y="863658"/>
                  </a:lnTo>
                  <a:lnTo>
                    <a:pt x="161052" y="867674"/>
                  </a:lnTo>
                  <a:lnTo>
                    <a:pt x="235514" y="867674"/>
                  </a:lnTo>
                  <a:lnTo>
                    <a:pt x="235514" y="863658"/>
                  </a:lnTo>
                  <a:close/>
                  <a:moveTo>
                    <a:pt x="157036" y="863658"/>
                  </a:moveTo>
                  <a:lnTo>
                    <a:pt x="82574" y="863658"/>
                  </a:lnTo>
                  <a:lnTo>
                    <a:pt x="82574" y="867674"/>
                  </a:lnTo>
                  <a:lnTo>
                    <a:pt x="157036" y="867674"/>
                  </a:lnTo>
                  <a:lnTo>
                    <a:pt x="157036" y="863658"/>
                  </a:lnTo>
                  <a:close/>
                  <a:moveTo>
                    <a:pt x="1966764" y="867674"/>
                  </a:moveTo>
                  <a:lnTo>
                    <a:pt x="2041226" y="867674"/>
                  </a:lnTo>
                  <a:lnTo>
                    <a:pt x="2041226" y="863658"/>
                  </a:lnTo>
                  <a:lnTo>
                    <a:pt x="1966764" y="863658"/>
                  </a:lnTo>
                  <a:lnTo>
                    <a:pt x="1966764" y="867674"/>
                  </a:lnTo>
                  <a:close/>
                  <a:moveTo>
                    <a:pt x="2045322" y="867674"/>
                  </a:moveTo>
                  <a:lnTo>
                    <a:pt x="2119784" y="867674"/>
                  </a:lnTo>
                  <a:lnTo>
                    <a:pt x="2119784" y="863658"/>
                  </a:lnTo>
                  <a:lnTo>
                    <a:pt x="2045322" y="863658"/>
                  </a:lnTo>
                  <a:lnTo>
                    <a:pt x="2045322" y="867674"/>
                  </a:lnTo>
                  <a:close/>
                  <a:moveTo>
                    <a:pt x="2123800" y="867674"/>
                  </a:moveTo>
                  <a:lnTo>
                    <a:pt x="2198262" y="867674"/>
                  </a:lnTo>
                  <a:lnTo>
                    <a:pt x="2198262" y="863658"/>
                  </a:lnTo>
                  <a:lnTo>
                    <a:pt x="2123800" y="863658"/>
                  </a:lnTo>
                  <a:lnTo>
                    <a:pt x="2123800" y="867674"/>
                  </a:lnTo>
                  <a:close/>
                  <a:moveTo>
                    <a:pt x="2280836" y="867674"/>
                  </a:moveTo>
                  <a:lnTo>
                    <a:pt x="2355298" y="867674"/>
                  </a:lnTo>
                  <a:lnTo>
                    <a:pt x="2355298" y="863658"/>
                  </a:lnTo>
                  <a:lnTo>
                    <a:pt x="2280836" y="863658"/>
                  </a:lnTo>
                  <a:lnTo>
                    <a:pt x="2280836" y="867674"/>
                  </a:lnTo>
                  <a:close/>
                  <a:moveTo>
                    <a:pt x="2202358" y="867674"/>
                  </a:moveTo>
                  <a:lnTo>
                    <a:pt x="2276820" y="867674"/>
                  </a:lnTo>
                  <a:lnTo>
                    <a:pt x="2276820" y="863658"/>
                  </a:lnTo>
                  <a:lnTo>
                    <a:pt x="2202358" y="863658"/>
                  </a:lnTo>
                  <a:lnTo>
                    <a:pt x="2202358" y="867674"/>
                  </a:lnTo>
                  <a:close/>
                  <a:moveTo>
                    <a:pt x="392550" y="863658"/>
                  </a:moveTo>
                  <a:lnTo>
                    <a:pt x="318088" y="863658"/>
                  </a:lnTo>
                  <a:lnTo>
                    <a:pt x="318088" y="867674"/>
                  </a:lnTo>
                  <a:lnTo>
                    <a:pt x="392550" y="867674"/>
                  </a:lnTo>
                  <a:lnTo>
                    <a:pt x="392550" y="863658"/>
                  </a:lnTo>
                  <a:close/>
                  <a:moveTo>
                    <a:pt x="471108" y="863658"/>
                  </a:moveTo>
                  <a:lnTo>
                    <a:pt x="396646" y="863658"/>
                  </a:lnTo>
                  <a:lnTo>
                    <a:pt x="396646" y="867674"/>
                  </a:lnTo>
                  <a:lnTo>
                    <a:pt x="471108" y="867674"/>
                  </a:lnTo>
                  <a:lnTo>
                    <a:pt x="471108" y="863658"/>
                  </a:lnTo>
                  <a:close/>
                  <a:moveTo>
                    <a:pt x="314072" y="863658"/>
                  </a:moveTo>
                  <a:lnTo>
                    <a:pt x="239610" y="863658"/>
                  </a:lnTo>
                  <a:lnTo>
                    <a:pt x="239610" y="867674"/>
                  </a:lnTo>
                  <a:lnTo>
                    <a:pt x="314072" y="867674"/>
                  </a:lnTo>
                  <a:lnTo>
                    <a:pt x="314072" y="863658"/>
                  </a:lnTo>
                  <a:close/>
                  <a:moveTo>
                    <a:pt x="1652773" y="942136"/>
                  </a:moveTo>
                  <a:lnTo>
                    <a:pt x="1652773" y="946152"/>
                  </a:lnTo>
                  <a:lnTo>
                    <a:pt x="1727234" y="946152"/>
                  </a:lnTo>
                  <a:lnTo>
                    <a:pt x="1727234" y="942136"/>
                  </a:lnTo>
                  <a:lnTo>
                    <a:pt x="1652773" y="942136"/>
                  </a:lnTo>
                  <a:close/>
                  <a:moveTo>
                    <a:pt x="632080" y="942136"/>
                  </a:moveTo>
                  <a:lnTo>
                    <a:pt x="632080" y="946152"/>
                  </a:lnTo>
                  <a:lnTo>
                    <a:pt x="706541" y="946152"/>
                  </a:lnTo>
                  <a:lnTo>
                    <a:pt x="706541" y="942136"/>
                  </a:lnTo>
                  <a:lnTo>
                    <a:pt x="632080" y="942136"/>
                  </a:lnTo>
                  <a:close/>
                  <a:moveTo>
                    <a:pt x="1495737" y="942136"/>
                  </a:moveTo>
                  <a:lnTo>
                    <a:pt x="1495737" y="946152"/>
                  </a:lnTo>
                  <a:lnTo>
                    <a:pt x="1570198" y="946152"/>
                  </a:lnTo>
                  <a:lnTo>
                    <a:pt x="1570198" y="942136"/>
                  </a:lnTo>
                  <a:lnTo>
                    <a:pt x="1495737" y="942136"/>
                  </a:lnTo>
                  <a:close/>
                  <a:moveTo>
                    <a:pt x="1574215" y="942136"/>
                  </a:moveTo>
                  <a:lnTo>
                    <a:pt x="1574215" y="946152"/>
                  </a:lnTo>
                  <a:lnTo>
                    <a:pt x="1648676" y="946152"/>
                  </a:lnTo>
                  <a:lnTo>
                    <a:pt x="1648676" y="942136"/>
                  </a:lnTo>
                  <a:lnTo>
                    <a:pt x="1574215" y="942136"/>
                  </a:lnTo>
                  <a:close/>
                  <a:moveTo>
                    <a:pt x="1731250" y="942136"/>
                  </a:moveTo>
                  <a:lnTo>
                    <a:pt x="1731250" y="946152"/>
                  </a:lnTo>
                  <a:lnTo>
                    <a:pt x="1805712" y="946152"/>
                  </a:lnTo>
                  <a:lnTo>
                    <a:pt x="1805712" y="942136"/>
                  </a:lnTo>
                  <a:lnTo>
                    <a:pt x="1731250" y="942136"/>
                  </a:lnTo>
                  <a:close/>
                  <a:moveTo>
                    <a:pt x="710638" y="942136"/>
                  </a:moveTo>
                  <a:lnTo>
                    <a:pt x="710638" y="946152"/>
                  </a:lnTo>
                  <a:lnTo>
                    <a:pt x="785099" y="946152"/>
                  </a:lnTo>
                  <a:lnTo>
                    <a:pt x="785099" y="942136"/>
                  </a:lnTo>
                  <a:lnTo>
                    <a:pt x="710638" y="942136"/>
                  </a:lnTo>
                  <a:close/>
                  <a:moveTo>
                    <a:pt x="553602" y="942136"/>
                  </a:moveTo>
                  <a:lnTo>
                    <a:pt x="553602" y="946152"/>
                  </a:lnTo>
                  <a:lnTo>
                    <a:pt x="628063" y="946152"/>
                  </a:lnTo>
                  <a:lnTo>
                    <a:pt x="628063" y="942136"/>
                  </a:lnTo>
                  <a:lnTo>
                    <a:pt x="553602" y="942136"/>
                  </a:lnTo>
                  <a:close/>
                  <a:moveTo>
                    <a:pt x="1809809" y="942136"/>
                  </a:moveTo>
                  <a:lnTo>
                    <a:pt x="1809809" y="946152"/>
                  </a:lnTo>
                  <a:lnTo>
                    <a:pt x="1884270" y="946152"/>
                  </a:lnTo>
                  <a:lnTo>
                    <a:pt x="1884270" y="942136"/>
                  </a:lnTo>
                  <a:lnTo>
                    <a:pt x="1809809" y="942136"/>
                  </a:lnTo>
                  <a:close/>
                  <a:moveTo>
                    <a:pt x="1338701" y="942136"/>
                  </a:moveTo>
                  <a:lnTo>
                    <a:pt x="1338701" y="946152"/>
                  </a:lnTo>
                  <a:lnTo>
                    <a:pt x="1413162" y="946152"/>
                  </a:lnTo>
                  <a:lnTo>
                    <a:pt x="1413162" y="942136"/>
                  </a:lnTo>
                  <a:lnTo>
                    <a:pt x="1338701" y="942136"/>
                  </a:lnTo>
                  <a:close/>
                  <a:moveTo>
                    <a:pt x="1417259" y="942136"/>
                  </a:moveTo>
                  <a:lnTo>
                    <a:pt x="1417259" y="946152"/>
                  </a:lnTo>
                  <a:lnTo>
                    <a:pt x="1491721" y="946152"/>
                  </a:lnTo>
                  <a:lnTo>
                    <a:pt x="1491721" y="942136"/>
                  </a:lnTo>
                  <a:lnTo>
                    <a:pt x="1417259" y="942136"/>
                  </a:lnTo>
                  <a:close/>
                  <a:moveTo>
                    <a:pt x="1181665" y="942136"/>
                  </a:moveTo>
                  <a:lnTo>
                    <a:pt x="1181665" y="946152"/>
                  </a:lnTo>
                  <a:lnTo>
                    <a:pt x="1256127" y="946152"/>
                  </a:lnTo>
                  <a:lnTo>
                    <a:pt x="1256127" y="942136"/>
                  </a:lnTo>
                  <a:lnTo>
                    <a:pt x="1181665" y="942136"/>
                  </a:lnTo>
                  <a:close/>
                  <a:moveTo>
                    <a:pt x="789115" y="942136"/>
                  </a:moveTo>
                  <a:lnTo>
                    <a:pt x="789115" y="946152"/>
                  </a:lnTo>
                  <a:lnTo>
                    <a:pt x="863577" y="946152"/>
                  </a:lnTo>
                  <a:lnTo>
                    <a:pt x="863577" y="942136"/>
                  </a:lnTo>
                  <a:lnTo>
                    <a:pt x="789115" y="942136"/>
                  </a:lnTo>
                  <a:close/>
                  <a:moveTo>
                    <a:pt x="1260223" y="942136"/>
                  </a:moveTo>
                  <a:lnTo>
                    <a:pt x="1260223" y="946152"/>
                  </a:lnTo>
                  <a:lnTo>
                    <a:pt x="1334685" y="946152"/>
                  </a:lnTo>
                  <a:lnTo>
                    <a:pt x="1334685" y="942136"/>
                  </a:lnTo>
                  <a:lnTo>
                    <a:pt x="1260223" y="942136"/>
                  </a:lnTo>
                  <a:close/>
                  <a:moveTo>
                    <a:pt x="1103187" y="942136"/>
                  </a:moveTo>
                  <a:lnTo>
                    <a:pt x="1103187" y="946152"/>
                  </a:lnTo>
                  <a:lnTo>
                    <a:pt x="1177649" y="946152"/>
                  </a:lnTo>
                  <a:lnTo>
                    <a:pt x="1177649" y="942136"/>
                  </a:lnTo>
                  <a:lnTo>
                    <a:pt x="1103187" y="942136"/>
                  </a:lnTo>
                  <a:close/>
                  <a:moveTo>
                    <a:pt x="946151" y="942136"/>
                  </a:moveTo>
                  <a:lnTo>
                    <a:pt x="946151" y="946152"/>
                  </a:lnTo>
                  <a:lnTo>
                    <a:pt x="1020613" y="946152"/>
                  </a:lnTo>
                  <a:lnTo>
                    <a:pt x="1020613" y="942136"/>
                  </a:lnTo>
                  <a:lnTo>
                    <a:pt x="946151" y="942136"/>
                  </a:lnTo>
                  <a:close/>
                  <a:moveTo>
                    <a:pt x="471108" y="942136"/>
                  </a:moveTo>
                  <a:lnTo>
                    <a:pt x="396646" y="942136"/>
                  </a:lnTo>
                  <a:lnTo>
                    <a:pt x="396646" y="946152"/>
                  </a:lnTo>
                  <a:lnTo>
                    <a:pt x="471108" y="946152"/>
                  </a:lnTo>
                  <a:lnTo>
                    <a:pt x="471108" y="942136"/>
                  </a:lnTo>
                  <a:close/>
                  <a:moveTo>
                    <a:pt x="867673" y="942136"/>
                  </a:moveTo>
                  <a:lnTo>
                    <a:pt x="867673" y="946152"/>
                  </a:lnTo>
                  <a:lnTo>
                    <a:pt x="942135" y="946152"/>
                  </a:lnTo>
                  <a:lnTo>
                    <a:pt x="942135" y="942136"/>
                  </a:lnTo>
                  <a:lnTo>
                    <a:pt x="867673" y="942136"/>
                  </a:lnTo>
                  <a:close/>
                  <a:moveTo>
                    <a:pt x="1024629" y="942136"/>
                  </a:moveTo>
                  <a:lnTo>
                    <a:pt x="1024629" y="946152"/>
                  </a:lnTo>
                  <a:lnTo>
                    <a:pt x="1099091" y="946152"/>
                  </a:lnTo>
                  <a:lnTo>
                    <a:pt x="1099091" y="942136"/>
                  </a:lnTo>
                  <a:lnTo>
                    <a:pt x="1024629" y="942136"/>
                  </a:lnTo>
                  <a:close/>
                  <a:moveTo>
                    <a:pt x="157036" y="942136"/>
                  </a:moveTo>
                  <a:lnTo>
                    <a:pt x="82574" y="942136"/>
                  </a:lnTo>
                  <a:lnTo>
                    <a:pt x="82574" y="946152"/>
                  </a:lnTo>
                  <a:lnTo>
                    <a:pt x="157036" y="946152"/>
                  </a:lnTo>
                  <a:lnTo>
                    <a:pt x="157036" y="942136"/>
                  </a:lnTo>
                  <a:close/>
                  <a:moveTo>
                    <a:pt x="2202358" y="946152"/>
                  </a:moveTo>
                  <a:lnTo>
                    <a:pt x="2276820" y="946152"/>
                  </a:lnTo>
                  <a:lnTo>
                    <a:pt x="2276820" y="942136"/>
                  </a:lnTo>
                  <a:lnTo>
                    <a:pt x="2202358" y="942136"/>
                  </a:lnTo>
                  <a:lnTo>
                    <a:pt x="2202358" y="946152"/>
                  </a:lnTo>
                  <a:close/>
                  <a:moveTo>
                    <a:pt x="2359394" y="946152"/>
                  </a:moveTo>
                  <a:lnTo>
                    <a:pt x="2433856" y="946152"/>
                  </a:lnTo>
                  <a:lnTo>
                    <a:pt x="2433856" y="942136"/>
                  </a:lnTo>
                  <a:lnTo>
                    <a:pt x="2359394" y="942136"/>
                  </a:lnTo>
                  <a:lnTo>
                    <a:pt x="2359394" y="946152"/>
                  </a:lnTo>
                  <a:close/>
                  <a:moveTo>
                    <a:pt x="314072" y="942136"/>
                  </a:moveTo>
                  <a:lnTo>
                    <a:pt x="239610" y="942136"/>
                  </a:lnTo>
                  <a:lnTo>
                    <a:pt x="239610" y="946152"/>
                  </a:lnTo>
                  <a:lnTo>
                    <a:pt x="314072" y="946152"/>
                  </a:lnTo>
                  <a:lnTo>
                    <a:pt x="314072" y="942136"/>
                  </a:lnTo>
                  <a:close/>
                  <a:moveTo>
                    <a:pt x="392550" y="942136"/>
                  </a:moveTo>
                  <a:lnTo>
                    <a:pt x="318088" y="942136"/>
                  </a:lnTo>
                  <a:lnTo>
                    <a:pt x="318088" y="946152"/>
                  </a:lnTo>
                  <a:lnTo>
                    <a:pt x="392550" y="946152"/>
                  </a:lnTo>
                  <a:lnTo>
                    <a:pt x="392550" y="942136"/>
                  </a:lnTo>
                  <a:close/>
                  <a:moveTo>
                    <a:pt x="1888286" y="946152"/>
                  </a:moveTo>
                  <a:lnTo>
                    <a:pt x="1962748" y="946152"/>
                  </a:lnTo>
                  <a:lnTo>
                    <a:pt x="1962748" y="942136"/>
                  </a:lnTo>
                  <a:lnTo>
                    <a:pt x="1888286" y="942136"/>
                  </a:lnTo>
                  <a:lnTo>
                    <a:pt x="1888286" y="946152"/>
                  </a:lnTo>
                  <a:close/>
                  <a:moveTo>
                    <a:pt x="549585" y="942136"/>
                  </a:moveTo>
                  <a:lnTo>
                    <a:pt x="475124" y="942136"/>
                  </a:lnTo>
                  <a:lnTo>
                    <a:pt x="475124" y="946152"/>
                  </a:lnTo>
                  <a:lnTo>
                    <a:pt x="549585" y="946152"/>
                  </a:lnTo>
                  <a:lnTo>
                    <a:pt x="549585" y="942136"/>
                  </a:lnTo>
                  <a:close/>
                  <a:moveTo>
                    <a:pt x="2123800" y="946152"/>
                  </a:moveTo>
                  <a:lnTo>
                    <a:pt x="2198262" y="946152"/>
                  </a:lnTo>
                  <a:lnTo>
                    <a:pt x="2198262" y="942136"/>
                  </a:lnTo>
                  <a:lnTo>
                    <a:pt x="2123800" y="942136"/>
                  </a:lnTo>
                  <a:lnTo>
                    <a:pt x="2123800" y="946152"/>
                  </a:lnTo>
                  <a:close/>
                  <a:moveTo>
                    <a:pt x="235514" y="942136"/>
                  </a:moveTo>
                  <a:lnTo>
                    <a:pt x="161052" y="942136"/>
                  </a:lnTo>
                  <a:lnTo>
                    <a:pt x="161052" y="946152"/>
                  </a:lnTo>
                  <a:lnTo>
                    <a:pt x="235514" y="946152"/>
                  </a:lnTo>
                  <a:lnTo>
                    <a:pt x="235514" y="942136"/>
                  </a:lnTo>
                  <a:close/>
                  <a:moveTo>
                    <a:pt x="1966764" y="946152"/>
                  </a:moveTo>
                  <a:lnTo>
                    <a:pt x="2041226" y="946152"/>
                  </a:lnTo>
                  <a:lnTo>
                    <a:pt x="2041226" y="942136"/>
                  </a:lnTo>
                  <a:lnTo>
                    <a:pt x="1966764" y="942136"/>
                  </a:lnTo>
                  <a:lnTo>
                    <a:pt x="1966764" y="946152"/>
                  </a:lnTo>
                  <a:close/>
                  <a:moveTo>
                    <a:pt x="2045322" y="946152"/>
                  </a:moveTo>
                  <a:lnTo>
                    <a:pt x="2119784" y="946152"/>
                  </a:lnTo>
                  <a:lnTo>
                    <a:pt x="2119784" y="942136"/>
                  </a:lnTo>
                  <a:lnTo>
                    <a:pt x="2045322" y="942136"/>
                  </a:lnTo>
                  <a:lnTo>
                    <a:pt x="2045322" y="946152"/>
                  </a:lnTo>
                  <a:close/>
                  <a:moveTo>
                    <a:pt x="2280836" y="946152"/>
                  </a:moveTo>
                  <a:lnTo>
                    <a:pt x="2355298" y="946152"/>
                  </a:lnTo>
                  <a:lnTo>
                    <a:pt x="2355298" y="942136"/>
                  </a:lnTo>
                  <a:lnTo>
                    <a:pt x="2280836" y="942136"/>
                  </a:lnTo>
                  <a:lnTo>
                    <a:pt x="2280836" y="946152"/>
                  </a:lnTo>
                  <a:close/>
                  <a:moveTo>
                    <a:pt x="78478" y="942136"/>
                  </a:moveTo>
                  <a:lnTo>
                    <a:pt x="4016" y="942136"/>
                  </a:lnTo>
                  <a:lnTo>
                    <a:pt x="4016" y="946152"/>
                  </a:lnTo>
                  <a:lnTo>
                    <a:pt x="78478" y="946152"/>
                  </a:lnTo>
                  <a:lnTo>
                    <a:pt x="78478" y="942136"/>
                  </a:lnTo>
                  <a:close/>
                  <a:moveTo>
                    <a:pt x="1652773" y="1020613"/>
                  </a:moveTo>
                  <a:lnTo>
                    <a:pt x="1652773" y="1024630"/>
                  </a:lnTo>
                  <a:lnTo>
                    <a:pt x="1727234" y="1024630"/>
                  </a:lnTo>
                  <a:lnTo>
                    <a:pt x="1727234" y="1020613"/>
                  </a:lnTo>
                  <a:lnTo>
                    <a:pt x="1652773" y="1020613"/>
                  </a:lnTo>
                  <a:close/>
                  <a:moveTo>
                    <a:pt x="1731250" y="1020613"/>
                  </a:moveTo>
                  <a:lnTo>
                    <a:pt x="1731250" y="1024630"/>
                  </a:lnTo>
                  <a:lnTo>
                    <a:pt x="1805712" y="1024630"/>
                  </a:lnTo>
                  <a:lnTo>
                    <a:pt x="1805712" y="1020613"/>
                  </a:lnTo>
                  <a:lnTo>
                    <a:pt x="1731250" y="1020613"/>
                  </a:lnTo>
                  <a:close/>
                  <a:moveTo>
                    <a:pt x="1574215" y="1020613"/>
                  </a:moveTo>
                  <a:lnTo>
                    <a:pt x="1574215" y="1024630"/>
                  </a:lnTo>
                  <a:lnTo>
                    <a:pt x="1648676" y="1024630"/>
                  </a:lnTo>
                  <a:lnTo>
                    <a:pt x="1648676" y="1020613"/>
                  </a:lnTo>
                  <a:lnTo>
                    <a:pt x="1574215" y="1020613"/>
                  </a:lnTo>
                  <a:close/>
                  <a:moveTo>
                    <a:pt x="1338701" y="1020613"/>
                  </a:moveTo>
                  <a:lnTo>
                    <a:pt x="1338701" y="1024630"/>
                  </a:lnTo>
                  <a:lnTo>
                    <a:pt x="1413162" y="1024630"/>
                  </a:lnTo>
                  <a:lnTo>
                    <a:pt x="1413162" y="1020613"/>
                  </a:lnTo>
                  <a:lnTo>
                    <a:pt x="1338701" y="1020613"/>
                  </a:lnTo>
                  <a:close/>
                  <a:moveTo>
                    <a:pt x="1417259" y="1020613"/>
                  </a:moveTo>
                  <a:lnTo>
                    <a:pt x="1417259" y="1024630"/>
                  </a:lnTo>
                  <a:lnTo>
                    <a:pt x="1491721" y="1024630"/>
                  </a:lnTo>
                  <a:lnTo>
                    <a:pt x="1491721" y="1020613"/>
                  </a:lnTo>
                  <a:lnTo>
                    <a:pt x="1417259" y="1020613"/>
                  </a:lnTo>
                  <a:close/>
                  <a:moveTo>
                    <a:pt x="1181665" y="1020613"/>
                  </a:moveTo>
                  <a:lnTo>
                    <a:pt x="1181665" y="1024630"/>
                  </a:lnTo>
                  <a:lnTo>
                    <a:pt x="1256127" y="1024630"/>
                  </a:lnTo>
                  <a:lnTo>
                    <a:pt x="1256127" y="1020613"/>
                  </a:lnTo>
                  <a:lnTo>
                    <a:pt x="1181665" y="1020613"/>
                  </a:lnTo>
                  <a:close/>
                  <a:moveTo>
                    <a:pt x="1103187" y="1020613"/>
                  </a:moveTo>
                  <a:lnTo>
                    <a:pt x="1103187" y="1024630"/>
                  </a:lnTo>
                  <a:lnTo>
                    <a:pt x="1177649" y="1024630"/>
                  </a:lnTo>
                  <a:lnTo>
                    <a:pt x="1177649" y="1020613"/>
                  </a:lnTo>
                  <a:lnTo>
                    <a:pt x="1103187" y="1020613"/>
                  </a:lnTo>
                  <a:close/>
                  <a:moveTo>
                    <a:pt x="1260223" y="1020613"/>
                  </a:moveTo>
                  <a:lnTo>
                    <a:pt x="1260223" y="1024630"/>
                  </a:lnTo>
                  <a:lnTo>
                    <a:pt x="1334685" y="1024630"/>
                  </a:lnTo>
                  <a:lnTo>
                    <a:pt x="1334685" y="1020613"/>
                  </a:lnTo>
                  <a:lnTo>
                    <a:pt x="1260223" y="1020613"/>
                  </a:lnTo>
                  <a:close/>
                  <a:moveTo>
                    <a:pt x="1024629" y="1020613"/>
                  </a:moveTo>
                  <a:lnTo>
                    <a:pt x="1024629" y="1024630"/>
                  </a:lnTo>
                  <a:lnTo>
                    <a:pt x="1099091" y="1024630"/>
                  </a:lnTo>
                  <a:lnTo>
                    <a:pt x="1099091" y="1020613"/>
                  </a:lnTo>
                  <a:lnTo>
                    <a:pt x="1024629" y="1020613"/>
                  </a:lnTo>
                  <a:close/>
                  <a:moveTo>
                    <a:pt x="1966764" y="1024630"/>
                  </a:moveTo>
                  <a:lnTo>
                    <a:pt x="2041226" y="1024630"/>
                  </a:lnTo>
                  <a:lnTo>
                    <a:pt x="2041226" y="1020613"/>
                  </a:lnTo>
                  <a:lnTo>
                    <a:pt x="1966764" y="1020613"/>
                  </a:lnTo>
                  <a:lnTo>
                    <a:pt x="1966764" y="1024630"/>
                  </a:lnTo>
                  <a:close/>
                  <a:moveTo>
                    <a:pt x="157036" y="1020613"/>
                  </a:moveTo>
                  <a:lnTo>
                    <a:pt x="82574" y="1020613"/>
                  </a:lnTo>
                  <a:lnTo>
                    <a:pt x="82574" y="1024630"/>
                  </a:lnTo>
                  <a:lnTo>
                    <a:pt x="157036" y="1024630"/>
                  </a:lnTo>
                  <a:lnTo>
                    <a:pt x="157036" y="1020613"/>
                  </a:lnTo>
                  <a:close/>
                  <a:moveTo>
                    <a:pt x="471108" y="1020613"/>
                  </a:moveTo>
                  <a:lnTo>
                    <a:pt x="396646" y="1020613"/>
                  </a:lnTo>
                  <a:lnTo>
                    <a:pt x="396646" y="1024630"/>
                  </a:lnTo>
                  <a:lnTo>
                    <a:pt x="471108" y="1024630"/>
                  </a:lnTo>
                  <a:lnTo>
                    <a:pt x="471108" y="1020613"/>
                  </a:lnTo>
                  <a:close/>
                  <a:moveTo>
                    <a:pt x="78478" y="1020613"/>
                  </a:moveTo>
                  <a:lnTo>
                    <a:pt x="4016" y="1020613"/>
                  </a:lnTo>
                  <a:lnTo>
                    <a:pt x="4016" y="1024630"/>
                  </a:lnTo>
                  <a:lnTo>
                    <a:pt x="78478" y="1024630"/>
                  </a:lnTo>
                  <a:lnTo>
                    <a:pt x="78478" y="1020613"/>
                  </a:lnTo>
                  <a:close/>
                  <a:moveTo>
                    <a:pt x="1888286" y="1020613"/>
                  </a:moveTo>
                  <a:lnTo>
                    <a:pt x="1888286" y="1024630"/>
                  </a:lnTo>
                  <a:lnTo>
                    <a:pt x="1962748" y="1024630"/>
                  </a:lnTo>
                  <a:lnTo>
                    <a:pt x="1962748" y="1020613"/>
                  </a:lnTo>
                  <a:lnTo>
                    <a:pt x="1888286" y="1020613"/>
                  </a:lnTo>
                  <a:close/>
                  <a:moveTo>
                    <a:pt x="1809809" y="1020613"/>
                  </a:moveTo>
                  <a:lnTo>
                    <a:pt x="1809809" y="1024630"/>
                  </a:lnTo>
                  <a:lnTo>
                    <a:pt x="1884270" y="1024630"/>
                  </a:lnTo>
                  <a:lnTo>
                    <a:pt x="1884270" y="1020613"/>
                  </a:lnTo>
                  <a:lnTo>
                    <a:pt x="1809809" y="1020613"/>
                  </a:lnTo>
                  <a:close/>
                  <a:moveTo>
                    <a:pt x="2280836" y="1024630"/>
                  </a:moveTo>
                  <a:lnTo>
                    <a:pt x="2355298" y="1024630"/>
                  </a:lnTo>
                  <a:lnTo>
                    <a:pt x="2355298" y="1020613"/>
                  </a:lnTo>
                  <a:lnTo>
                    <a:pt x="2280836" y="1020613"/>
                  </a:lnTo>
                  <a:lnTo>
                    <a:pt x="2280836" y="1024630"/>
                  </a:lnTo>
                  <a:close/>
                  <a:moveTo>
                    <a:pt x="1495737" y="1020613"/>
                  </a:moveTo>
                  <a:lnTo>
                    <a:pt x="1495737" y="1024630"/>
                  </a:lnTo>
                  <a:lnTo>
                    <a:pt x="1570198" y="1024630"/>
                  </a:lnTo>
                  <a:lnTo>
                    <a:pt x="1570198" y="1020613"/>
                  </a:lnTo>
                  <a:lnTo>
                    <a:pt x="1495737" y="1020613"/>
                  </a:lnTo>
                  <a:close/>
                  <a:moveTo>
                    <a:pt x="314072" y="1020613"/>
                  </a:moveTo>
                  <a:lnTo>
                    <a:pt x="239610" y="1020613"/>
                  </a:lnTo>
                  <a:lnTo>
                    <a:pt x="239610" y="1024630"/>
                  </a:lnTo>
                  <a:lnTo>
                    <a:pt x="314072" y="1024630"/>
                  </a:lnTo>
                  <a:lnTo>
                    <a:pt x="314072" y="1020613"/>
                  </a:lnTo>
                  <a:close/>
                  <a:moveTo>
                    <a:pt x="2202358" y="1024630"/>
                  </a:moveTo>
                  <a:lnTo>
                    <a:pt x="2276820" y="1024630"/>
                  </a:lnTo>
                  <a:lnTo>
                    <a:pt x="2276820" y="1020613"/>
                  </a:lnTo>
                  <a:lnTo>
                    <a:pt x="2202358" y="1020613"/>
                  </a:lnTo>
                  <a:lnTo>
                    <a:pt x="2202358" y="1024630"/>
                  </a:lnTo>
                  <a:close/>
                  <a:moveTo>
                    <a:pt x="2123800" y="1024630"/>
                  </a:moveTo>
                  <a:lnTo>
                    <a:pt x="2198262" y="1024630"/>
                  </a:lnTo>
                  <a:lnTo>
                    <a:pt x="2198262" y="1020613"/>
                  </a:lnTo>
                  <a:lnTo>
                    <a:pt x="2123800" y="1020613"/>
                  </a:lnTo>
                  <a:lnTo>
                    <a:pt x="2123800" y="1024630"/>
                  </a:lnTo>
                  <a:close/>
                  <a:moveTo>
                    <a:pt x="789115" y="1020613"/>
                  </a:moveTo>
                  <a:lnTo>
                    <a:pt x="789115" y="1024630"/>
                  </a:lnTo>
                  <a:lnTo>
                    <a:pt x="863577" y="1024630"/>
                  </a:lnTo>
                  <a:lnTo>
                    <a:pt x="863577" y="1020613"/>
                  </a:lnTo>
                  <a:lnTo>
                    <a:pt x="789115" y="1020613"/>
                  </a:lnTo>
                  <a:close/>
                  <a:moveTo>
                    <a:pt x="2359394" y="1024630"/>
                  </a:moveTo>
                  <a:lnTo>
                    <a:pt x="2433856" y="1024630"/>
                  </a:lnTo>
                  <a:lnTo>
                    <a:pt x="2433856" y="1020613"/>
                  </a:lnTo>
                  <a:lnTo>
                    <a:pt x="2359394" y="1020613"/>
                  </a:lnTo>
                  <a:lnTo>
                    <a:pt x="2359394" y="1024630"/>
                  </a:lnTo>
                  <a:close/>
                  <a:moveTo>
                    <a:pt x="710638" y="1020613"/>
                  </a:moveTo>
                  <a:lnTo>
                    <a:pt x="710638" y="1024630"/>
                  </a:lnTo>
                  <a:lnTo>
                    <a:pt x="785099" y="1024630"/>
                  </a:lnTo>
                  <a:lnTo>
                    <a:pt x="785099" y="1020613"/>
                  </a:lnTo>
                  <a:lnTo>
                    <a:pt x="710638" y="1020613"/>
                  </a:lnTo>
                  <a:close/>
                  <a:moveTo>
                    <a:pt x="475124" y="1020613"/>
                  </a:moveTo>
                  <a:lnTo>
                    <a:pt x="475124" y="1024630"/>
                  </a:lnTo>
                  <a:lnTo>
                    <a:pt x="549585" y="1024630"/>
                  </a:lnTo>
                  <a:lnTo>
                    <a:pt x="549585" y="1020613"/>
                  </a:lnTo>
                  <a:lnTo>
                    <a:pt x="475124" y="1020613"/>
                  </a:lnTo>
                  <a:close/>
                  <a:moveTo>
                    <a:pt x="235514" y="1020613"/>
                  </a:moveTo>
                  <a:lnTo>
                    <a:pt x="161052" y="1020613"/>
                  </a:lnTo>
                  <a:lnTo>
                    <a:pt x="161052" y="1024630"/>
                  </a:lnTo>
                  <a:lnTo>
                    <a:pt x="235514" y="1024630"/>
                  </a:lnTo>
                  <a:lnTo>
                    <a:pt x="235514" y="1020613"/>
                  </a:lnTo>
                  <a:close/>
                  <a:moveTo>
                    <a:pt x="392550" y="1020613"/>
                  </a:moveTo>
                  <a:lnTo>
                    <a:pt x="318088" y="1020613"/>
                  </a:lnTo>
                  <a:lnTo>
                    <a:pt x="318088" y="1024630"/>
                  </a:lnTo>
                  <a:lnTo>
                    <a:pt x="392550" y="1024630"/>
                  </a:lnTo>
                  <a:lnTo>
                    <a:pt x="392550" y="1020613"/>
                  </a:lnTo>
                  <a:close/>
                  <a:moveTo>
                    <a:pt x="2045322" y="1024630"/>
                  </a:moveTo>
                  <a:lnTo>
                    <a:pt x="2119784" y="1024630"/>
                  </a:lnTo>
                  <a:lnTo>
                    <a:pt x="2119784" y="1020613"/>
                  </a:lnTo>
                  <a:lnTo>
                    <a:pt x="2045322" y="1020613"/>
                  </a:lnTo>
                  <a:lnTo>
                    <a:pt x="2045322" y="1024630"/>
                  </a:lnTo>
                  <a:close/>
                  <a:moveTo>
                    <a:pt x="553602" y="1020613"/>
                  </a:moveTo>
                  <a:lnTo>
                    <a:pt x="553602" y="1024630"/>
                  </a:lnTo>
                  <a:lnTo>
                    <a:pt x="628063" y="1024630"/>
                  </a:lnTo>
                  <a:lnTo>
                    <a:pt x="628063" y="1020613"/>
                  </a:lnTo>
                  <a:lnTo>
                    <a:pt x="553602" y="1020613"/>
                  </a:lnTo>
                  <a:close/>
                  <a:moveTo>
                    <a:pt x="946151" y="1020613"/>
                  </a:moveTo>
                  <a:lnTo>
                    <a:pt x="946151" y="1024630"/>
                  </a:lnTo>
                  <a:lnTo>
                    <a:pt x="1020613" y="1024630"/>
                  </a:lnTo>
                  <a:lnTo>
                    <a:pt x="1020613" y="1020613"/>
                  </a:lnTo>
                  <a:lnTo>
                    <a:pt x="946151" y="1020613"/>
                  </a:lnTo>
                  <a:close/>
                  <a:moveTo>
                    <a:pt x="632080" y="1020613"/>
                  </a:moveTo>
                  <a:lnTo>
                    <a:pt x="632080" y="1024630"/>
                  </a:lnTo>
                  <a:lnTo>
                    <a:pt x="706541" y="1024630"/>
                  </a:lnTo>
                  <a:lnTo>
                    <a:pt x="706541" y="1020613"/>
                  </a:lnTo>
                  <a:lnTo>
                    <a:pt x="632080" y="1020613"/>
                  </a:lnTo>
                  <a:close/>
                  <a:moveTo>
                    <a:pt x="867673" y="1020613"/>
                  </a:moveTo>
                  <a:lnTo>
                    <a:pt x="867673" y="1024630"/>
                  </a:lnTo>
                  <a:lnTo>
                    <a:pt x="942135" y="1024630"/>
                  </a:lnTo>
                  <a:lnTo>
                    <a:pt x="942135" y="1020613"/>
                  </a:lnTo>
                  <a:lnTo>
                    <a:pt x="867673" y="1020613"/>
                  </a:lnTo>
                  <a:close/>
                  <a:moveTo>
                    <a:pt x="1652773" y="1099172"/>
                  </a:moveTo>
                  <a:lnTo>
                    <a:pt x="1652773" y="1103188"/>
                  </a:lnTo>
                  <a:lnTo>
                    <a:pt x="1727234" y="1103188"/>
                  </a:lnTo>
                  <a:lnTo>
                    <a:pt x="1727234" y="1099172"/>
                  </a:lnTo>
                  <a:lnTo>
                    <a:pt x="1652773" y="1099172"/>
                  </a:lnTo>
                  <a:close/>
                  <a:moveTo>
                    <a:pt x="2045322" y="1103188"/>
                  </a:moveTo>
                  <a:lnTo>
                    <a:pt x="2119784" y="1103188"/>
                  </a:lnTo>
                  <a:lnTo>
                    <a:pt x="2119784" y="1099172"/>
                  </a:lnTo>
                  <a:lnTo>
                    <a:pt x="2045322" y="1099172"/>
                  </a:lnTo>
                  <a:lnTo>
                    <a:pt x="2045322" y="1103188"/>
                  </a:lnTo>
                  <a:close/>
                  <a:moveTo>
                    <a:pt x="1338701" y="1099172"/>
                  </a:moveTo>
                  <a:lnTo>
                    <a:pt x="1338701" y="1103188"/>
                  </a:lnTo>
                  <a:lnTo>
                    <a:pt x="1413162" y="1103188"/>
                  </a:lnTo>
                  <a:lnTo>
                    <a:pt x="1413162" y="1099172"/>
                  </a:lnTo>
                  <a:lnTo>
                    <a:pt x="1338701" y="1099172"/>
                  </a:lnTo>
                  <a:close/>
                  <a:moveTo>
                    <a:pt x="1181665" y="1099172"/>
                  </a:moveTo>
                  <a:lnTo>
                    <a:pt x="1181665" y="1103188"/>
                  </a:lnTo>
                  <a:lnTo>
                    <a:pt x="1256127" y="1103188"/>
                  </a:lnTo>
                  <a:lnTo>
                    <a:pt x="1256127" y="1099172"/>
                  </a:lnTo>
                  <a:lnTo>
                    <a:pt x="1181665" y="1099172"/>
                  </a:lnTo>
                  <a:close/>
                  <a:moveTo>
                    <a:pt x="1495737" y="1099172"/>
                  </a:moveTo>
                  <a:lnTo>
                    <a:pt x="1495737" y="1103188"/>
                  </a:lnTo>
                  <a:lnTo>
                    <a:pt x="1570198" y="1103188"/>
                  </a:lnTo>
                  <a:lnTo>
                    <a:pt x="1570198" y="1099172"/>
                  </a:lnTo>
                  <a:lnTo>
                    <a:pt x="1495737" y="1099172"/>
                  </a:lnTo>
                  <a:close/>
                  <a:moveTo>
                    <a:pt x="1103187" y="1099172"/>
                  </a:moveTo>
                  <a:lnTo>
                    <a:pt x="1103187" y="1103188"/>
                  </a:lnTo>
                  <a:lnTo>
                    <a:pt x="1177649" y="1103188"/>
                  </a:lnTo>
                  <a:lnTo>
                    <a:pt x="1177649" y="1099172"/>
                  </a:lnTo>
                  <a:lnTo>
                    <a:pt x="1103187" y="1099172"/>
                  </a:lnTo>
                  <a:close/>
                  <a:moveTo>
                    <a:pt x="946151" y="1099172"/>
                  </a:moveTo>
                  <a:lnTo>
                    <a:pt x="946151" y="1103188"/>
                  </a:lnTo>
                  <a:lnTo>
                    <a:pt x="1020613" y="1103188"/>
                  </a:lnTo>
                  <a:lnTo>
                    <a:pt x="1020613" y="1099172"/>
                  </a:lnTo>
                  <a:lnTo>
                    <a:pt x="946151" y="1099172"/>
                  </a:lnTo>
                  <a:close/>
                  <a:moveTo>
                    <a:pt x="1024629" y="1099172"/>
                  </a:moveTo>
                  <a:lnTo>
                    <a:pt x="1024629" y="1103188"/>
                  </a:lnTo>
                  <a:lnTo>
                    <a:pt x="1099091" y="1103188"/>
                  </a:lnTo>
                  <a:lnTo>
                    <a:pt x="1099091" y="1099172"/>
                  </a:lnTo>
                  <a:lnTo>
                    <a:pt x="1024629" y="1099172"/>
                  </a:lnTo>
                  <a:close/>
                  <a:moveTo>
                    <a:pt x="1260223" y="1099172"/>
                  </a:moveTo>
                  <a:lnTo>
                    <a:pt x="1260223" y="1103188"/>
                  </a:lnTo>
                  <a:lnTo>
                    <a:pt x="1334685" y="1103188"/>
                  </a:lnTo>
                  <a:lnTo>
                    <a:pt x="1334685" y="1099172"/>
                  </a:lnTo>
                  <a:lnTo>
                    <a:pt x="1260223" y="1099172"/>
                  </a:lnTo>
                  <a:close/>
                  <a:moveTo>
                    <a:pt x="1417259" y="1099172"/>
                  </a:moveTo>
                  <a:lnTo>
                    <a:pt x="1417259" y="1103188"/>
                  </a:lnTo>
                  <a:lnTo>
                    <a:pt x="1491721" y="1103188"/>
                  </a:lnTo>
                  <a:lnTo>
                    <a:pt x="1491721" y="1099172"/>
                  </a:lnTo>
                  <a:lnTo>
                    <a:pt x="1417259" y="1099172"/>
                  </a:lnTo>
                  <a:close/>
                  <a:moveTo>
                    <a:pt x="1809809" y="1099172"/>
                  </a:moveTo>
                  <a:lnTo>
                    <a:pt x="1809809" y="1103188"/>
                  </a:lnTo>
                  <a:lnTo>
                    <a:pt x="1884270" y="1103188"/>
                  </a:lnTo>
                  <a:lnTo>
                    <a:pt x="1884270" y="1099172"/>
                  </a:lnTo>
                  <a:lnTo>
                    <a:pt x="1809809" y="1099172"/>
                  </a:lnTo>
                  <a:close/>
                  <a:moveTo>
                    <a:pt x="1731250" y="1099172"/>
                  </a:moveTo>
                  <a:lnTo>
                    <a:pt x="1731250" y="1103188"/>
                  </a:lnTo>
                  <a:lnTo>
                    <a:pt x="1805712" y="1103188"/>
                  </a:lnTo>
                  <a:lnTo>
                    <a:pt x="1805712" y="1099172"/>
                  </a:lnTo>
                  <a:lnTo>
                    <a:pt x="1731250" y="1099172"/>
                  </a:lnTo>
                  <a:close/>
                  <a:moveTo>
                    <a:pt x="314072" y="1099172"/>
                  </a:moveTo>
                  <a:lnTo>
                    <a:pt x="239610" y="1099172"/>
                  </a:lnTo>
                  <a:lnTo>
                    <a:pt x="239610" y="1103188"/>
                  </a:lnTo>
                  <a:lnTo>
                    <a:pt x="314072" y="1103188"/>
                  </a:lnTo>
                  <a:lnTo>
                    <a:pt x="314072" y="1099172"/>
                  </a:lnTo>
                  <a:close/>
                  <a:moveTo>
                    <a:pt x="78478" y="1099172"/>
                  </a:moveTo>
                  <a:lnTo>
                    <a:pt x="4016" y="1099172"/>
                  </a:lnTo>
                  <a:lnTo>
                    <a:pt x="4016" y="1103188"/>
                  </a:lnTo>
                  <a:lnTo>
                    <a:pt x="78478" y="1103188"/>
                  </a:lnTo>
                  <a:lnTo>
                    <a:pt x="78478" y="1099172"/>
                  </a:lnTo>
                  <a:close/>
                  <a:moveTo>
                    <a:pt x="1888286" y="1099172"/>
                  </a:moveTo>
                  <a:lnTo>
                    <a:pt x="1888286" y="1103188"/>
                  </a:lnTo>
                  <a:lnTo>
                    <a:pt x="1962748" y="1103188"/>
                  </a:lnTo>
                  <a:lnTo>
                    <a:pt x="1962748" y="1099172"/>
                  </a:lnTo>
                  <a:lnTo>
                    <a:pt x="1888286" y="1099172"/>
                  </a:lnTo>
                  <a:close/>
                  <a:moveTo>
                    <a:pt x="2202358" y="1103188"/>
                  </a:moveTo>
                  <a:lnTo>
                    <a:pt x="2276820" y="1103188"/>
                  </a:lnTo>
                  <a:lnTo>
                    <a:pt x="2276820" y="1099172"/>
                  </a:lnTo>
                  <a:lnTo>
                    <a:pt x="2202358" y="1099172"/>
                  </a:lnTo>
                  <a:lnTo>
                    <a:pt x="2202358" y="1103188"/>
                  </a:lnTo>
                  <a:close/>
                  <a:moveTo>
                    <a:pt x="2359394" y="1103188"/>
                  </a:moveTo>
                  <a:lnTo>
                    <a:pt x="2433856" y="1103188"/>
                  </a:lnTo>
                  <a:lnTo>
                    <a:pt x="2433856" y="1099172"/>
                  </a:lnTo>
                  <a:lnTo>
                    <a:pt x="2359394" y="1099172"/>
                  </a:lnTo>
                  <a:lnTo>
                    <a:pt x="2359394" y="1103188"/>
                  </a:lnTo>
                  <a:close/>
                  <a:moveTo>
                    <a:pt x="392550" y="1099172"/>
                  </a:moveTo>
                  <a:lnTo>
                    <a:pt x="318088" y="1099172"/>
                  </a:lnTo>
                  <a:lnTo>
                    <a:pt x="318088" y="1103188"/>
                  </a:lnTo>
                  <a:lnTo>
                    <a:pt x="392550" y="1103188"/>
                  </a:lnTo>
                  <a:lnTo>
                    <a:pt x="392550" y="1099172"/>
                  </a:lnTo>
                  <a:close/>
                  <a:moveTo>
                    <a:pt x="1966764" y="1099172"/>
                  </a:moveTo>
                  <a:lnTo>
                    <a:pt x="1966764" y="1103188"/>
                  </a:lnTo>
                  <a:lnTo>
                    <a:pt x="2041226" y="1103188"/>
                  </a:lnTo>
                  <a:lnTo>
                    <a:pt x="2041226" y="1099172"/>
                  </a:lnTo>
                  <a:lnTo>
                    <a:pt x="1966764" y="1099172"/>
                  </a:lnTo>
                  <a:close/>
                  <a:moveTo>
                    <a:pt x="2123800" y="1103188"/>
                  </a:moveTo>
                  <a:lnTo>
                    <a:pt x="2198262" y="1103188"/>
                  </a:lnTo>
                  <a:lnTo>
                    <a:pt x="2198262" y="1099172"/>
                  </a:lnTo>
                  <a:lnTo>
                    <a:pt x="2123800" y="1099172"/>
                  </a:lnTo>
                  <a:lnTo>
                    <a:pt x="2123800" y="1103188"/>
                  </a:lnTo>
                  <a:close/>
                  <a:moveTo>
                    <a:pt x="867673" y="1099172"/>
                  </a:moveTo>
                  <a:lnTo>
                    <a:pt x="867673" y="1103188"/>
                  </a:lnTo>
                  <a:lnTo>
                    <a:pt x="942135" y="1103188"/>
                  </a:lnTo>
                  <a:lnTo>
                    <a:pt x="942135" y="1099172"/>
                  </a:lnTo>
                  <a:lnTo>
                    <a:pt x="867673" y="1099172"/>
                  </a:lnTo>
                  <a:close/>
                  <a:moveTo>
                    <a:pt x="235514" y="1099172"/>
                  </a:moveTo>
                  <a:lnTo>
                    <a:pt x="161052" y="1099172"/>
                  </a:lnTo>
                  <a:lnTo>
                    <a:pt x="161052" y="1103188"/>
                  </a:lnTo>
                  <a:lnTo>
                    <a:pt x="235514" y="1103188"/>
                  </a:lnTo>
                  <a:lnTo>
                    <a:pt x="235514" y="1099172"/>
                  </a:lnTo>
                  <a:close/>
                  <a:moveTo>
                    <a:pt x="1574215" y="1099172"/>
                  </a:moveTo>
                  <a:lnTo>
                    <a:pt x="1574215" y="1103188"/>
                  </a:lnTo>
                  <a:lnTo>
                    <a:pt x="1648676" y="1103188"/>
                  </a:lnTo>
                  <a:lnTo>
                    <a:pt x="1648676" y="1099172"/>
                  </a:lnTo>
                  <a:lnTo>
                    <a:pt x="1574215" y="1099172"/>
                  </a:lnTo>
                  <a:close/>
                  <a:moveTo>
                    <a:pt x="475124" y="1099172"/>
                  </a:moveTo>
                  <a:lnTo>
                    <a:pt x="475124" y="1103188"/>
                  </a:lnTo>
                  <a:lnTo>
                    <a:pt x="549585" y="1103188"/>
                  </a:lnTo>
                  <a:lnTo>
                    <a:pt x="549585" y="1099172"/>
                  </a:lnTo>
                  <a:lnTo>
                    <a:pt x="475124" y="1099172"/>
                  </a:lnTo>
                  <a:close/>
                  <a:moveTo>
                    <a:pt x="553602" y="1099172"/>
                  </a:moveTo>
                  <a:lnTo>
                    <a:pt x="553602" y="1103188"/>
                  </a:lnTo>
                  <a:lnTo>
                    <a:pt x="628063" y="1103188"/>
                  </a:lnTo>
                  <a:lnTo>
                    <a:pt x="628063" y="1099172"/>
                  </a:lnTo>
                  <a:lnTo>
                    <a:pt x="553602" y="1099172"/>
                  </a:lnTo>
                  <a:close/>
                  <a:moveTo>
                    <a:pt x="710638" y="1099172"/>
                  </a:moveTo>
                  <a:lnTo>
                    <a:pt x="710638" y="1103188"/>
                  </a:lnTo>
                  <a:lnTo>
                    <a:pt x="785099" y="1103188"/>
                  </a:lnTo>
                  <a:lnTo>
                    <a:pt x="785099" y="1099172"/>
                  </a:lnTo>
                  <a:lnTo>
                    <a:pt x="710638" y="1099172"/>
                  </a:lnTo>
                  <a:close/>
                  <a:moveTo>
                    <a:pt x="632080" y="1099172"/>
                  </a:moveTo>
                  <a:lnTo>
                    <a:pt x="632080" y="1103188"/>
                  </a:lnTo>
                  <a:lnTo>
                    <a:pt x="706541" y="1103188"/>
                  </a:lnTo>
                  <a:lnTo>
                    <a:pt x="706541" y="1099172"/>
                  </a:lnTo>
                  <a:lnTo>
                    <a:pt x="632080" y="1099172"/>
                  </a:lnTo>
                  <a:close/>
                  <a:moveTo>
                    <a:pt x="157036" y="1099172"/>
                  </a:moveTo>
                  <a:lnTo>
                    <a:pt x="82574" y="1099172"/>
                  </a:lnTo>
                  <a:lnTo>
                    <a:pt x="82574" y="1103188"/>
                  </a:lnTo>
                  <a:lnTo>
                    <a:pt x="157036" y="1103188"/>
                  </a:lnTo>
                  <a:lnTo>
                    <a:pt x="157036" y="1099172"/>
                  </a:lnTo>
                  <a:close/>
                  <a:moveTo>
                    <a:pt x="396566" y="1099172"/>
                  </a:moveTo>
                  <a:lnTo>
                    <a:pt x="396566" y="1103188"/>
                  </a:lnTo>
                  <a:lnTo>
                    <a:pt x="471027" y="1103188"/>
                  </a:lnTo>
                  <a:lnTo>
                    <a:pt x="471027" y="1099172"/>
                  </a:lnTo>
                  <a:lnTo>
                    <a:pt x="396566" y="1099172"/>
                  </a:lnTo>
                  <a:close/>
                  <a:moveTo>
                    <a:pt x="2280836" y="1103188"/>
                  </a:moveTo>
                  <a:lnTo>
                    <a:pt x="2355298" y="1103188"/>
                  </a:lnTo>
                  <a:lnTo>
                    <a:pt x="2355298" y="1099172"/>
                  </a:lnTo>
                  <a:lnTo>
                    <a:pt x="2280836" y="1099172"/>
                  </a:lnTo>
                  <a:lnTo>
                    <a:pt x="2280836" y="1103188"/>
                  </a:lnTo>
                  <a:close/>
                  <a:moveTo>
                    <a:pt x="789115" y="1099172"/>
                  </a:moveTo>
                  <a:lnTo>
                    <a:pt x="789115" y="1103188"/>
                  </a:lnTo>
                  <a:lnTo>
                    <a:pt x="863577" y="1103188"/>
                  </a:lnTo>
                  <a:lnTo>
                    <a:pt x="863577" y="1099172"/>
                  </a:lnTo>
                  <a:lnTo>
                    <a:pt x="789115" y="1099172"/>
                  </a:lnTo>
                  <a:close/>
                  <a:moveTo>
                    <a:pt x="632080" y="1177649"/>
                  </a:moveTo>
                  <a:lnTo>
                    <a:pt x="632080" y="1181666"/>
                  </a:lnTo>
                  <a:lnTo>
                    <a:pt x="706541" y="1181666"/>
                  </a:lnTo>
                  <a:lnTo>
                    <a:pt x="706541" y="1177649"/>
                  </a:lnTo>
                  <a:lnTo>
                    <a:pt x="632080" y="1177649"/>
                  </a:lnTo>
                  <a:close/>
                  <a:moveTo>
                    <a:pt x="1495737" y="1177649"/>
                  </a:moveTo>
                  <a:lnTo>
                    <a:pt x="1495737" y="1181666"/>
                  </a:lnTo>
                  <a:lnTo>
                    <a:pt x="1570198" y="1181666"/>
                  </a:lnTo>
                  <a:lnTo>
                    <a:pt x="1570198" y="1177649"/>
                  </a:lnTo>
                  <a:lnTo>
                    <a:pt x="1495737" y="1177649"/>
                  </a:lnTo>
                  <a:close/>
                  <a:moveTo>
                    <a:pt x="1417259" y="1177649"/>
                  </a:moveTo>
                  <a:lnTo>
                    <a:pt x="1417259" y="1181666"/>
                  </a:lnTo>
                  <a:lnTo>
                    <a:pt x="1491721" y="1181666"/>
                  </a:lnTo>
                  <a:lnTo>
                    <a:pt x="1491721" y="1177649"/>
                  </a:lnTo>
                  <a:lnTo>
                    <a:pt x="1417259" y="1177649"/>
                  </a:lnTo>
                  <a:close/>
                  <a:moveTo>
                    <a:pt x="710638" y="1177649"/>
                  </a:moveTo>
                  <a:lnTo>
                    <a:pt x="710638" y="1181666"/>
                  </a:lnTo>
                  <a:lnTo>
                    <a:pt x="785099" y="1181666"/>
                  </a:lnTo>
                  <a:lnTo>
                    <a:pt x="785099" y="1177649"/>
                  </a:lnTo>
                  <a:lnTo>
                    <a:pt x="710638" y="1177649"/>
                  </a:lnTo>
                  <a:close/>
                  <a:moveTo>
                    <a:pt x="1574215" y="1177649"/>
                  </a:moveTo>
                  <a:lnTo>
                    <a:pt x="1574215" y="1181666"/>
                  </a:lnTo>
                  <a:lnTo>
                    <a:pt x="1648676" y="1181666"/>
                  </a:lnTo>
                  <a:lnTo>
                    <a:pt x="1648676" y="1177649"/>
                  </a:lnTo>
                  <a:lnTo>
                    <a:pt x="1574215" y="1177649"/>
                  </a:lnTo>
                  <a:close/>
                  <a:moveTo>
                    <a:pt x="1652773" y="1177649"/>
                  </a:moveTo>
                  <a:lnTo>
                    <a:pt x="1652773" y="1181666"/>
                  </a:lnTo>
                  <a:lnTo>
                    <a:pt x="1727234" y="1181666"/>
                  </a:lnTo>
                  <a:lnTo>
                    <a:pt x="1727234" y="1177649"/>
                  </a:lnTo>
                  <a:lnTo>
                    <a:pt x="1652773" y="1177649"/>
                  </a:lnTo>
                  <a:close/>
                  <a:moveTo>
                    <a:pt x="1731250" y="1177649"/>
                  </a:moveTo>
                  <a:lnTo>
                    <a:pt x="1731250" y="1181666"/>
                  </a:lnTo>
                  <a:lnTo>
                    <a:pt x="1805712" y="1181666"/>
                  </a:lnTo>
                  <a:lnTo>
                    <a:pt x="1805712" y="1177649"/>
                  </a:lnTo>
                  <a:lnTo>
                    <a:pt x="1731250" y="1177649"/>
                  </a:lnTo>
                  <a:close/>
                  <a:moveTo>
                    <a:pt x="2359394" y="1181666"/>
                  </a:moveTo>
                  <a:lnTo>
                    <a:pt x="2433856" y="1181666"/>
                  </a:lnTo>
                  <a:lnTo>
                    <a:pt x="2433856" y="1177649"/>
                  </a:lnTo>
                  <a:lnTo>
                    <a:pt x="2359394" y="1177649"/>
                  </a:lnTo>
                  <a:lnTo>
                    <a:pt x="2359394" y="1181666"/>
                  </a:lnTo>
                  <a:close/>
                  <a:moveTo>
                    <a:pt x="867673" y="1177649"/>
                  </a:moveTo>
                  <a:lnTo>
                    <a:pt x="867673" y="1181666"/>
                  </a:lnTo>
                  <a:lnTo>
                    <a:pt x="942135" y="1181666"/>
                  </a:lnTo>
                  <a:lnTo>
                    <a:pt x="942135" y="1177649"/>
                  </a:lnTo>
                  <a:lnTo>
                    <a:pt x="867673" y="1177649"/>
                  </a:lnTo>
                  <a:close/>
                  <a:moveTo>
                    <a:pt x="1024629" y="1177649"/>
                  </a:moveTo>
                  <a:lnTo>
                    <a:pt x="1024629" y="1181666"/>
                  </a:lnTo>
                  <a:lnTo>
                    <a:pt x="1099091" y="1181666"/>
                  </a:lnTo>
                  <a:lnTo>
                    <a:pt x="1099091" y="1177649"/>
                  </a:lnTo>
                  <a:lnTo>
                    <a:pt x="1024629" y="1177649"/>
                  </a:lnTo>
                  <a:close/>
                  <a:moveTo>
                    <a:pt x="789115" y="1177649"/>
                  </a:moveTo>
                  <a:lnTo>
                    <a:pt x="789115" y="1181666"/>
                  </a:lnTo>
                  <a:lnTo>
                    <a:pt x="863577" y="1181666"/>
                  </a:lnTo>
                  <a:lnTo>
                    <a:pt x="863577" y="1177649"/>
                  </a:lnTo>
                  <a:lnTo>
                    <a:pt x="789115" y="1177649"/>
                  </a:lnTo>
                  <a:close/>
                  <a:moveTo>
                    <a:pt x="78478" y="1177649"/>
                  </a:moveTo>
                  <a:lnTo>
                    <a:pt x="4016" y="1177649"/>
                  </a:lnTo>
                  <a:lnTo>
                    <a:pt x="4016" y="1181666"/>
                  </a:lnTo>
                  <a:lnTo>
                    <a:pt x="78478" y="1181666"/>
                  </a:lnTo>
                  <a:lnTo>
                    <a:pt x="78478" y="1177649"/>
                  </a:lnTo>
                  <a:close/>
                  <a:moveTo>
                    <a:pt x="1103187" y="1177649"/>
                  </a:moveTo>
                  <a:lnTo>
                    <a:pt x="1103187" y="1181666"/>
                  </a:lnTo>
                  <a:lnTo>
                    <a:pt x="1177649" y="1181666"/>
                  </a:lnTo>
                  <a:lnTo>
                    <a:pt x="1177649" y="1177649"/>
                  </a:lnTo>
                  <a:lnTo>
                    <a:pt x="1103187" y="1177649"/>
                  </a:lnTo>
                  <a:close/>
                  <a:moveTo>
                    <a:pt x="1338701" y="1177649"/>
                  </a:moveTo>
                  <a:lnTo>
                    <a:pt x="1338701" y="1181666"/>
                  </a:lnTo>
                  <a:lnTo>
                    <a:pt x="1413162" y="1181666"/>
                  </a:lnTo>
                  <a:lnTo>
                    <a:pt x="1413162" y="1177649"/>
                  </a:lnTo>
                  <a:lnTo>
                    <a:pt x="1338701" y="1177649"/>
                  </a:lnTo>
                  <a:close/>
                  <a:moveTo>
                    <a:pt x="553602" y="1177649"/>
                  </a:moveTo>
                  <a:lnTo>
                    <a:pt x="553602" y="1181666"/>
                  </a:lnTo>
                  <a:lnTo>
                    <a:pt x="628063" y="1181666"/>
                  </a:lnTo>
                  <a:lnTo>
                    <a:pt x="628063" y="1177649"/>
                  </a:lnTo>
                  <a:lnTo>
                    <a:pt x="553602" y="1177649"/>
                  </a:lnTo>
                  <a:close/>
                  <a:moveTo>
                    <a:pt x="1181665" y="1177649"/>
                  </a:moveTo>
                  <a:lnTo>
                    <a:pt x="1181665" y="1181666"/>
                  </a:lnTo>
                  <a:lnTo>
                    <a:pt x="1256127" y="1181666"/>
                  </a:lnTo>
                  <a:lnTo>
                    <a:pt x="1256127" y="1177649"/>
                  </a:lnTo>
                  <a:lnTo>
                    <a:pt x="1181665" y="1177649"/>
                  </a:lnTo>
                  <a:close/>
                  <a:moveTo>
                    <a:pt x="1260223" y="1177649"/>
                  </a:moveTo>
                  <a:lnTo>
                    <a:pt x="1260223" y="1181666"/>
                  </a:lnTo>
                  <a:lnTo>
                    <a:pt x="1334685" y="1181666"/>
                  </a:lnTo>
                  <a:lnTo>
                    <a:pt x="1334685" y="1177649"/>
                  </a:lnTo>
                  <a:lnTo>
                    <a:pt x="1260223" y="1177649"/>
                  </a:lnTo>
                  <a:close/>
                  <a:moveTo>
                    <a:pt x="946151" y="1177649"/>
                  </a:moveTo>
                  <a:lnTo>
                    <a:pt x="946151" y="1181666"/>
                  </a:lnTo>
                  <a:lnTo>
                    <a:pt x="1020613" y="1181666"/>
                  </a:lnTo>
                  <a:lnTo>
                    <a:pt x="1020613" y="1177649"/>
                  </a:lnTo>
                  <a:lnTo>
                    <a:pt x="946151" y="1177649"/>
                  </a:lnTo>
                  <a:close/>
                  <a:moveTo>
                    <a:pt x="2123800" y="1181666"/>
                  </a:moveTo>
                  <a:lnTo>
                    <a:pt x="2198262" y="1181666"/>
                  </a:lnTo>
                  <a:lnTo>
                    <a:pt x="2198262" y="1177649"/>
                  </a:lnTo>
                  <a:lnTo>
                    <a:pt x="2123800" y="1177649"/>
                  </a:lnTo>
                  <a:lnTo>
                    <a:pt x="2123800" y="1181666"/>
                  </a:lnTo>
                  <a:close/>
                  <a:moveTo>
                    <a:pt x="235514" y="1177649"/>
                  </a:moveTo>
                  <a:lnTo>
                    <a:pt x="161052" y="1177649"/>
                  </a:lnTo>
                  <a:lnTo>
                    <a:pt x="161052" y="1181666"/>
                  </a:lnTo>
                  <a:lnTo>
                    <a:pt x="235514" y="1181666"/>
                  </a:lnTo>
                  <a:lnTo>
                    <a:pt x="235514" y="1177649"/>
                  </a:lnTo>
                  <a:close/>
                  <a:moveTo>
                    <a:pt x="2202358" y="1181666"/>
                  </a:moveTo>
                  <a:lnTo>
                    <a:pt x="2276820" y="1181666"/>
                  </a:lnTo>
                  <a:lnTo>
                    <a:pt x="2276820" y="1177649"/>
                  </a:lnTo>
                  <a:lnTo>
                    <a:pt x="2202358" y="1177649"/>
                  </a:lnTo>
                  <a:lnTo>
                    <a:pt x="2202358" y="1181666"/>
                  </a:lnTo>
                  <a:close/>
                  <a:moveTo>
                    <a:pt x="314072" y="1177649"/>
                  </a:moveTo>
                  <a:lnTo>
                    <a:pt x="239610" y="1177649"/>
                  </a:lnTo>
                  <a:lnTo>
                    <a:pt x="239610" y="1181666"/>
                  </a:lnTo>
                  <a:lnTo>
                    <a:pt x="314072" y="1181666"/>
                  </a:lnTo>
                  <a:lnTo>
                    <a:pt x="314072" y="1177649"/>
                  </a:lnTo>
                  <a:close/>
                  <a:moveTo>
                    <a:pt x="157036" y="1177649"/>
                  </a:moveTo>
                  <a:lnTo>
                    <a:pt x="82574" y="1177649"/>
                  </a:lnTo>
                  <a:lnTo>
                    <a:pt x="82574" y="1181666"/>
                  </a:lnTo>
                  <a:lnTo>
                    <a:pt x="157036" y="1181666"/>
                  </a:lnTo>
                  <a:lnTo>
                    <a:pt x="157036" y="1177649"/>
                  </a:lnTo>
                  <a:close/>
                  <a:moveTo>
                    <a:pt x="2280836" y="1181666"/>
                  </a:moveTo>
                  <a:lnTo>
                    <a:pt x="2355298" y="1181666"/>
                  </a:lnTo>
                  <a:lnTo>
                    <a:pt x="2355298" y="1177649"/>
                  </a:lnTo>
                  <a:lnTo>
                    <a:pt x="2280836" y="1177649"/>
                  </a:lnTo>
                  <a:lnTo>
                    <a:pt x="2280836" y="1181666"/>
                  </a:lnTo>
                  <a:close/>
                  <a:moveTo>
                    <a:pt x="318088" y="1177649"/>
                  </a:moveTo>
                  <a:lnTo>
                    <a:pt x="318088" y="1181666"/>
                  </a:lnTo>
                  <a:lnTo>
                    <a:pt x="392550" y="1181666"/>
                  </a:lnTo>
                  <a:lnTo>
                    <a:pt x="392550" y="1177649"/>
                  </a:lnTo>
                  <a:lnTo>
                    <a:pt x="318088" y="1177649"/>
                  </a:lnTo>
                  <a:close/>
                  <a:moveTo>
                    <a:pt x="396566" y="1177649"/>
                  </a:moveTo>
                  <a:lnTo>
                    <a:pt x="396566" y="1181666"/>
                  </a:lnTo>
                  <a:lnTo>
                    <a:pt x="471027" y="1181666"/>
                  </a:lnTo>
                  <a:lnTo>
                    <a:pt x="471027" y="1177649"/>
                  </a:lnTo>
                  <a:lnTo>
                    <a:pt x="396566" y="1177649"/>
                  </a:lnTo>
                  <a:close/>
                  <a:moveTo>
                    <a:pt x="1888286" y="1177649"/>
                  </a:moveTo>
                  <a:lnTo>
                    <a:pt x="1888286" y="1181666"/>
                  </a:lnTo>
                  <a:lnTo>
                    <a:pt x="1962748" y="1181666"/>
                  </a:lnTo>
                  <a:lnTo>
                    <a:pt x="1962748" y="1177649"/>
                  </a:lnTo>
                  <a:lnTo>
                    <a:pt x="1888286" y="1177649"/>
                  </a:lnTo>
                  <a:close/>
                  <a:moveTo>
                    <a:pt x="1966764" y="1177649"/>
                  </a:moveTo>
                  <a:lnTo>
                    <a:pt x="1966764" y="1181666"/>
                  </a:lnTo>
                  <a:lnTo>
                    <a:pt x="2041226" y="1181666"/>
                  </a:lnTo>
                  <a:lnTo>
                    <a:pt x="2041226" y="1177649"/>
                  </a:lnTo>
                  <a:lnTo>
                    <a:pt x="1966764" y="1177649"/>
                  </a:lnTo>
                  <a:close/>
                  <a:moveTo>
                    <a:pt x="475124" y="1177649"/>
                  </a:moveTo>
                  <a:lnTo>
                    <a:pt x="475124" y="1181666"/>
                  </a:lnTo>
                  <a:lnTo>
                    <a:pt x="549585" y="1181666"/>
                  </a:lnTo>
                  <a:lnTo>
                    <a:pt x="549585" y="1177649"/>
                  </a:lnTo>
                  <a:lnTo>
                    <a:pt x="475124" y="1177649"/>
                  </a:lnTo>
                  <a:close/>
                  <a:moveTo>
                    <a:pt x="1809809" y="1177649"/>
                  </a:moveTo>
                  <a:lnTo>
                    <a:pt x="1809809" y="1181666"/>
                  </a:lnTo>
                  <a:lnTo>
                    <a:pt x="1884270" y="1181666"/>
                  </a:lnTo>
                  <a:lnTo>
                    <a:pt x="1884270" y="1177649"/>
                  </a:lnTo>
                  <a:lnTo>
                    <a:pt x="1809809" y="1177649"/>
                  </a:lnTo>
                  <a:close/>
                  <a:moveTo>
                    <a:pt x="2045322" y="1177649"/>
                  </a:moveTo>
                  <a:lnTo>
                    <a:pt x="2045322" y="1181666"/>
                  </a:lnTo>
                  <a:lnTo>
                    <a:pt x="2119784" y="1181666"/>
                  </a:lnTo>
                  <a:lnTo>
                    <a:pt x="2119784" y="1177649"/>
                  </a:lnTo>
                  <a:lnTo>
                    <a:pt x="2045322" y="1177649"/>
                  </a:lnTo>
                  <a:close/>
                  <a:moveTo>
                    <a:pt x="1103187" y="1256208"/>
                  </a:moveTo>
                  <a:lnTo>
                    <a:pt x="1103187" y="1260224"/>
                  </a:lnTo>
                  <a:lnTo>
                    <a:pt x="1177649" y="1260224"/>
                  </a:lnTo>
                  <a:lnTo>
                    <a:pt x="1177649" y="1256208"/>
                  </a:lnTo>
                  <a:lnTo>
                    <a:pt x="1103187" y="1256208"/>
                  </a:lnTo>
                  <a:close/>
                  <a:moveTo>
                    <a:pt x="946151" y="1256208"/>
                  </a:moveTo>
                  <a:lnTo>
                    <a:pt x="946151" y="1260224"/>
                  </a:lnTo>
                  <a:lnTo>
                    <a:pt x="1020613" y="1260224"/>
                  </a:lnTo>
                  <a:lnTo>
                    <a:pt x="1020613" y="1256208"/>
                  </a:lnTo>
                  <a:lnTo>
                    <a:pt x="946151" y="1256208"/>
                  </a:lnTo>
                  <a:close/>
                  <a:moveTo>
                    <a:pt x="1024629" y="1256208"/>
                  </a:moveTo>
                  <a:lnTo>
                    <a:pt x="1024629" y="1260224"/>
                  </a:lnTo>
                  <a:lnTo>
                    <a:pt x="1099091" y="1260224"/>
                  </a:lnTo>
                  <a:lnTo>
                    <a:pt x="1099091" y="1256208"/>
                  </a:lnTo>
                  <a:lnTo>
                    <a:pt x="1024629" y="1256208"/>
                  </a:lnTo>
                  <a:close/>
                  <a:moveTo>
                    <a:pt x="867673" y="1256208"/>
                  </a:moveTo>
                  <a:lnTo>
                    <a:pt x="867673" y="1260224"/>
                  </a:lnTo>
                  <a:lnTo>
                    <a:pt x="942135" y="1260224"/>
                  </a:lnTo>
                  <a:lnTo>
                    <a:pt x="942135" y="1256208"/>
                  </a:lnTo>
                  <a:lnTo>
                    <a:pt x="867673" y="1256208"/>
                  </a:lnTo>
                  <a:close/>
                  <a:moveTo>
                    <a:pt x="789115" y="1256208"/>
                  </a:moveTo>
                  <a:lnTo>
                    <a:pt x="789115" y="1260224"/>
                  </a:lnTo>
                  <a:lnTo>
                    <a:pt x="863577" y="1260224"/>
                  </a:lnTo>
                  <a:lnTo>
                    <a:pt x="863577" y="1256208"/>
                  </a:lnTo>
                  <a:lnTo>
                    <a:pt x="789115" y="1256208"/>
                  </a:lnTo>
                  <a:close/>
                  <a:moveTo>
                    <a:pt x="1495737" y="1256208"/>
                  </a:moveTo>
                  <a:lnTo>
                    <a:pt x="1495737" y="1260224"/>
                  </a:lnTo>
                  <a:lnTo>
                    <a:pt x="1570198" y="1260224"/>
                  </a:lnTo>
                  <a:lnTo>
                    <a:pt x="1570198" y="1256208"/>
                  </a:lnTo>
                  <a:lnTo>
                    <a:pt x="1495737" y="1256208"/>
                  </a:lnTo>
                  <a:close/>
                  <a:moveTo>
                    <a:pt x="1338701" y="1256208"/>
                  </a:moveTo>
                  <a:lnTo>
                    <a:pt x="1338701" y="1260224"/>
                  </a:lnTo>
                  <a:lnTo>
                    <a:pt x="1413162" y="1260224"/>
                  </a:lnTo>
                  <a:lnTo>
                    <a:pt x="1413162" y="1256208"/>
                  </a:lnTo>
                  <a:lnTo>
                    <a:pt x="1338701" y="1256208"/>
                  </a:lnTo>
                  <a:close/>
                  <a:moveTo>
                    <a:pt x="1417259" y="1256208"/>
                  </a:moveTo>
                  <a:lnTo>
                    <a:pt x="1417259" y="1260224"/>
                  </a:lnTo>
                  <a:lnTo>
                    <a:pt x="1491721" y="1260224"/>
                  </a:lnTo>
                  <a:lnTo>
                    <a:pt x="1491721" y="1256208"/>
                  </a:lnTo>
                  <a:lnTo>
                    <a:pt x="1417259" y="1256208"/>
                  </a:lnTo>
                  <a:close/>
                  <a:moveTo>
                    <a:pt x="1181665" y="1256208"/>
                  </a:moveTo>
                  <a:lnTo>
                    <a:pt x="1181665" y="1260224"/>
                  </a:lnTo>
                  <a:lnTo>
                    <a:pt x="1256127" y="1260224"/>
                  </a:lnTo>
                  <a:lnTo>
                    <a:pt x="1256127" y="1256208"/>
                  </a:lnTo>
                  <a:lnTo>
                    <a:pt x="1181665" y="1256208"/>
                  </a:lnTo>
                  <a:close/>
                  <a:moveTo>
                    <a:pt x="1260223" y="1256208"/>
                  </a:moveTo>
                  <a:lnTo>
                    <a:pt x="1260223" y="1260224"/>
                  </a:lnTo>
                  <a:lnTo>
                    <a:pt x="1334685" y="1260224"/>
                  </a:lnTo>
                  <a:lnTo>
                    <a:pt x="1334685" y="1256208"/>
                  </a:lnTo>
                  <a:lnTo>
                    <a:pt x="1260223" y="1256208"/>
                  </a:lnTo>
                  <a:close/>
                  <a:moveTo>
                    <a:pt x="396566" y="1256208"/>
                  </a:moveTo>
                  <a:lnTo>
                    <a:pt x="396566" y="1260224"/>
                  </a:lnTo>
                  <a:lnTo>
                    <a:pt x="471027" y="1260224"/>
                  </a:lnTo>
                  <a:lnTo>
                    <a:pt x="471027" y="1256208"/>
                  </a:lnTo>
                  <a:lnTo>
                    <a:pt x="396566" y="1256208"/>
                  </a:lnTo>
                  <a:close/>
                  <a:moveTo>
                    <a:pt x="78478" y="1256208"/>
                  </a:moveTo>
                  <a:lnTo>
                    <a:pt x="4016" y="1256208"/>
                  </a:lnTo>
                  <a:lnTo>
                    <a:pt x="4016" y="1260224"/>
                  </a:lnTo>
                  <a:lnTo>
                    <a:pt x="78478" y="1260224"/>
                  </a:lnTo>
                  <a:lnTo>
                    <a:pt x="78478" y="1256208"/>
                  </a:lnTo>
                  <a:close/>
                  <a:moveTo>
                    <a:pt x="318088" y="1256208"/>
                  </a:moveTo>
                  <a:lnTo>
                    <a:pt x="318088" y="1260224"/>
                  </a:lnTo>
                  <a:lnTo>
                    <a:pt x="392550" y="1260224"/>
                  </a:lnTo>
                  <a:lnTo>
                    <a:pt x="392550" y="1256208"/>
                  </a:lnTo>
                  <a:lnTo>
                    <a:pt x="318088" y="1256208"/>
                  </a:lnTo>
                  <a:close/>
                  <a:moveTo>
                    <a:pt x="1574215" y="1256208"/>
                  </a:moveTo>
                  <a:lnTo>
                    <a:pt x="1574215" y="1260224"/>
                  </a:lnTo>
                  <a:lnTo>
                    <a:pt x="1648676" y="1260224"/>
                  </a:lnTo>
                  <a:lnTo>
                    <a:pt x="1648676" y="1256208"/>
                  </a:lnTo>
                  <a:lnTo>
                    <a:pt x="1574215" y="1256208"/>
                  </a:lnTo>
                  <a:close/>
                  <a:moveTo>
                    <a:pt x="710638" y="1256208"/>
                  </a:moveTo>
                  <a:lnTo>
                    <a:pt x="710638" y="1260224"/>
                  </a:lnTo>
                  <a:lnTo>
                    <a:pt x="785099" y="1260224"/>
                  </a:lnTo>
                  <a:lnTo>
                    <a:pt x="785099" y="1256208"/>
                  </a:lnTo>
                  <a:lnTo>
                    <a:pt x="710638" y="1256208"/>
                  </a:lnTo>
                  <a:close/>
                  <a:moveTo>
                    <a:pt x="239530" y="1256208"/>
                  </a:moveTo>
                  <a:lnTo>
                    <a:pt x="239530" y="1260224"/>
                  </a:lnTo>
                  <a:lnTo>
                    <a:pt x="313991" y="1260224"/>
                  </a:lnTo>
                  <a:lnTo>
                    <a:pt x="313991" y="1256208"/>
                  </a:lnTo>
                  <a:lnTo>
                    <a:pt x="239530" y="1256208"/>
                  </a:lnTo>
                  <a:close/>
                  <a:moveTo>
                    <a:pt x="235514" y="1256208"/>
                  </a:moveTo>
                  <a:lnTo>
                    <a:pt x="161052" y="1256208"/>
                  </a:lnTo>
                  <a:lnTo>
                    <a:pt x="161052" y="1260224"/>
                  </a:lnTo>
                  <a:lnTo>
                    <a:pt x="235514" y="1260224"/>
                  </a:lnTo>
                  <a:lnTo>
                    <a:pt x="235514" y="1256208"/>
                  </a:lnTo>
                  <a:close/>
                  <a:moveTo>
                    <a:pt x="553602" y="1256208"/>
                  </a:moveTo>
                  <a:lnTo>
                    <a:pt x="553602" y="1260224"/>
                  </a:lnTo>
                  <a:lnTo>
                    <a:pt x="628063" y="1260224"/>
                  </a:lnTo>
                  <a:lnTo>
                    <a:pt x="628063" y="1256208"/>
                  </a:lnTo>
                  <a:lnTo>
                    <a:pt x="553602" y="1256208"/>
                  </a:lnTo>
                  <a:close/>
                  <a:moveTo>
                    <a:pt x="632080" y="1256208"/>
                  </a:moveTo>
                  <a:lnTo>
                    <a:pt x="632080" y="1260224"/>
                  </a:lnTo>
                  <a:lnTo>
                    <a:pt x="706541" y="1260224"/>
                  </a:lnTo>
                  <a:lnTo>
                    <a:pt x="706541" y="1256208"/>
                  </a:lnTo>
                  <a:lnTo>
                    <a:pt x="632080" y="1256208"/>
                  </a:lnTo>
                  <a:close/>
                  <a:moveTo>
                    <a:pt x="2359394" y="1260224"/>
                  </a:moveTo>
                  <a:lnTo>
                    <a:pt x="2433856" y="1260224"/>
                  </a:lnTo>
                  <a:lnTo>
                    <a:pt x="2433856" y="1256208"/>
                  </a:lnTo>
                  <a:lnTo>
                    <a:pt x="2359394" y="1256208"/>
                  </a:lnTo>
                  <a:lnTo>
                    <a:pt x="2359394" y="1260224"/>
                  </a:lnTo>
                  <a:close/>
                  <a:moveTo>
                    <a:pt x="2202358" y="1260224"/>
                  </a:moveTo>
                  <a:lnTo>
                    <a:pt x="2276820" y="1260224"/>
                  </a:lnTo>
                  <a:lnTo>
                    <a:pt x="2276820" y="1256208"/>
                  </a:lnTo>
                  <a:lnTo>
                    <a:pt x="2202358" y="1256208"/>
                  </a:lnTo>
                  <a:lnTo>
                    <a:pt x="2202358" y="1260224"/>
                  </a:lnTo>
                  <a:close/>
                  <a:moveTo>
                    <a:pt x="475124" y="1256208"/>
                  </a:moveTo>
                  <a:lnTo>
                    <a:pt x="475124" y="1260224"/>
                  </a:lnTo>
                  <a:lnTo>
                    <a:pt x="549585" y="1260224"/>
                  </a:lnTo>
                  <a:lnTo>
                    <a:pt x="549585" y="1256208"/>
                  </a:lnTo>
                  <a:lnTo>
                    <a:pt x="475124" y="1256208"/>
                  </a:lnTo>
                  <a:close/>
                  <a:moveTo>
                    <a:pt x="1966764" y="1256208"/>
                  </a:moveTo>
                  <a:lnTo>
                    <a:pt x="1966764" y="1260224"/>
                  </a:lnTo>
                  <a:lnTo>
                    <a:pt x="2041226" y="1260224"/>
                  </a:lnTo>
                  <a:lnTo>
                    <a:pt x="2041226" y="1256208"/>
                  </a:lnTo>
                  <a:lnTo>
                    <a:pt x="1966764" y="1256208"/>
                  </a:lnTo>
                  <a:close/>
                  <a:moveTo>
                    <a:pt x="2123800" y="1256208"/>
                  </a:moveTo>
                  <a:lnTo>
                    <a:pt x="2123800" y="1260224"/>
                  </a:lnTo>
                  <a:lnTo>
                    <a:pt x="2198262" y="1260224"/>
                  </a:lnTo>
                  <a:lnTo>
                    <a:pt x="2198262" y="1256208"/>
                  </a:lnTo>
                  <a:lnTo>
                    <a:pt x="2123800" y="1256208"/>
                  </a:lnTo>
                  <a:close/>
                  <a:moveTo>
                    <a:pt x="2045322" y="1256208"/>
                  </a:moveTo>
                  <a:lnTo>
                    <a:pt x="2045322" y="1260224"/>
                  </a:lnTo>
                  <a:lnTo>
                    <a:pt x="2119784" y="1260224"/>
                  </a:lnTo>
                  <a:lnTo>
                    <a:pt x="2119784" y="1256208"/>
                  </a:lnTo>
                  <a:lnTo>
                    <a:pt x="2045322" y="1256208"/>
                  </a:lnTo>
                  <a:close/>
                  <a:moveTo>
                    <a:pt x="1731250" y="1256208"/>
                  </a:moveTo>
                  <a:lnTo>
                    <a:pt x="1731250" y="1260224"/>
                  </a:lnTo>
                  <a:lnTo>
                    <a:pt x="1805712" y="1260224"/>
                  </a:lnTo>
                  <a:lnTo>
                    <a:pt x="1805712" y="1256208"/>
                  </a:lnTo>
                  <a:lnTo>
                    <a:pt x="1731250" y="1256208"/>
                  </a:lnTo>
                  <a:close/>
                  <a:moveTo>
                    <a:pt x="1888286" y="1256208"/>
                  </a:moveTo>
                  <a:lnTo>
                    <a:pt x="1888286" y="1260224"/>
                  </a:lnTo>
                  <a:lnTo>
                    <a:pt x="1962748" y="1260224"/>
                  </a:lnTo>
                  <a:lnTo>
                    <a:pt x="1962748" y="1256208"/>
                  </a:lnTo>
                  <a:lnTo>
                    <a:pt x="1888286" y="1256208"/>
                  </a:lnTo>
                  <a:close/>
                  <a:moveTo>
                    <a:pt x="1809809" y="1256208"/>
                  </a:moveTo>
                  <a:lnTo>
                    <a:pt x="1809809" y="1260224"/>
                  </a:lnTo>
                  <a:lnTo>
                    <a:pt x="1884270" y="1260224"/>
                  </a:lnTo>
                  <a:lnTo>
                    <a:pt x="1884270" y="1256208"/>
                  </a:lnTo>
                  <a:lnTo>
                    <a:pt x="1809809" y="1256208"/>
                  </a:lnTo>
                  <a:close/>
                  <a:moveTo>
                    <a:pt x="2280836" y="1260224"/>
                  </a:moveTo>
                  <a:lnTo>
                    <a:pt x="2355298" y="1260224"/>
                  </a:lnTo>
                  <a:lnTo>
                    <a:pt x="2355298" y="1256208"/>
                  </a:lnTo>
                  <a:lnTo>
                    <a:pt x="2280836" y="1256208"/>
                  </a:lnTo>
                  <a:lnTo>
                    <a:pt x="2280836" y="1260224"/>
                  </a:lnTo>
                  <a:close/>
                  <a:moveTo>
                    <a:pt x="1652773" y="1256208"/>
                  </a:moveTo>
                  <a:lnTo>
                    <a:pt x="1652773" y="1260224"/>
                  </a:lnTo>
                  <a:lnTo>
                    <a:pt x="1727234" y="1260224"/>
                  </a:lnTo>
                  <a:lnTo>
                    <a:pt x="1727234" y="1256208"/>
                  </a:lnTo>
                  <a:lnTo>
                    <a:pt x="1652773" y="1256208"/>
                  </a:lnTo>
                  <a:close/>
                  <a:moveTo>
                    <a:pt x="157036" y="1256208"/>
                  </a:moveTo>
                  <a:lnTo>
                    <a:pt x="82574" y="1256208"/>
                  </a:lnTo>
                  <a:lnTo>
                    <a:pt x="82574" y="1260224"/>
                  </a:lnTo>
                  <a:lnTo>
                    <a:pt x="157036" y="1260224"/>
                  </a:lnTo>
                  <a:lnTo>
                    <a:pt x="157036" y="1256208"/>
                  </a:lnTo>
                  <a:close/>
                  <a:moveTo>
                    <a:pt x="946151" y="1334685"/>
                  </a:moveTo>
                  <a:lnTo>
                    <a:pt x="946151" y="1338702"/>
                  </a:lnTo>
                  <a:lnTo>
                    <a:pt x="1020613" y="1338702"/>
                  </a:lnTo>
                  <a:lnTo>
                    <a:pt x="1020613" y="1334685"/>
                  </a:lnTo>
                  <a:lnTo>
                    <a:pt x="946151" y="1334685"/>
                  </a:lnTo>
                  <a:close/>
                  <a:moveTo>
                    <a:pt x="1338701" y="1334685"/>
                  </a:moveTo>
                  <a:lnTo>
                    <a:pt x="1338701" y="1338702"/>
                  </a:lnTo>
                  <a:lnTo>
                    <a:pt x="1413162" y="1338702"/>
                  </a:lnTo>
                  <a:lnTo>
                    <a:pt x="1413162" y="1334685"/>
                  </a:lnTo>
                  <a:lnTo>
                    <a:pt x="1338701" y="1334685"/>
                  </a:lnTo>
                  <a:close/>
                  <a:moveTo>
                    <a:pt x="161052" y="1334685"/>
                  </a:moveTo>
                  <a:lnTo>
                    <a:pt x="161052" y="1338702"/>
                  </a:lnTo>
                  <a:lnTo>
                    <a:pt x="235514" y="1338702"/>
                  </a:lnTo>
                  <a:lnTo>
                    <a:pt x="235514" y="1334685"/>
                  </a:lnTo>
                  <a:lnTo>
                    <a:pt x="161052" y="1334685"/>
                  </a:lnTo>
                  <a:close/>
                  <a:moveTo>
                    <a:pt x="2045322" y="1334685"/>
                  </a:moveTo>
                  <a:lnTo>
                    <a:pt x="2045322" y="1338702"/>
                  </a:lnTo>
                  <a:lnTo>
                    <a:pt x="2119784" y="1338702"/>
                  </a:lnTo>
                  <a:lnTo>
                    <a:pt x="2119784" y="1334685"/>
                  </a:lnTo>
                  <a:lnTo>
                    <a:pt x="2045322" y="1334685"/>
                  </a:lnTo>
                  <a:close/>
                  <a:moveTo>
                    <a:pt x="475124" y="1334685"/>
                  </a:moveTo>
                  <a:lnTo>
                    <a:pt x="475124" y="1338702"/>
                  </a:lnTo>
                  <a:lnTo>
                    <a:pt x="549585" y="1338702"/>
                  </a:lnTo>
                  <a:lnTo>
                    <a:pt x="549585" y="1334685"/>
                  </a:lnTo>
                  <a:lnTo>
                    <a:pt x="475124" y="1334685"/>
                  </a:lnTo>
                  <a:close/>
                  <a:moveTo>
                    <a:pt x="1966764" y="1334685"/>
                  </a:moveTo>
                  <a:lnTo>
                    <a:pt x="1966764" y="1338702"/>
                  </a:lnTo>
                  <a:lnTo>
                    <a:pt x="2041226" y="1338702"/>
                  </a:lnTo>
                  <a:lnTo>
                    <a:pt x="2041226" y="1334685"/>
                  </a:lnTo>
                  <a:lnTo>
                    <a:pt x="1966764" y="1334685"/>
                  </a:lnTo>
                  <a:close/>
                  <a:moveTo>
                    <a:pt x="2202358" y="1334685"/>
                  </a:moveTo>
                  <a:lnTo>
                    <a:pt x="2202358" y="1338702"/>
                  </a:lnTo>
                  <a:lnTo>
                    <a:pt x="2276820" y="1338702"/>
                  </a:lnTo>
                  <a:lnTo>
                    <a:pt x="2276820" y="1334685"/>
                  </a:lnTo>
                  <a:lnTo>
                    <a:pt x="2202358" y="1334685"/>
                  </a:lnTo>
                  <a:close/>
                  <a:moveTo>
                    <a:pt x="2123800" y="1334685"/>
                  </a:moveTo>
                  <a:lnTo>
                    <a:pt x="2123800" y="1338702"/>
                  </a:lnTo>
                  <a:lnTo>
                    <a:pt x="2198262" y="1338702"/>
                  </a:lnTo>
                  <a:lnTo>
                    <a:pt x="2198262" y="1334685"/>
                  </a:lnTo>
                  <a:lnTo>
                    <a:pt x="2123800" y="1334685"/>
                  </a:lnTo>
                  <a:close/>
                  <a:moveTo>
                    <a:pt x="318088" y="1334685"/>
                  </a:moveTo>
                  <a:lnTo>
                    <a:pt x="318088" y="1338702"/>
                  </a:lnTo>
                  <a:lnTo>
                    <a:pt x="392550" y="1338702"/>
                  </a:lnTo>
                  <a:lnTo>
                    <a:pt x="392550" y="1334685"/>
                  </a:lnTo>
                  <a:lnTo>
                    <a:pt x="318088" y="1334685"/>
                  </a:lnTo>
                  <a:close/>
                  <a:moveTo>
                    <a:pt x="1103187" y="1334685"/>
                  </a:moveTo>
                  <a:lnTo>
                    <a:pt x="1103187" y="1338702"/>
                  </a:lnTo>
                  <a:lnTo>
                    <a:pt x="1177649" y="1338702"/>
                  </a:lnTo>
                  <a:lnTo>
                    <a:pt x="1177649" y="1334685"/>
                  </a:lnTo>
                  <a:lnTo>
                    <a:pt x="1103187" y="1334685"/>
                  </a:lnTo>
                  <a:close/>
                  <a:moveTo>
                    <a:pt x="239530" y="1334685"/>
                  </a:moveTo>
                  <a:lnTo>
                    <a:pt x="239530" y="1338702"/>
                  </a:lnTo>
                  <a:lnTo>
                    <a:pt x="313991" y="1338702"/>
                  </a:lnTo>
                  <a:lnTo>
                    <a:pt x="313991" y="1334685"/>
                  </a:lnTo>
                  <a:lnTo>
                    <a:pt x="239530" y="1334685"/>
                  </a:lnTo>
                  <a:close/>
                  <a:moveTo>
                    <a:pt x="1260223" y="1334685"/>
                  </a:moveTo>
                  <a:lnTo>
                    <a:pt x="1260223" y="1338702"/>
                  </a:lnTo>
                  <a:lnTo>
                    <a:pt x="1334685" y="1338702"/>
                  </a:lnTo>
                  <a:lnTo>
                    <a:pt x="1334685" y="1334685"/>
                  </a:lnTo>
                  <a:lnTo>
                    <a:pt x="1260223" y="1334685"/>
                  </a:lnTo>
                  <a:close/>
                  <a:moveTo>
                    <a:pt x="396566" y="1334685"/>
                  </a:moveTo>
                  <a:lnTo>
                    <a:pt x="396566" y="1338702"/>
                  </a:lnTo>
                  <a:lnTo>
                    <a:pt x="471027" y="1338702"/>
                  </a:lnTo>
                  <a:lnTo>
                    <a:pt x="471027" y="1334685"/>
                  </a:lnTo>
                  <a:lnTo>
                    <a:pt x="396566" y="1334685"/>
                  </a:lnTo>
                  <a:close/>
                  <a:moveTo>
                    <a:pt x="1888286" y="1334685"/>
                  </a:moveTo>
                  <a:lnTo>
                    <a:pt x="1888286" y="1338702"/>
                  </a:lnTo>
                  <a:lnTo>
                    <a:pt x="1962748" y="1338702"/>
                  </a:lnTo>
                  <a:lnTo>
                    <a:pt x="1962748" y="1334685"/>
                  </a:lnTo>
                  <a:lnTo>
                    <a:pt x="1888286" y="1334685"/>
                  </a:lnTo>
                  <a:close/>
                  <a:moveTo>
                    <a:pt x="1181665" y="1334685"/>
                  </a:moveTo>
                  <a:lnTo>
                    <a:pt x="1181665" y="1338702"/>
                  </a:lnTo>
                  <a:lnTo>
                    <a:pt x="1256127" y="1338702"/>
                  </a:lnTo>
                  <a:lnTo>
                    <a:pt x="1256127" y="1334685"/>
                  </a:lnTo>
                  <a:lnTo>
                    <a:pt x="1181665" y="1334685"/>
                  </a:lnTo>
                  <a:close/>
                  <a:moveTo>
                    <a:pt x="1024629" y="1334685"/>
                  </a:moveTo>
                  <a:lnTo>
                    <a:pt x="1024629" y="1338702"/>
                  </a:lnTo>
                  <a:lnTo>
                    <a:pt x="1099091" y="1338702"/>
                  </a:lnTo>
                  <a:lnTo>
                    <a:pt x="1099091" y="1334685"/>
                  </a:lnTo>
                  <a:lnTo>
                    <a:pt x="1024629" y="1334685"/>
                  </a:lnTo>
                  <a:close/>
                  <a:moveTo>
                    <a:pt x="710638" y="1334685"/>
                  </a:moveTo>
                  <a:lnTo>
                    <a:pt x="710638" y="1338702"/>
                  </a:lnTo>
                  <a:lnTo>
                    <a:pt x="785099" y="1338702"/>
                  </a:lnTo>
                  <a:lnTo>
                    <a:pt x="785099" y="1334685"/>
                  </a:lnTo>
                  <a:lnTo>
                    <a:pt x="710638" y="1334685"/>
                  </a:lnTo>
                  <a:close/>
                  <a:moveTo>
                    <a:pt x="1652773" y="1334685"/>
                  </a:moveTo>
                  <a:lnTo>
                    <a:pt x="1652773" y="1338702"/>
                  </a:lnTo>
                  <a:lnTo>
                    <a:pt x="1727234" y="1338702"/>
                  </a:lnTo>
                  <a:lnTo>
                    <a:pt x="1727234" y="1334685"/>
                  </a:lnTo>
                  <a:lnTo>
                    <a:pt x="1652773" y="1334685"/>
                  </a:lnTo>
                  <a:close/>
                  <a:moveTo>
                    <a:pt x="2280836" y="1338702"/>
                  </a:moveTo>
                  <a:lnTo>
                    <a:pt x="2355298" y="1338702"/>
                  </a:lnTo>
                  <a:lnTo>
                    <a:pt x="2355298" y="1334685"/>
                  </a:lnTo>
                  <a:lnTo>
                    <a:pt x="2280836" y="1334685"/>
                  </a:lnTo>
                  <a:lnTo>
                    <a:pt x="2280836" y="1338702"/>
                  </a:lnTo>
                  <a:close/>
                  <a:moveTo>
                    <a:pt x="157036" y="1334685"/>
                  </a:moveTo>
                  <a:lnTo>
                    <a:pt x="82574" y="1334685"/>
                  </a:lnTo>
                  <a:lnTo>
                    <a:pt x="82574" y="1338702"/>
                  </a:lnTo>
                  <a:lnTo>
                    <a:pt x="157036" y="1338702"/>
                  </a:lnTo>
                  <a:lnTo>
                    <a:pt x="157036" y="1334685"/>
                  </a:lnTo>
                  <a:close/>
                  <a:moveTo>
                    <a:pt x="1809809" y="1334685"/>
                  </a:moveTo>
                  <a:lnTo>
                    <a:pt x="1809809" y="1338702"/>
                  </a:lnTo>
                  <a:lnTo>
                    <a:pt x="1884270" y="1338702"/>
                  </a:lnTo>
                  <a:lnTo>
                    <a:pt x="1884270" y="1334685"/>
                  </a:lnTo>
                  <a:lnTo>
                    <a:pt x="1809809" y="1334685"/>
                  </a:lnTo>
                  <a:close/>
                  <a:moveTo>
                    <a:pt x="1495737" y="1334685"/>
                  </a:moveTo>
                  <a:lnTo>
                    <a:pt x="1495737" y="1338702"/>
                  </a:lnTo>
                  <a:lnTo>
                    <a:pt x="1570198" y="1338702"/>
                  </a:lnTo>
                  <a:lnTo>
                    <a:pt x="1570198" y="1334685"/>
                  </a:lnTo>
                  <a:lnTo>
                    <a:pt x="1495737" y="1334685"/>
                  </a:lnTo>
                  <a:close/>
                  <a:moveTo>
                    <a:pt x="789115" y="1334685"/>
                  </a:moveTo>
                  <a:lnTo>
                    <a:pt x="789115" y="1338702"/>
                  </a:lnTo>
                  <a:lnTo>
                    <a:pt x="863577" y="1338702"/>
                  </a:lnTo>
                  <a:lnTo>
                    <a:pt x="863577" y="1334685"/>
                  </a:lnTo>
                  <a:lnTo>
                    <a:pt x="789115" y="1334685"/>
                  </a:lnTo>
                  <a:close/>
                  <a:moveTo>
                    <a:pt x="1731250" y="1334685"/>
                  </a:moveTo>
                  <a:lnTo>
                    <a:pt x="1731250" y="1338702"/>
                  </a:lnTo>
                  <a:lnTo>
                    <a:pt x="1805712" y="1338702"/>
                  </a:lnTo>
                  <a:lnTo>
                    <a:pt x="1805712" y="1334685"/>
                  </a:lnTo>
                  <a:lnTo>
                    <a:pt x="1731250" y="1334685"/>
                  </a:lnTo>
                  <a:close/>
                  <a:moveTo>
                    <a:pt x="2359394" y="1338702"/>
                  </a:moveTo>
                  <a:lnTo>
                    <a:pt x="2433856" y="1338702"/>
                  </a:lnTo>
                  <a:lnTo>
                    <a:pt x="2433856" y="1334685"/>
                  </a:lnTo>
                  <a:lnTo>
                    <a:pt x="2359394" y="1334685"/>
                  </a:lnTo>
                  <a:lnTo>
                    <a:pt x="2359394" y="1338702"/>
                  </a:lnTo>
                  <a:close/>
                  <a:moveTo>
                    <a:pt x="553602" y="1334685"/>
                  </a:moveTo>
                  <a:lnTo>
                    <a:pt x="553602" y="1338702"/>
                  </a:lnTo>
                  <a:lnTo>
                    <a:pt x="628063" y="1338702"/>
                  </a:lnTo>
                  <a:lnTo>
                    <a:pt x="628063" y="1334685"/>
                  </a:lnTo>
                  <a:lnTo>
                    <a:pt x="553602" y="1334685"/>
                  </a:lnTo>
                  <a:close/>
                  <a:moveTo>
                    <a:pt x="78478" y="1334685"/>
                  </a:moveTo>
                  <a:lnTo>
                    <a:pt x="4016" y="1334685"/>
                  </a:lnTo>
                  <a:lnTo>
                    <a:pt x="4016" y="1338702"/>
                  </a:lnTo>
                  <a:lnTo>
                    <a:pt x="78478" y="1338702"/>
                  </a:lnTo>
                  <a:lnTo>
                    <a:pt x="78478" y="1334685"/>
                  </a:lnTo>
                  <a:close/>
                  <a:moveTo>
                    <a:pt x="1574215" y="1334685"/>
                  </a:moveTo>
                  <a:lnTo>
                    <a:pt x="1574215" y="1338702"/>
                  </a:lnTo>
                  <a:lnTo>
                    <a:pt x="1648676" y="1338702"/>
                  </a:lnTo>
                  <a:lnTo>
                    <a:pt x="1648676" y="1334685"/>
                  </a:lnTo>
                  <a:lnTo>
                    <a:pt x="1574215" y="1334685"/>
                  </a:lnTo>
                  <a:close/>
                  <a:moveTo>
                    <a:pt x="1417259" y="1334685"/>
                  </a:moveTo>
                  <a:lnTo>
                    <a:pt x="1417259" y="1338702"/>
                  </a:lnTo>
                  <a:lnTo>
                    <a:pt x="1491721" y="1338702"/>
                  </a:lnTo>
                  <a:lnTo>
                    <a:pt x="1491721" y="1334685"/>
                  </a:lnTo>
                  <a:lnTo>
                    <a:pt x="1417259" y="1334685"/>
                  </a:lnTo>
                  <a:close/>
                  <a:moveTo>
                    <a:pt x="632080" y="1334685"/>
                  </a:moveTo>
                  <a:lnTo>
                    <a:pt x="632080" y="1338702"/>
                  </a:lnTo>
                  <a:lnTo>
                    <a:pt x="706541" y="1338702"/>
                  </a:lnTo>
                  <a:lnTo>
                    <a:pt x="706541" y="1334685"/>
                  </a:lnTo>
                  <a:lnTo>
                    <a:pt x="632080" y="1334685"/>
                  </a:lnTo>
                  <a:close/>
                  <a:moveTo>
                    <a:pt x="867673" y="1334685"/>
                  </a:moveTo>
                  <a:lnTo>
                    <a:pt x="867673" y="1338702"/>
                  </a:lnTo>
                  <a:lnTo>
                    <a:pt x="942135" y="1338702"/>
                  </a:lnTo>
                  <a:lnTo>
                    <a:pt x="942135" y="1334685"/>
                  </a:lnTo>
                  <a:lnTo>
                    <a:pt x="867673" y="1334685"/>
                  </a:lnTo>
                  <a:close/>
                  <a:moveTo>
                    <a:pt x="2359394" y="1417260"/>
                  </a:moveTo>
                  <a:lnTo>
                    <a:pt x="2433856" y="1417260"/>
                  </a:lnTo>
                  <a:lnTo>
                    <a:pt x="2433856" y="1413244"/>
                  </a:lnTo>
                  <a:lnTo>
                    <a:pt x="2359394" y="1413244"/>
                  </a:lnTo>
                  <a:lnTo>
                    <a:pt x="2359394" y="1417260"/>
                  </a:lnTo>
                  <a:close/>
                  <a:moveTo>
                    <a:pt x="1260223" y="1413244"/>
                  </a:moveTo>
                  <a:lnTo>
                    <a:pt x="1260223" y="1417260"/>
                  </a:lnTo>
                  <a:lnTo>
                    <a:pt x="1334685" y="1417260"/>
                  </a:lnTo>
                  <a:lnTo>
                    <a:pt x="1334685" y="1413244"/>
                  </a:lnTo>
                  <a:lnTo>
                    <a:pt x="1260223" y="1413244"/>
                  </a:lnTo>
                  <a:close/>
                  <a:moveTo>
                    <a:pt x="1338701" y="1413244"/>
                  </a:moveTo>
                  <a:lnTo>
                    <a:pt x="1338701" y="1417260"/>
                  </a:lnTo>
                  <a:lnTo>
                    <a:pt x="1413162" y="1417260"/>
                  </a:lnTo>
                  <a:lnTo>
                    <a:pt x="1413162" y="1413244"/>
                  </a:lnTo>
                  <a:lnTo>
                    <a:pt x="1338701" y="1413244"/>
                  </a:lnTo>
                  <a:close/>
                  <a:moveTo>
                    <a:pt x="1181665" y="1413244"/>
                  </a:moveTo>
                  <a:lnTo>
                    <a:pt x="1181665" y="1417260"/>
                  </a:lnTo>
                  <a:lnTo>
                    <a:pt x="1256127" y="1417260"/>
                  </a:lnTo>
                  <a:lnTo>
                    <a:pt x="1256127" y="1413244"/>
                  </a:lnTo>
                  <a:lnTo>
                    <a:pt x="1181665" y="1413244"/>
                  </a:lnTo>
                  <a:close/>
                  <a:moveTo>
                    <a:pt x="1495737" y="1413244"/>
                  </a:moveTo>
                  <a:lnTo>
                    <a:pt x="1495737" y="1417260"/>
                  </a:lnTo>
                  <a:lnTo>
                    <a:pt x="1570198" y="1417260"/>
                  </a:lnTo>
                  <a:lnTo>
                    <a:pt x="1570198" y="1413244"/>
                  </a:lnTo>
                  <a:lnTo>
                    <a:pt x="1495737" y="1413244"/>
                  </a:lnTo>
                  <a:close/>
                  <a:moveTo>
                    <a:pt x="161052" y="1413244"/>
                  </a:moveTo>
                  <a:lnTo>
                    <a:pt x="161052" y="1417260"/>
                  </a:lnTo>
                  <a:lnTo>
                    <a:pt x="235514" y="1417260"/>
                  </a:lnTo>
                  <a:lnTo>
                    <a:pt x="235514" y="1413244"/>
                  </a:lnTo>
                  <a:lnTo>
                    <a:pt x="161052" y="1413244"/>
                  </a:lnTo>
                  <a:close/>
                  <a:moveTo>
                    <a:pt x="239530" y="1413244"/>
                  </a:moveTo>
                  <a:lnTo>
                    <a:pt x="239530" y="1417260"/>
                  </a:lnTo>
                  <a:lnTo>
                    <a:pt x="313991" y="1417260"/>
                  </a:lnTo>
                  <a:lnTo>
                    <a:pt x="313991" y="1413244"/>
                  </a:lnTo>
                  <a:lnTo>
                    <a:pt x="239530" y="1413244"/>
                  </a:lnTo>
                  <a:close/>
                  <a:moveTo>
                    <a:pt x="78478" y="1413244"/>
                  </a:moveTo>
                  <a:lnTo>
                    <a:pt x="4016" y="1413244"/>
                  </a:lnTo>
                  <a:lnTo>
                    <a:pt x="4016" y="1417260"/>
                  </a:lnTo>
                  <a:lnTo>
                    <a:pt x="78478" y="1417260"/>
                  </a:lnTo>
                  <a:lnTo>
                    <a:pt x="78478" y="1413244"/>
                  </a:lnTo>
                  <a:close/>
                  <a:moveTo>
                    <a:pt x="82494" y="1413244"/>
                  </a:moveTo>
                  <a:lnTo>
                    <a:pt x="82494" y="1417260"/>
                  </a:lnTo>
                  <a:lnTo>
                    <a:pt x="156956" y="1417260"/>
                  </a:lnTo>
                  <a:lnTo>
                    <a:pt x="156956" y="1413244"/>
                  </a:lnTo>
                  <a:lnTo>
                    <a:pt x="82494" y="1413244"/>
                  </a:lnTo>
                  <a:close/>
                  <a:moveTo>
                    <a:pt x="1574215" y="1413244"/>
                  </a:moveTo>
                  <a:lnTo>
                    <a:pt x="1574215" y="1417260"/>
                  </a:lnTo>
                  <a:lnTo>
                    <a:pt x="1648676" y="1417260"/>
                  </a:lnTo>
                  <a:lnTo>
                    <a:pt x="1648676" y="1413244"/>
                  </a:lnTo>
                  <a:lnTo>
                    <a:pt x="1574215" y="1413244"/>
                  </a:lnTo>
                  <a:close/>
                  <a:moveTo>
                    <a:pt x="1417259" y="1413244"/>
                  </a:moveTo>
                  <a:lnTo>
                    <a:pt x="1417259" y="1417260"/>
                  </a:lnTo>
                  <a:lnTo>
                    <a:pt x="1491721" y="1417260"/>
                  </a:lnTo>
                  <a:lnTo>
                    <a:pt x="1491721" y="1413244"/>
                  </a:lnTo>
                  <a:lnTo>
                    <a:pt x="1417259" y="1413244"/>
                  </a:lnTo>
                  <a:close/>
                  <a:moveTo>
                    <a:pt x="946151" y="1413244"/>
                  </a:moveTo>
                  <a:lnTo>
                    <a:pt x="946151" y="1417260"/>
                  </a:lnTo>
                  <a:lnTo>
                    <a:pt x="1020613" y="1417260"/>
                  </a:lnTo>
                  <a:lnTo>
                    <a:pt x="1020613" y="1413244"/>
                  </a:lnTo>
                  <a:lnTo>
                    <a:pt x="946151" y="1413244"/>
                  </a:lnTo>
                  <a:close/>
                  <a:moveTo>
                    <a:pt x="396566" y="1413244"/>
                  </a:moveTo>
                  <a:lnTo>
                    <a:pt x="396566" y="1417260"/>
                  </a:lnTo>
                  <a:lnTo>
                    <a:pt x="471027" y="1417260"/>
                  </a:lnTo>
                  <a:lnTo>
                    <a:pt x="471027" y="1413244"/>
                  </a:lnTo>
                  <a:lnTo>
                    <a:pt x="396566" y="1413244"/>
                  </a:lnTo>
                  <a:close/>
                  <a:moveTo>
                    <a:pt x="1652773" y="1413244"/>
                  </a:moveTo>
                  <a:lnTo>
                    <a:pt x="1652773" y="1417260"/>
                  </a:lnTo>
                  <a:lnTo>
                    <a:pt x="1727234" y="1417260"/>
                  </a:lnTo>
                  <a:lnTo>
                    <a:pt x="1727234" y="1413244"/>
                  </a:lnTo>
                  <a:lnTo>
                    <a:pt x="1652773" y="1413244"/>
                  </a:lnTo>
                  <a:close/>
                  <a:moveTo>
                    <a:pt x="318088" y="1413244"/>
                  </a:moveTo>
                  <a:lnTo>
                    <a:pt x="318088" y="1417260"/>
                  </a:lnTo>
                  <a:lnTo>
                    <a:pt x="392550" y="1417260"/>
                  </a:lnTo>
                  <a:lnTo>
                    <a:pt x="392550" y="1413244"/>
                  </a:lnTo>
                  <a:lnTo>
                    <a:pt x="318088" y="1413244"/>
                  </a:lnTo>
                  <a:close/>
                  <a:moveTo>
                    <a:pt x="2280836" y="1413244"/>
                  </a:moveTo>
                  <a:lnTo>
                    <a:pt x="2280836" y="1417260"/>
                  </a:lnTo>
                  <a:lnTo>
                    <a:pt x="2355298" y="1417260"/>
                  </a:lnTo>
                  <a:lnTo>
                    <a:pt x="2355298" y="1413244"/>
                  </a:lnTo>
                  <a:lnTo>
                    <a:pt x="2280836" y="1413244"/>
                  </a:lnTo>
                  <a:close/>
                  <a:moveTo>
                    <a:pt x="2202358" y="1413244"/>
                  </a:moveTo>
                  <a:lnTo>
                    <a:pt x="2202358" y="1417260"/>
                  </a:lnTo>
                  <a:lnTo>
                    <a:pt x="2276820" y="1417260"/>
                  </a:lnTo>
                  <a:lnTo>
                    <a:pt x="2276820" y="1413244"/>
                  </a:lnTo>
                  <a:lnTo>
                    <a:pt x="2202358" y="1413244"/>
                  </a:lnTo>
                  <a:close/>
                  <a:moveTo>
                    <a:pt x="1024629" y="1413244"/>
                  </a:moveTo>
                  <a:lnTo>
                    <a:pt x="1024629" y="1417260"/>
                  </a:lnTo>
                  <a:lnTo>
                    <a:pt x="1099091" y="1417260"/>
                  </a:lnTo>
                  <a:lnTo>
                    <a:pt x="1099091" y="1413244"/>
                  </a:lnTo>
                  <a:lnTo>
                    <a:pt x="1024629" y="1413244"/>
                  </a:lnTo>
                  <a:close/>
                  <a:moveTo>
                    <a:pt x="1103187" y="1413244"/>
                  </a:moveTo>
                  <a:lnTo>
                    <a:pt x="1103187" y="1417260"/>
                  </a:lnTo>
                  <a:lnTo>
                    <a:pt x="1177649" y="1417260"/>
                  </a:lnTo>
                  <a:lnTo>
                    <a:pt x="1177649" y="1413244"/>
                  </a:lnTo>
                  <a:lnTo>
                    <a:pt x="1103187" y="1413244"/>
                  </a:lnTo>
                  <a:close/>
                  <a:moveTo>
                    <a:pt x="632080" y="1413244"/>
                  </a:moveTo>
                  <a:lnTo>
                    <a:pt x="632080" y="1417260"/>
                  </a:lnTo>
                  <a:lnTo>
                    <a:pt x="706541" y="1417260"/>
                  </a:lnTo>
                  <a:lnTo>
                    <a:pt x="706541" y="1413244"/>
                  </a:lnTo>
                  <a:lnTo>
                    <a:pt x="632080" y="1413244"/>
                  </a:lnTo>
                  <a:close/>
                  <a:moveTo>
                    <a:pt x="789115" y="1413244"/>
                  </a:moveTo>
                  <a:lnTo>
                    <a:pt x="789115" y="1417260"/>
                  </a:lnTo>
                  <a:lnTo>
                    <a:pt x="863577" y="1417260"/>
                  </a:lnTo>
                  <a:lnTo>
                    <a:pt x="863577" y="1413244"/>
                  </a:lnTo>
                  <a:lnTo>
                    <a:pt x="789115" y="1413244"/>
                  </a:lnTo>
                  <a:close/>
                  <a:moveTo>
                    <a:pt x="710638" y="1413244"/>
                  </a:moveTo>
                  <a:lnTo>
                    <a:pt x="710638" y="1417260"/>
                  </a:lnTo>
                  <a:lnTo>
                    <a:pt x="785099" y="1417260"/>
                  </a:lnTo>
                  <a:lnTo>
                    <a:pt x="785099" y="1413244"/>
                  </a:lnTo>
                  <a:lnTo>
                    <a:pt x="710638" y="1413244"/>
                  </a:lnTo>
                  <a:close/>
                  <a:moveTo>
                    <a:pt x="475124" y="1413244"/>
                  </a:moveTo>
                  <a:lnTo>
                    <a:pt x="475124" y="1417260"/>
                  </a:lnTo>
                  <a:lnTo>
                    <a:pt x="549585" y="1417260"/>
                  </a:lnTo>
                  <a:lnTo>
                    <a:pt x="549585" y="1413244"/>
                  </a:lnTo>
                  <a:lnTo>
                    <a:pt x="475124" y="1413244"/>
                  </a:lnTo>
                  <a:close/>
                  <a:moveTo>
                    <a:pt x="553602" y="1413244"/>
                  </a:moveTo>
                  <a:lnTo>
                    <a:pt x="553602" y="1417260"/>
                  </a:lnTo>
                  <a:lnTo>
                    <a:pt x="628063" y="1417260"/>
                  </a:lnTo>
                  <a:lnTo>
                    <a:pt x="628063" y="1413244"/>
                  </a:lnTo>
                  <a:lnTo>
                    <a:pt x="553602" y="1413244"/>
                  </a:lnTo>
                  <a:close/>
                  <a:moveTo>
                    <a:pt x="867673" y="1413244"/>
                  </a:moveTo>
                  <a:lnTo>
                    <a:pt x="867673" y="1417260"/>
                  </a:lnTo>
                  <a:lnTo>
                    <a:pt x="942135" y="1417260"/>
                  </a:lnTo>
                  <a:lnTo>
                    <a:pt x="942135" y="1413244"/>
                  </a:lnTo>
                  <a:lnTo>
                    <a:pt x="867673" y="1413244"/>
                  </a:lnTo>
                  <a:close/>
                  <a:moveTo>
                    <a:pt x="1731250" y="1413244"/>
                  </a:moveTo>
                  <a:lnTo>
                    <a:pt x="1731250" y="1417260"/>
                  </a:lnTo>
                  <a:lnTo>
                    <a:pt x="1805712" y="1417260"/>
                  </a:lnTo>
                  <a:lnTo>
                    <a:pt x="1805712" y="1413244"/>
                  </a:lnTo>
                  <a:lnTo>
                    <a:pt x="1731250" y="1413244"/>
                  </a:lnTo>
                  <a:close/>
                  <a:moveTo>
                    <a:pt x="1888286" y="1413244"/>
                  </a:moveTo>
                  <a:lnTo>
                    <a:pt x="1888286" y="1417260"/>
                  </a:lnTo>
                  <a:lnTo>
                    <a:pt x="1962748" y="1417260"/>
                  </a:lnTo>
                  <a:lnTo>
                    <a:pt x="1962748" y="1413244"/>
                  </a:lnTo>
                  <a:lnTo>
                    <a:pt x="1888286" y="1413244"/>
                  </a:lnTo>
                  <a:close/>
                  <a:moveTo>
                    <a:pt x="1809809" y="1413244"/>
                  </a:moveTo>
                  <a:lnTo>
                    <a:pt x="1809809" y="1417260"/>
                  </a:lnTo>
                  <a:lnTo>
                    <a:pt x="1884270" y="1417260"/>
                  </a:lnTo>
                  <a:lnTo>
                    <a:pt x="1884270" y="1413244"/>
                  </a:lnTo>
                  <a:lnTo>
                    <a:pt x="1809809" y="1413244"/>
                  </a:lnTo>
                  <a:close/>
                  <a:moveTo>
                    <a:pt x="2045322" y="1413244"/>
                  </a:moveTo>
                  <a:lnTo>
                    <a:pt x="2045322" y="1417260"/>
                  </a:lnTo>
                  <a:lnTo>
                    <a:pt x="2119784" y="1417260"/>
                  </a:lnTo>
                  <a:lnTo>
                    <a:pt x="2119784" y="1413244"/>
                  </a:lnTo>
                  <a:lnTo>
                    <a:pt x="2045322" y="1413244"/>
                  </a:lnTo>
                  <a:close/>
                  <a:moveTo>
                    <a:pt x="1966764" y="1413244"/>
                  </a:moveTo>
                  <a:lnTo>
                    <a:pt x="1966764" y="1417260"/>
                  </a:lnTo>
                  <a:lnTo>
                    <a:pt x="2041226" y="1417260"/>
                  </a:lnTo>
                  <a:lnTo>
                    <a:pt x="2041226" y="1413244"/>
                  </a:lnTo>
                  <a:lnTo>
                    <a:pt x="1966764" y="1413244"/>
                  </a:lnTo>
                  <a:close/>
                  <a:moveTo>
                    <a:pt x="2123800" y="1413244"/>
                  </a:moveTo>
                  <a:lnTo>
                    <a:pt x="2123800" y="1417260"/>
                  </a:lnTo>
                  <a:lnTo>
                    <a:pt x="2198262" y="1417260"/>
                  </a:lnTo>
                  <a:lnTo>
                    <a:pt x="2198262" y="1413244"/>
                  </a:lnTo>
                  <a:lnTo>
                    <a:pt x="2123800" y="1413244"/>
                  </a:lnTo>
                  <a:close/>
                  <a:moveTo>
                    <a:pt x="867673" y="1491721"/>
                  </a:moveTo>
                  <a:lnTo>
                    <a:pt x="867673" y="1495738"/>
                  </a:lnTo>
                  <a:lnTo>
                    <a:pt x="942135" y="1495738"/>
                  </a:lnTo>
                  <a:lnTo>
                    <a:pt x="942135" y="1491721"/>
                  </a:lnTo>
                  <a:lnTo>
                    <a:pt x="867673" y="1491721"/>
                  </a:lnTo>
                  <a:close/>
                  <a:moveTo>
                    <a:pt x="1731250" y="1491721"/>
                  </a:moveTo>
                  <a:lnTo>
                    <a:pt x="1731250" y="1495738"/>
                  </a:lnTo>
                  <a:lnTo>
                    <a:pt x="1805712" y="1495738"/>
                  </a:lnTo>
                  <a:lnTo>
                    <a:pt x="1805712" y="1491721"/>
                  </a:lnTo>
                  <a:lnTo>
                    <a:pt x="1731250" y="1491721"/>
                  </a:lnTo>
                  <a:close/>
                  <a:moveTo>
                    <a:pt x="239530" y="1491721"/>
                  </a:moveTo>
                  <a:lnTo>
                    <a:pt x="239530" y="1495738"/>
                  </a:lnTo>
                  <a:lnTo>
                    <a:pt x="313991" y="1495738"/>
                  </a:lnTo>
                  <a:lnTo>
                    <a:pt x="313991" y="1491721"/>
                  </a:lnTo>
                  <a:lnTo>
                    <a:pt x="239530" y="1491721"/>
                  </a:lnTo>
                  <a:close/>
                  <a:moveTo>
                    <a:pt x="710638" y="1491721"/>
                  </a:moveTo>
                  <a:lnTo>
                    <a:pt x="710638" y="1495738"/>
                  </a:lnTo>
                  <a:lnTo>
                    <a:pt x="785099" y="1495738"/>
                  </a:lnTo>
                  <a:lnTo>
                    <a:pt x="785099" y="1491721"/>
                  </a:lnTo>
                  <a:lnTo>
                    <a:pt x="710638" y="1491721"/>
                  </a:lnTo>
                  <a:close/>
                  <a:moveTo>
                    <a:pt x="1652773" y="1491721"/>
                  </a:moveTo>
                  <a:lnTo>
                    <a:pt x="1652773" y="1495738"/>
                  </a:lnTo>
                  <a:lnTo>
                    <a:pt x="1727234" y="1495738"/>
                  </a:lnTo>
                  <a:lnTo>
                    <a:pt x="1727234" y="1491721"/>
                  </a:lnTo>
                  <a:lnTo>
                    <a:pt x="1652773" y="1491721"/>
                  </a:lnTo>
                  <a:close/>
                  <a:moveTo>
                    <a:pt x="2045322" y="1491721"/>
                  </a:moveTo>
                  <a:lnTo>
                    <a:pt x="2045322" y="1495738"/>
                  </a:lnTo>
                  <a:lnTo>
                    <a:pt x="2119784" y="1495738"/>
                  </a:lnTo>
                  <a:lnTo>
                    <a:pt x="2119784" y="1491721"/>
                  </a:lnTo>
                  <a:lnTo>
                    <a:pt x="2045322" y="1491721"/>
                  </a:lnTo>
                  <a:close/>
                  <a:moveTo>
                    <a:pt x="1417259" y="1491721"/>
                  </a:moveTo>
                  <a:lnTo>
                    <a:pt x="1417259" y="1495738"/>
                  </a:lnTo>
                  <a:lnTo>
                    <a:pt x="1491721" y="1495738"/>
                  </a:lnTo>
                  <a:lnTo>
                    <a:pt x="1491721" y="1491721"/>
                  </a:lnTo>
                  <a:lnTo>
                    <a:pt x="1417259" y="1491721"/>
                  </a:lnTo>
                  <a:close/>
                  <a:moveTo>
                    <a:pt x="789115" y="1491721"/>
                  </a:moveTo>
                  <a:lnTo>
                    <a:pt x="789115" y="1495738"/>
                  </a:lnTo>
                  <a:lnTo>
                    <a:pt x="863577" y="1495738"/>
                  </a:lnTo>
                  <a:lnTo>
                    <a:pt x="863577" y="1491721"/>
                  </a:lnTo>
                  <a:lnTo>
                    <a:pt x="789115" y="1491721"/>
                  </a:lnTo>
                  <a:close/>
                  <a:moveTo>
                    <a:pt x="946151" y="1491721"/>
                  </a:moveTo>
                  <a:lnTo>
                    <a:pt x="946151" y="1495738"/>
                  </a:lnTo>
                  <a:lnTo>
                    <a:pt x="1020613" y="1495738"/>
                  </a:lnTo>
                  <a:lnTo>
                    <a:pt x="1020613" y="1491721"/>
                  </a:lnTo>
                  <a:lnTo>
                    <a:pt x="946151" y="1491721"/>
                  </a:lnTo>
                  <a:close/>
                  <a:moveTo>
                    <a:pt x="632080" y="1491721"/>
                  </a:moveTo>
                  <a:lnTo>
                    <a:pt x="632080" y="1495738"/>
                  </a:lnTo>
                  <a:lnTo>
                    <a:pt x="706541" y="1495738"/>
                  </a:lnTo>
                  <a:lnTo>
                    <a:pt x="706541" y="1491721"/>
                  </a:lnTo>
                  <a:lnTo>
                    <a:pt x="632080" y="1491721"/>
                  </a:lnTo>
                  <a:close/>
                  <a:moveTo>
                    <a:pt x="1495737" y="1491721"/>
                  </a:moveTo>
                  <a:lnTo>
                    <a:pt x="1495737" y="1495738"/>
                  </a:lnTo>
                  <a:lnTo>
                    <a:pt x="1570198" y="1495738"/>
                  </a:lnTo>
                  <a:lnTo>
                    <a:pt x="1570198" y="1491721"/>
                  </a:lnTo>
                  <a:lnTo>
                    <a:pt x="1495737" y="1491721"/>
                  </a:lnTo>
                  <a:close/>
                  <a:moveTo>
                    <a:pt x="2123800" y="1491721"/>
                  </a:moveTo>
                  <a:lnTo>
                    <a:pt x="2123800" y="1495738"/>
                  </a:lnTo>
                  <a:lnTo>
                    <a:pt x="2198262" y="1495738"/>
                  </a:lnTo>
                  <a:lnTo>
                    <a:pt x="2198262" y="1491721"/>
                  </a:lnTo>
                  <a:lnTo>
                    <a:pt x="2123800" y="1491721"/>
                  </a:lnTo>
                  <a:close/>
                  <a:moveTo>
                    <a:pt x="4016" y="1491721"/>
                  </a:moveTo>
                  <a:lnTo>
                    <a:pt x="4016" y="1495738"/>
                  </a:lnTo>
                  <a:lnTo>
                    <a:pt x="78478" y="1495738"/>
                  </a:lnTo>
                  <a:lnTo>
                    <a:pt x="78478" y="1491721"/>
                  </a:lnTo>
                  <a:lnTo>
                    <a:pt x="4016" y="1491721"/>
                  </a:lnTo>
                  <a:close/>
                  <a:moveTo>
                    <a:pt x="2359394" y="1491721"/>
                  </a:moveTo>
                  <a:lnTo>
                    <a:pt x="2359394" y="1495738"/>
                  </a:lnTo>
                  <a:lnTo>
                    <a:pt x="2433856" y="1495738"/>
                  </a:lnTo>
                  <a:lnTo>
                    <a:pt x="2433856" y="1491721"/>
                  </a:lnTo>
                  <a:lnTo>
                    <a:pt x="2359394" y="1491721"/>
                  </a:lnTo>
                  <a:close/>
                  <a:moveTo>
                    <a:pt x="161052" y="1491721"/>
                  </a:moveTo>
                  <a:lnTo>
                    <a:pt x="161052" y="1495738"/>
                  </a:lnTo>
                  <a:lnTo>
                    <a:pt x="235514" y="1495738"/>
                  </a:lnTo>
                  <a:lnTo>
                    <a:pt x="235514" y="1491721"/>
                  </a:lnTo>
                  <a:lnTo>
                    <a:pt x="161052" y="1491721"/>
                  </a:lnTo>
                  <a:close/>
                  <a:moveTo>
                    <a:pt x="82494" y="1491721"/>
                  </a:moveTo>
                  <a:lnTo>
                    <a:pt x="82494" y="1495738"/>
                  </a:lnTo>
                  <a:lnTo>
                    <a:pt x="156956" y="1495738"/>
                  </a:lnTo>
                  <a:lnTo>
                    <a:pt x="156956" y="1491721"/>
                  </a:lnTo>
                  <a:lnTo>
                    <a:pt x="82494" y="1491721"/>
                  </a:lnTo>
                  <a:close/>
                  <a:moveTo>
                    <a:pt x="1574215" y="1491721"/>
                  </a:moveTo>
                  <a:lnTo>
                    <a:pt x="1574215" y="1495738"/>
                  </a:lnTo>
                  <a:lnTo>
                    <a:pt x="1648676" y="1495738"/>
                  </a:lnTo>
                  <a:lnTo>
                    <a:pt x="1648676" y="1491721"/>
                  </a:lnTo>
                  <a:lnTo>
                    <a:pt x="1574215" y="1491721"/>
                  </a:lnTo>
                  <a:close/>
                  <a:moveTo>
                    <a:pt x="475124" y="1491721"/>
                  </a:moveTo>
                  <a:lnTo>
                    <a:pt x="475124" y="1495738"/>
                  </a:lnTo>
                  <a:lnTo>
                    <a:pt x="549585" y="1495738"/>
                  </a:lnTo>
                  <a:lnTo>
                    <a:pt x="549585" y="1491721"/>
                  </a:lnTo>
                  <a:lnTo>
                    <a:pt x="475124" y="1491721"/>
                  </a:lnTo>
                  <a:close/>
                  <a:moveTo>
                    <a:pt x="2202358" y="1491721"/>
                  </a:moveTo>
                  <a:lnTo>
                    <a:pt x="2202358" y="1495738"/>
                  </a:lnTo>
                  <a:lnTo>
                    <a:pt x="2276820" y="1495738"/>
                  </a:lnTo>
                  <a:lnTo>
                    <a:pt x="2276820" y="1491721"/>
                  </a:lnTo>
                  <a:lnTo>
                    <a:pt x="2202358" y="1491721"/>
                  </a:lnTo>
                  <a:close/>
                  <a:moveTo>
                    <a:pt x="2280836" y="1491721"/>
                  </a:moveTo>
                  <a:lnTo>
                    <a:pt x="2280836" y="1495738"/>
                  </a:lnTo>
                  <a:lnTo>
                    <a:pt x="2355298" y="1495738"/>
                  </a:lnTo>
                  <a:lnTo>
                    <a:pt x="2355298" y="1491721"/>
                  </a:lnTo>
                  <a:lnTo>
                    <a:pt x="2280836" y="1491721"/>
                  </a:lnTo>
                  <a:close/>
                  <a:moveTo>
                    <a:pt x="1260223" y="1491721"/>
                  </a:moveTo>
                  <a:lnTo>
                    <a:pt x="1260223" y="1495738"/>
                  </a:lnTo>
                  <a:lnTo>
                    <a:pt x="1334685" y="1495738"/>
                  </a:lnTo>
                  <a:lnTo>
                    <a:pt x="1334685" y="1491721"/>
                  </a:lnTo>
                  <a:lnTo>
                    <a:pt x="1260223" y="1491721"/>
                  </a:lnTo>
                  <a:close/>
                  <a:moveTo>
                    <a:pt x="553602" y="1491721"/>
                  </a:moveTo>
                  <a:lnTo>
                    <a:pt x="553602" y="1495738"/>
                  </a:lnTo>
                  <a:lnTo>
                    <a:pt x="628063" y="1495738"/>
                  </a:lnTo>
                  <a:lnTo>
                    <a:pt x="628063" y="1491721"/>
                  </a:lnTo>
                  <a:lnTo>
                    <a:pt x="553602" y="1491721"/>
                  </a:lnTo>
                  <a:close/>
                  <a:moveTo>
                    <a:pt x="318088" y="1491721"/>
                  </a:moveTo>
                  <a:lnTo>
                    <a:pt x="318088" y="1495738"/>
                  </a:lnTo>
                  <a:lnTo>
                    <a:pt x="392550" y="1495738"/>
                  </a:lnTo>
                  <a:lnTo>
                    <a:pt x="392550" y="1491721"/>
                  </a:lnTo>
                  <a:lnTo>
                    <a:pt x="318088" y="1491721"/>
                  </a:lnTo>
                  <a:close/>
                  <a:moveTo>
                    <a:pt x="396566" y="1491721"/>
                  </a:moveTo>
                  <a:lnTo>
                    <a:pt x="396566" y="1495738"/>
                  </a:lnTo>
                  <a:lnTo>
                    <a:pt x="471027" y="1495738"/>
                  </a:lnTo>
                  <a:lnTo>
                    <a:pt x="471027" y="1491721"/>
                  </a:lnTo>
                  <a:lnTo>
                    <a:pt x="396566" y="1491721"/>
                  </a:lnTo>
                  <a:close/>
                  <a:moveTo>
                    <a:pt x="1966764" y="1491721"/>
                  </a:moveTo>
                  <a:lnTo>
                    <a:pt x="1966764" y="1495738"/>
                  </a:lnTo>
                  <a:lnTo>
                    <a:pt x="2041226" y="1495738"/>
                  </a:lnTo>
                  <a:lnTo>
                    <a:pt x="2041226" y="1491721"/>
                  </a:lnTo>
                  <a:lnTo>
                    <a:pt x="1966764" y="1491721"/>
                  </a:lnTo>
                  <a:close/>
                  <a:moveTo>
                    <a:pt x="1338701" y="1491721"/>
                  </a:moveTo>
                  <a:lnTo>
                    <a:pt x="1338701" y="1495738"/>
                  </a:lnTo>
                  <a:lnTo>
                    <a:pt x="1413162" y="1495738"/>
                  </a:lnTo>
                  <a:lnTo>
                    <a:pt x="1413162" y="1491721"/>
                  </a:lnTo>
                  <a:lnTo>
                    <a:pt x="1338701" y="1491721"/>
                  </a:lnTo>
                  <a:close/>
                  <a:moveTo>
                    <a:pt x="1024629" y="1491721"/>
                  </a:moveTo>
                  <a:lnTo>
                    <a:pt x="1024629" y="1495738"/>
                  </a:lnTo>
                  <a:lnTo>
                    <a:pt x="1099091" y="1495738"/>
                  </a:lnTo>
                  <a:lnTo>
                    <a:pt x="1099091" y="1491721"/>
                  </a:lnTo>
                  <a:lnTo>
                    <a:pt x="1024629" y="1491721"/>
                  </a:lnTo>
                  <a:close/>
                  <a:moveTo>
                    <a:pt x="1103187" y="1491721"/>
                  </a:moveTo>
                  <a:lnTo>
                    <a:pt x="1103187" y="1495738"/>
                  </a:lnTo>
                  <a:lnTo>
                    <a:pt x="1177649" y="1495738"/>
                  </a:lnTo>
                  <a:lnTo>
                    <a:pt x="1177649" y="1491721"/>
                  </a:lnTo>
                  <a:lnTo>
                    <a:pt x="1103187" y="1491721"/>
                  </a:lnTo>
                  <a:close/>
                  <a:moveTo>
                    <a:pt x="1809809" y="1491721"/>
                  </a:moveTo>
                  <a:lnTo>
                    <a:pt x="1809809" y="1495738"/>
                  </a:lnTo>
                  <a:lnTo>
                    <a:pt x="1884270" y="1495738"/>
                  </a:lnTo>
                  <a:lnTo>
                    <a:pt x="1884270" y="1491721"/>
                  </a:lnTo>
                  <a:lnTo>
                    <a:pt x="1809809" y="1491721"/>
                  </a:lnTo>
                  <a:close/>
                  <a:moveTo>
                    <a:pt x="1888286" y="1491721"/>
                  </a:moveTo>
                  <a:lnTo>
                    <a:pt x="1888286" y="1495738"/>
                  </a:lnTo>
                  <a:lnTo>
                    <a:pt x="1962748" y="1495738"/>
                  </a:lnTo>
                  <a:lnTo>
                    <a:pt x="1962748" y="1491721"/>
                  </a:lnTo>
                  <a:lnTo>
                    <a:pt x="1888286" y="1491721"/>
                  </a:lnTo>
                  <a:close/>
                  <a:moveTo>
                    <a:pt x="1181665" y="1491721"/>
                  </a:moveTo>
                  <a:lnTo>
                    <a:pt x="1181665" y="1495738"/>
                  </a:lnTo>
                  <a:lnTo>
                    <a:pt x="1256127" y="1495738"/>
                  </a:lnTo>
                  <a:lnTo>
                    <a:pt x="1256127" y="1491721"/>
                  </a:lnTo>
                  <a:lnTo>
                    <a:pt x="1181665" y="1491721"/>
                  </a:lnTo>
                  <a:close/>
                  <a:moveTo>
                    <a:pt x="2008" y="1574215"/>
                  </a:moveTo>
                  <a:lnTo>
                    <a:pt x="2435864" y="1574215"/>
                  </a:lnTo>
                  <a:lnTo>
                    <a:pt x="2435864" y="1570199"/>
                  </a:lnTo>
                  <a:lnTo>
                    <a:pt x="2008" y="1570199"/>
                  </a:lnTo>
                  <a:lnTo>
                    <a:pt x="2008" y="1574215"/>
                  </a:lnTo>
                  <a:close/>
                </a:path>
              </a:pathLst>
            </a:custGeom>
            <a:gradFill>
              <a:gsLst>
                <a:gs pos="0">
                  <a:srgbClr val="FFFFFE">
                    <a:alpha val="15000"/>
                  </a:srgbClr>
                </a:gs>
                <a:gs pos="100000">
                  <a:srgbClr val="FFFFFE">
                    <a:alpha val="15000"/>
                  </a:srgbClr>
                </a:gs>
                <a:gs pos="73000">
                  <a:srgbClr val="FFFFFE">
                    <a:alpha val="0"/>
                  </a:srgbClr>
                </a:gs>
              </a:gsLst>
              <a:lin ang="2700000" scaled="0"/>
            </a:gradFill>
            <a:ln w="8021" cap="flat">
              <a:noFill/>
              <a:prstDash val="solid"/>
              <a:miter/>
            </a:ln>
          </p:spPr>
          <p:txBody>
            <a:bodyPr rtlCol="0" anchor="ctr"/>
            <a:lstStyle>
              <a:defPPr>
                <a:defRPr lang="en-US"/>
              </a:defPPr>
              <a:lvl1pPr marL="0" algn="l" defTabSz="914400" rtl="0" eaLnBrk="1" latinLnBrk="0" hangingPunct="1">
                <a:defRPr sz="1800" kern="1200">
                  <a:solidFill>
                    <a:srgbClr val="48008E"/>
                  </a:solidFill>
                  <a:latin typeface="Arial" panose="020B0604020202020204"/>
                </a:defRPr>
              </a:lvl1pPr>
              <a:lvl2pPr marL="457200" algn="l" defTabSz="914400" rtl="0" eaLnBrk="1" latinLnBrk="0" hangingPunct="1">
                <a:defRPr sz="1800" kern="1200">
                  <a:solidFill>
                    <a:srgbClr val="48008E"/>
                  </a:solidFill>
                  <a:latin typeface="Arial" panose="020B0604020202020204"/>
                </a:defRPr>
              </a:lvl2pPr>
              <a:lvl3pPr marL="914400" algn="l" defTabSz="914400" rtl="0" eaLnBrk="1" latinLnBrk="0" hangingPunct="1">
                <a:defRPr sz="1800" kern="1200">
                  <a:solidFill>
                    <a:srgbClr val="48008E"/>
                  </a:solidFill>
                  <a:latin typeface="Arial" panose="020B0604020202020204"/>
                </a:defRPr>
              </a:lvl3pPr>
              <a:lvl4pPr marL="1371600" algn="l" defTabSz="914400" rtl="0" eaLnBrk="1" latinLnBrk="0" hangingPunct="1">
                <a:defRPr sz="1800" kern="1200">
                  <a:solidFill>
                    <a:srgbClr val="48008E"/>
                  </a:solidFill>
                  <a:latin typeface="Arial" panose="020B0604020202020204"/>
                </a:defRPr>
              </a:lvl4pPr>
              <a:lvl5pPr marL="1828800" algn="l" defTabSz="914400" rtl="0" eaLnBrk="1" latinLnBrk="0" hangingPunct="1">
                <a:defRPr sz="1800" kern="1200">
                  <a:solidFill>
                    <a:srgbClr val="48008E"/>
                  </a:solidFill>
                  <a:latin typeface="Arial" panose="020B0604020202020204"/>
                </a:defRPr>
              </a:lvl5pPr>
              <a:lvl6pPr marL="2286000" algn="l" defTabSz="914400" rtl="0" eaLnBrk="1" latinLnBrk="0" hangingPunct="1">
                <a:defRPr sz="1800" kern="1200">
                  <a:solidFill>
                    <a:srgbClr val="48008E"/>
                  </a:solidFill>
                  <a:latin typeface="Arial" panose="020B0604020202020204"/>
                </a:defRPr>
              </a:lvl6pPr>
              <a:lvl7pPr marL="2743200" algn="l" defTabSz="914400" rtl="0" eaLnBrk="1" latinLnBrk="0" hangingPunct="1">
                <a:defRPr sz="1800" kern="1200">
                  <a:solidFill>
                    <a:srgbClr val="48008E"/>
                  </a:solidFill>
                  <a:latin typeface="Arial" panose="020B0604020202020204"/>
                </a:defRPr>
              </a:lvl7pPr>
              <a:lvl8pPr marL="3200400" algn="l" defTabSz="914400" rtl="0" eaLnBrk="1" latinLnBrk="0" hangingPunct="1">
                <a:defRPr sz="1800" kern="1200">
                  <a:solidFill>
                    <a:srgbClr val="48008E"/>
                  </a:solidFill>
                  <a:latin typeface="Arial" panose="020B0604020202020204"/>
                </a:defRPr>
              </a:lvl8pPr>
              <a:lvl9pPr marL="3657600" algn="l" defTabSz="914400" rtl="0" eaLnBrk="1" latinLnBrk="0" hangingPunct="1">
                <a:defRPr sz="1800" kern="1200">
                  <a:solidFill>
                    <a:srgbClr val="48008E"/>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008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7F69F910-02AC-CDE0-3AB6-ECFB50AF0407}"/>
                </a:ext>
              </a:extLst>
            </p:cNvPr>
            <p:cNvSpPr/>
            <p:nvPr/>
          </p:nvSpPr>
          <p:spPr>
            <a:xfrm flipH="1">
              <a:off x="6983645" y="720668"/>
              <a:ext cx="675487" cy="108798"/>
            </a:xfrm>
            <a:prstGeom prst="rect">
              <a:avLst/>
            </a:prstGeom>
            <a:solidFill>
              <a:srgbClr val="FFFFFF">
                <a:alpha val="10000"/>
              </a:srgbClr>
            </a:solidFill>
            <a:ln w="12700">
              <a:noFill/>
            </a:ln>
            <a:effectLst>
              <a:glow rad="38100">
                <a:srgbClr val="CBB8F3">
                  <a:alpha val="20000"/>
                </a:srgbClr>
              </a:glow>
            </a:effectLst>
          </p:spPr>
          <p:txBody>
            <a:bodyPr rtlCol="0" anchor="ctr"/>
            <a:lstStyle>
              <a:defPPr>
                <a:defRPr lang="en-US"/>
              </a:defPPr>
              <a:lvl1pPr marL="0" algn="l" defTabSz="914400" rtl="0" eaLnBrk="1" latinLnBrk="0" hangingPunct="1">
                <a:defRPr sz="1800" kern="1200">
                  <a:solidFill>
                    <a:srgbClr val="48008E"/>
                  </a:solidFill>
                  <a:latin typeface="Arial" panose="020B0604020202020204"/>
                </a:defRPr>
              </a:lvl1pPr>
              <a:lvl2pPr marL="457200" algn="l" defTabSz="914400" rtl="0" eaLnBrk="1" latinLnBrk="0" hangingPunct="1">
                <a:defRPr sz="1800" kern="1200">
                  <a:solidFill>
                    <a:srgbClr val="48008E"/>
                  </a:solidFill>
                  <a:latin typeface="Arial" panose="020B0604020202020204"/>
                </a:defRPr>
              </a:lvl2pPr>
              <a:lvl3pPr marL="914400" algn="l" defTabSz="914400" rtl="0" eaLnBrk="1" latinLnBrk="0" hangingPunct="1">
                <a:defRPr sz="1800" kern="1200">
                  <a:solidFill>
                    <a:srgbClr val="48008E"/>
                  </a:solidFill>
                  <a:latin typeface="Arial" panose="020B0604020202020204"/>
                </a:defRPr>
              </a:lvl3pPr>
              <a:lvl4pPr marL="1371600" algn="l" defTabSz="914400" rtl="0" eaLnBrk="1" latinLnBrk="0" hangingPunct="1">
                <a:defRPr sz="1800" kern="1200">
                  <a:solidFill>
                    <a:srgbClr val="48008E"/>
                  </a:solidFill>
                  <a:latin typeface="Arial" panose="020B0604020202020204"/>
                </a:defRPr>
              </a:lvl4pPr>
              <a:lvl5pPr marL="1828800" algn="l" defTabSz="914400" rtl="0" eaLnBrk="1" latinLnBrk="0" hangingPunct="1">
                <a:defRPr sz="1800" kern="1200">
                  <a:solidFill>
                    <a:srgbClr val="48008E"/>
                  </a:solidFill>
                  <a:latin typeface="Arial" panose="020B0604020202020204"/>
                </a:defRPr>
              </a:lvl5pPr>
              <a:lvl6pPr marL="2286000" algn="l" defTabSz="914400" rtl="0" eaLnBrk="1" latinLnBrk="0" hangingPunct="1">
                <a:defRPr sz="1800" kern="1200">
                  <a:solidFill>
                    <a:srgbClr val="48008E"/>
                  </a:solidFill>
                  <a:latin typeface="Arial" panose="020B0604020202020204"/>
                </a:defRPr>
              </a:lvl6pPr>
              <a:lvl7pPr marL="2743200" algn="l" defTabSz="914400" rtl="0" eaLnBrk="1" latinLnBrk="0" hangingPunct="1">
                <a:defRPr sz="1800" kern="1200">
                  <a:solidFill>
                    <a:srgbClr val="48008E"/>
                  </a:solidFill>
                  <a:latin typeface="Arial" panose="020B0604020202020204"/>
                </a:defRPr>
              </a:lvl7pPr>
              <a:lvl8pPr marL="3200400" algn="l" defTabSz="914400" rtl="0" eaLnBrk="1" latinLnBrk="0" hangingPunct="1">
                <a:defRPr sz="1800" kern="1200">
                  <a:solidFill>
                    <a:srgbClr val="48008E"/>
                  </a:solidFill>
                  <a:latin typeface="Arial" panose="020B0604020202020204"/>
                </a:defRPr>
              </a:lvl8pPr>
              <a:lvl9pPr marL="3657600" algn="l" defTabSz="914400" rtl="0" eaLnBrk="1" latinLnBrk="0" hangingPunct="1">
                <a:defRPr sz="1800" kern="1200">
                  <a:solidFill>
                    <a:srgbClr val="48008E"/>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008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D9AF282-B734-D917-A1EE-12CD65031B40}"/>
                </a:ext>
              </a:extLst>
            </p:cNvPr>
            <p:cNvSpPr/>
            <p:nvPr/>
          </p:nvSpPr>
          <p:spPr>
            <a:xfrm flipH="1">
              <a:off x="7313211" y="882492"/>
              <a:ext cx="345921" cy="54399"/>
            </a:xfrm>
            <a:prstGeom prst="rect">
              <a:avLst/>
            </a:prstGeom>
            <a:solidFill>
              <a:srgbClr val="FFFFFF">
                <a:alpha val="15000"/>
              </a:srgb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6CA6A0BA-60B8-E89A-09B7-B49847AD7AEF}"/>
                </a:ext>
              </a:extLst>
            </p:cNvPr>
            <p:cNvGrpSpPr/>
            <p:nvPr/>
          </p:nvGrpSpPr>
          <p:grpSpPr>
            <a:xfrm flipH="1">
              <a:off x="5038247" y="720668"/>
              <a:ext cx="61868" cy="138188"/>
              <a:chOff x="2988321" y="649812"/>
              <a:chExt cx="116670" cy="260585"/>
            </a:xfrm>
            <a:solidFill>
              <a:srgbClr val="FFFFFF">
                <a:alpha val="25000"/>
              </a:srgbClr>
            </a:solidFill>
          </p:grpSpPr>
          <p:sp>
            <p:nvSpPr>
              <p:cNvPr id="25" name="Oval 24">
                <a:extLst>
                  <a:ext uri="{FF2B5EF4-FFF2-40B4-BE49-F238E27FC236}">
                    <a16:creationId xmlns:a16="http://schemas.microsoft.com/office/drawing/2014/main" id="{8864C9A0-C532-E35E-FA4B-6ABB05FC190F}"/>
                  </a:ext>
                </a:extLst>
              </p:cNvPr>
              <p:cNvSpPr/>
              <p:nvPr/>
            </p:nvSpPr>
            <p:spPr>
              <a:xfrm>
                <a:off x="2988321" y="649812"/>
                <a:ext cx="116670" cy="116670"/>
              </a:xfrm>
              <a:prstGeom prst="ellipse">
                <a:avLst/>
              </a:prstGeom>
              <a:grp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23E2117F-926D-70B6-69B5-0018230CF8EE}"/>
                  </a:ext>
                </a:extLst>
              </p:cNvPr>
              <p:cNvSpPr/>
              <p:nvPr/>
            </p:nvSpPr>
            <p:spPr>
              <a:xfrm>
                <a:off x="3006884" y="830849"/>
                <a:ext cx="79547" cy="79548"/>
              </a:xfrm>
              <a:prstGeom prst="ellipse">
                <a:avLst/>
              </a:prstGeom>
              <a:grp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5" name="Rectangle 14">
              <a:extLst>
                <a:ext uri="{FF2B5EF4-FFF2-40B4-BE49-F238E27FC236}">
                  <a16:creationId xmlns:a16="http://schemas.microsoft.com/office/drawing/2014/main" id="{CD2F26BD-0CA5-0356-7E9E-CD20B17107A9}"/>
                </a:ext>
              </a:extLst>
            </p:cNvPr>
            <p:cNvSpPr/>
            <p:nvPr/>
          </p:nvSpPr>
          <p:spPr>
            <a:xfrm flipH="1">
              <a:off x="5040367" y="1803676"/>
              <a:ext cx="675487" cy="61871"/>
            </a:xfrm>
            <a:prstGeom prst="rect">
              <a:avLst/>
            </a:prstGeom>
            <a:solidFill>
              <a:srgbClr val="FFFFFF">
                <a:alpha val="10000"/>
              </a:srgbClr>
            </a:solidFill>
            <a:ln w="12700">
              <a:noFill/>
            </a:ln>
            <a:effectLst>
              <a:glow rad="38100">
                <a:srgbClr val="CBB8F3">
                  <a:alpha val="20000"/>
                </a:srgbClr>
              </a:glow>
            </a:effectLst>
          </p:spPr>
          <p:txBody>
            <a:bodyPr rtlCol="0" anchor="ctr"/>
            <a:lstStyle>
              <a:defPPr>
                <a:defRPr lang="en-US"/>
              </a:defPPr>
              <a:lvl1pPr marL="0" algn="l" defTabSz="914400" rtl="0" eaLnBrk="1" latinLnBrk="0" hangingPunct="1">
                <a:defRPr sz="1800" kern="1200">
                  <a:solidFill>
                    <a:srgbClr val="48008E"/>
                  </a:solidFill>
                  <a:latin typeface="Arial" panose="020B0604020202020204"/>
                </a:defRPr>
              </a:lvl1pPr>
              <a:lvl2pPr marL="457200" algn="l" defTabSz="914400" rtl="0" eaLnBrk="1" latinLnBrk="0" hangingPunct="1">
                <a:defRPr sz="1800" kern="1200">
                  <a:solidFill>
                    <a:srgbClr val="48008E"/>
                  </a:solidFill>
                  <a:latin typeface="Arial" panose="020B0604020202020204"/>
                </a:defRPr>
              </a:lvl2pPr>
              <a:lvl3pPr marL="914400" algn="l" defTabSz="914400" rtl="0" eaLnBrk="1" latinLnBrk="0" hangingPunct="1">
                <a:defRPr sz="1800" kern="1200">
                  <a:solidFill>
                    <a:srgbClr val="48008E"/>
                  </a:solidFill>
                  <a:latin typeface="Arial" panose="020B0604020202020204"/>
                </a:defRPr>
              </a:lvl3pPr>
              <a:lvl4pPr marL="1371600" algn="l" defTabSz="914400" rtl="0" eaLnBrk="1" latinLnBrk="0" hangingPunct="1">
                <a:defRPr sz="1800" kern="1200">
                  <a:solidFill>
                    <a:srgbClr val="48008E"/>
                  </a:solidFill>
                  <a:latin typeface="Arial" panose="020B0604020202020204"/>
                </a:defRPr>
              </a:lvl4pPr>
              <a:lvl5pPr marL="1828800" algn="l" defTabSz="914400" rtl="0" eaLnBrk="1" latinLnBrk="0" hangingPunct="1">
                <a:defRPr sz="1800" kern="1200">
                  <a:solidFill>
                    <a:srgbClr val="48008E"/>
                  </a:solidFill>
                  <a:latin typeface="Arial" panose="020B0604020202020204"/>
                </a:defRPr>
              </a:lvl5pPr>
              <a:lvl6pPr marL="2286000" algn="l" defTabSz="914400" rtl="0" eaLnBrk="1" latinLnBrk="0" hangingPunct="1">
                <a:defRPr sz="1800" kern="1200">
                  <a:solidFill>
                    <a:srgbClr val="48008E"/>
                  </a:solidFill>
                  <a:latin typeface="Arial" panose="020B0604020202020204"/>
                </a:defRPr>
              </a:lvl6pPr>
              <a:lvl7pPr marL="2743200" algn="l" defTabSz="914400" rtl="0" eaLnBrk="1" latinLnBrk="0" hangingPunct="1">
                <a:defRPr sz="1800" kern="1200">
                  <a:solidFill>
                    <a:srgbClr val="48008E"/>
                  </a:solidFill>
                  <a:latin typeface="Arial" panose="020B0604020202020204"/>
                </a:defRPr>
              </a:lvl7pPr>
              <a:lvl8pPr marL="3200400" algn="l" defTabSz="914400" rtl="0" eaLnBrk="1" latinLnBrk="0" hangingPunct="1">
                <a:defRPr sz="1800" kern="1200">
                  <a:solidFill>
                    <a:srgbClr val="48008E"/>
                  </a:solidFill>
                  <a:latin typeface="Arial" panose="020B0604020202020204"/>
                </a:defRPr>
              </a:lvl8pPr>
              <a:lvl9pPr marL="3657600" algn="l" defTabSz="914400" rtl="0" eaLnBrk="1" latinLnBrk="0" hangingPunct="1">
                <a:defRPr sz="1800" kern="1200">
                  <a:solidFill>
                    <a:srgbClr val="48008E"/>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008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1DDC1FA4-0590-3381-D091-A580A7C2AD2A}"/>
                </a:ext>
              </a:extLst>
            </p:cNvPr>
            <p:cNvSpPr/>
            <p:nvPr/>
          </p:nvSpPr>
          <p:spPr>
            <a:xfrm flipH="1">
              <a:off x="5040369" y="1896733"/>
              <a:ext cx="345921" cy="42181"/>
            </a:xfrm>
            <a:prstGeom prst="rect">
              <a:avLst/>
            </a:prstGeom>
            <a:solidFill>
              <a:srgbClr val="FFFFFF">
                <a:alpha val="15000"/>
              </a:srgb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B8D0BCEC-89EE-B6F5-EF66-9FC1C8042ED6}"/>
                </a:ext>
              </a:extLst>
            </p:cNvPr>
            <p:cNvSpPr/>
            <p:nvPr/>
          </p:nvSpPr>
          <p:spPr>
            <a:xfrm flipH="1">
              <a:off x="5040367" y="1710618"/>
              <a:ext cx="675487" cy="61871"/>
            </a:xfrm>
            <a:prstGeom prst="rect">
              <a:avLst/>
            </a:prstGeom>
            <a:solidFill>
              <a:srgbClr val="FFFFFF">
                <a:alpha val="10000"/>
              </a:srgbClr>
            </a:solidFill>
            <a:ln w="12700">
              <a:noFill/>
            </a:ln>
            <a:effectLst>
              <a:glow rad="38100">
                <a:srgbClr val="CBB8F3">
                  <a:alpha val="20000"/>
                </a:srgbClr>
              </a:glow>
            </a:effectLst>
          </p:spPr>
          <p:txBody>
            <a:bodyPr rtlCol="0" anchor="ctr"/>
            <a:lstStyle>
              <a:defPPr>
                <a:defRPr lang="en-US"/>
              </a:defPPr>
              <a:lvl1pPr marL="0" algn="l" defTabSz="914400" rtl="0" eaLnBrk="1" latinLnBrk="0" hangingPunct="1">
                <a:defRPr sz="1800" kern="1200">
                  <a:solidFill>
                    <a:srgbClr val="48008E"/>
                  </a:solidFill>
                  <a:latin typeface="Arial" panose="020B0604020202020204"/>
                </a:defRPr>
              </a:lvl1pPr>
              <a:lvl2pPr marL="457200" algn="l" defTabSz="914400" rtl="0" eaLnBrk="1" latinLnBrk="0" hangingPunct="1">
                <a:defRPr sz="1800" kern="1200">
                  <a:solidFill>
                    <a:srgbClr val="48008E"/>
                  </a:solidFill>
                  <a:latin typeface="Arial" panose="020B0604020202020204"/>
                </a:defRPr>
              </a:lvl2pPr>
              <a:lvl3pPr marL="914400" algn="l" defTabSz="914400" rtl="0" eaLnBrk="1" latinLnBrk="0" hangingPunct="1">
                <a:defRPr sz="1800" kern="1200">
                  <a:solidFill>
                    <a:srgbClr val="48008E"/>
                  </a:solidFill>
                  <a:latin typeface="Arial" panose="020B0604020202020204"/>
                </a:defRPr>
              </a:lvl3pPr>
              <a:lvl4pPr marL="1371600" algn="l" defTabSz="914400" rtl="0" eaLnBrk="1" latinLnBrk="0" hangingPunct="1">
                <a:defRPr sz="1800" kern="1200">
                  <a:solidFill>
                    <a:srgbClr val="48008E"/>
                  </a:solidFill>
                  <a:latin typeface="Arial" panose="020B0604020202020204"/>
                </a:defRPr>
              </a:lvl4pPr>
              <a:lvl5pPr marL="1828800" algn="l" defTabSz="914400" rtl="0" eaLnBrk="1" latinLnBrk="0" hangingPunct="1">
                <a:defRPr sz="1800" kern="1200">
                  <a:solidFill>
                    <a:srgbClr val="48008E"/>
                  </a:solidFill>
                  <a:latin typeface="Arial" panose="020B0604020202020204"/>
                </a:defRPr>
              </a:lvl5pPr>
              <a:lvl6pPr marL="2286000" algn="l" defTabSz="914400" rtl="0" eaLnBrk="1" latinLnBrk="0" hangingPunct="1">
                <a:defRPr sz="1800" kern="1200">
                  <a:solidFill>
                    <a:srgbClr val="48008E"/>
                  </a:solidFill>
                  <a:latin typeface="Arial" panose="020B0604020202020204"/>
                </a:defRPr>
              </a:lvl6pPr>
              <a:lvl7pPr marL="2743200" algn="l" defTabSz="914400" rtl="0" eaLnBrk="1" latinLnBrk="0" hangingPunct="1">
                <a:defRPr sz="1800" kern="1200">
                  <a:solidFill>
                    <a:srgbClr val="48008E"/>
                  </a:solidFill>
                  <a:latin typeface="Arial" panose="020B0604020202020204"/>
                </a:defRPr>
              </a:lvl7pPr>
              <a:lvl8pPr marL="3200400" algn="l" defTabSz="914400" rtl="0" eaLnBrk="1" latinLnBrk="0" hangingPunct="1">
                <a:defRPr sz="1800" kern="1200">
                  <a:solidFill>
                    <a:srgbClr val="48008E"/>
                  </a:solidFill>
                  <a:latin typeface="Arial" panose="020B0604020202020204"/>
                </a:defRPr>
              </a:lvl8pPr>
              <a:lvl9pPr marL="3657600" algn="l" defTabSz="914400" rtl="0" eaLnBrk="1" latinLnBrk="0" hangingPunct="1">
                <a:defRPr sz="1800" kern="1200">
                  <a:solidFill>
                    <a:srgbClr val="48008E"/>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008E"/>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12FBD913-CDBA-EBD3-3573-B01E8C302A98}"/>
                </a:ext>
              </a:extLst>
            </p:cNvPr>
            <p:cNvSpPr/>
            <p:nvPr/>
          </p:nvSpPr>
          <p:spPr>
            <a:xfrm flipV="1">
              <a:off x="5044117" y="1047149"/>
              <a:ext cx="0" cy="528288"/>
            </a:xfrm>
            <a:custGeom>
              <a:avLst/>
              <a:gdLst>
                <a:gd name="connsiteX0" fmla="*/ 0 w 727431"/>
                <a:gd name="connsiteY0" fmla="*/ 0 h 572596"/>
                <a:gd name="connsiteX1" fmla="*/ 0 w 727431"/>
                <a:gd name="connsiteY1" fmla="*/ 572596 h 572596"/>
                <a:gd name="connsiteX2" fmla="*/ 727431 w 727431"/>
                <a:gd name="connsiteY2" fmla="*/ 572596 h 572596"/>
                <a:gd name="connsiteX0" fmla="*/ 0 w 0"/>
                <a:gd name="connsiteY0" fmla="*/ 0 h 572596"/>
                <a:gd name="connsiteX1" fmla="*/ 0 w 0"/>
                <a:gd name="connsiteY1" fmla="*/ 572596 h 572596"/>
              </a:gdLst>
              <a:ahLst/>
              <a:cxnLst>
                <a:cxn ang="0">
                  <a:pos x="connsiteX0" y="connsiteY0"/>
                </a:cxn>
                <a:cxn ang="0">
                  <a:pos x="connsiteX1" y="connsiteY1"/>
                </a:cxn>
              </a:cxnLst>
              <a:rect l="l" t="t" r="r" b="b"/>
              <a:pathLst>
                <a:path h="572596">
                  <a:moveTo>
                    <a:pt x="0" y="0"/>
                  </a:moveTo>
                  <a:lnTo>
                    <a:pt x="0" y="572596"/>
                  </a:lnTo>
                </a:path>
              </a:pathLst>
            </a:custGeom>
            <a:noFill/>
            <a:ln w="9525" cap="flat" cmpd="sng" algn="ctr">
              <a:solidFill>
                <a:srgbClr val="CBB8F3">
                  <a:alpha val="25000"/>
                </a:srgb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Plus 761">
              <a:extLst>
                <a:ext uri="{FF2B5EF4-FFF2-40B4-BE49-F238E27FC236}">
                  <a16:creationId xmlns:a16="http://schemas.microsoft.com/office/drawing/2014/main" id="{3A76E26A-5887-F32D-03DF-58526E97FDFD}"/>
                </a:ext>
              </a:extLst>
            </p:cNvPr>
            <p:cNvSpPr/>
            <p:nvPr/>
          </p:nvSpPr>
          <p:spPr>
            <a:xfrm>
              <a:off x="7408584" y="1109240"/>
              <a:ext cx="237664" cy="237664"/>
            </a:xfrm>
            <a:prstGeom prst="mathPlus">
              <a:avLst>
                <a:gd name="adj1" fmla="val 4427"/>
              </a:avLst>
            </a:prstGeom>
            <a:solidFill>
              <a:srgbClr val="FFFFFF">
                <a:alpha val="45000"/>
              </a:srgbClr>
            </a:solidFill>
            <a:ln w="28575" cap="flat" cmpd="sng" algn="ctr">
              <a:no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Right Triangle 20">
              <a:extLst>
                <a:ext uri="{FF2B5EF4-FFF2-40B4-BE49-F238E27FC236}">
                  <a16:creationId xmlns:a16="http://schemas.microsoft.com/office/drawing/2014/main" id="{609385AB-EF64-E4EA-00BA-382AA52C0ECC}"/>
                </a:ext>
              </a:extLst>
            </p:cNvPr>
            <p:cNvSpPr/>
            <p:nvPr/>
          </p:nvSpPr>
          <p:spPr>
            <a:xfrm flipH="1" flipV="1">
              <a:off x="5012262" y="739981"/>
              <a:ext cx="2727716" cy="1627496"/>
            </a:xfrm>
            <a:prstGeom prst="rtTriangle">
              <a:avLst/>
            </a:prstGeom>
            <a:solidFill>
              <a:srgbClr val="FFFFFF">
                <a:alpha val="10000"/>
              </a:srgb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107">
              <a:extLst>
                <a:ext uri="{FF2B5EF4-FFF2-40B4-BE49-F238E27FC236}">
                  <a16:creationId xmlns:a16="http://schemas.microsoft.com/office/drawing/2014/main" id="{D416BCE2-D998-B7CA-7519-D55FF1AC979B}"/>
                </a:ext>
              </a:extLst>
            </p:cNvPr>
            <p:cNvSpPr txBox="1"/>
            <p:nvPr/>
          </p:nvSpPr>
          <p:spPr>
            <a:xfrm flipH="1">
              <a:off x="5055326" y="733795"/>
              <a:ext cx="2612971" cy="355715"/>
            </a:xfrm>
            <a:prstGeom prst="rect">
              <a:avLst/>
            </a:prstGeom>
            <a:solidFill>
              <a:srgbClr val="DBB5FF">
                <a:alpha val="60000"/>
              </a:srgbClr>
            </a:solidFill>
          </p:spPr>
          <p:txBody>
            <a:bodyPr vert="horz" wrap="square" lIns="36000" tIns="45720" rIns="36000" bIns="45720" rtlCol="0" anchor="ctr">
              <a:noAutofit/>
            </a:bodyPr>
            <a:lstStyle>
              <a:defPPr>
                <a:defRPr lang="en-US"/>
              </a:defPPr>
              <a:lvl1pPr marL="0" marR="0" lvl="0" indent="0" algn="ctr" defTabSz="914400" rtl="0" eaLnBrk="1" fontAlgn="auto" latinLnBrk="0" hangingPunct="1">
                <a:lnSpc>
                  <a:spcPct val="100000"/>
                </a:lnSpc>
                <a:spcBef>
                  <a:spcPts val="0"/>
                </a:spcBef>
                <a:spcAft>
                  <a:spcPts val="0"/>
                </a:spcAft>
                <a:buClrTx/>
                <a:buSzTx/>
                <a:buFontTx/>
                <a:buNone/>
                <a:tabLst/>
                <a:defRPr kumimoji="0" sz="1300" b="1" i="0" u="none" strike="noStrike" kern="1200" cap="none" spc="0" normalizeH="0" baseline="0">
                  <a:ln>
                    <a:noFill/>
                  </a:ln>
                  <a:solidFill>
                    <a:srgbClr val="FFFFFF"/>
                  </a:solidFill>
                  <a:effectLst>
                    <a:outerShdw blurRad="38100" dist="38100" dir="2700000" algn="tl">
                      <a:srgbClr val="48008E">
                        <a:lumMod val="50000"/>
                        <a:alpha val="30000"/>
                      </a:srgbClr>
                    </a:outerShdw>
                  </a:effectLst>
                  <a:uLnTx/>
                  <a:uFillTx/>
                  <a:latin typeface="Gotham" panose="020B0604020202020204" charset="0"/>
                  <a:cs typeface="Gotham" panose="020B0604020202020204" charset="0"/>
                </a:defRPr>
              </a:lvl1pPr>
              <a:lvl2pPr marL="457200" algn="l" defTabSz="914400" rtl="0" eaLnBrk="1" latinLnBrk="0" hangingPunct="1">
                <a:defRPr sz="1800" kern="1200">
                  <a:solidFill>
                    <a:srgbClr val="48008E"/>
                  </a:solidFill>
                  <a:latin typeface="Arial" panose="020B0604020202020204"/>
                </a:defRPr>
              </a:lvl2pPr>
              <a:lvl3pPr marL="914400" algn="l" defTabSz="914400" rtl="0" eaLnBrk="1" latinLnBrk="0" hangingPunct="1">
                <a:defRPr sz="1800" kern="1200">
                  <a:solidFill>
                    <a:srgbClr val="48008E"/>
                  </a:solidFill>
                  <a:latin typeface="Arial" panose="020B0604020202020204"/>
                </a:defRPr>
              </a:lvl3pPr>
              <a:lvl4pPr marL="1371600" algn="l" defTabSz="914400" rtl="0" eaLnBrk="1" latinLnBrk="0" hangingPunct="1">
                <a:defRPr sz="1800" kern="1200">
                  <a:solidFill>
                    <a:srgbClr val="48008E"/>
                  </a:solidFill>
                  <a:latin typeface="Arial" panose="020B0604020202020204"/>
                </a:defRPr>
              </a:lvl4pPr>
              <a:lvl5pPr marL="1828800" algn="l" defTabSz="914400" rtl="0" eaLnBrk="1" latinLnBrk="0" hangingPunct="1">
                <a:defRPr sz="1800" kern="1200">
                  <a:solidFill>
                    <a:srgbClr val="48008E"/>
                  </a:solidFill>
                  <a:latin typeface="Arial" panose="020B0604020202020204"/>
                </a:defRPr>
              </a:lvl5pPr>
              <a:lvl6pPr marL="2286000" algn="l" defTabSz="914400" rtl="0" eaLnBrk="1" latinLnBrk="0" hangingPunct="1">
                <a:defRPr sz="1800" kern="1200">
                  <a:solidFill>
                    <a:srgbClr val="48008E"/>
                  </a:solidFill>
                  <a:latin typeface="Arial" panose="020B0604020202020204"/>
                </a:defRPr>
              </a:lvl6pPr>
              <a:lvl7pPr marL="2743200" algn="l" defTabSz="914400" rtl="0" eaLnBrk="1" latinLnBrk="0" hangingPunct="1">
                <a:defRPr sz="1800" kern="1200">
                  <a:solidFill>
                    <a:srgbClr val="48008E"/>
                  </a:solidFill>
                  <a:latin typeface="Arial" panose="020B0604020202020204"/>
                </a:defRPr>
              </a:lvl7pPr>
              <a:lvl8pPr marL="3200400" algn="l" defTabSz="914400" rtl="0" eaLnBrk="1" latinLnBrk="0" hangingPunct="1">
                <a:defRPr sz="1800" kern="1200">
                  <a:solidFill>
                    <a:srgbClr val="48008E"/>
                  </a:solidFill>
                  <a:latin typeface="Arial" panose="020B0604020202020204"/>
                </a:defRPr>
              </a:lvl8pPr>
              <a:lvl9pPr marL="3657600" algn="l" defTabSz="914400" rtl="0" eaLnBrk="1" latinLnBrk="0" hangingPunct="1">
                <a:defRPr sz="1800" kern="1200">
                  <a:solidFill>
                    <a:srgbClr val="48008E"/>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outerShdw blurRad="38100" dist="38100" dir="2700000" algn="tl">
                      <a:srgbClr val="48008E">
                        <a:lumMod val="50000"/>
                        <a:alpha val="30000"/>
                      </a:srgbClr>
                    </a:outerShdw>
                  </a:effectLst>
                  <a:uLnTx/>
                  <a:uFillTx/>
                  <a:latin typeface="Gotham" panose="020B0604020202020204" charset="0"/>
                  <a:ea typeface="+mn-ea"/>
                  <a:cs typeface="Gotham" panose="020B0604020202020204" charset="0"/>
                </a:rPr>
                <a:t>Sac-TMT</a:t>
              </a:r>
            </a:p>
          </p:txBody>
        </p:sp>
      </p:grpSp>
      <p:sp>
        <p:nvSpPr>
          <p:cNvPr id="30" name="ZoneTexte 11">
            <a:extLst>
              <a:ext uri="{FF2B5EF4-FFF2-40B4-BE49-F238E27FC236}">
                <a16:creationId xmlns:a16="http://schemas.microsoft.com/office/drawing/2014/main" id="{718AD20C-B9E4-1258-B6B8-D0F3D94EA02A}"/>
              </a:ext>
            </a:extLst>
          </p:cNvPr>
          <p:cNvSpPr txBox="1"/>
          <p:nvPr/>
        </p:nvSpPr>
        <p:spPr>
          <a:xfrm>
            <a:off x="10887633" y="984753"/>
            <a:ext cx="10511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Gotham" panose="020B0604020202020204" charset="0"/>
                <a:ea typeface="+mn-ea"/>
                <a:cs typeface="+mn-cs"/>
              </a:rPr>
              <a:t>Belotecan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Gotham" panose="020B0604020202020204" charset="0"/>
                <a:ea typeface="+mn-ea"/>
                <a:cs typeface="+mn-cs"/>
              </a:rPr>
              <a:t>derivative</a:t>
            </a:r>
          </a:p>
        </p:txBody>
      </p:sp>
      <p:sp>
        <p:nvSpPr>
          <p:cNvPr id="31" name="ZoneTexte 12">
            <a:extLst>
              <a:ext uri="{FF2B5EF4-FFF2-40B4-BE49-F238E27FC236}">
                <a16:creationId xmlns:a16="http://schemas.microsoft.com/office/drawing/2014/main" id="{3A5634C6-E1A2-5CE5-18DA-DBB21008E532}"/>
              </a:ext>
            </a:extLst>
          </p:cNvPr>
          <p:cNvSpPr txBox="1"/>
          <p:nvPr/>
        </p:nvSpPr>
        <p:spPr>
          <a:xfrm>
            <a:off x="10942079" y="702412"/>
            <a:ext cx="8801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Gotham"/>
                <a:ea typeface="+mn-ea"/>
                <a:cs typeface="+mn-cs"/>
              </a:rPr>
              <a:t>TROP2</a:t>
            </a:r>
          </a:p>
        </p:txBody>
      </p:sp>
      <p:sp>
        <p:nvSpPr>
          <p:cNvPr id="32" name="ZoneTexte 13">
            <a:extLst>
              <a:ext uri="{FF2B5EF4-FFF2-40B4-BE49-F238E27FC236}">
                <a16:creationId xmlns:a16="http://schemas.microsoft.com/office/drawing/2014/main" id="{D9E5CC7C-0198-630A-678E-ABFD717C7CCF}"/>
              </a:ext>
            </a:extLst>
          </p:cNvPr>
          <p:cNvSpPr txBox="1"/>
          <p:nvPr/>
        </p:nvSpPr>
        <p:spPr>
          <a:xfrm>
            <a:off x="10584443" y="1370405"/>
            <a:ext cx="1212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Gotham"/>
                <a:ea typeface="+mn-ea"/>
                <a:cs typeface="+mn-cs"/>
              </a:rPr>
              <a:t>DAR: 7.4</a:t>
            </a:r>
          </a:p>
        </p:txBody>
      </p:sp>
      <p:pic>
        <p:nvPicPr>
          <p:cNvPr id="33" name="Graphic 32" descr="Target outline">
            <a:extLst>
              <a:ext uri="{FF2B5EF4-FFF2-40B4-BE49-F238E27FC236}">
                <a16:creationId xmlns:a16="http://schemas.microsoft.com/office/drawing/2014/main" id="{0F36CD04-BD9C-6928-9E5B-C628B80B366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97624" y="696700"/>
            <a:ext cx="318710" cy="318708"/>
          </a:xfrm>
          <a:prstGeom prst="rect">
            <a:avLst/>
          </a:prstGeom>
        </p:spPr>
      </p:pic>
      <p:pic>
        <p:nvPicPr>
          <p:cNvPr id="34" name="Graphic 33" descr="Gears outline">
            <a:extLst>
              <a:ext uri="{FF2B5EF4-FFF2-40B4-BE49-F238E27FC236}">
                <a16:creationId xmlns:a16="http://schemas.microsoft.com/office/drawing/2014/main" id="{9751190A-7DBC-41A4-78E3-075BA0429A7E}"/>
              </a:ext>
            </a:extLst>
          </p:cNvPr>
          <p:cNvPicPr>
            <a:picLocks noChangeAspect="1"/>
          </p:cNvPicPr>
          <p:nvPr/>
        </p:nvPicPr>
        <p:blipFill>
          <a:blip>
            <a:extLst>
              <a:ext uri="{96DAC541-7B7A-43D3-8B79-37D633B846F1}">
                <asvg:svgBlip xmlns:asvg="http://schemas.microsoft.com/office/drawing/2016/SVG/main" r:embed="rId5"/>
              </a:ext>
            </a:extLst>
          </a:blip>
          <a:srcRect l="69" r="69"/>
          <a:stretch/>
        </p:blipFill>
        <p:spPr>
          <a:xfrm>
            <a:off x="10687356" y="1032831"/>
            <a:ext cx="318268" cy="318708"/>
          </a:xfrm>
          <a:prstGeom prst="rect">
            <a:avLst/>
          </a:prstGeom>
        </p:spPr>
      </p:pic>
      <p:grpSp>
        <p:nvGrpSpPr>
          <p:cNvPr id="35" name="Group 34">
            <a:extLst>
              <a:ext uri="{FF2B5EF4-FFF2-40B4-BE49-F238E27FC236}">
                <a16:creationId xmlns:a16="http://schemas.microsoft.com/office/drawing/2014/main" id="{7F92BB30-86B2-4F49-46D2-63534E65BA4B}"/>
              </a:ext>
            </a:extLst>
          </p:cNvPr>
          <p:cNvGrpSpPr/>
          <p:nvPr/>
        </p:nvGrpSpPr>
        <p:grpSpPr>
          <a:xfrm>
            <a:off x="9680316" y="641660"/>
            <a:ext cx="774260" cy="866675"/>
            <a:chOff x="8351757" y="1863950"/>
            <a:chExt cx="676072" cy="823278"/>
          </a:xfrm>
          <a:solidFill>
            <a:schemeClr val="bg1"/>
          </a:solidFill>
        </p:grpSpPr>
        <p:grpSp>
          <p:nvGrpSpPr>
            <p:cNvPr id="36" name="Group 35">
              <a:extLst>
                <a:ext uri="{FF2B5EF4-FFF2-40B4-BE49-F238E27FC236}">
                  <a16:creationId xmlns:a16="http://schemas.microsoft.com/office/drawing/2014/main" id="{0C329E2C-64FC-FE14-49A6-254EBB0B7E89}"/>
                </a:ext>
              </a:extLst>
            </p:cNvPr>
            <p:cNvGrpSpPr>
              <a:grpSpLocks noChangeAspect="1"/>
            </p:cNvGrpSpPr>
            <p:nvPr/>
          </p:nvGrpSpPr>
          <p:grpSpPr>
            <a:xfrm>
              <a:off x="8351757" y="1863950"/>
              <a:ext cx="676072" cy="823278"/>
              <a:chOff x="448087" y="1550302"/>
              <a:chExt cx="677223" cy="798756"/>
            </a:xfrm>
            <a:grpFill/>
          </p:grpSpPr>
          <p:grpSp>
            <p:nvGrpSpPr>
              <p:cNvPr id="41" name="Group 40">
                <a:extLst>
                  <a:ext uri="{FF2B5EF4-FFF2-40B4-BE49-F238E27FC236}">
                    <a16:creationId xmlns:a16="http://schemas.microsoft.com/office/drawing/2014/main" id="{5CE0A847-C666-7C27-A628-B126B2D371FD}"/>
                  </a:ext>
                </a:extLst>
              </p:cNvPr>
              <p:cNvGrpSpPr>
                <a:grpSpLocks noChangeAspect="1"/>
              </p:cNvGrpSpPr>
              <p:nvPr/>
            </p:nvGrpSpPr>
            <p:grpSpPr>
              <a:xfrm>
                <a:off x="448087" y="1550302"/>
                <a:ext cx="677223" cy="756000"/>
                <a:chOff x="4971726" y="108672"/>
                <a:chExt cx="3548345" cy="3961121"/>
              </a:xfrm>
              <a:grpFill/>
            </p:grpSpPr>
            <p:sp>
              <p:nvSpPr>
                <p:cNvPr id="47" name="Freeform 101">
                  <a:extLst>
                    <a:ext uri="{FF2B5EF4-FFF2-40B4-BE49-F238E27FC236}">
                      <a16:creationId xmlns:a16="http://schemas.microsoft.com/office/drawing/2014/main" id="{C3BE4B02-AC4A-80E3-302B-989711BC1B32}"/>
                    </a:ext>
                  </a:extLst>
                </p:cNvPr>
                <p:cNvSpPr/>
                <p:nvPr/>
              </p:nvSpPr>
              <p:spPr>
                <a:xfrm rot="2400000" flipH="1">
                  <a:off x="4971726" y="278723"/>
                  <a:ext cx="3548345" cy="3791070"/>
                </a:xfrm>
                <a:custGeom>
                  <a:avLst/>
                  <a:gdLst>
                    <a:gd name="connsiteX0" fmla="*/ 1669343 w 3548345"/>
                    <a:gd name="connsiteY0" fmla="*/ 2223778 h 3791070"/>
                    <a:gd name="connsiteX1" fmla="*/ 1637807 w 3548345"/>
                    <a:gd name="connsiteY1" fmla="*/ 2261361 h 3791070"/>
                    <a:gd name="connsiteX2" fmla="*/ 1305225 w 3548345"/>
                    <a:gd name="connsiteY2" fmla="*/ 1982291 h 3791070"/>
                    <a:gd name="connsiteX3" fmla="*/ 1336760 w 3548345"/>
                    <a:gd name="connsiteY3" fmla="*/ 1944708 h 3791070"/>
                    <a:gd name="connsiteX4" fmla="*/ 3506300 w 3548345"/>
                    <a:gd name="connsiteY4" fmla="*/ 1637442 h 3791070"/>
                    <a:gd name="connsiteX5" fmla="*/ 3385250 w 3548345"/>
                    <a:gd name="connsiteY5" fmla="*/ 1610605 h 3791070"/>
                    <a:gd name="connsiteX6" fmla="*/ 2777019 w 3548345"/>
                    <a:gd name="connsiteY6" fmla="*/ 1717853 h 3791070"/>
                    <a:gd name="connsiteX7" fmla="*/ 2647199 w 3548345"/>
                    <a:gd name="connsiteY7" fmla="*/ 1841212 h 3791070"/>
                    <a:gd name="connsiteX8" fmla="*/ 2646802 w 3548345"/>
                    <a:gd name="connsiteY8" fmla="*/ 1857287 h 3791070"/>
                    <a:gd name="connsiteX9" fmla="*/ 2635852 w 3548345"/>
                    <a:gd name="connsiteY9" fmla="*/ 1829367 h 3791070"/>
                    <a:gd name="connsiteX10" fmla="*/ 2592720 w 3548345"/>
                    <a:gd name="connsiteY10" fmla="*/ 1784684 h 3791070"/>
                    <a:gd name="connsiteX11" fmla="*/ 2471670 w 3548345"/>
                    <a:gd name="connsiteY11" fmla="*/ 1757847 h 3791070"/>
                    <a:gd name="connsiteX12" fmla="*/ 1863438 w 3548345"/>
                    <a:gd name="connsiteY12" fmla="*/ 1865095 h 3791070"/>
                    <a:gd name="connsiteX13" fmla="*/ 1732031 w 3548345"/>
                    <a:gd name="connsiteY13" fmla="*/ 2052764 h 3791070"/>
                    <a:gd name="connsiteX14" fmla="*/ 1755518 w 3548345"/>
                    <a:gd name="connsiteY14" fmla="*/ 2112653 h 3791070"/>
                    <a:gd name="connsiteX15" fmla="*/ 1759300 w 3548345"/>
                    <a:gd name="connsiteY15" fmla="*/ 2116572 h 3791070"/>
                    <a:gd name="connsiteX16" fmla="*/ 1702268 w 3548345"/>
                    <a:gd name="connsiteY16" fmla="*/ 2184540 h 3791070"/>
                    <a:gd name="connsiteX17" fmla="*/ 1369685 w 3548345"/>
                    <a:gd name="connsiteY17" fmla="*/ 1905470 h 3791070"/>
                    <a:gd name="connsiteX18" fmla="*/ 1426717 w 3548345"/>
                    <a:gd name="connsiteY18" fmla="*/ 1837502 h 3791070"/>
                    <a:gd name="connsiteX19" fmla="*/ 1431233 w 3548345"/>
                    <a:gd name="connsiteY19" fmla="*/ 1840546 h 3791070"/>
                    <a:gd name="connsiteX20" fmla="*/ 1494290 w 3548345"/>
                    <a:gd name="connsiteY20" fmla="*/ 1853277 h 3791070"/>
                    <a:gd name="connsiteX21" fmla="*/ 1656290 w 3548345"/>
                    <a:gd name="connsiteY21" fmla="*/ 1691277 h 3791070"/>
                    <a:gd name="connsiteX22" fmla="*/ 1656290 w 3548345"/>
                    <a:gd name="connsiteY22" fmla="*/ 1073663 h 3791070"/>
                    <a:gd name="connsiteX23" fmla="*/ 1557348 w 3548345"/>
                    <a:gd name="connsiteY23" fmla="*/ 924393 h 3791070"/>
                    <a:gd name="connsiteX24" fmla="*/ 1527951 w 3548345"/>
                    <a:gd name="connsiteY24" fmla="*/ 918459 h 3791070"/>
                    <a:gd name="connsiteX25" fmla="*/ 1543712 w 3548345"/>
                    <a:gd name="connsiteY25" fmla="*/ 915277 h 3791070"/>
                    <a:gd name="connsiteX26" fmla="*/ 1642653 w 3548345"/>
                    <a:gd name="connsiteY26" fmla="*/ 766008 h 3791070"/>
                    <a:gd name="connsiteX27" fmla="*/ 1642653 w 3548345"/>
                    <a:gd name="connsiteY27" fmla="*/ 148394 h 3791070"/>
                    <a:gd name="connsiteX28" fmla="*/ 1595205 w 3548345"/>
                    <a:gd name="connsiteY28" fmla="*/ 33843 h 3791070"/>
                    <a:gd name="connsiteX29" fmla="*/ 1545009 w 3548345"/>
                    <a:gd name="connsiteY29" fmla="*/ 0 h 3791070"/>
                    <a:gd name="connsiteX30" fmla="*/ 1544965 w 3548345"/>
                    <a:gd name="connsiteY30" fmla="*/ 5233 h 3791070"/>
                    <a:gd name="connsiteX31" fmla="*/ 1483258 w 3548345"/>
                    <a:gd name="connsiteY31" fmla="*/ 150508 h 3791070"/>
                    <a:gd name="connsiteX32" fmla="*/ 1350906 w 3548345"/>
                    <a:gd name="connsiteY32" fmla="*/ 236505 h 3791070"/>
                    <a:gd name="connsiteX33" fmla="*/ 1318654 w 3548345"/>
                    <a:gd name="connsiteY33" fmla="*/ 242469 h 3791070"/>
                    <a:gd name="connsiteX34" fmla="*/ 1318654 w 3548345"/>
                    <a:gd name="connsiteY34" fmla="*/ 766007 h 3791070"/>
                    <a:gd name="connsiteX35" fmla="*/ 1417596 w 3548345"/>
                    <a:gd name="connsiteY35" fmla="*/ 915277 h 3791070"/>
                    <a:gd name="connsiteX36" fmla="*/ 1446993 w 3548345"/>
                    <a:gd name="connsiteY36" fmla="*/ 921212 h 3791070"/>
                    <a:gd name="connsiteX37" fmla="*/ 1431233 w 3548345"/>
                    <a:gd name="connsiteY37" fmla="*/ 924394 h 3791070"/>
                    <a:gd name="connsiteX38" fmla="*/ 1332290 w 3548345"/>
                    <a:gd name="connsiteY38" fmla="*/ 1073663 h 3791070"/>
                    <a:gd name="connsiteX39" fmla="*/ 1332290 w 3548345"/>
                    <a:gd name="connsiteY39" fmla="*/ 1691277 h 3791070"/>
                    <a:gd name="connsiteX40" fmla="*/ 1345021 w 3548345"/>
                    <a:gd name="connsiteY40" fmla="*/ 1754334 h 3791070"/>
                    <a:gd name="connsiteX41" fmla="*/ 1350525 w 3548345"/>
                    <a:gd name="connsiteY41" fmla="*/ 1762497 h 3791070"/>
                    <a:gd name="connsiteX42" fmla="*/ 1179579 w 3548345"/>
                    <a:gd name="connsiteY42" fmla="*/ 1768467 h 3791070"/>
                    <a:gd name="connsiteX43" fmla="*/ 1181639 w 3548345"/>
                    <a:gd name="connsiteY43" fmla="*/ 1827470 h 3791070"/>
                    <a:gd name="connsiteX44" fmla="*/ 1373903 w 3548345"/>
                    <a:gd name="connsiteY44" fmla="*/ 1820756 h 3791070"/>
                    <a:gd name="connsiteX45" fmla="*/ 1206095 w 3548345"/>
                    <a:gd name="connsiteY45" fmla="*/ 2020741 h 3791070"/>
                    <a:gd name="connsiteX46" fmla="*/ 1205646 w 3548345"/>
                    <a:gd name="connsiteY46" fmla="*/ 2020496 h 3791070"/>
                    <a:gd name="connsiteX47" fmla="*/ 1033903 w 3548345"/>
                    <a:gd name="connsiteY47" fmla="*/ 2071244 h 3791070"/>
                    <a:gd name="connsiteX48" fmla="*/ 621515 w 3548345"/>
                    <a:gd name="connsiteY48" fmla="*/ 2562710 h 3791070"/>
                    <a:gd name="connsiteX49" fmla="*/ 601361 w 3548345"/>
                    <a:gd name="connsiteY49" fmla="*/ 2740656 h 3791070"/>
                    <a:gd name="connsiteX50" fmla="*/ 606457 w 3548345"/>
                    <a:gd name="connsiteY50" fmla="*/ 2747044 h 3791070"/>
                    <a:gd name="connsiteX51" fmla="*/ 544879 w 3548345"/>
                    <a:gd name="connsiteY51" fmla="*/ 2740559 h 3791070"/>
                    <a:gd name="connsiteX52" fmla="*/ 434899 w 3548345"/>
                    <a:gd name="connsiteY52" fmla="*/ 2797811 h 3791070"/>
                    <a:gd name="connsiteX53" fmla="*/ 37904 w 3548345"/>
                    <a:gd name="connsiteY53" fmla="*/ 3270931 h 3791070"/>
                    <a:gd name="connsiteX54" fmla="*/ 57872 w 3548345"/>
                    <a:gd name="connsiteY54" fmla="*/ 3499162 h 3791070"/>
                    <a:gd name="connsiteX55" fmla="*/ 286103 w 3548345"/>
                    <a:gd name="connsiteY55" fmla="*/ 3479194 h 3791070"/>
                    <a:gd name="connsiteX56" fmla="*/ 683097 w 3548345"/>
                    <a:gd name="connsiteY56" fmla="*/ 3006074 h 3791070"/>
                    <a:gd name="connsiteX57" fmla="*/ 703251 w 3548345"/>
                    <a:gd name="connsiteY57" fmla="*/ 2828128 h 3791070"/>
                    <a:gd name="connsiteX58" fmla="*/ 698155 w 3548345"/>
                    <a:gd name="connsiteY58" fmla="*/ 2821741 h 3791070"/>
                    <a:gd name="connsiteX59" fmla="*/ 759733 w 3548345"/>
                    <a:gd name="connsiteY59" fmla="*/ 2828225 h 3791070"/>
                    <a:gd name="connsiteX60" fmla="*/ 869713 w 3548345"/>
                    <a:gd name="connsiteY60" fmla="*/ 2770973 h 3791070"/>
                    <a:gd name="connsiteX61" fmla="*/ 1282102 w 3548345"/>
                    <a:gd name="connsiteY61" fmla="*/ 2279507 h 3791070"/>
                    <a:gd name="connsiteX62" fmla="*/ 1262134 w 3548345"/>
                    <a:gd name="connsiteY62" fmla="*/ 2051277 h 3791070"/>
                    <a:gd name="connsiteX63" fmla="*/ 1251981 w 3548345"/>
                    <a:gd name="connsiteY63" fmla="*/ 2045744 h 3791070"/>
                    <a:gd name="connsiteX64" fmla="*/ 1272300 w 3548345"/>
                    <a:gd name="connsiteY64" fmla="*/ 2021529 h 3791070"/>
                    <a:gd name="connsiteX65" fmla="*/ 1604882 w 3548345"/>
                    <a:gd name="connsiteY65" fmla="*/ 2300599 h 3791070"/>
                    <a:gd name="connsiteX66" fmla="*/ 1584564 w 3548345"/>
                    <a:gd name="connsiteY66" fmla="*/ 2324814 h 3791070"/>
                    <a:gd name="connsiteX67" fmla="*/ 1577352 w 3548345"/>
                    <a:gd name="connsiteY67" fmla="*/ 2315776 h 3791070"/>
                    <a:gd name="connsiteX68" fmla="*/ 1349122 w 3548345"/>
                    <a:gd name="connsiteY68" fmla="*/ 2335744 h 3791070"/>
                    <a:gd name="connsiteX69" fmla="*/ 936733 w 3548345"/>
                    <a:gd name="connsiteY69" fmla="*/ 2827209 h 3791070"/>
                    <a:gd name="connsiteX70" fmla="*/ 899448 w 3548345"/>
                    <a:gd name="connsiteY70" fmla="*/ 2945460 h 3791070"/>
                    <a:gd name="connsiteX71" fmla="*/ 916527 w 3548345"/>
                    <a:gd name="connsiteY71" fmla="*/ 3004977 h 3791070"/>
                    <a:gd name="connsiteX72" fmla="*/ 909352 w 3548345"/>
                    <a:gd name="connsiteY72" fmla="*/ 3001067 h 3791070"/>
                    <a:gd name="connsiteX73" fmla="*/ 737609 w 3548345"/>
                    <a:gd name="connsiteY73" fmla="*/ 3051815 h 3791070"/>
                    <a:gd name="connsiteX74" fmla="*/ 340614 w 3548345"/>
                    <a:gd name="connsiteY74" fmla="*/ 3524935 h 3791070"/>
                    <a:gd name="connsiteX75" fmla="*/ 360582 w 3548345"/>
                    <a:gd name="connsiteY75" fmla="*/ 3753165 h 3791070"/>
                    <a:gd name="connsiteX76" fmla="*/ 588813 w 3548345"/>
                    <a:gd name="connsiteY76" fmla="*/ 3733198 h 3791070"/>
                    <a:gd name="connsiteX77" fmla="*/ 985807 w 3548345"/>
                    <a:gd name="connsiteY77" fmla="*/ 3260078 h 3791070"/>
                    <a:gd name="connsiteX78" fmla="*/ 1023092 w 3548345"/>
                    <a:gd name="connsiteY78" fmla="*/ 3141827 h 3791070"/>
                    <a:gd name="connsiteX79" fmla="*/ 1006013 w 3548345"/>
                    <a:gd name="connsiteY79" fmla="*/ 3082311 h 3791070"/>
                    <a:gd name="connsiteX80" fmla="*/ 1013188 w 3548345"/>
                    <a:gd name="connsiteY80" fmla="*/ 3086221 h 3791070"/>
                    <a:gd name="connsiteX81" fmla="*/ 1184931 w 3548345"/>
                    <a:gd name="connsiteY81" fmla="*/ 3035473 h 3791070"/>
                    <a:gd name="connsiteX82" fmla="*/ 1597320 w 3548345"/>
                    <a:gd name="connsiteY82" fmla="*/ 2544007 h 3791070"/>
                    <a:gd name="connsiteX83" fmla="*/ 1617474 w 3548345"/>
                    <a:gd name="connsiteY83" fmla="*/ 2366061 h 3791070"/>
                    <a:gd name="connsiteX84" fmla="*/ 1617155 w 3548345"/>
                    <a:gd name="connsiteY84" fmla="*/ 2365661 h 3791070"/>
                    <a:gd name="connsiteX85" fmla="*/ 1784962 w 3548345"/>
                    <a:gd name="connsiteY85" fmla="*/ 2165676 h 3791070"/>
                    <a:gd name="connsiteX86" fmla="*/ 1811737 w 3548345"/>
                    <a:gd name="connsiteY86" fmla="*/ 2356185 h 3791070"/>
                    <a:gd name="connsiteX87" fmla="*/ 1870201 w 3548345"/>
                    <a:gd name="connsiteY87" fmla="*/ 2347968 h 3791070"/>
                    <a:gd name="connsiteX88" fmla="*/ 1846396 w 3548345"/>
                    <a:gd name="connsiteY88" fmla="*/ 2178583 h 3791070"/>
                    <a:gd name="connsiteX89" fmla="*/ 1855390 w 3548345"/>
                    <a:gd name="connsiteY89" fmla="*/ 2182585 h 3791070"/>
                    <a:gd name="connsiteX90" fmla="*/ 1919701 w 3548345"/>
                    <a:gd name="connsiteY90" fmla="*/ 2184173 h 3791070"/>
                    <a:gd name="connsiteX91" fmla="*/ 2527931 w 3548345"/>
                    <a:gd name="connsiteY91" fmla="*/ 2076925 h 3791070"/>
                    <a:gd name="connsiteX92" fmla="*/ 2657752 w 3548345"/>
                    <a:gd name="connsiteY92" fmla="*/ 1953566 h 3791070"/>
                    <a:gd name="connsiteX93" fmla="*/ 2658149 w 3548345"/>
                    <a:gd name="connsiteY93" fmla="*/ 1937491 h 3791070"/>
                    <a:gd name="connsiteX94" fmla="*/ 2669099 w 3548345"/>
                    <a:gd name="connsiteY94" fmla="*/ 1965411 h 3791070"/>
                    <a:gd name="connsiteX95" fmla="*/ 2833281 w 3548345"/>
                    <a:gd name="connsiteY95" fmla="*/ 2036931 h 3791070"/>
                    <a:gd name="connsiteX96" fmla="*/ 3348866 w 3548345"/>
                    <a:gd name="connsiteY96" fmla="*/ 1946019 h 3791070"/>
                    <a:gd name="connsiteX97" fmla="*/ 3349138 w 3548345"/>
                    <a:gd name="connsiteY97" fmla="*/ 1913220 h 3791070"/>
                    <a:gd name="connsiteX98" fmla="*/ 3410846 w 3548345"/>
                    <a:gd name="connsiteY98" fmla="*/ 1767947 h 3791070"/>
                    <a:gd name="connsiteX99" fmla="*/ 3543199 w 3548345"/>
                    <a:gd name="connsiteY99" fmla="*/ 1681950 h 3791070"/>
                    <a:gd name="connsiteX100" fmla="*/ 3548345 w 3548345"/>
                    <a:gd name="connsiteY100" fmla="*/ 1680997 h 379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548345" h="3791070">
                      <a:moveTo>
                        <a:pt x="1669343" y="2223778"/>
                      </a:moveTo>
                      <a:lnTo>
                        <a:pt x="1637807" y="2261361"/>
                      </a:lnTo>
                      <a:lnTo>
                        <a:pt x="1305225" y="1982291"/>
                      </a:lnTo>
                      <a:lnTo>
                        <a:pt x="1336760" y="1944708"/>
                      </a:lnTo>
                      <a:close/>
                      <a:moveTo>
                        <a:pt x="3506300" y="1637442"/>
                      </a:moveTo>
                      <a:cubicBezTo>
                        <a:pt x="3472339" y="1613662"/>
                        <a:pt x="3429305" y="1602837"/>
                        <a:pt x="3385250" y="1610605"/>
                      </a:cubicBezTo>
                      <a:lnTo>
                        <a:pt x="2777019" y="1717853"/>
                      </a:lnTo>
                      <a:cubicBezTo>
                        <a:pt x="2710936" y="1729505"/>
                        <a:pt x="2661321" y="1779681"/>
                        <a:pt x="2647199" y="1841212"/>
                      </a:cubicBezTo>
                      <a:lnTo>
                        <a:pt x="2646802" y="1857287"/>
                      </a:lnTo>
                      <a:lnTo>
                        <a:pt x="2635852" y="1829367"/>
                      </a:lnTo>
                      <a:cubicBezTo>
                        <a:pt x="2624414" y="1811703"/>
                        <a:pt x="2609701" y="1796574"/>
                        <a:pt x="2592720" y="1784684"/>
                      </a:cubicBezTo>
                      <a:cubicBezTo>
                        <a:pt x="2558759" y="1760903"/>
                        <a:pt x="2515725" y="1750079"/>
                        <a:pt x="2471670" y="1757847"/>
                      </a:cubicBezTo>
                      <a:lnTo>
                        <a:pt x="1863438" y="1865095"/>
                      </a:lnTo>
                      <a:cubicBezTo>
                        <a:pt x="1775328" y="1880631"/>
                        <a:pt x="1716494" y="1964654"/>
                        <a:pt x="1732031" y="2052764"/>
                      </a:cubicBezTo>
                      <a:cubicBezTo>
                        <a:pt x="1735915" y="2074792"/>
                        <a:pt x="1744079" y="2094990"/>
                        <a:pt x="1755518" y="2112653"/>
                      </a:cubicBezTo>
                      <a:lnTo>
                        <a:pt x="1759300" y="2116572"/>
                      </a:lnTo>
                      <a:lnTo>
                        <a:pt x="1702268" y="2184540"/>
                      </a:lnTo>
                      <a:lnTo>
                        <a:pt x="1369685" y="1905470"/>
                      </a:lnTo>
                      <a:lnTo>
                        <a:pt x="1426717" y="1837502"/>
                      </a:lnTo>
                      <a:lnTo>
                        <a:pt x="1431233" y="1840546"/>
                      </a:lnTo>
                      <a:cubicBezTo>
                        <a:pt x="1450614" y="1848743"/>
                        <a:pt x="1471923" y="1853277"/>
                        <a:pt x="1494290" y="1853277"/>
                      </a:cubicBezTo>
                      <a:cubicBezTo>
                        <a:pt x="1583760" y="1853277"/>
                        <a:pt x="1656290" y="1780746"/>
                        <a:pt x="1656290" y="1691277"/>
                      </a:cubicBezTo>
                      <a:lnTo>
                        <a:pt x="1656290" y="1073663"/>
                      </a:lnTo>
                      <a:cubicBezTo>
                        <a:pt x="1656290" y="1006560"/>
                        <a:pt x="1615492" y="948986"/>
                        <a:pt x="1557348" y="924393"/>
                      </a:cubicBezTo>
                      <a:lnTo>
                        <a:pt x="1527951" y="918459"/>
                      </a:lnTo>
                      <a:lnTo>
                        <a:pt x="1543712" y="915277"/>
                      </a:lnTo>
                      <a:cubicBezTo>
                        <a:pt x="1601856" y="890684"/>
                        <a:pt x="1642654" y="833110"/>
                        <a:pt x="1642653" y="766008"/>
                      </a:cubicBezTo>
                      <a:lnTo>
                        <a:pt x="1642653" y="148394"/>
                      </a:lnTo>
                      <a:cubicBezTo>
                        <a:pt x="1642654" y="103659"/>
                        <a:pt x="1624521" y="63159"/>
                        <a:pt x="1595205" y="33843"/>
                      </a:cubicBezTo>
                      <a:lnTo>
                        <a:pt x="1545009" y="0"/>
                      </a:lnTo>
                      <a:lnTo>
                        <a:pt x="1544965" y="5233"/>
                      </a:lnTo>
                      <a:cubicBezTo>
                        <a:pt x="1539569" y="56955"/>
                        <a:pt x="1519199" y="107675"/>
                        <a:pt x="1483258" y="150508"/>
                      </a:cubicBezTo>
                      <a:cubicBezTo>
                        <a:pt x="1447315" y="193343"/>
                        <a:pt x="1400905" y="222209"/>
                        <a:pt x="1350906" y="236505"/>
                      </a:cubicBezTo>
                      <a:lnTo>
                        <a:pt x="1318654" y="242469"/>
                      </a:lnTo>
                      <a:lnTo>
                        <a:pt x="1318654" y="766007"/>
                      </a:lnTo>
                      <a:cubicBezTo>
                        <a:pt x="1318654" y="833110"/>
                        <a:pt x="1359452" y="890684"/>
                        <a:pt x="1417596" y="915277"/>
                      </a:cubicBezTo>
                      <a:lnTo>
                        <a:pt x="1446993" y="921212"/>
                      </a:lnTo>
                      <a:lnTo>
                        <a:pt x="1431233" y="924394"/>
                      </a:lnTo>
                      <a:cubicBezTo>
                        <a:pt x="1373088" y="948987"/>
                        <a:pt x="1332290" y="1006560"/>
                        <a:pt x="1332290" y="1073663"/>
                      </a:cubicBezTo>
                      <a:lnTo>
                        <a:pt x="1332290" y="1691277"/>
                      </a:lnTo>
                      <a:cubicBezTo>
                        <a:pt x="1332290" y="1713644"/>
                        <a:pt x="1336824" y="1734953"/>
                        <a:pt x="1345021" y="1754334"/>
                      </a:cubicBezTo>
                      <a:lnTo>
                        <a:pt x="1350525" y="1762497"/>
                      </a:lnTo>
                      <a:lnTo>
                        <a:pt x="1179579" y="1768467"/>
                      </a:lnTo>
                      <a:lnTo>
                        <a:pt x="1181639" y="1827470"/>
                      </a:lnTo>
                      <a:lnTo>
                        <a:pt x="1373903" y="1820756"/>
                      </a:lnTo>
                      <a:lnTo>
                        <a:pt x="1206095" y="2020741"/>
                      </a:lnTo>
                      <a:lnTo>
                        <a:pt x="1205646" y="2020496"/>
                      </a:lnTo>
                      <a:cubicBezTo>
                        <a:pt x="1145297" y="2001961"/>
                        <a:pt x="1077036" y="2019841"/>
                        <a:pt x="1033903" y="2071244"/>
                      </a:cubicBezTo>
                      <a:lnTo>
                        <a:pt x="621515" y="2562710"/>
                      </a:lnTo>
                      <a:cubicBezTo>
                        <a:pt x="578382" y="2614114"/>
                        <a:pt x="572627" y="2684442"/>
                        <a:pt x="601361" y="2740656"/>
                      </a:cubicBezTo>
                      <a:lnTo>
                        <a:pt x="606457" y="2747044"/>
                      </a:lnTo>
                      <a:lnTo>
                        <a:pt x="544879" y="2740559"/>
                      </a:lnTo>
                      <a:cubicBezTo>
                        <a:pt x="503577" y="2744173"/>
                        <a:pt x="463654" y="2763542"/>
                        <a:pt x="434899" y="2797811"/>
                      </a:cubicBezTo>
                      <a:lnTo>
                        <a:pt x="37904" y="3270931"/>
                      </a:lnTo>
                      <a:cubicBezTo>
                        <a:pt x="-19606" y="3339469"/>
                        <a:pt x="-10666" y="3441651"/>
                        <a:pt x="57872" y="3499162"/>
                      </a:cubicBezTo>
                      <a:cubicBezTo>
                        <a:pt x="126410" y="3556672"/>
                        <a:pt x="228593" y="3547732"/>
                        <a:pt x="286103" y="3479194"/>
                      </a:cubicBezTo>
                      <a:lnTo>
                        <a:pt x="683097" y="3006074"/>
                      </a:lnTo>
                      <a:cubicBezTo>
                        <a:pt x="726230" y="2954671"/>
                        <a:pt x="731985" y="2884342"/>
                        <a:pt x="703251" y="2828128"/>
                      </a:cubicBezTo>
                      <a:lnTo>
                        <a:pt x="698155" y="2821741"/>
                      </a:lnTo>
                      <a:lnTo>
                        <a:pt x="759733" y="2828225"/>
                      </a:lnTo>
                      <a:cubicBezTo>
                        <a:pt x="801035" y="2824612"/>
                        <a:pt x="840958" y="2805242"/>
                        <a:pt x="869713" y="2770973"/>
                      </a:cubicBezTo>
                      <a:lnTo>
                        <a:pt x="1282102" y="2279507"/>
                      </a:lnTo>
                      <a:cubicBezTo>
                        <a:pt x="1339612" y="2210969"/>
                        <a:pt x="1330672" y="2108787"/>
                        <a:pt x="1262134" y="2051277"/>
                      </a:cubicBezTo>
                      <a:lnTo>
                        <a:pt x="1251981" y="2045744"/>
                      </a:lnTo>
                      <a:lnTo>
                        <a:pt x="1272300" y="2021529"/>
                      </a:lnTo>
                      <a:lnTo>
                        <a:pt x="1604882" y="2300599"/>
                      </a:lnTo>
                      <a:lnTo>
                        <a:pt x="1584564" y="2324814"/>
                      </a:lnTo>
                      <a:lnTo>
                        <a:pt x="1577352" y="2315776"/>
                      </a:lnTo>
                      <a:cubicBezTo>
                        <a:pt x="1508814" y="2258266"/>
                        <a:pt x="1406632" y="2267206"/>
                        <a:pt x="1349122" y="2335744"/>
                      </a:cubicBezTo>
                      <a:lnTo>
                        <a:pt x="936733" y="2827209"/>
                      </a:lnTo>
                      <a:cubicBezTo>
                        <a:pt x="907978" y="2861478"/>
                        <a:pt x="895835" y="2904159"/>
                        <a:pt x="899448" y="2945460"/>
                      </a:cubicBezTo>
                      <a:lnTo>
                        <a:pt x="916527" y="3004977"/>
                      </a:lnTo>
                      <a:lnTo>
                        <a:pt x="909352" y="3001067"/>
                      </a:lnTo>
                      <a:cubicBezTo>
                        <a:pt x="849003" y="2982532"/>
                        <a:pt x="780742" y="3000411"/>
                        <a:pt x="737609" y="3051815"/>
                      </a:cubicBezTo>
                      <a:lnTo>
                        <a:pt x="340614" y="3524935"/>
                      </a:lnTo>
                      <a:cubicBezTo>
                        <a:pt x="283104" y="3593473"/>
                        <a:pt x="292044" y="3695655"/>
                        <a:pt x="360582" y="3753165"/>
                      </a:cubicBezTo>
                      <a:cubicBezTo>
                        <a:pt x="429120" y="3810676"/>
                        <a:pt x="531303" y="3801736"/>
                        <a:pt x="588813" y="3733198"/>
                      </a:cubicBezTo>
                      <a:lnTo>
                        <a:pt x="985807" y="3260078"/>
                      </a:lnTo>
                      <a:cubicBezTo>
                        <a:pt x="1014563" y="3225809"/>
                        <a:pt x="1026705" y="3183129"/>
                        <a:pt x="1023092" y="3141827"/>
                      </a:cubicBezTo>
                      <a:lnTo>
                        <a:pt x="1006013" y="3082311"/>
                      </a:lnTo>
                      <a:lnTo>
                        <a:pt x="1013188" y="3086221"/>
                      </a:lnTo>
                      <a:cubicBezTo>
                        <a:pt x="1073538" y="3104756"/>
                        <a:pt x="1141799" y="3086876"/>
                        <a:pt x="1184931" y="3035473"/>
                      </a:cubicBezTo>
                      <a:lnTo>
                        <a:pt x="1597320" y="2544007"/>
                      </a:lnTo>
                      <a:cubicBezTo>
                        <a:pt x="1640453" y="2492603"/>
                        <a:pt x="1646207" y="2422275"/>
                        <a:pt x="1617474" y="2366061"/>
                      </a:cubicBezTo>
                      <a:lnTo>
                        <a:pt x="1617155" y="2365661"/>
                      </a:lnTo>
                      <a:lnTo>
                        <a:pt x="1784962" y="2165676"/>
                      </a:lnTo>
                      <a:lnTo>
                        <a:pt x="1811737" y="2356185"/>
                      </a:lnTo>
                      <a:lnTo>
                        <a:pt x="1870201" y="2347968"/>
                      </a:lnTo>
                      <a:lnTo>
                        <a:pt x="1846396" y="2178583"/>
                      </a:lnTo>
                      <a:lnTo>
                        <a:pt x="1855390" y="2182585"/>
                      </a:lnTo>
                      <a:cubicBezTo>
                        <a:pt x="1875901" y="2187292"/>
                        <a:pt x="1897673" y="2188057"/>
                        <a:pt x="1919701" y="2184173"/>
                      </a:cubicBezTo>
                      <a:lnTo>
                        <a:pt x="2527931" y="2076925"/>
                      </a:lnTo>
                      <a:cubicBezTo>
                        <a:pt x="2594014" y="2065273"/>
                        <a:pt x="2643629" y="2015097"/>
                        <a:pt x="2657752" y="1953566"/>
                      </a:cubicBezTo>
                      <a:lnTo>
                        <a:pt x="2658149" y="1937491"/>
                      </a:lnTo>
                      <a:lnTo>
                        <a:pt x="2669099" y="1965411"/>
                      </a:lnTo>
                      <a:cubicBezTo>
                        <a:pt x="2703414" y="2018402"/>
                        <a:pt x="2767198" y="2048583"/>
                        <a:pt x="2833281" y="2036931"/>
                      </a:cubicBezTo>
                      <a:lnTo>
                        <a:pt x="3348866" y="1946019"/>
                      </a:lnTo>
                      <a:lnTo>
                        <a:pt x="3349138" y="1913220"/>
                      </a:lnTo>
                      <a:cubicBezTo>
                        <a:pt x="3354536" y="1861499"/>
                        <a:pt x="3374904" y="1810781"/>
                        <a:pt x="3410846" y="1767947"/>
                      </a:cubicBezTo>
                      <a:cubicBezTo>
                        <a:pt x="3446788" y="1725113"/>
                        <a:pt x="3493200" y="1696246"/>
                        <a:pt x="3543199" y="1681950"/>
                      </a:cubicBezTo>
                      <a:lnTo>
                        <a:pt x="3548345" y="1680997"/>
                      </a:lnTo>
                      <a:close/>
                    </a:path>
                  </a:pathLst>
                </a:custGeom>
                <a:grp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sp>
              <p:nvSpPr>
                <p:cNvPr id="48" name="Freeform 102">
                  <a:extLst>
                    <a:ext uri="{FF2B5EF4-FFF2-40B4-BE49-F238E27FC236}">
                      <a16:creationId xmlns:a16="http://schemas.microsoft.com/office/drawing/2014/main" id="{D8C2D54B-28D5-A75A-2D2F-26974A09532F}"/>
                    </a:ext>
                  </a:extLst>
                </p:cNvPr>
                <p:cNvSpPr/>
                <p:nvPr/>
              </p:nvSpPr>
              <p:spPr>
                <a:xfrm rot="19200000">
                  <a:off x="5553762" y="108672"/>
                  <a:ext cx="2725262" cy="2584861"/>
                </a:xfrm>
                <a:custGeom>
                  <a:avLst/>
                  <a:gdLst>
                    <a:gd name="connsiteX0" fmla="*/ 2725262 w 2725262"/>
                    <a:gd name="connsiteY0" fmla="*/ 2200122 h 2584861"/>
                    <a:gd name="connsiteX1" fmla="*/ 2725152 w 2725262"/>
                    <a:gd name="connsiteY1" fmla="*/ 2204524 h 2584861"/>
                    <a:gd name="connsiteX2" fmla="*/ 2595332 w 2725262"/>
                    <a:gd name="connsiteY2" fmla="*/ 2327884 h 2584861"/>
                    <a:gd name="connsiteX3" fmla="*/ 1987101 w 2725262"/>
                    <a:gd name="connsiteY3" fmla="*/ 2435131 h 2584861"/>
                    <a:gd name="connsiteX4" fmla="*/ 1822919 w 2725262"/>
                    <a:gd name="connsiteY4" fmla="*/ 2363612 h 2584861"/>
                    <a:gd name="connsiteX5" fmla="*/ 1811970 w 2725262"/>
                    <a:gd name="connsiteY5" fmla="*/ 2335694 h 2584861"/>
                    <a:gd name="connsiteX6" fmla="*/ 1811573 w 2725262"/>
                    <a:gd name="connsiteY6" fmla="*/ 2351766 h 2584861"/>
                    <a:gd name="connsiteX7" fmla="*/ 1681753 w 2725262"/>
                    <a:gd name="connsiteY7" fmla="*/ 2475126 h 2584861"/>
                    <a:gd name="connsiteX8" fmla="*/ 1073522 w 2725262"/>
                    <a:gd name="connsiteY8" fmla="*/ 2582373 h 2584861"/>
                    <a:gd name="connsiteX9" fmla="*/ 885852 w 2725262"/>
                    <a:gd name="connsiteY9" fmla="*/ 2450965 h 2584861"/>
                    <a:gd name="connsiteX10" fmla="*/ 1017260 w 2725262"/>
                    <a:gd name="connsiteY10" fmla="*/ 2263295 h 2584861"/>
                    <a:gd name="connsiteX11" fmla="*/ 1625490 w 2725262"/>
                    <a:gd name="connsiteY11" fmla="*/ 2156048 h 2584861"/>
                    <a:gd name="connsiteX12" fmla="*/ 1746541 w 2725262"/>
                    <a:gd name="connsiteY12" fmla="*/ 2182884 h 2584861"/>
                    <a:gd name="connsiteX13" fmla="*/ 1789673 w 2725262"/>
                    <a:gd name="connsiteY13" fmla="*/ 2227567 h 2584861"/>
                    <a:gd name="connsiteX14" fmla="*/ 1800622 w 2725262"/>
                    <a:gd name="connsiteY14" fmla="*/ 2255485 h 2584861"/>
                    <a:gd name="connsiteX15" fmla="*/ 1801019 w 2725262"/>
                    <a:gd name="connsiteY15" fmla="*/ 2239413 h 2584861"/>
                    <a:gd name="connsiteX16" fmla="*/ 1930839 w 2725262"/>
                    <a:gd name="connsiteY16" fmla="*/ 2116053 h 2584861"/>
                    <a:gd name="connsiteX17" fmla="*/ 2461140 w 2725262"/>
                    <a:gd name="connsiteY17" fmla="*/ 2022547 h 2584861"/>
                    <a:gd name="connsiteX18" fmla="*/ 2470494 w 2725262"/>
                    <a:gd name="connsiteY18" fmla="*/ 2055146 h 2584861"/>
                    <a:gd name="connsiteX19" fmla="*/ 2537360 w 2725262"/>
                    <a:gd name="connsiteY19" fmla="*/ 2138950 h 2584861"/>
                    <a:gd name="connsiteX20" fmla="*/ 2631502 w 2725262"/>
                    <a:gd name="connsiteY20" fmla="*/ 2190248 h 2584861"/>
                    <a:gd name="connsiteX21" fmla="*/ 103259 w 2725262"/>
                    <a:gd name="connsiteY21" fmla="*/ 0 h 2584861"/>
                    <a:gd name="connsiteX22" fmla="*/ 129264 w 2725262"/>
                    <a:gd name="connsiteY22" fmla="*/ 90621 h 2584861"/>
                    <a:gd name="connsiteX23" fmla="*/ 196130 w 2725262"/>
                    <a:gd name="connsiteY23" fmla="*/ 174425 h 2584861"/>
                    <a:gd name="connsiteX24" fmla="*/ 290272 w 2725262"/>
                    <a:gd name="connsiteY24" fmla="*/ 225722 h 2584861"/>
                    <a:gd name="connsiteX25" fmla="*/ 324000 w 2725262"/>
                    <a:gd name="connsiteY25" fmla="*/ 229274 h 2584861"/>
                    <a:gd name="connsiteX26" fmla="*/ 324000 w 2725262"/>
                    <a:gd name="connsiteY26" fmla="*/ 767755 h 2584861"/>
                    <a:gd name="connsiteX27" fmla="*/ 225058 w 2725262"/>
                    <a:gd name="connsiteY27" fmla="*/ 917024 h 2584861"/>
                    <a:gd name="connsiteX28" fmla="*/ 209299 w 2725262"/>
                    <a:gd name="connsiteY28" fmla="*/ 920206 h 2584861"/>
                    <a:gd name="connsiteX29" fmla="*/ 238694 w 2725262"/>
                    <a:gd name="connsiteY29" fmla="*/ 926140 h 2584861"/>
                    <a:gd name="connsiteX30" fmla="*/ 337636 w 2725262"/>
                    <a:gd name="connsiteY30" fmla="*/ 1075410 h 2584861"/>
                    <a:gd name="connsiteX31" fmla="*/ 337636 w 2725262"/>
                    <a:gd name="connsiteY31" fmla="*/ 1693024 h 2584861"/>
                    <a:gd name="connsiteX32" fmla="*/ 175636 w 2725262"/>
                    <a:gd name="connsiteY32" fmla="*/ 1855024 h 2584861"/>
                    <a:gd name="connsiteX33" fmla="*/ 13636 w 2725262"/>
                    <a:gd name="connsiteY33" fmla="*/ 1693024 h 2584861"/>
                    <a:gd name="connsiteX34" fmla="*/ 13636 w 2725262"/>
                    <a:gd name="connsiteY34" fmla="*/ 1075410 h 2584861"/>
                    <a:gd name="connsiteX35" fmla="*/ 112579 w 2725262"/>
                    <a:gd name="connsiteY35" fmla="*/ 926141 h 2584861"/>
                    <a:gd name="connsiteX36" fmla="*/ 128338 w 2725262"/>
                    <a:gd name="connsiteY36" fmla="*/ 922959 h 2584861"/>
                    <a:gd name="connsiteX37" fmla="*/ 98942 w 2725262"/>
                    <a:gd name="connsiteY37" fmla="*/ 917024 h 2584861"/>
                    <a:gd name="connsiteX38" fmla="*/ 0 w 2725262"/>
                    <a:gd name="connsiteY38" fmla="*/ 767755 h 2584861"/>
                    <a:gd name="connsiteX39" fmla="*/ 0 w 2725262"/>
                    <a:gd name="connsiteY39" fmla="*/ 150141 h 2584861"/>
                    <a:gd name="connsiteX40" fmla="*/ 98942 w 2725262"/>
                    <a:gd name="connsiteY40" fmla="*/ 872 h 258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25262" h="2584861">
                      <a:moveTo>
                        <a:pt x="2725262" y="2200122"/>
                      </a:moveTo>
                      <a:lnTo>
                        <a:pt x="2725152" y="2204524"/>
                      </a:lnTo>
                      <a:cubicBezTo>
                        <a:pt x="2711030" y="2266055"/>
                        <a:pt x="2661415" y="2316231"/>
                        <a:pt x="2595332" y="2327884"/>
                      </a:cubicBezTo>
                      <a:lnTo>
                        <a:pt x="1987101" y="2435131"/>
                      </a:lnTo>
                      <a:cubicBezTo>
                        <a:pt x="1921018" y="2446783"/>
                        <a:pt x="1857234" y="2416602"/>
                        <a:pt x="1822919" y="2363612"/>
                      </a:cubicBezTo>
                      <a:lnTo>
                        <a:pt x="1811970" y="2335694"/>
                      </a:lnTo>
                      <a:lnTo>
                        <a:pt x="1811573" y="2351766"/>
                      </a:lnTo>
                      <a:cubicBezTo>
                        <a:pt x="1797450" y="2413297"/>
                        <a:pt x="1747835" y="2463473"/>
                        <a:pt x="1681753" y="2475126"/>
                      </a:cubicBezTo>
                      <a:lnTo>
                        <a:pt x="1073522" y="2582373"/>
                      </a:lnTo>
                      <a:cubicBezTo>
                        <a:pt x="985411" y="2597909"/>
                        <a:pt x="901388" y="2539076"/>
                        <a:pt x="885852" y="2450965"/>
                      </a:cubicBezTo>
                      <a:cubicBezTo>
                        <a:pt x="870315" y="2362854"/>
                        <a:pt x="929149" y="2278832"/>
                        <a:pt x="1017260" y="2263295"/>
                      </a:cubicBezTo>
                      <a:lnTo>
                        <a:pt x="1625490" y="2156048"/>
                      </a:lnTo>
                      <a:cubicBezTo>
                        <a:pt x="1669546" y="2148280"/>
                        <a:pt x="1712579" y="2159104"/>
                        <a:pt x="1746541" y="2182884"/>
                      </a:cubicBezTo>
                      <a:cubicBezTo>
                        <a:pt x="1763522" y="2194774"/>
                        <a:pt x="1778235" y="2209903"/>
                        <a:pt x="1789673" y="2227567"/>
                      </a:cubicBezTo>
                      <a:lnTo>
                        <a:pt x="1800622" y="2255485"/>
                      </a:lnTo>
                      <a:lnTo>
                        <a:pt x="1801019" y="2239413"/>
                      </a:lnTo>
                      <a:cubicBezTo>
                        <a:pt x="1815142" y="2177881"/>
                        <a:pt x="1864756" y="2127705"/>
                        <a:pt x="1930839" y="2116053"/>
                      </a:cubicBezTo>
                      <a:lnTo>
                        <a:pt x="2461140" y="2022547"/>
                      </a:lnTo>
                      <a:lnTo>
                        <a:pt x="2470494" y="2055146"/>
                      </a:lnTo>
                      <a:cubicBezTo>
                        <a:pt x="2486456" y="2086374"/>
                        <a:pt x="2508804" y="2114988"/>
                        <a:pt x="2537360" y="2138950"/>
                      </a:cubicBezTo>
                      <a:cubicBezTo>
                        <a:pt x="2565917" y="2162911"/>
                        <a:pt x="2597976" y="2179951"/>
                        <a:pt x="2631502" y="2190248"/>
                      </a:cubicBezTo>
                      <a:close/>
                      <a:moveTo>
                        <a:pt x="103259" y="0"/>
                      </a:moveTo>
                      <a:lnTo>
                        <a:pt x="129264" y="90621"/>
                      </a:lnTo>
                      <a:cubicBezTo>
                        <a:pt x="145226" y="121849"/>
                        <a:pt x="167574" y="150463"/>
                        <a:pt x="196130" y="174425"/>
                      </a:cubicBezTo>
                      <a:cubicBezTo>
                        <a:pt x="224686" y="198386"/>
                        <a:pt x="256747" y="215426"/>
                        <a:pt x="290272" y="225722"/>
                      </a:cubicBezTo>
                      <a:lnTo>
                        <a:pt x="324000" y="229274"/>
                      </a:lnTo>
                      <a:lnTo>
                        <a:pt x="324000" y="767755"/>
                      </a:lnTo>
                      <a:cubicBezTo>
                        <a:pt x="324000" y="834858"/>
                        <a:pt x="283202" y="892431"/>
                        <a:pt x="225058" y="917024"/>
                      </a:cubicBezTo>
                      <a:lnTo>
                        <a:pt x="209299" y="920206"/>
                      </a:lnTo>
                      <a:lnTo>
                        <a:pt x="238694" y="926140"/>
                      </a:lnTo>
                      <a:cubicBezTo>
                        <a:pt x="296838" y="950734"/>
                        <a:pt x="337636" y="1008307"/>
                        <a:pt x="337636" y="1075410"/>
                      </a:cubicBezTo>
                      <a:lnTo>
                        <a:pt x="337636" y="1693024"/>
                      </a:lnTo>
                      <a:cubicBezTo>
                        <a:pt x="337636" y="1782494"/>
                        <a:pt x="265106" y="1855024"/>
                        <a:pt x="175636" y="1855024"/>
                      </a:cubicBezTo>
                      <a:cubicBezTo>
                        <a:pt x="86166" y="1855024"/>
                        <a:pt x="13636" y="1782494"/>
                        <a:pt x="13636" y="1693024"/>
                      </a:cubicBezTo>
                      <a:lnTo>
                        <a:pt x="13636" y="1075410"/>
                      </a:lnTo>
                      <a:cubicBezTo>
                        <a:pt x="13636" y="1008307"/>
                        <a:pt x="54435" y="950734"/>
                        <a:pt x="112579" y="926141"/>
                      </a:cubicBezTo>
                      <a:lnTo>
                        <a:pt x="128338" y="922959"/>
                      </a:lnTo>
                      <a:lnTo>
                        <a:pt x="98942" y="917024"/>
                      </a:lnTo>
                      <a:cubicBezTo>
                        <a:pt x="40798" y="892431"/>
                        <a:pt x="0" y="834858"/>
                        <a:pt x="0" y="767755"/>
                      </a:cubicBezTo>
                      <a:lnTo>
                        <a:pt x="0" y="150141"/>
                      </a:lnTo>
                      <a:cubicBezTo>
                        <a:pt x="0" y="83039"/>
                        <a:pt x="40798" y="25465"/>
                        <a:pt x="98942" y="872"/>
                      </a:cubicBezTo>
                      <a:close/>
                    </a:path>
                  </a:pathLst>
                </a:custGeom>
                <a:grp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grpSp>
          <p:grpSp>
            <p:nvGrpSpPr>
              <p:cNvPr id="42" name="Group 41">
                <a:extLst>
                  <a:ext uri="{FF2B5EF4-FFF2-40B4-BE49-F238E27FC236}">
                    <a16:creationId xmlns:a16="http://schemas.microsoft.com/office/drawing/2014/main" id="{9B9352E0-5C5C-0B6A-6AED-8394E95575CC}"/>
                  </a:ext>
                </a:extLst>
              </p:cNvPr>
              <p:cNvGrpSpPr/>
              <p:nvPr/>
            </p:nvGrpSpPr>
            <p:grpSpPr>
              <a:xfrm>
                <a:off x="643753" y="2061890"/>
                <a:ext cx="314773" cy="287168"/>
                <a:chOff x="643753" y="2061890"/>
                <a:chExt cx="314773" cy="287168"/>
              </a:xfrm>
              <a:grpFill/>
            </p:grpSpPr>
            <p:sp>
              <p:nvSpPr>
                <p:cNvPr id="43" name="Explosion 1 94">
                  <a:extLst>
                    <a:ext uri="{FF2B5EF4-FFF2-40B4-BE49-F238E27FC236}">
                      <a16:creationId xmlns:a16="http://schemas.microsoft.com/office/drawing/2014/main" id="{419587AB-8032-3FDC-40C9-F76C0EFC5A19}"/>
                    </a:ext>
                  </a:extLst>
                </p:cNvPr>
                <p:cNvSpPr/>
                <p:nvPr/>
              </p:nvSpPr>
              <p:spPr>
                <a:xfrm>
                  <a:off x="884852" y="2061890"/>
                  <a:ext cx="72000" cy="108000"/>
                </a:xfrm>
                <a:prstGeom prst="irregularSeal1">
                  <a:avLst/>
                </a:prstGeom>
                <a:solidFill>
                  <a:schemeClr val="accent6">
                    <a:lumMod val="40000"/>
                    <a:lumOff val="6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sp>
              <p:nvSpPr>
                <p:cNvPr id="44" name="Explosion 1 96">
                  <a:extLst>
                    <a:ext uri="{FF2B5EF4-FFF2-40B4-BE49-F238E27FC236}">
                      <a16:creationId xmlns:a16="http://schemas.microsoft.com/office/drawing/2014/main" id="{14BEB8ED-75B8-7402-E094-16031726FAA5}"/>
                    </a:ext>
                  </a:extLst>
                </p:cNvPr>
                <p:cNvSpPr/>
                <p:nvPr/>
              </p:nvSpPr>
              <p:spPr>
                <a:xfrm>
                  <a:off x="886526" y="2241058"/>
                  <a:ext cx="72000" cy="108000"/>
                </a:xfrm>
                <a:prstGeom prst="irregularSeal1">
                  <a:avLst/>
                </a:prstGeom>
                <a:solidFill>
                  <a:schemeClr val="accent6">
                    <a:lumMod val="40000"/>
                    <a:lumOff val="6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sp>
              <p:nvSpPr>
                <p:cNvPr id="45" name="Explosion 1 98">
                  <a:extLst>
                    <a:ext uri="{FF2B5EF4-FFF2-40B4-BE49-F238E27FC236}">
                      <a16:creationId xmlns:a16="http://schemas.microsoft.com/office/drawing/2014/main" id="{776307AB-F21F-C0FA-30FF-B3DC33D32BA7}"/>
                    </a:ext>
                  </a:extLst>
                </p:cNvPr>
                <p:cNvSpPr/>
                <p:nvPr/>
              </p:nvSpPr>
              <p:spPr>
                <a:xfrm>
                  <a:off x="643753" y="2061890"/>
                  <a:ext cx="72000" cy="108000"/>
                </a:xfrm>
                <a:prstGeom prst="irregularSeal1">
                  <a:avLst/>
                </a:prstGeom>
                <a:solidFill>
                  <a:schemeClr val="accent6">
                    <a:lumMod val="40000"/>
                    <a:lumOff val="6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sp>
              <p:nvSpPr>
                <p:cNvPr id="46" name="Explosion 1 100">
                  <a:extLst>
                    <a:ext uri="{FF2B5EF4-FFF2-40B4-BE49-F238E27FC236}">
                      <a16:creationId xmlns:a16="http://schemas.microsoft.com/office/drawing/2014/main" id="{9C17F235-F774-E87B-7342-9E24B0608C7F}"/>
                    </a:ext>
                  </a:extLst>
                </p:cNvPr>
                <p:cNvSpPr/>
                <p:nvPr/>
              </p:nvSpPr>
              <p:spPr>
                <a:xfrm>
                  <a:off x="643753" y="2240395"/>
                  <a:ext cx="72000" cy="108000"/>
                </a:xfrm>
                <a:prstGeom prst="irregularSeal1">
                  <a:avLst/>
                </a:prstGeom>
                <a:solidFill>
                  <a:schemeClr val="accent6">
                    <a:lumMod val="40000"/>
                    <a:lumOff val="6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grpSp>
        </p:grpSp>
        <p:sp>
          <p:nvSpPr>
            <p:cNvPr id="37" name="Explosion 1 94">
              <a:extLst>
                <a:ext uri="{FF2B5EF4-FFF2-40B4-BE49-F238E27FC236}">
                  <a16:creationId xmlns:a16="http://schemas.microsoft.com/office/drawing/2014/main" id="{B6804467-BEB2-B550-5AC2-9437A25053B5}"/>
                </a:ext>
              </a:extLst>
            </p:cNvPr>
            <p:cNvSpPr/>
            <p:nvPr/>
          </p:nvSpPr>
          <p:spPr>
            <a:xfrm>
              <a:off x="8908809" y="2263301"/>
              <a:ext cx="71878" cy="111316"/>
            </a:xfrm>
            <a:prstGeom prst="irregularSeal1">
              <a:avLst/>
            </a:prstGeom>
            <a:solidFill>
              <a:schemeClr val="accent6">
                <a:lumMod val="40000"/>
                <a:lumOff val="6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sp>
          <p:nvSpPr>
            <p:cNvPr id="38" name="Explosion 1 94">
              <a:extLst>
                <a:ext uri="{FF2B5EF4-FFF2-40B4-BE49-F238E27FC236}">
                  <a16:creationId xmlns:a16="http://schemas.microsoft.com/office/drawing/2014/main" id="{744F69CB-DBD5-A68C-200E-E3AAAE79D60B}"/>
                </a:ext>
              </a:extLst>
            </p:cNvPr>
            <p:cNvSpPr/>
            <p:nvPr/>
          </p:nvSpPr>
          <p:spPr>
            <a:xfrm>
              <a:off x="8731045" y="2104306"/>
              <a:ext cx="71878" cy="111316"/>
            </a:xfrm>
            <a:prstGeom prst="irregularSeal1">
              <a:avLst/>
            </a:prstGeom>
            <a:solidFill>
              <a:schemeClr val="accent6">
                <a:lumMod val="40000"/>
                <a:lumOff val="6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sp>
          <p:nvSpPr>
            <p:cNvPr id="39" name="Explosion 1 94">
              <a:extLst>
                <a:ext uri="{FF2B5EF4-FFF2-40B4-BE49-F238E27FC236}">
                  <a16:creationId xmlns:a16="http://schemas.microsoft.com/office/drawing/2014/main" id="{B4737780-5F18-9830-5097-6C2E02055128}"/>
                </a:ext>
              </a:extLst>
            </p:cNvPr>
            <p:cNvSpPr/>
            <p:nvPr/>
          </p:nvSpPr>
          <p:spPr>
            <a:xfrm>
              <a:off x="8463489" y="2263301"/>
              <a:ext cx="71878" cy="111316"/>
            </a:xfrm>
            <a:prstGeom prst="irregularSeal1">
              <a:avLst/>
            </a:prstGeom>
            <a:solidFill>
              <a:schemeClr val="accent6">
                <a:lumMod val="40000"/>
                <a:lumOff val="6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sp>
          <p:nvSpPr>
            <p:cNvPr id="40" name="Explosion 1 94">
              <a:extLst>
                <a:ext uri="{FF2B5EF4-FFF2-40B4-BE49-F238E27FC236}">
                  <a16:creationId xmlns:a16="http://schemas.microsoft.com/office/drawing/2014/main" id="{4D5EF169-8684-1E1F-E09B-DBFA564DB397}"/>
                </a:ext>
              </a:extLst>
            </p:cNvPr>
            <p:cNvSpPr/>
            <p:nvPr/>
          </p:nvSpPr>
          <p:spPr>
            <a:xfrm>
              <a:off x="8628038" y="2105539"/>
              <a:ext cx="71878" cy="111316"/>
            </a:xfrm>
            <a:prstGeom prst="irregularSeal1">
              <a:avLst/>
            </a:prstGeom>
            <a:solidFill>
              <a:schemeClr val="accent6">
                <a:lumMod val="40000"/>
                <a:lumOff val="6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E8E8E8">
                    <a:lumMod val="10000"/>
                  </a:srgbClr>
                </a:solidFill>
                <a:effectLst/>
                <a:uLnTx/>
                <a:uFillTx/>
                <a:latin typeface="Gotham" panose="020B0604020202020204" charset="0"/>
                <a:ea typeface="+mn-ea"/>
                <a:cs typeface="+mn-cs"/>
              </a:endParaRPr>
            </a:p>
          </p:txBody>
        </p:sp>
      </p:grpSp>
    </p:spTree>
    <p:extLst>
      <p:ext uri="{BB962C8B-B14F-4D97-AF65-F5344CB8AC3E}">
        <p14:creationId xmlns:p14="http://schemas.microsoft.com/office/powerpoint/2010/main" val="2755258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74F2548-202C-813A-FB5C-47C9F679C4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1D273904-D374-E38D-FB43-B3BC2A3B234F}"/>
              </a:ext>
            </a:extLst>
          </p:cNvPr>
          <p:cNvPicPr>
            <a:picLocks noChangeAspect="1"/>
          </p:cNvPicPr>
          <p:nvPr/>
        </p:nvPicPr>
        <p:blipFill>
          <a:blip r:embed="rId2"/>
          <a:stretch>
            <a:fillRect/>
          </a:stretch>
        </p:blipFill>
        <p:spPr>
          <a:xfrm>
            <a:off x="2432877" y="580257"/>
            <a:ext cx="6850824" cy="2483050"/>
          </a:xfrm>
          <a:prstGeom prst="rect">
            <a:avLst/>
          </a:prstGeom>
        </p:spPr>
      </p:pic>
      <p:pic>
        <p:nvPicPr>
          <p:cNvPr id="8" name="Picture 7">
            <a:extLst>
              <a:ext uri="{FF2B5EF4-FFF2-40B4-BE49-F238E27FC236}">
                <a16:creationId xmlns:a16="http://schemas.microsoft.com/office/drawing/2014/main" id="{1BFBD5CE-3965-F97F-DF80-7C21E9E790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958" y="3717624"/>
            <a:ext cx="5808331" cy="3003851"/>
          </a:xfrm>
          <a:prstGeom prst="rect">
            <a:avLst/>
          </a:prstGeom>
        </p:spPr>
      </p:pic>
      <p:pic>
        <p:nvPicPr>
          <p:cNvPr id="10" name="Picture 9">
            <a:extLst>
              <a:ext uri="{FF2B5EF4-FFF2-40B4-BE49-F238E27FC236}">
                <a16:creationId xmlns:a16="http://schemas.microsoft.com/office/drawing/2014/main" id="{122D18A4-342C-3CCC-0D65-3FC2BBB3F10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858289" y="3590621"/>
            <a:ext cx="6133267" cy="3257856"/>
          </a:xfrm>
          <a:prstGeom prst="rect">
            <a:avLst/>
          </a:prstGeom>
        </p:spPr>
      </p:pic>
      <p:pic>
        <p:nvPicPr>
          <p:cNvPr id="13" name="Picture 12">
            <a:extLst>
              <a:ext uri="{FF2B5EF4-FFF2-40B4-BE49-F238E27FC236}">
                <a16:creationId xmlns:a16="http://schemas.microsoft.com/office/drawing/2014/main" id="{1C6FC50F-2BB0-855A-AC0F-3BEBB52402F5}"/>
              </a:ext>
            </a:extLst>
          </p:cNvPr>
          <p:cNvPicPr>
            <a:picLocks noChangeAspect="1"/>
          </p:cNvPicPr>
          <p:nvPr/>
        </p:nvPicPr>
        <p:blipFill>
          <a:blip r:embed="rId7"/>
          <a:stretch>
            <a:fillRect/>
          </a:stretch>
        </p:blipFill>
        <p:spPr>
          <a:xfrm>
            <a:off x="3528463" y="3039994"/>
            <a:ext cx="2329826" cy="1331329"/>
          </a:xfrm>
          <a:prstGeom prst="rect">
            <a:avLst/>
          </a:prstGeom>
        </p:spPr>
      </p:pic>
      <p:pic>
        <p:nvPicPr>
          <p:cNvPr id="15" name="Picture 14">
            <a:extLst>
              <a:ext uri="{FF2B5EF4-FFF2-40B4-BE49-F238E27FC236}">
                <a16:creationId xmlns:a16="http://schemas.microsoft.com/office/drawing/2014/main" id="{688ECF7D-466A-04F9-3C75-3D43CBBBE130}"/>
              </a:ext>
            </a:extLst>
          </p:cNvPr>
          <p:cNvPicPr>
            <a:picLocks noChangeAspect="1"/>
          </p:cNvPicPr>
          <p:nvPr/>
        </p:nvPicPr>
        <p:blipFill>
          <a:blip r:embed="rId8"/>
          <a:stretch>
            <a:fillRect/>
          </a:stretch>
        </p:blipFill>
        <p:spPr>
          <a:xfrm>
            <a:off x="9623013" y="2705993"/>
            <a:ext cx="2268526" cy="1336591"/>
          </a:xfrm>
          <a:prstGeom prst="rect">
            <a:avLst/>
          </a:prstGeom>
        </p:spPr>
      </p:pic>
      <p:sp>
        <p:nvSpPr>
          <p:cNvPr id="16" name="Text Placeholder 23">
            <a:extLst>
              <a:ext uri="{FF2B5EF4-FFF2-40B4-BE49-F238E27FC236}">
                <a16:creationId xmlns:a16="http://schemas.microsoft.com/office/drawing/2014/main" id="{E192A14B-B455-2B7E-8907-9636CC41075D}"/>
              </a:ext>
            </a:extLst>
          </p:cNvPr>
          <p:cNvSpPr txBox="1">
            <a:spLocks/>
          </p:cNvSpPr>
          <p:nvPr/>
        </p:nvSpPr>
        <p:spPr>
          <a:xfrm>
            <a:off x="191003" y="169914"/>
            <a:ext cx="11340597" cy="495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Sac-TMT plus Pembrolizumab 4mg/kg q 2W vs 5 mg/kg q 2 w in PSOC</a:t>
            </a:r>
          </a:p>
        </p:txBody>
      </p:sp>
      <p:sp>
        <p:nvSpPr>
          <p:cNvPr id="17" name="TextBox 16">
            <a:extLst>
              <a:ext uri="{FF2B5EF4-FFF2-40B4-BE49-F238E27FC236}">
                <a16:creationId xmlns:a16="http://schemas.microsoft.com/office/drawing/2014/main" id="{B1C978E8-9206-FCEE-AA08-BCD034929E54}"/>
              </a:ext>
            </a:extLst>
          </p:cNvPr>
          <p:cNvSpPr txBox="1"/>
          <p:nvPr/>
        </p:nvSpPr>
        <p:spPr>
          <a:xfrm>
            <a:off x="49958" y="6590670"/>
            <a:ext cx="4114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Wu X et al. SGO Annual Meeting 2026</a:t>
            </a:r>
          </a:p>
        </p:txBody>
      </p:sp>
    </p:spTree>
    <p:extLst>
      <p:ext uri="{BB962C8B-B14F-4D97-AF65-F5344CB8AC3E}">
        <p14:creationId xmlns:p14="http://schemas.microsoft.com/office/powerpoint/2010/main" val="2785002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bebAykCJSDb8IIQdiAFl6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LBaPuRM7ul7X6sUKfbv73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XjMGlAVqjLbw5UKJxiJVNQ"/>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hoto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C04BE24B-EFF7-F548-A5BC-55EE865B131A}"/>
    </a:ext>
  </a:extLst>
</a:theme>
</file>

<file path=ppt/theme/theme11.xml><?xml version="1.0" encoding="utf-8"?>
<a:theme xmlns:a="http://schemas.openxmlformats.org/drawingml/2006/main" name="1_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85_DFCI_PPT_Everyday_V2_16x9_DESIGN" id="{3BB9DC94-A060-6546-9027-82D03A29B39B}" vid="{E13BFE73-8E70-B74D-99AC-7240FDA2F054}"/>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4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21.xml><?xml version="1.0" encoding="utf-8"?>
<a:theme xmlns:a="http://schemas.openxmlformats.org/drawingml/2006/main" name="6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2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Custom Design">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5.xml><?xml version="1.0" encoding="utf-8"?>
<a:theme xmlns:a="http://schemas.openxmlformats.org/drawingml/2006/main" name="3_Custom Design">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6.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7.xml><?xml version="1.0" encoding="utf-8"?>
<a:theme xmlns:a="http://schemas.openxmlformats.org/drawingml/2006/main" name="8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8.xml><?xml version="1.0" encoding="utf-8"?>
<a:theme xmlns:a="http://schemas.openxmlformats.org/drawingml/2006/main" name="9_Office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85_DFCI_PPT_Everyday_V2_16x9_DESIGN" id="{3BB9DC94-A060-6546-9027-82D03A29B39B}" vid="{E13BFE73-8E70-B74D-99AC-7240FDA2F054}"/>
    </a:ext>
  </a:ext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Override1.xml><?xml version="1.0" encoding="utf-8"?>
<a:themeOverride xmlns:a="http://schemas.openxmlformats.org/drawingml/2006/main">
  <a:clrScheme name="2022_GSMP_Colors">
    <a:dk1>
      <a:srgbClr val="000000"/>
    </a:dk1>
    <a:lt1>
      <a:srgbClr val="FFFFFF"/>
    </a:lt1>
    <a:dk2>
      <a:srgbClr val="00857C"/>
    </a:dk2>
    <a:lt2>
      <a:srgbClr val="6ECEB2"/>
    </a:lt2>
    <a:accent1>
      <a:srgbClr val="5450E4"/>
    </a:accent1>
    <a:accent2>
      <a:srgbClr val="69B8F7"/>
    </a:accent2>
    <a:accent3>
      <a:srgbClr val="66840B"/>
    </a:accent3>
    <a:accent4>
      <a:srgbClr val="BFED33"/>
    </a:accent4>
    <a:accent5>
      <a:srgbClr val="600039"/>
    </a:accent5>
    <a:accent6>
      <a:srgbClr val="C09DAD"/>
    </a:accent6>
    <a:hlink>
      <a:srgbClr val="F58B39"/>
    </a:hlink>
    <a:folHlink>
      <a:srgbClr val="F8AC7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861026044834480145","enableDocumentContentUpdater":false,"version":"2.0"}]]></TemplafySlideTemplateConfiguration>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slideId":"861026044834480145","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861026044834480145","enableDocumentContentUpdater":false,"version":"2.0"}]]></TemplafySlideTemplateConfiguration>
</file>

<file path=customXml/item15.xml><?xml version="1.0" encoding="utf-8"?>
<TemplafySlideTemplateConfiguration><![CDATA[{"slideVersion":1,"isValidatorEnabled":false,"isLocked":false,"elementsMetadata":[],"slideId":"861026044834480145","enableDocumentContentUpdater":false,"version":"2.0"}]]></TemplafySlideTemplateConfiguration>
</file>

<file path=customXml/item16.xml><?xml version="1.0" encoding="utf-8"?>
<TemplafySlideTemplateConfiguration><![CDATA[{"slideVersion":1,"isValidatorEnabled":false,"isLocked":false,"elementsMetadata":[],"slideId":"861026044834480145","enableDocumentContentUpdater":false,"version":"2.0"}]]></TemplafySlideTemplateConfiguration>
</file>

<file path=customXml/item17.xml><?xml version="1.0" encoding="utf-8"?>
<TemplafySlideTemplateConfiguration><![CDATA[{"slideVersion":1,"isValidatorEnabled":false,"isLocked":false,"elementsMetadata":[],"slideId":"861026044834480145","enableDocumentContentUpdater":false,"version":"2.0"}]]></TemplafySlideTemplateConfiguration>
</file>

<file path=customXml/item18.xml><?xml version="1.0" encoding="utf-8"?>
<TemplafySlideTemplateConfiguration><![CDATA[{"slideVersion":1,"isValidatorEnabled":false,"isLocked":false,"elementsMetadata":[],"slideId":"861026044834480145","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TemplateConfiguration><![CDATA[{"slideVersion":1,"isValidatorEnabled":false,"isLocked":false,"elementsMetadata":[],"slideId":"861026044834480145","enableDocumentContentUpdater":false,"version":"2.0"}]]></TemplafySlideTemplateConfiguration>
</file>

<file path=customXml/item21.xml><?xml version="1.0" encoding="utf-8"?>
<TemplafySlideTemplateConfiguration><![CDATA[{"slideVersion":1,"isValidatorEnabled":false,"isLocked":false,"elementsMetadata":[],"slideId":"861026044834480145","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861026044834480131","enableDocumentContentUpdater":false,"version":"2.0"}]]></TemplafySlideTemplateConfiguration>
</file>

<file path=customXml/item26.xml><?xml version="1.0" encoding="utf-8"?>
<TemplafySlideFormConfiguration><![CDATA[{"formFields":[],"formDataEntries":[]}]]></TemplafySlideFormConfiguration>
</file>

<file path=customXml/item27.xml><?xml version="1.0" encoding="utf-8"?>
<TemplafySlideTemplateConfiguration><![CDATA[{"slideVersion":1,"isValidatorEnabled":false,"isLocked":false,"elementsMetadata":[],"slideId":"861026044834480145","enableDocumentContentUpdater":false,"version":"2.0"}]]></TemplafySlideTemplateConfiguration>
</file>

<file path=customXml/item28.xml><?xml version="1.0" encoding="utf-8"?>
<TemplafySlideTemplateConfiguration><![CDATA[{"slideVersion":1,"isValidatorEnabled":false,"isLocked":false,"elementsMetadata":[],"slideId":"861026044834480145","enableDocumentContentUpdater":false,"version":"2.0"}]]></TemplafySlideTemplateConfiguration>
</file>

<file path=customXml/item29.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861026044834480145","enableDocumentContentUpdater":false,"version":"2.0"}]]></TemplafySlideTemplateConfiguration>
</file>

<file path=customXml/item34.xml><?xml version="1.0" encoding="utf-8"?>
<TemplafySlideTemplateConfiguration><![CDATA[{"slideVersion":1,"isValidatorEnabled":false,"isLocked":false,"elementsMetadata":[],"slideId":"861026044834480145","enableDocumentContentUpdater":false,"version":"2.0"}]]></TemplafySlideTemplateConfiguration>
</file>

<file path=customXml/item35.xml><?xml version="1.0" encoding="utf-8"?>
<TemplafySlideTemplateConfiguration><![CDATA[{"slideVersion":1,"isValidatorEnabled":false,"isLocked":false,"elementsMetadata":[],"slideId":"861026044834480145","enableDocumentContentUpdater":false,"version":"2.0"}]]></TemplafySlideTemplateConfiguration>
</file>

<file path=customXml/item36.xml><?xml version="1.0" encoding="utf-8"?>
<TemplafySlideTemplateConfiguration><![CDATA[{"slideVersion":1,"isValidatorEnabled":false,"isLocked":false,"elementsMetadata":[],"slideId":"861026044834480145","enableDocumentContentUpdater":false,"version":"2.0"}]]></TemplafySlideTemplateConfiguration>
</file>

<file path=customXml/item37.xml><?xml version="1.0" encoding="utf-8"?>
<TemplafySlideFormConfiguration><![CDATA[{"formFields":[],"formDataEntries":[]}]]></TemplafySlideFormConfiguration>
</file>

<file path=customXml/item38.xml><?xml version="1.0" encoding="utf-8"?>
<TemplafySlideFormConfiguration><![CDATA[{"formFields":[],"formDataEntries":[]}]]></TemplafySlideForm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FormConfiguration><![CDATA[{"formFields":[],"formDataEntries":[]}]]></TemplafySlideFormConfiguration>
</file>

<file path=customXml/item42.xml><?xml version="1.0" encoding="utf-8"?>
<TemplafySlideTemplateConfiguration><![CDATA[{"slideVersion":1,"isValidatorEnabled":false,"isLocked":false,"elementsMetadata":[],"slideId":"861026044834480145","enableDocumentContentUpdater":false,"version":"2.0"}]]></TemplafySlideTemplateConfiguration>
</file>

<file path=customXml/item43.xml><?xml version="1.0" encoding="utf-8"?>
<TemplafySlideTemplateConfiguration><![CDATA[{"slideVersion":1,"isValidatorEnabled":false,"isLocked":false,"elementsMetadata":[],"slideId":"861026044834480131","enableDocumentContentUpdater":false,"version":"2.0"}]]></TemplafySlideTemplateConfiguration>
</file>

<file path=customXml/item44.xml><?xml version="1.0" encoding="utf-8"?>
<TemplafySlideTemplateConfiguration><![CDATA[{"slideVersion":1,"isValidatorEnabled":false,"isLocked":false,"elementsMetadata":[],"slideId":"861026044834480145","enableDocumentContentUpdater":false,"version":"2.0"}]]></TemplafySlideTemplateConfiguration>
</file>

<file path=customXml/item45.xml><?xml version="1.0" encoding="utf-8"?>
<TemplafySlideFormConfiguration><![CDATA[{"formFields":[],"formDataEntries":[]}]]></TemplafySlideFormConfiguration>
</file>

<file path=customXml/item46.xml><?xml version="1.0" encoding="utf-8"?>
<TemplafySlideTemplateConfiguration><![CDATA[{"slideVersion":1,"isValidatorEnabled":false,"isLocked":false,"elementsMetadata":[],"slideId":"861026044834480145","enableDocumentContentUpdater":false,"version":"2.0"}]]></TemplafySlideTemplateConfiguration>
</file>

<file path=customXml/item47.xml><?xml version="1.0" encoding="utf-8"?>
<TemplafySlideTemplateConfiguration><![CDATA[{"slideVersion":1,"isValidatorEnabled":false,"isLocked":false,"elementsMetadata":[],"slideId":"861026044834480131","enableDocumentContentUpdater":false,"version":"2.0"}]]></TemplafySlideTemplateConfiguration>
</file>

<file path=customXml/item48.xml><?xml version="1.0" encoding="utf-8"?>
<TemplafySlideTemplateConfiguration><![CDATA[{"slideVersion":1,"isValidatorEnabled":false,"isLocked":false,"elementsMetadata":[],"slideId":"861026044834480145","enableDocumentContentUpdater":false,"version":"2.0"}]]></TemplafySlideTemplate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861026044834480145","enableDocumentContentUpdater":false,"version":"2.0"}]]></TemplafySlideTemplateConfiguration>
</file>

<file path=customXml/item8.xml><?xml version="1.0" encoding="utf-8"?>
<TemplafySlideTemplateConfiguration><![CDATA[{"slideVersion":1,"isValidatorEnabled":false,"isLocked":false,"elementsMetadata":[],"slideId":"861026044834480145","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424FF6BB-46BD-1449-921F-F727F2FE3034}">
  <ds:schemaRefs/>
</ds:datastoreItem>
</file>

<file path=customXml/itemProps10.xml><?xml version="1.0" encoding="utf-8"?>
<ds:datastoreItem xmlns:ds="http://schemas.openxmlformats.org/officeDocument/2006/customXml" ds:itemID="{7B5AE8EE-72FE-4114-8EDB-67272A8ED33C}">
  <ds:schemaRefs/>
</ds:datastoreItem>
</file>

<file path=customXml/itemProps11.xml><?xml version="1.0" encoding="utf-8"?>
<ds:datastoreItem xmlns:ds="http://schemas.openxmlformats.org/officeDocument/2006/customXml" ds:itemID="{478AAE51-A4A8-9C4A-ADDF-22A567E4568E}">
  <ds:schemaRefs/>
</ds:datastoreItem>
</file>

<file path=customXml/itemProps12.xml><?xml version="1.0" encoding="utf-8"?>
<ds:datastoreItem xmlns:ds="http://schemas.openxmlformats.org/officeDocument/2006/customXml" ds:itemID="{F0AE8F0D-D1F1-1448-A537-9B082C12756D}">
  <ds:schemaRefs/>
</ds:datastoreItem>
</file>

<file path=customXml/itemProps13.xml><?xml version="1.0" encoding="utf-8"?>
<ds:datastoreItem xmlns:ds="http://schemas.openxmlformats.org/officeDocument/2006/customXml" ds:itemID="{E4CB62F3-32FD-844F-B75C-E54935F4F9DC}">
  <ds:schemaRefs/>
</ds:datastoreItem>
</file>

<file path=customXml/itemProps14.xml><?xml version="1.0" encoding="utf-8"?>
<ds:datastoreItem xmlns:ds="http://schemas.openxmlformats.org/officeDocument/2006/customXml" ds:itemID="{8AB05DC5-A2FB-413B-BF81-4A492435DFF6}">
  <ds:schemaRefs/>
</ds:datastoreItem>
</file>

<file path=customXml/itemProps15.xml><?xml version="1.0" encoding="utf-8"?>
<ds:datastoreItem xmlns:ds="http://schemas.openxmlformats.org/officeDocument/2006/customXml" ds:itemID="{BACC0C63-2015-4E4B-B8F7-4019EF12B8F4}">
  <ds:schemaRefs/>
</ds:datastoreItem>
</file>

<file path=customXml/itemProps16.xml><?xml version="1.0" encoding="utf-8"?>
<ds:datastoreItem xmlns:ds="http://schemas.openxmlformats.org/officeDocument/2006/customXml" ds:itemID="{0A1B9901-DBC7-400F-AF8B-8F7C9D4ECA35}">
  <ds:schemaRefs/>
</ds:datastoreItem>
</file>

<file path=customXml/itemProps17.xml><?xml version="1.0" encoding="utf-8"?>
<ds:datastoreItem xmlns:ds="http://schemas.openxmlformats.org/officeDocument/2006/customXml" ds:itemID="{77EA953E-6E95-1C4C-AABE-C8E10F91BBC3}">
  <ds:schemaRefs/>
</ds:datastoreItem>
</file>

<file path=customXml/itemProps18.xml><?xml version="1.0" encoding="utf-8"?>
<ds:datastoreItem xmlns:ds="http://schemas.openxmlformats.org/officeDocument/2006/customXml" ds:itemID="{EAAB4981-6F6E-4299-8A4B-9168DADC05C9}">
  <ds:schemaRefs/>
</ds:datastoreItem>
</file>

<file path=customXml/itemProps19.xml><?xml version="1.0" encoding="utf-8"?>
<ds:datastoreItem xmlns:ds="http://schemas.openxmlformats.org/officeDocument/2006/customXml" ds:itemID="{51C0BB3F-CB9D-EA4A-BD04-FB854D09060F}">
  <ds:schemaRefs/>
</ds:datastoreItem>
</file>

<file path=customXml/itemProps2.xml><?xml version="1.0" encoding="utf-8"?>
<ds:datastoreItem xmlns:ds="http://schemas.openxmlformats.org/officeDocument/2006/customXml" ds:itemID="{98CF1A37-0881-4BEF-B932-9FFE67EF2321}">
  <ds:schemaRefs/>
</ds:datastoreItem>
</file>

<file path=customXml/itemProps20.xml><?xml version="1.0" encoding="utf-8"?>
<ds:datastoreItem xmlns:ds="http://schemas.openxmlformats.org/officeDocument/2006/customXml" ds:itemID="{17A2F4F6-B3E9-0348-82BC-F4968A20F718}">
  <ds:schemaRefs/>
</ds:datastoreItem>
</file>

<file path=customXml/itemProps21.xml><?xml version="1.0" encoding="utf-8"?>
<ds:datastoreItem xmlns:ds="http://schemas.openxmlformats.org/officeDocument/2006/customXml" ds:itemID="{44D1F2D1-80F3-49A3-9370-F13D5D4FBA05}">
  <ds:schemaRefs/>
</ds:datastoreItem>
</file>

<file path=customXml/itemProps22.xml><?xml version="1.0" encoding="utf-8"?>
<ds:datastoreItem xmlns:ds="http://schemas.openxmlformats.org/officeDocument/2006/customXml" ds:itemID="{F6590919-D77C-42BE-886C-B3B4AFF04C5A}">
  <ds:schemaRefs/>
</ds:datastoreItem>
</file>

<file path=customXml/itemProps23.xml><?xml version="1.0" encoding="utf-8"?>
<ds:datastoreItem xmlns:ds="http://schemas.openxmlformats.org/officeDocument/2006/customXml" ds:itemID="{F3C250B6-9D9F-424E-A428-99556B9A60C8}">
  <ds:schemaRefs/>
</ds:datastoreItem>
</file>

<file path=customXml/itemProps24.xml><?xml version="1.0" encoding="utf-8"?>
<ds:datastoreItem xmlns:ds="http://schemas.openxmlformats.org/officeDocument/2006/customXml" ds:itemID="{CAF4F425-F83F-4742-9475-682B84859685}">
  <ds:schemaRefs/>
</ds:datastoreItem>
</file>

<file path=customXml/itemProps25.xml><?xml version="1.0" encoding="utf-8"?>
<ds:datastoreItem xmlns:ds="http://schemas.openxmlformats.org/officeDocument/2006/customXml" ds:itemID="{C2AF2A88-D063-104D-87C1-8CB0DB1FB91D}">
  <ds:schemaRefs/>
</ds:datastoreItem>
</file>

<file path=customXml/itemProps26.xml><?xml version="1.0" encoding="utf-8"?>
<ds:datastoreItem xmlns:ds="http://schemas.openxmlformats.org/officeDocument/2006/customXml" ds:itemID="{5FEE098F-75A0-A14A-9369-0B72EA5EDEE3}">
  <ds:schemaRefs/>
</ds:datastoreItem>
</file>

<file path=customXml/itemProps27.xml><?xml version="1.0" encoding="utf-8"?>
<ds:datastoreItem xmlns:ds="http://schemas.openxmlformats.org/officeDocument/2006/customXml" ds:itemID="{CC00BF0B-C77C-134B-BE32-91F36AE609F9}">
  <ds:schemaRefs/>
</ds:datastoreItem>
</file>

<file path=customXml/itemProps28.xml><?xml version="1.0" encoding="utf-8"?>
<ds:datastoreItem xmlns:ds="http://schemas.openxmlformats.org/officeDocument/2006/customXml" ds:itemID="{2CD4B79E-7FD8-5C41-9CB5-A3CC99E09BD6}">
  <ds:schemaRefs/>
</ds:datastoreItem>
</file>

<file path=customXml/itemProps29.xml><?xml version="1.0" encoding="utf-8"?>
<ds:datastoreItem xmlns:ds="http://schemas.openxmlformats.org/officeDocument/2006/customXml" ds:itemID="{24627B57-84FA-4F42-BA53-7762864E0A4F}">
  <ds:schemaRefs/>
</ds:datastoreItem>
</file>

<file path=customXml/itemProps3.xml><?xml version="1.0" encoding="utf-8"?>
<ds:datastoreItem xmlns:ds="http://schemas.openxmlformats.org/officeDocument/2006/customXml" ds:itemID="{D3A1427A-1820-5A47-94B8-1D65CB519971}">
  <ds:schemaRefs/>
</ds:datastoreItem>
</file>

<file path=customXml/itemProps30.xml><?xml version="1.0" encoding="utf-8"?>
<ds:datastoreItem xmlns:ds="http://schemas.openxmlformats.org/officeDocument/2006/customXml" ds:itemID="{269D72A9-6768-D94E-8CE8-093D961F31C9}">
  <ds:schemaRefs/>
</ds:datastoreItem>
</file>

<file path=customXml/itemProps31.xml><?xml version="1.0" encoding="utf-8"?>
<ds:datastoreItem xmlns:ds="http://schemas.openxmlformats.org/officeDocument/2006/customXml" ds:itemID="{78C99C86-6993-3349-A50A-B56498BB0D04}">
  <ds:schemaRefs/>
</ds:datastoreItem>
</file>

<file path=customXml/itemProps32.xml><?xml version="1.0" encoding="utf-8"?>
<ds:datastoreItem xmlns:ds="http://schemas.openxmlformats.org/officeDocument/2006/customXml" ds:itemID="{C0E532B1-97EE-44D6-A22D-A6C377FE7062}">
  <ds:schemaRefs/>
</ds:datastoreItem>
</file>

<file path=customXml/itemProps33.xml><?xml version="1.0" encoding="utf-8"?>
<ds:datastoreItem xmlns:ds="http://schemas.openxmlformats.org/officeDocument/2006/customXml" ds:itemID="{69DD41A1-5C4D-5E44-815A-0E275170300B}">
  <ds:schemaRefs/>
</ds:datastoreItem>
</file>

<file path=customXml/itemProps34.xml><?xml version="1.0" encoding="utf-8"?>
<ds:datastoreItem xmlns:ds="http://schemas.openxmlformats.org/officeDocument/2006/customXml" ds:itemID="{54CDAC76-8F08-DE41-AD66-23234A9490AA}">
  <ds:schemaRefs/>
</ds:datastoreItem>
</file>

<file path=customXml/itemProps35.xml><?xml version="1.0" encoding="utf-8"?>
<ds:datastoreItem xmlns:ds="http://schemas.openxmlformats.org/officeDocument/2006/customXml" ds:itemID="{88757649-5ABE-AE4D-A538-493995100D13}">
  <ds:schemaRefs/>
</ds:datastoreItem>
</file>

<file path=customXml/itemProps36.xml><?xml version="1.0" encoding="utf-8"?>
<ds:datastoreItem xmlns:ds="http://schemas.openxmlformats.org/officeDocument/2006/customXml" ds:itemID="{399F6C81-97B2-A54A-ACA6-770F49008620}">
  <ds:schemaRefs/>
</ds:datastoreItem>
</file>

<file path=customXml/itemProps37.xml><?xml version="1.0" encoding="utf-8"?>
<ds:datastoreItem xmlns:ds="http://schemas.openxmlformats.org/officeDocument/2006/customXml" ds:itemID="{41B1A156-CEB3-FE49-AC31-498ABBC7C1D5}">
  <ds:schemaRefs/>
</ds:datastoreItem>
</file>

<file path=customXml/itemProps38.xml><?xml version="1.0" encoding="utf-8"?>
<ds:datastoreItem xmlns:ds="http://schemas.openxmlformats.org/officeDocument/2006/customXml" ds:itemID="{B6821A71-BB34-49F9-9D3C-781E729ED55C}">
  <ds:schemaRefs/>
</ds:datastoreItem>
</file>

<file path=customXml/itemProps39.xml><?xml version="1.0" encoding="utf-8"?>
<ds:datastoreItem xmlns:ds="http://schemas.openxmlformats.org/officeDocument/2006/customXml" ds:itemID="{B99892F9-6E46-4DF0-84CC-CA21034E9BEE}">
  <ds:schemaRefs/>
</ds:datastoreItem>
</file>

<file path=customXml/itemProps4.xml><?xml version="1.0" encoding="utf-8"?>
<ds:datastoreItem xmlns:ds="http://schemas.openxmlformats.org/officeDocument/2006/customXml" ds:itemID="{90BA93D9-89D3-6A46-A91C-AAD391575865}">
  <ds:schemaRefs/>
</ds:datastoreItem>
</file>

<file path=customXml/itemProps40.xml><?xml version="1.0" encoding="utf-8"?>
<ds:datastoreItem xmlns:ds="http://schemas.openxmlformats.org/officeDocument/2006/customXml" ds:itemID="{70B1A138-9901-2A49-AF39-20AAF6274654}">
  <ds:schemaRefs/>
</ds:datastoreItem>
</file>

<file path=customXml/itemProps41.xml><?xml version="1.0" encoding="utf-8"?>
<ds:datastoreItem xmlns:ds="http://schemas.openxmlformats.org/officeDocument/2006/customXml" ds:itemID="{4750859D-9F1E-7846-88C7-EE2BE3381C8E}">
  <ds:schemaRefs/>
</ds:datastoreItem>
</file>

<file path=customXml/itemProps42.xml><?xml version="1.0" encoding="utf-8"?>
<ds:datastoreItem xmlns:ds="http://schemas.openxmlformats.org/officeDocument/2006/customXml" ds:itemID="{353FDB43-B4CA-994C-A834-5E1B7663B0B0}">
  <ds:schemaRefs/>
</ds:datastoreItem>
</file>

<file path=customXml/itemProps43.xml><?xml version="1.0" encoding="utf-8"?>
<ds:datastoreItem xmlns:ds="http://schemas.openxmlformats.org/officeDocument/2006/customXml" ds:itemID="{45F2D5DA-4278-3C42-B86E-A54AA84C5CF5}">
  <ds:schemaRefs/>
</ds:datastoreItem>
</file>

<file path=customXml/itemProps44.xml><?xml version="1.0" encoding="utf-8"?>
<ds:datastoreItem xmlns:ds="http://schemas.openxmlformats.org/officeDocument/2006/customXml" ds:itemID="{03943999-C31A-4969-AA09-605AF997E2D4}">
  <ds:schemaRefs/>
</ds:datastoreItem>
</file>

<file path=customXml/itemProps45.xml><?xml version="1.0" encoding="utf-8"?>
<ds:datastoreItem xmlns:ds="http://schemas.openxmlformats.org/officeDocument/2006/customXml" ds:itemID="{4086026B-D8BC-C04B-BD34-4BE688C7E736}">
  <ds:schemaRefs/>
</ds:datastoreItem>
</file>

<file path=customXml/itemProps46.xml><?xml version="1.0" encoding="utf-8"?>
<ds:datastoreItem xmlns:ds="http://schemas.openxmlformats.org/officeDocument/2006/customXml" ds:itemID="{B99D7169-1C77-A340-8B49-47ECBEDA10E5}">
  <ds:schemaRefs/>
</ds:datastoreItem>
</file>

<file path=customXml/itemProps47.xml><?xml version="1.0" encoding="utf-8"?>
<ds:datastoreItem xmlns:ds="http://schemas.openxmlformats.org/officeDocument/2006/customXml" ds:itemID="{0B62F6F5-86F5-4C54-8F11-30A091AE1E7D}">
  <ds:schemaRefs/>
</ds:datastoreItem>
</file>

<file path=customXml/itemProps48.xml><?xml version="1.0" encoding="utf-8"?>
<ds:datastoreItem xmlns:ds="http://schemas.openxmlformats.org/officeDocument/2006/customXml" ds:itemID="{3BE2E47F-223C-1841-A27C-CD8DD2E48872}">
  <ds:schemaRefs/>
</ds:datastoreItem>
</file>

<file path=customXml/itemProps5.xml><?xml version="1.0" encoding="utf-8"?>
<ds:datastoreItem xmlns:ds="http://schemas.openxmlformats.org/officeDocument/2006/customXml" ds:itemID="{D004DB6C-D2CA-7341-810A-39F890619D4F}">
  <ds:schemaRefs/>
</ds:datastoreItem>
</file>

<file path=customXml/itemProps6.xml><?xml version="1.0" encoding="utf-8"?>
<ds:datastoreItem xmlns:ds="http://schemas.openxmlformats.org/officeDocument/2006/customXml" ds:itemID="{77B8231C-D0AE-7141-81A0-2F2DD1BE8506}">
  <ds:schemaRefs/>
</ds:datastoreItem>
</file>

<file path=customXml/itemProps7.xml><?xml version="1.0" encoding="utf-8"?>
<ds:datastoreItem xmlns:ds="http://schemas.openxmlformats.org/officeDocument/2006/customXml" ds:itemID="{BF640F7A-31D0-054F-AAA0-FC93BE1362E8}">
  <ds:schemaRefs/>
</ds:datastoreItem>
</file>

<file path=customXml/itemProps8.xml><?xml version="1.0" encoding="utf-8"?>
<ds:datastoreItem xmlns:ds="http://schemas.openxmlformats.org/officeDocument/2006/customXml" ds:itemID="{5B70FD89-483C-4E90-9182-617DB2BF9803}">
  <ds:schemaRefs/>
</ds:datastoreItem>
</file>

<file path=customXml/itemProps9.xml><?xml version="1.0" encoding="utf-8"?>
<ds:datastoreItem xmlns:ds="http://schemas.openxmlformats.org/officeDocument/2006/customXml" ds:itemID="{BF4A8EDE-9340-0644-A3CB-2EF166E43D75}">
  <ds:schemaRefs/>
</ds:datastoreItem>
</file>

<file path=docProps/app.xml><?xml version="1.0" encoding="utf-8"?>
<Properties xmlns="http://schemas.openxmlformats.org/officeDocument/2006/extended-properties" xmlns:vt="http://schemas.openxmlformats.org/officeDocument/2006/docPropsVTypes">
  <Template/>
  <TotalTime>66135</TotalTime>
  <Words>16753</Words>
  <Application>Microsoft Macintosh PowerPoint</Application>
  <PresentationFormat>Widescreen</PresentationFormat>
  <Paragraphs>2399</Paragraphs>
  <Slides>177</Slides>
  <Notes>79</Notes>
  <HiddenSlides>0</HiddenSlides>
  <MMClips>0</MMClips>
  <ScaleCrop>false</ScaleCrop>
  <HeadingPairs>
    <vt:vector size="8" baseType="variant">
      <vt:variant>
        <vt:lpstr>Fonts Used</vt:lpstr>
      </vt:variant>
      <vt:variant>
        <vt:i4>32</vt:i4>
      </vt:variant>
      <vt:variant>
        <vt:lpstr>Theme</vt:lpstr>
      </vt:variant>
      <vt:variant>
        <vt:i4>28</vt:i4>
      </vt:variant>
      <vt:variant>
        <vt:lpstr>Embedded OLE Servers</vt:lpstr>
      </vt:variant>
      <vt:variant>
        <vt:i4>3</vt:i4>
      </vt:variant>
      <vt:variant>
        <vt:lpstr>Slide Titles</vt:lpstr>
      </vt:variant>
      <vt:variant>
        <vt:i4>177</vt:i4>
      </vt:variant>
    </vt:vector>
  </HeadingPairs>
  <TitlesOfParts>
    <vt:vector size="240" baseType="lpstr">
      <vt:lpstr>ＭＳ Ｐゴシック</vt:lpstr>
      <vt:lpstr>AdvTT5235d5a9</vt:lpstr>
      <vt:lpstr>Aptos</vt:lpstr>
      <vt:lpstr>Aptos Display</vt:lpstr>
      <vt:lpstr>Arial</vt:lpstr>
      <vt:lpstr>Arial Black</vt:lpstr>
      <vt:lpstr>Arial Narrow</vt:lpstr>
      <vt:lpstr>Arial Narrow Regular</vt:lpstr>
      <vt:lpstr>Arial Nova</vt:lpstr>
      <vt:lpstr>ArialMT</vt:lpstr>
      <vt:lpstr>Avenir Black</vt:lpstr>
      <vt:lpstr>Avenir Book</vt:lpstr>
      <vt:lpstr>Calibri</vt:lpstr>
      <vt:lpstr>Calibri Light</vt:lpstr>
      <vt:lpstr>Cambria Math</vt:lpstr>
      <vt:lpstr>Franklin Gothic Book</vt:lpstr>
      <vt:lpstr>Gotham</vt:lpstr>
      <vt:lpstr>Lato</vt:lpstr>
      <vt:lpstr>Lato Light</vt:lpstr>
      <vt:lpstr>Montserrat Bold</vt:lpstr>
      <vt:lpstr>Proxima Nova</vt:lpstr>
      <vt:lpstr>Sculpin</vt:lpstr>
      <vt:lpstr>StarSymbol</vt:lpstr>
      <vt:lpstr>Symbol</vt:lpstr>
      <vt:lpstr>System Font Regular</vt:lpstr>
      <vt:lpstr>system-ui</vt:lpstr>
      <vt:lpstr>Times</vt:lpstr>
      <vt:lpstr>Times New Roman</vt:lpstr>
      <vt:lpstr>Trebuchet MS Regular</vt:lpstr>
      <vt:lpstr>Wingdings</vt:lpstr>
      <vt:lpstr>Wingdings,Sans-Serif</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6_Default Design</vt:lpstr>
      <vt:lpstr>Content Slides</vt:lpstr>
      <vt:lpstr>Photos</vt:lpstr>
      <vt:lpstr>1_Content Slides</vt:lpstr>
      <vt:lpstr>3_Default Design</vt:lpstr>
      <vt:lpstr>2_Default Design</vt:lpstr>
      <vt:lpstr>4_Default Design</vt:lpstr>
      <vt:lpstr>Office Theme</vt:lpstr>
      <vt:lpstr>1_Office Theme</vt:lpstr>
      <vt:lpstr>2_Office Theme</vt:lpstr>
      <vt:lpstr>3_Office Theme</vt:lpstr>
      <vt:lpstr>4_Office Theme</vt:lpstr>
      <vt:lpstr>5_Office Theme</vt:lpstr>
      <vt:lpstr>6_Office Theme</vt:lpstr>
      <vt:lpstr>Office 2013 - 2022 Theme</vt:lpstr>
      <vt:lpstr>Default Design</vt:lpstr>
      <vt:lpstr>2_Custom Design</vt:lpstr>
      <vt:lpstr>3_Custom Design</vt:lpstr>
      <vt:lpstr>7_Office Theme</vt:lpstr>
      <vt:lpstr>8_Office Theme</vt:lpstr>
      <vt:lpstr>9_Office Theme</vt:lpstr>
      <vt:lpstr>think-cell Slide</vt:lpstr>
      <vt:lpstr>Prism 10</vt:lpstr>
      <vt:lpstr>Prism 8</vt:lpstr>
      <vt:lpstr>Consensus or Controversy? Documenting  and Discussing Investigators’ Approaches  to the Management of Ovarian Cancer</vt:lpstr>
      <vt:lpstr>Faculty</vt:lpstr>
      <vt:lpstr>Contributing Clinical Investigator</vt:lpstr>
      <vt:lpstr>Prof Eskander — Disclosures Faculty</vt:lpstr>
      <vt:lpstr>Dr Matulonis — Disclosures Faculty</vt:lpstr>
      <vt:lpstr>Dr Olawaiye — Disclosures Faculty</vt:lpstr>
      <vt:lpstr>Dr O’Malley — Disclosures Faculty</vt:lpstr>
      <vt:lpstr>Dr Moore — Disclosures Moderator</vt:lpstr>
      <vt:lpstr>Prof Colombo — Disclosures Contributing Clinical Investigators</vt:lpstr>
      <vt:lpstr>Research To Practice President Neil Love, MD — Disclosures</vt:lpstr>
      <vt:lpstr>Commercial Support</vt:lpstr>
      <vt:lpstr>PowerPoint Presentation</vt:lpstr>
      <vt:lpstr>Clinicians in the Meeting Room</vt:lpstr>
      <vt:lpstr>Clinicians Attending via Zoom</vt:lpstr>
      <vt:lpstr>About the Enduring Program</vt:lpstr>
      <vt:lpstr>PowerPoint Presentation</vt:lpstr>
      <vt:lpstr>Consensus or Controversy? Documenting  and Discussing Investigators’ Approaches  to the Management of Ovarian Cancer</vt:lpstr>
      <vt:lpstr>Agenda</vt:lpstr>
      <vt:lpstr>Agenda</vt:lpstr>
      <vt:lpstr>PowerPoint Presentation</vt:lpstr>
      <vt:lpstr>PowerPoint Presentation</vt:lpstr>
      <vt:lpstr>PowerPoint Presentation</vt:lpstr>
      <vt:lpstr>Biomarker Testing: When, What and Where?</vt:lpstr>
      <vt:lpstr>Homologous Recombination Deficiency</vt:lpstr>
      <vt:lpstr>PowerPoint Presentation</vt:lpstr>
      <vt:lpstr>PowerPoint Presentation</vt:lpstr>
      <vt:lpstr>First-Line Chemotherapy: Carboplatin, Paclitaxel &amp; Bevacizumab + Maintenance  </vt:lpstr>
      <vt:lpstr>GOG 218: Final OS</vt:lpstr>
      <vt:lpstr>To Bev or Not to Bev…That is the Question?</vt:lpstr>
      <vt:lpstr>PowerPoint Presentation</vt:lpstr>
      <vt:lpstr>Frontline Maintenance – The PARPi story  </vt:lpstr>
      <vt:lpstr>First Line Treatment Options in Newly Diagnosed Advanced Ovarian Cancer</vt:lpstr>
      <vt:lpstr>PowerPoint Presentation</vt:lpstr>
      <vt:lpstr>PowerPoint Presentation</vt:lpstr>
      <vt:lpstr>PowerPoint Presentation</vt:lpstr>
      <vt:lpstr>PowerPoint Presentation</vt:lpstr>
      <vt:lpstr>No randomized clinical trial data available to directly demonstrate efficacy contribution of bevacizumab to 1L PARPi maintenance</vt:lpstr>
      <vt:lpstr>The Improvement of PFS By PARP Inhibitors in HRD Population Is Clinically Meaningful.</vt:lpstr>
      <vt:lpstr>PowerPoint Presentation</vt:lpstr>
      <vt:lpstr>PowerPoint Presentation</vt:lpstr>
      <vt:lpstr>PowerPoint Presentation</vt:lpstr>
      <vt:lpstr>Is there an opportunity to de-escalate therapy in the HRD+ population? NRG GY036</vt:lpstr>
      <vt:lpstr>PowerPoint Presentation</vt:lpstr>
      <vt:lpstr>PowerPoint Presentation</vt:lpstr>
      <vt:lpstr>PowerPoint Presentation</vt:lpstr>
      <vt:lpstr>Efficacy of Platinum-based Chemotherapy Appears To Be Reduced After Progression On PARPi In The Retrospective Post Hoc Exploratory Analysis  Of PAOLA-1</vt:lpstr>
      <vt:lpstr>Regulatory and reimbursement issues aside, what would you most likely recommend as maintenance therapy for a woman with Stage IIIC ovarian cancer (OC) after optimal debulking sur­gery and chemotherapy with the following biomarker status? </vt:lpstr>
      <vt:lpstr>Regulatory and reimbursement issues aside, what would you most likely recommend as maintenance therapy for a woman with BRCA-negative Stage IIIC ovarian cancer (OC) after optimal debulking sur­gery and chemotherapy with the following biomarker status? </vt:lpstr>
      <vt:lpstr>Regulatory and reimbursement issues aside, what would you most likely recommend as maintenance therapy for a woman with Stage IIIC OC after optimal debulking surgery and chemotherapy/bevacizumab with the following biomarker status? </vt:lpstr>
      <vt:lpstr>How would you indirectly compare the global efficacy of olaparib, olaparib/bevacizumab and niraparib when administered as up-front maintenance therapy for patients with advanced OC and the following biomarker status?</vt:lpstr>
      <vt:lpstr>In which situations, if any, are you currently offering up-front PARP inhibitor maintenance to patients with BRCA wild-type, HRD-negative dis­ease? </vt:lpstr>
      <vt:lpstr>In which situations, if any, will you rechallenge with a PARP inhibitor for a patient who has received one in the up-front maintenance setting and subsequently experienced disease progression?</vt:lpstr>
      <vt:lpstr>Agenda</vt:lpstr>
      <vt:lpstr>Strategies Targeting Folate Receptor Alpha (FRα) in Advanced Ovarian Cancer</vt:lpstr>
      <vt:lpstr>Folate receptor alpha expression in ovarian cancer histologies and testing</vt:lpstr>
      <vt:lpstr>Early clinical trial testing of Mirvetuximab soravtansine</vt:lpstr>
      <vt:lpstr>65 yo F</vt:lpstr>
      <vt:lpstr>Mirvetuximab and SORAYA</vt:lpstr>
      <vt:lpstr>MIRASOL – Study Design1,2</vt:lpstr>
      <vt:lpstr>Primary Endpoint: Progression-Free Survival by Investigator</vt:lpstr>
      <vt:lpstr>Overall Survival </vt:lpstr>
      <vt:lpstr>Overall Response Rate by Investigator (N=453) </vt:lpstr>
      <vt:lpstr>PICCOLO study: Phase 2 of MIRV as ≥ 3L treatment in patients with recurrent platinum sensitive ovarian cancer</vt:lpstr>
      <vt:lpstr>PICCOLO study: Phase 2 of MIRV as ≥ 3L treatment in patients with recurrent platinum sensitive ovarian cancer</vt:lpstr>
      <vt:lpstr>Ph 2 of Mirvetuximab/Bevacizumab for recurrent platinum resistant ovarian cancer</vt:lpstr>
      <vt:lpstr>Phase 2 of Mirve/Bev in platinum resistant ovarian cancer</vt:lpstr>
      <vt:lpstr>IMGN853-0420 Mirvetuximab Soravtansine Plus Carboplatin in Folate Receptor Alpha-Expressing Recurrent Platinum-Sensitive Ovarian Cancer</vt:lpstr>
      <vt:lpstr>MIROVA/AGO-OVAR 2.34: RP2 of mirvetuximab soravtansine/carboplatin vs SOC plat doublet </vt:lpstr>
      <vt:lpstr>PowerPoint Presentation</vt:lpstr>
      <vt:lpstr>PowerPoint Presentation</vt:lpstr>
      <vt:lpstr>PowerPoint Presentation</vt:lpstr>
      <vt:lpstr>Results</vt:lpstr>
      <vt:lpstr>PowerPoint Presentation</vt:lpstr>
      <vt:lpstr>Other anti-FOLR1 ADCs: Ovarian cancer results</vt:lpstr>
      <vt:lpstr>Comparison amongst the Topo1 payload FOLR1 ADCs</vt:lpstr>
      <vt:lpstr>GLORIOSA Study: Mirve Maintenance</vt:lpstr>
      <vt:lpstr>When in the treatment course do you test for folate receptor alpha (FR) expression in your patients with advanced OC? </vt:lpstr>
      <vt:lpstr>What testing methodology do you gener­ally use to test for FRα expression in your patients with advanced OC? What threshold for FRα expression do you require to employ mirvetuximab soravtansine for your patients with platinum-resistant advanced OC? </vt:lpstr>
      <vt:lpstr>In the absence of other actionable biomarkers, in which line of therapy are you typically employ­ing mirvetuximab soravtansine for your patients with FRα-positive, platinum-resistant OC? </vt:lpstr>
      <vt:lpstr>Would you employ mirvetuximab soravtansine in combination with another systemic therapy under any circumstances? </vt:lpstr>
      <vt:lpstr>In your opin­ion, do the mechanistic differences between the FRα-targeted antibody-drug conjugates (ADCs) in development (eg, rinatabart sesutecan, torvutatug samrotecan, sofetabart mipitecan) and mirvetuximab soravtansine offer any potential advan­tages for the former from either an efficacy or a tolerabil­ity perspective? </vt:lpstr>
      <vt:lpstr>Agenda</vt:lpstr>
      <vt:lpstr>Other Approved and Promising Investigational Antibody-Drug Conjugates for Advanced 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Raludotatug Deruxtecan (R-DXd) Mechanism of Action</vt:lpstr>
      <vt:lpstr>Clinically meaningful tumor responses were observed across a range of CDH6 expression levels with raludotatug-deruxtecan (R-DXd)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in the treatment course do you test for HER2 expression in your patients with advanced OC? What testing methodology do you gener­ally use to test for HER2 expression in your patients with advanced OC? </vt:lpstr>
      <vt:lpstr>What threshold for HER2 expression (eg, IHC 3+, IHC 2+, IHC 1+, ISH-amplified) do you require to employ T-DXd for your patients with platinum-resistant advanced OC? </vt:lpstr>
      <vt:lpstr>For a patient with advanced OC who is eligible to receive both strategies, how would you generally sequence T-DXd and mirvetuximab soravtansine? </vt:lpstr>
      <vt:lpstr>If R-DXd were available today, would you be comfortable using it in sequence with other antibody-drug conjugates currently employed in advanced OC? </vt:lpstr>
      <vt:lpstr>How would you indirectly compare the rates and severity of interstitial lung disease (ILD) with R-DXd to those with T-DXd for patients with advanced OC?</vt:lpstr>
      <vt:lpstr>Agenda</vt:lpstr>
      <vt:lpstr>Other Novel Agents and Strategies for Advanced Ovarian Cancer  </vt:lpstr>
      <vt:lpstr>PowerPoint Presentation</vt:lpstr>
      <vt:lpstr>Background</vt:lpstr>
      <vt:lpstr>PowerPoint Presentation</vt:lpstr>
      <vt:lpstr>ROSELLA - Demographics</vt:lpstr>
      <vt:lpstr>ROSELLA | Progression-Free Survival – BICR (Primary Analysis) </vt:lpstr>
      <vt:lpstr>ROSELLA | Overall Survival - Final Analysis</vt:lpstr>
      <vt:lpstr>ROSELLA | Common (&gt;20%) Adverse Events</vt:lpstr>
      <vt:lpstr>FDA Approves relacorilant with nab paclitaxel for platinum-resistant epithelial ovarian, fallopian tube, or primary peritoneal cancer Press Release: March 25, 2026</vt:lpstr>
      <vt:lpstr>KEYNOTE-B96: Phase 3 Trial of Pembro in PROC Study Design and Patient Characteristics</vt:lpstr>
      <vt:lpstr>PFS in CPS ≥1 and ITT Populations at Final Analysis</vt:lpstr>
      <vt:lpstr>OS in CPS ≥1 Population at Final Analysis</vt:lpstr>
      <vt:lpstr>OS in ITT Population at Final Analysis</vt:lpstr>
      <vt:lpstr>FINAL ANALYSIS ORR ITT Population    ORR CPS ≥1 </vt:lpstr>
      <vt:lpstr>Immune-Mediated AEs and Infusion Reactions, Incidence ≥5 Participants in Either Arm*</vt:lpstr>
      <vt:lpstr>FDA approves pembrolizumab with paclitaxel for platinum-resistant epithelial ovarian, fallopian tube, or primary peritoneal carcinoma Press Release: February 10, 2026</vt:lpstr>
      <vt:lpstr>Other Agents –  non ADCs</vt:lpstr>
      <vt:lpstr>Evolving Landscape: Non-ADC Options in the PROC space</vt:lpstr>
      <vt:lpstr>PowerPoint Presentation</vt:lpstr>
      <vt:lpstr>PowerPoint Presentation</vt:lpstr>
      <vt:lpstr>GOG-3129 / MAESTRA 1 (NCT07023627) </vt:lpstr>
      <vt:lpstr>PowerPoint Presentation</vt:lpstr>
      <vt:lpstr>PowerPoint Presentation</vt:lpstr>
      <vt:lpstr>PowerPoint Presentation</vt:lpstr>
      <vt:lpstr>For a patient with advanced OC who is eligible to receive all 3 strategies, how would you generally sequence mirvetuximab soravtansine, relacorilant/nab paclitaxel and pembrolizumab/weekly paclitaxel? </vt:lpstr>
      <vt:lpstr>Would you employ pembrolizumab/weekly paclitaxel with or without bevacizumab for a patient with PD-L1-negative advanced OC under any circumstances?</vt:lpstr>
      <vt:lpstr>In which situations are you currently adding bevacizumab when employing pembrolizumab/weekly paclitaxel for your patients with advanced OC?</vt:lpstr>
      <vt:lpstr>Would you employ relacorilant in combination with any other chemotherapeutic agent beyond nab paclitaxel under any circumstances? Would you employ relacorilant/nab paclitaxel in combination with bevacizumab under any circumstances? </vt:lpstr>
      <vt:lpstr>Do you currently use glutocorticoid expression levels to inform how you sequence relacorilant/nab paclitaxel for your patients with advanced OC?</vt:lpstr>
      <vt:lpstr>Agenda</vt:lpstr>
      <vt:lpstr>Diagnosis and Management of Adverse Events Associated with Commonly Employed Therapies for Advanced Ovarian Cancer  </vt:lpstr>
      <vt:lpstr>PowerPoint Presentation</vt:lpstr>
      <vt:lpstr>PowerPoint Presentation</vt:lpstr>
      <vt:lpstr>PowerPoint Presentation</vt:lpstr>
      <vt:lpstr>PRIMA Safety</vt:lpstr>
      <vt:lpstr>SOLO1: Most common treatment-emergent adverse events</vt:lpstr>
      <vt:lpstr>Most Common Grade 3/4 Adverse Events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III MIRASOL (GOG 3045/ENGOT-ov55) Study: Mirvetuximab Soravtansine vs. Investigator’s Choice of Chemotherapy in Platinum-Resistant, Advanced High-Grade Epithelial Ovarian, Primary Peritoneal or Fallopian Tube Cancers with High Folate Receptor-Alpha (FR) Expression </vt:lpstr>
      <vt:lpstr>PowerPoint Presentation</vt:lpstr>
      <vt:lpstr>PowerPoint Presentation</vt:lpstr>
      <vt:lpstr>PowerPoint Presentation</vt:lpstr>
      <vt:lpstr>Efficacy and safety of trastuzumab deruxtecan   in patients with HER2-expressing solid tumors: DESTINY-PanTumor02 interim results</vt:lpstr>
      <vt:lpstr>Drug-Related TEAEs in ≥10% of Patients </vt:lpstr>
      <vt:lpstr>Adverse Events of Special Interest</vt:lpstr>
      <vt:lpstr>PowerPoint Presentation</vt:lpstr>
      <vt:lpstr>PowerPoint Presentation</vt:lpstr>
      <vt:lpstr>Final Overall Survival Results From the Phase 3 ROSELLA Trial: Relacorilant Plus Nab-Paclitaxel vs Nab-Paclitaxel Monotherapy in Patients With Platinum-Resistant Ovarian Cancer  </vt:lpstr>
      <vt:lpstr>ROSELLA | Common (&gt;20%) Adverse Events</vt:lpstr>
      <vt:lpstr>PowerPoint Presentation</vt:lpstr>
      <vt:lpstr>Relacorilant USPI: Dose Modifications for Neutropenia  </vt:lpstr>
      <vt:lpstr>PowerPoint Presentation</vt:lpstr>
      <vt:lpstr>In general, do you initiate prophy­lactic steroid eye drops for your patients who are about to begin mirvetuximab soravtansine, or do you wait for ocu­lar side effects to occur? </vt:lpstr>
      <vt:lpstr>Approximately what proportion of patients with advanced OC receiving mirvetuximab soravtansine develop new or worsening peripheral neuropathy? </vt:lpstr>
      <vt:lpstr>In your experience, what are the most commonly encountered treatment-related adverse events with relacorilant/nab paclitaxel? </vt:lpstr>
      <vt:lpstr>How would you indirectly compare the global tolerability of relacorilant/nab paclitaxel to that of pembrolizumab/weekly paclitaxel for patients with advanced OC?</vt:lpstr>
      <vt:lpstr>How would you indirectly compare the rates and severity of periph­eral neuropathy with relacorilant/nab paclitaxel to those with mirvetuximab soravtansine for patients with advanced OC?</vt:lpstr>
      <vt:lpstr>Consensus or Controversy? Documenting and Discussing Investigators’ Approaches to the Use of Oral SERDs and Agents Targeting the  PI3K/AKT/mTOR Pathway in Breast Cancer</vt:lpstr>
      <vt:lpstr>What Clinicians Want to Know: Addressing  Community Oncologists’ Questions About the  Current and Future Management of Endometrial Cancer</vt:lpstr>
      <vt:lpstr>What Clinicians Want to Know: Addressing Community  Oncologists’ Questions About the Roles of CAR T-Cell Therapy and  Bispecific Antibodies in the Management of Non-Hodgkin Lymphoma</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Rendina</cp:lastModifiedBy>
  <cp:revision>8091</cp:revision>
  <cp:lastPrinted>2020-08-04T16:05:31Z</cp:lastPrinted>
  <dcterms:created xsi:type="dcterms:W3CDTF">2013-03-19T19:50:02Z</dcterms:created>
  <dcterms:modified xsi:type="dcterms:W3CDTF">2026-05-30T20:32:11Z</dcterms:modified>
  <cp:category/>
</cp:coreProperties>
</file>